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5.xml" ContentType="application/vnd.openxmlformats-officedocument.drawingml.chart+xml"/>
  <Override PartName="/ppt/tags/tag6.xml" ContentType="application/vnd.openxmlformats-officedocument.presentationml.tags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tags/tag7.xml" ContentType="application/vnd.openxmlformats-officedocument.presentationml.tags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theme/themeOverride9.xml" ContentType="application/vnd.openxmlformats-officedocument.themeOverride+xml"/>
  <Override PartName="/ppt/charts/chart13.xml" ContentType="application/vnd.openxmlformats-officedocument.drawingml.chart+xml"/>
  <Override PartName="/ppt/theme/themeOverride10.xml" ContentType="application/vnd.openxmlformats-officedocument.themeOverride+xml"/>
  <Override PartName="/ppt/tags/tag8.xml" ContentType="application/vnd.openxmlformats-officedocument.presentationml.tags+xml"/>
  <Override PartName="/ppt/charts/chart14.xml" ContentType="application/vnd.openxmlformats-officedocument.drawingml.chart+xml"/>
  <Override PartName="/ppt/theme/themeOverride11.xml" ContentType="application/vnd.openxmlformats-officedocument.themeOverride+xml"/>
  <Override PartName="/ppt/charts/chart15.xml" ContentType="application/vnd.openxmlformats-officedocument.drawingml.chart+xml"/>
  <Override PartName="/ppt/theme/themeOverride12.xml" ContentType="application/vnd.openxmlformats-officedocument.themeOverride+xml"/>
  <Override PartName="/ppt/tags/tag9.xml" ContentType="application/vnd.openxmlformats-officedocument.presentationml.tags+xml"/>
  <Override PartName="/ppt/charts/chart16.xml" ContentType="application/vnd.openxmlformats-officedocument.drawingml.chart+xml"/>
  <Override PartName="/ppt/theme/themeOverride1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7.xml" ContentType="application/vnd.openxmlformats-officedocument.drawingml.chart+xml"/>
  <Override PartName="/ppt/theme/themeOverride1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8.xml" ContentType="application/vnd.openxmlformats-officedocument.drawingml.chart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charts/chart19.xml" ContentType="application/vnd.openxmlformats-officedocument.drawingml.chart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charts/chart20.xml" ContentType="application/vnd.openxmlformats-officedocument.drawingml.chart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media/image141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079" r:id="rId1"/>
    <p:sldMasterId id="2147485094" r:id="rId2"/>
    <p:sldMasterId id="2147485106" r:id="rId3"/>
    <p:sldMasterId id="2147485119" r:id="rId4"/>
    <p:sldMasterId id="2147485155" r:id="rId5"/>
    <p:sldMasterId id="2147485167" r:id="rId6"/>
    <p:sldMasterId id="2147485191" r:id="rId7"/>
    <p:sldMasterId id="2147485215" r:id="rId8"/>
    <p:sldMasterId id="2147485227" r:id="rId9"/>
    <p:sldMasterId id="2147485239" r:id="rId10"/>
    <p:sldMasterId id="2147485251" r:id="rId11"/>
    <p:sldMasterId id="2147485263" r:id="rId12"/>
  </p:sldMasterIdLst>
  <p:notesMasterIdLst>
    <p:notesMasterId r:id="rId128"/>
  </p:notesMasterIdLst>
  <p:sldIdLst>
    <p:sldId id="305" r:id="rId13"/>
    <p:sldId id="327" r:id="rId14"/>
    <p:sldId id="482" r:id="rId15"/>
    <p:sldId id="484" r:id="rId16"/>
    <p:sldId id="328" r:id="rId17"/>
    <p:sldId id="493" r:id="rId18"/>
    <p:sldId id="410" r:id="rId19"/>
    <p:sldId id="420" r:id="rId20"/>
    <p:sldId id="413" r:id="rId21"/>
    <p:sldId id="414" r:id="rId22"/>
    <p:sldId id="421" r:id="rId23"/>
    <p:sldId id="416" r:id="rId24"/>
    <p:sldId id="422" r:id="rId25"/>
    <p:sldId id="418" r:id="rId26"/>
    <p:sldId id="485" r:id="rId27"/>
    <p:sldId id="419" r:id="rId28"/>
    <p:sldId id="486" r:id="rId29"/>
    <p:sldId id="487" r:id="rId30"/>
    <p:sldId id="488" r:id="rId31"/>
    <p:sldId id="489" r:id="rId32"/>
    <p:sldId id="490" r:id="rId33"/>
    <p:sldId id="491" r:id="rId34"/>
    <p:sldId id="492" r:id="rId35"/>
    <p:sldId id="494" r:id="rId36"/>
    <p:sldId id="496" r:id="rId37"/>
    <p:sldId id="497" r:id="rId38"/>
    <p:sldId id="335" r:id="rId39"/>
    <p:sldId id="387" r:id="rId40"/>
    <p:sldId id="334" r:id="rId41"/>
    <p:sldId id="372" r:id="rId42"/>
    <p:sldId id="373" r:id="rId43"/>
    <p:sldId id="374" r:id="rId44"/>
    <p:sldId id="376" r:id="rId45"/>
    <p:sldId id="377" r:id="rId46"/>
    <p:sldId id="378" r:id="rId47"/>
    <p:sldId id="379" r:id="rId48"/>
    <p:sldId id="380" r:id="rId49"/>
    <p:sldId id="381" r:id="rId50"/>
    <p:sldId id="386" r:id="rId51"/>
    <p:sldId id="383" r:id="rId52"/>
    <p:sldId id="384" r:id="rId53"/>
    <p:sldId id="339" r:id="rId54"/>
    <p:sldId id="394" r:id="rId55"/>
    <p:sldId id="363" r:id="rId56"/>
    <p:sldId id="369" r:id="rId57"/>
    <p:sldId id="365" r:id="rId58"/>
    <p:sldId id="371" r:id="rId59"/>
    <p:sldId id="349" r:id="rId60"/>
    <p:sldId id="350" r:id="rId61"/>
    <p:sldId id="351" r:id="rId62"/>
    <p:sldId id="337" r:id="rId63"/>
    <p:sldId id="354" r:id="rId64"/>
    <p:sldId id="366" r:id="rId65"/>
    <p:sldId id="353" r:id="rId66"/>
    <p:sldId id="495" r:id="rId67"/>
    <p:sldId id="388" r:id="rId68"/>
    <p:sldId id="392" r:id="rId69"/>
    <p:sldId id="390" r:id="rId70"/>
    <p:sldId id="391" r:id="rId71"/>
    <p:sldId id="336" r:id="rId72"/>
    <p:sldId id="423" r:id="rId73"/>
    <p:sldId id="424" r:id="rId74"/>
    <p:sldId id="425" r:id="rId75"/>
    <p:sldId id="426" r:id="rId76"/>
    <p:sldId id="427" r:id="rId77"/>
    <p:sldId id="428" r:id="rId78"/>
    <p:sldId id="429" r:id="rId79"/>
    <p:sldId id="430" r:id="rId80"/>
    <p:sldId id="431" r:id="rId81"/>
    <p:sldId id="432" r:id="rId82"/>
    <p:sldId id="433" r:id="rId83"/>
    <p:sldId id="434" r:id="rId84"/>
    <p:sldId id="435" r:id="rId85"/>
    <p:sldId id="436" r:id="rId86"/>
    <p:sldId id="437" r:id="rId87"/>
    <p:sldId id="438" r:id="rId88"/>
    <p:sldId id="439" r:id="rId89"/>
    <p:sldId id="440" r:id="rId90"/>
    <p:sldId id="441" r:id="rId91"/>
    <p:sldId id="442" r:id="rId92"/>
    <p:sldId id="443" r:id="rId93"/>
    <p:sldId id="444" r:id="rId94"/>
    <p:sldId id="445" r:id="rId95"/>
    <p:sldId id="481" r:id="rId96"/>
    <p:sldId id="446" r:id="rId97"/>
    <p:sldId id="447" r:id="rId98"/>
    <p:sldId id="448" r:id="rId99"/>
    <p:sldId id="449" r:id="rId100"/>
    <p:sldId id="450" r:id="rId101"/>
    <p:sldId id="451" r:id="rId102"/>
    <p:sldId id="452" r:id="rId103"/>
    <p:sldId id="453" r:id="rId104"/>
    <p:sldId id="454" r:id="rId105"/>
    <p:sldId id="457" r:id="rId106"/>
    <p:sldId id="458" r:id="rId107"/>
    <p:sldId id="459" r:id="rId108"/>
    <p:sldId id="460" r:id="rId109"/>
    <p:sldId id="461" r:id="rId110"/>
    <p:sldId id="462" r:id="rId111"/>
    <p:sldId id="468" r:id="rId112"/>
    <p:sldId id="466" r:id="rId113"/>
    <p:sldId id="469" r:id="rId114"/>
    <p:sldId id="471" r:id="rId115"/>
    <p:sldId id="472" r:id="rId116"/>
    <p:sldId id="478" r:id="rId117"/>
    <p:sldId id="473" r:id="rId118"/>
    <p:sldId id="474" r:id="rId119"/>
    <p:sldId id="475" r:id="rId120"/>
    <p:sldId id="476" r:id="rId121"/>
    <p:sldId id="479" r:id="rId122"/>
    <p:sldId id="480" r:id="rId123"/>
    <p:sldId id="409" r:id="rId124"/>
    <p:sldId id="467" r:id="rId125"/>
    <p:sldId id="464" r:id="rId126"/>
    <p:sldId id="465" r:id="rId127"/>
  </p:sldIdLst>
  <p:sldSz cx="10691813" cy="7559675"/>
  <p:notesSz cx="9928225" cy="6797675"/>
  <p:defaultTextStyle>
    <a:defPPr>
      <a:defRPr lang="ru-RU"/>
    </a:defPPr>
    <a:lvl1pPr marL="0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0597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1257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51891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02531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53163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03792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54437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05074" algn="l" defTabSz="9012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E66"/>
    <a:srgbClr val="D09E00"/>
    <a:srgbClr val="EFF3EA"/>
    <a:srgbClr val="EFD5B5"/>
    <a:srgbClr val="00D5D0"/>
    <a:srgbClr val="009999"/>
    <a:srgbClr val="AD403D"/>
    <a:srgbClr val="AC4E4E"/>
    <a:srgbClr val="CC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0" autoAdjust="0"/>
    <p:restoredTop sz="98514" autoAdjust="0"/>
  </p:normalViewPr>
  <p:slideViewPr>
    <p:cSldViewPr>
      <p:cViewPr>
        <p:scale>
          <a:sx n="95" d="100"/>
          <a:sy n="95" d="100"/>
        </p:scale>
        <p:origin x="-1488" y="-33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5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112" Type="http://schemas.openxmlformats.org/officeDocument/2006/relationships/slide" Target="slides/slide100.xml"/><Relationship Id="rId16" Type="http://schemas.openxmlformats.org/officeDocument/2006/relationships/slide" Target="slides/slide4.xml"/><Relationship Id="rId107" Type="http://schemas.openxmlformats.org/officeDocument/2006/relationships/slide" Target="slides/slide95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102" Type="http://schemas.openxmlformats.org/officeDocument/2006/relationships/slide" Target="slides/slide90.xml"/><Relationship Id="rId123" Type="http://schemas.openxmlformats.org/officeDocument/2006/relationships/slide" Target="slides/slide111.xml"/><Relationship Id="rId12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113" Type="http://schemas.openxmlformats.org/officeDocument/2006/relationships/slide" Target="slides/slide101.xml"/><Relationship Id="rId118" Type="http://schemas.openxmlformats.org/officeDocument/2006/relationships/slide" Target="slides/slide106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59" Type="http://schemas.openxmlformats.org/officeDocument/2006/relationships/slide" Target="slides/slide47.xml"/><Relationship Id="rId103" Type="http://schemas.openxmlformats.org/officeDocument/2006/relationships/slide" Target="slides/slide91.xml"/><Relationship Id="rId108" Type="http://schemas.openxmlformats.org/officeDocument/2006/relationships/slide" Target="slides/slide96.xml"/><Relationship Id="rId124" Type="http://schemas.openxmlformats.org/officeDocument/2006/relationships/slide" Target="slides/slide112.xml"/><Relationship Id="rId129" Type="http://schemas.openxmlformats.org/officeDocument/2006/relationships/presProps" Target="presProps.xml"/><Relationship Id="rId54" Type="http://schemas.openxmlformats.org/officeDocument/2006/relationships/slide" Target="slides/slide42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91" Type="http://schemas.openxmlformats.org/officeDocument/2006/relationships/slide" Target="slides/slide79.xml"/><Relationship Id="rId96" Type="http://schemas.openxmlformats.org/officeDocument/2006/relationships/slide" Target="slides/slide8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49" Type="http://schemas.openxmlformats.org/officeDocument/2006/relationships/slide" Target="slides/slide37.xml"/><Relationship Id="rId114" Type="http://schemas.openxmlformats.org/officeDocument/2006/relationships/slide" Target="slides/slide102.xml"/><Relationship Id="rId119" Type="http://schemas.openxmlformats.org/officeDocument/2006/relationships/slide" Target="slides/slide107.xml"/><Relationship Id="rId44" Type="http://schemas.openxmlformats.org/officeDocument/2006/relationships/slide" Target="slides/slide32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130" Type="http://schemas.openxmlformats.org/officeDocument/2006/relationships/viewProps" Target="viewProps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109" Type="http://schemas.openxmlformats.org/officeDocument/2006/relationships/slide" Target="slides/slide97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97" Type="http://schemas.openxmlformats.org/officeDocument/2006/relationships/slide" Target="slides/slide85.xml"/><Relationship Id="rId104" Type="http://schemas.openxmlformats.org/officeDocument/2006/relationships/slide" Target="slides/slide92.xml"/><Relationship Id="rId120" Type="http://schemas.openxmlformats.org/officeDocument/2006/relationships/slide" Target="slides/slide108.xml"/><Relationship Id="rId125" Type="http://schemas.openxmlformats.org/officeDocument/2006/relationships/slide" Target="slides/slide11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4" Type="http://schemas.openxmlformats.org/officeDocument/2006/relationships/slide" Target="slides/slide12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66" Type="http://schemas.openxmlformats.org/officeDocument/2006/relationships/slide" Target="slides/slide54.xml"/><Relationship Id="rId87" Type="http://schemas.openxmlformats.org/officeDocument/2006/relationships/slide" Target="slides/slide75.xml"/><Relationship Id="rId110" Type="http://schemas.openxmlformats.org/officeDocument/2006/relationships/slide" Target="slides/slide98.xml"/><Relationship Id="rId115" Type="http://schemas.openxmlformats.org/officeDocument/2006/relationships/slide" Target="slides/slide103.xml"/><Relationship Id="rId131" Type="http://schemas.openxmlformats.org/officeDocument/2006/relationships/theme" Target="theme/theme1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56" Type="http://schemas.openxmlformats.org/officeDocument/2006/relationships/slide" Target="slides/slide44.xml"/><Relationship Id="rId77" Type="http://schemas.openxmlformats.org/officeDocument/2006/relationships/slide" Target="slides/slide65.xml"/><Relationship Id="rId100" Type="http://schemas.openxmlformats.org/officeDocument/2006/relationships/slide" Target="slides/slide88.xml"/><Relationship Id="rId105" Type="http://schemas.openxmlformats.org/officeDocument/2006/relationships/slide" Target="slides/slide93.xml"/><Relationship Id="rId126" Type="http://schemas.openxmlformats.org/officeDocument/2006/relationships/slide" Target="slides/slide11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93" Type="http://schemas.openxmlformats.org/officeDocument/2006/relationships/slide" Target="slides/slide81.xml"/><Relationship Id="rId98" Type="http://schemas.openxmlformats.org/officeDocument/2006/relationships/slide" Target="slides/slide86.xml"/><Relationship Id="rId121" Type="http://schemas.openxmlformats.org/officeDocument/2006/relationships/slide" Target="slides/slide109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3.xml"/><Relationship Id="rId46" Type="http://schemas.openxmlformats.org/officeDocument/2006/relationships/slide" Target="slides/slide34.xml"/><Relationship Id="rId67" Type="http://schemas.openxmlformats.org/officeDocument/2006/relationships/slide" Target="slides/slide55.xml"/><Relationship Id="rId116" Type="http://schemas.openxmlformats.org/officeDocument/2006/relationships/slide" Target="slides/slide104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62" Type="http://schemas.openxmlformats.org/officeDocument/2006/relationships/slide" Target="slides/slide50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111" Type="http://schemas.openxmlformats.org/officeDocument/2006/relationships/slide" Target="slides/slide99.xml"/><Relationship Id="rId132" Type="http://schemas.openxmlformats.org/officeDocument/2006/relationships/tableStyles" Target="tableStyles.xml"/><Relationship Id="rId15" Type="http://schemas.openxmlformats.org/officeDocument/2006/relationships/slide" Target="slides/slide3.xml"/><Relationship Id="rId36" Type="http://schemas.openxmlformats.org/officeDocument/2006/relationships/slide" Target="slides/slide24.xml"/><Relationship Id="rId57" Type="http://schemas.openxmlformats.org/officeDocument/2006/relationships/slide" Target="slides/slide45.xml"/><Relationship Id="rId106" Type="http://schemas.openxmlformats.org/officeDocument/2006/relationships/slide" Target="slides/slide94.xml"/><Relationship Id="rId127" Type="http://schemas.openxmlformats.org/officeDocument/2006/relationships/slide" Target="slides/slide11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52" Type="http://schemas.openxmlformats.org/officeDocument/2006/relationships/slide" Target="slides/slide40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94" Type="http://schemas.openxmlformats.org/officeDocument/2006/relationships/slide" Target="slides/slide82.xml"/><Relationship Id="rId99" Type="http://schemas.openxmlformats.org/officeDocument/2006/relationships/slide" Target="slides/slide87.xml"/><Relationship Id="rId101" Type="http://schemas.openxmlformats.org/officeDocument/2006/relationships/slide" Target="slides/slide89.xml"/><Relationship Id="rId122" Type="http://schemas.openxmlformats.org/officeDocument/2006/relationships/slide" Target="slides/slide1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12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3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14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noFill/>
        <a:ln w="25400">
          <a:noFill/>
        </a:ln>
        <a:effectLst/>
      </c:spPr>
    </c:sideWall>
    <c:backWall>
      <c:thickness val="0"/>
      <c:spPr>
        <a:noFill/>
        <a:ln w="25400">
          <a:noFill/>
        </a:ln>
        <a:effectLst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Уточненный 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988399164906337E-3"/>
                  <c:y val="-4.2822634188325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7435223246799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Дефицит/профицит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6548.84</c:v>
                </c:pt>
                <c:pt idx="1">
                  <c:v>7533.87</c:v>
                </c:pt>
                <c:pt idx="2">
                  <c:v>-985.02999999999975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8662933046851098E-2"/>
                  <c:y val="-2.7435325753257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642042627041016E-2"/>
                  <c:y val="-2.7435223246799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27338667555907E-2"/>
                  <c:y val="0.187065609031683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Дефицит/профицит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6487.87</c:v>
                </c:pt>
                <c:pt idx="1">
                  <c:v>6818.77</c:v>
                </c:pt>
                <c:pt idx="2">
                  <c:v>-330.90000000000055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39006720"/>
        <c:axId val="125952576"/>
        <c:axId val="0"/>
      </c:bar3DChart>
      <c:catAx>
        <c:axId val="39006720"/>
        <c:scaling>
          <c:orientation val="minMax"/>
        </c:scaling>
        <c:delete val="1"/>
        <c:axPos val="b"/>
        <c:majorTickMark val="none"/>
        <c:minorTickMark val="none"/>
        <c:tickLblPos val="nextTo"/>
        <c:crossAx val="125952576"/>
        <c:crosses val="autoZero"/>
        <c:auto val="1"/>
        <c:lblAlgn val="ctr"/>
        <c:lblOffset val="100"/>
        <c:noMultiLvlLbl val="0"/>
      </c:catAx>
      <c:valAx>
        <c:axId val="125952576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crossAx val="3900672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8115594975547059"/>
          <c:y val="0.71910184597931981"/>
          <c:w val="0.54057608082925812"/>
          <c:h val="0.18439413327839127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rgbClr val="1F6E6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6136939274901997E-2"/>
          <c:w val="0.85748393688467472"/>
          <c:h val="0.810156874782903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ysClr val="window" lastClr="FFFFFF">
                  <a:lumMod val="50000"/>
                </a:sysClr>
              </a:solidFill>
            </a:ln>
          </c:spPr>
          <c:dPt>
            <c:idx val="0"/>
            <c:bubble3D val="0"/>
            <c:spPr>
              <a:solidFill>
                <a:srgbClr val="FF0000"/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505-4075-BFB4-3B9D5B9B314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505-4075-BFB4-3B9D5B9B314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505-4075-BFB4-3B9D5B9B31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863461319773294"/>
          <c:y val="0"/>
          <c:w val="0.71269751463240338"/>
          <c:h val="0.874561057612485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2D-48A4-A6AA-29F7615350B3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2D-48A4-A6AA-29F7615350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Земельный налог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2D-48A4-A6AA-29F7615350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51237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Земельный налог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E2D-48A4-A6AA-29F7615350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204082176"/>
        <c:axId val="204021760"/>
      </c:barChart>
      <c:catAx>
        <c:axId val="204082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04021760"/>
        <c:crosses val="autoZero"/>
        <c:auto val="1"/>
        <c:lblAlgn val="ctr"/>
        <c:lblOffset val="100"/>
        <c:noMultiLvlLbl val="0"/>
      </c:catAx>
      <c:valAx>
        <c:axId val="204021760"/>
        <c:scaling>
          <c:orientation val="minMax"/>
        </c:scaling>
        <c:delete val="1"/>
        <c:axPos val="l"/>
        <c:numFmt formatCode="General" sourceLinked="0"/>
        <c:majorTickMark val="none"/>
        <c:minorTickMark val="in"/>
        <c:tickLblPos val="low"/>
        <c:crossAx val="204082176"/>
        <c:crosses val="autoZero"/>
        <c:crossBetween val="between"/>
        <c:majorUnit val="0.5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759284752695788"/>
          <c:y val="0"/>
          <c:w val="0.82328837325812432"/>
          <c:h val="0.885399187347959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4EB3CF">
                <a:lumMod val="75000"/>
              </a:srgbClr>
            </a:solidFill>
            <a:ln>
              <a:solidFill>
                <a:schemeClr val="bg1"/>
              </a:solidFill>
            </a:ln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31F-4D4E-8C9F-DCA74D56C83B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1F-4D4E-8C9F-DCA74D56C83B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1F-4D4E-8C9F-DCA74D56C8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Транспортный налог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31F-4D4E-8C9F-DCA74D56C8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Факт 2020</c:v>
                </c:pt>
              </c:strCache>
            </c:strRef>
          </c:tx>
          <c:spPr>
            <a:solidFill>
              <a:srgbClr val="33339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51237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31F-4D4E-8C9F-DCA74D56C83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Транспортный налог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31F-4D4E-8C9F-DCA74D56C8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203497472"/>
        <c:axId val="204028672"/>
      </c:barChart>
      <c:catAx>
        <c:axId val="203497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04028672"/>
        <c:crosses val="autoZero"/>
        <c:auto val="1"/>
        <c:lblAlgn val="ctr"/>
        <c:lblOffset val="100"/>
        <c:noMultiLvlLbl val="0"/>
      </c:catAx>
      <c:valAx>
        <c:axId val="204028672"/>
        <c:scaling>
          <c:logBase val="10"/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3497472"/>
        <c:crosses val="autoZero"/>
        <c:crossBetween val="between"/>
        <c:majorUnit val="1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235199476616935"/>
          <c:y val="0.10353434246736343"/>
          <c:w val="0.70199960970898057"/>
          <c:h val="0.707336663517898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C45-4582-9FFD-61960A90F0E6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C45-4582-9FFD-61960A90F0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C45-4582-9FFD-61960A90F0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51237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C45-4582-9FFD-61960A90F0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205712896"/>
        <c:axId val="201919296"/>
      </c:barChart>
      <c:catAx>
        <c:axId val="205712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01919296"/>
        <c:crosses val="autoZero"/>
        <c:auto val="1"/>
        <c:lblAlgn val="ctr"/>
        <c:lblOffset val="100"/>
        <c:noMultiLvlLbl val="0"/>
      </c:catAx>
      <c:valAx>
        <c:axId val="201919296"/>
        <c:scaling>
          <c:orientation val="minMax"/>
        </c:scaling>
        <c:delete val="1"/>
        <c:axPos val="l"/>
        <c:numFmt formatCode="General" sourceLinked="0"/>
        <c:majorTickMark val="none"/>
        <c:minorTickMark val="in"/>
        <c:tickLblPos val="low"/>
        <c:crossAx val="205712896"/>
        <c:crosses val="autoZero"/>
        <c:crossBetween val="between"/>
        <c:majorUnit val="0.5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</a:defRPr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77976254526063E-2"/>
          <c:y val="0"/>
          <c:w val="0.94902112350114753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27-438E-9A17-56B12C9722AD}"/>
              </c:ext>
            </c:extLst>
          </c:dPt>
          <c:dPt>
            <c:idx val="1"/>
            <c:bubble3D val="0"/>
            <c:spPr>
              <a:solidFill>
                <a:srgbClr val="00ACA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27-438E-9A17-56B12C9722AD}"/>
              </c:ext>
            </c:extLst>
          </c:dPt>
          <c:dPt>
            <c:idx val="2"/>
            <c:bubble3D val="0"/>
            <c:spPr>
              <a:solidFill>
                <a:srgbClr val="FF661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27-438E-9A17-56B12C9722AD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379-47FB-ACCA-26323110DA21}"/>
              </c:ext>
            </c:extLst>
          </c:dPt>
          <c:dPt>
            <c:idx val="4"/>
            <c:bubble3D val="0"/>
            <c:spPr>
              <a:solidFill>
                <a:srgbClr val="297D5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234-4A84-AFFB-02CA4BED0958}"/>
              </c:ext>
            </c:extLst>
          </c:dPt>
          <c:dLbls>
            <c:dLbl>
              <c:idx val="1"/>
              <c:layout>
                <c:manualLayout>
                  <c:x val="6.0733091453035711E-3"/>
                  <c:y val="-4.262199791789940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27-438E-9A17-56B12C9722AD}"/>
                </c:ext>
              </c:extLst>
            </c:dLbl>
            <c:dLbl>
              <c:idx val="2"/>
              <c:layout>
                <c:manualLayout>
                  <c:x val="3.9476509444473826E-2"/>
                  <c:y val="2.55731987507391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427-438E-9A17-56B12C9722AD}"/>
                </c:ext>
              </c:extLst>
            </c:dLbl>
            <c:dLbl>
              <c:idx val="3"/>
              <c:layout>
                <c:manualLayout>
                  <c:x val="2.1256342901903622E-2"/>
                  <c:y val="1.27865993753695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379-47FB-ACCA-26323110DA21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b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delet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
затрат государства</c:v>
                </c:pt>
                <c:pt idx="3">
                  <c:v>Доходы от продажи материальных и нематериальных активов
</c:v>
                </c:pt>
                <c:pt idx="4">
                  <c:v>Штрафы, санкции, возмещение ущерба
</c:v>
                </c:pt>
                <c:pt idx="5">
                  <c:v>Прочие налоговые поступления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267069.87169</c:v>
                </c:pt>
                <c:pt idx="1">
                  <c:v>61863.706290000002</c:v>
                </c:pt>
                <c:pt idx="2">
                  <c:v>53136.715029999999</c:v>
                </c:pt>
                <c:pt idx="3">
                  <c:v>31493.061740000001</c:v>
                </c:pt>
                <c:pt idx="4">
                  <c:v>583429.59146999998</c:v>
                </c:pt>
                <c:pt idx="5">
                  <c:v>259.41336000000001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27-438E-9A17-56B12C9722A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4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1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154677788809029E-2"/>
          <c:y val="9.7583072751775995E-2"/>
          <c:w val="0.97111812417162424"/>
          <c:h val="0.625458291080778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2019 год</c:v>
                </c:pt>
              </c:strCache>
            </c:strRef>
          </c:tx>
          <c:spPr>
            <a:solidFill>
              <a:srgbClr val="FF9661"/>
            </a:solidFill>
          </c:spPr>
          <c:invertIfNegative val="0"/>
          <c:dLbls>
            <c:dLbl>
              <c:idx val="0"/>
              <c:layout>
                <c:manualLayout>
                  <c:x val="2.2467425770809611E-3"/>
                  <c:y val="-2.6480970885527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2-44A4-A9CA-513E380826FE}"/>
                </c:ext>
              </c:extLst>
            </c:dLbl>
            <c:dLbl>
              <c:idx val="1"/>
              <c:layout>
                <c:manualLayout>
                  <c:x val="3.3701138656214418E-3"/>
                  <c:y val="-1.3240485442763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2-44A4-A9CA-513E380826FE}"/>
                </c:ext>
              </c:extLst>
            </c:dLbl>
            <c:dLbl>
              <c:idx val="2"/>
              <c:layout>
                <c:manualLayout>
                  <c:x val="0"/>
                  <c:y val="-1.7653980590351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2-44A4-A9CA-513E380826FE}"/>
                </c:ext>
              </c:extLst>
            </c:dLbl>
            <c:dLbl>
              <c:idx val="3"/>
              <c:layout>
                <c:manualLayout>
                  <c:x val="0"/>
                  <c:y val="-1.7653980590351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2-44A4-A9CA-513E380826FE}"/>
                </c:ext>
              </c:extLst>
            </c:dLbl>
            <c:dLbl>
              <c:idx val="4"/>
              <c:layout>
                <c:manualLayout>
                  <c:x val="3.3701138656214418E-3"/>
                  <c:y val="-3.0368090251110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22-44A4-A9CA-513E380826FE}"/>
                </c:ext>
              </c:extLst>
            </c:dLbl>
            <c:dLbl>
              <c:idx val="5"/>
              <c:layout>
                <c:manualLayout>
                  <c:x val="4.4934851541619221E-3"/>
                  <c:y val="-2.1541020888344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307.2</c:v>
                </c:pt>
                <c:pt idx="1">
                  <c:v>24.4</c:v>
                </c:pt>
                <c:pt idx="2">
                  <c:v>49.5</c:v>
                </c:pt>
                <c:pt idx="3">
                  <c:v>33.6</c:v>
                </c:pt>
                <c:pt idx="4">
                  <c:v>850.8</c:v>
                </c:pt>
                <c:pt idx="5">
                  <c:v>0.7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6-4222-44A4-A9CA-513E380826F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план на 2020г.</c:v>
                </c:pt>
              </c:strCache>
            </c:strRef>
          </c:tx>
          <c:spPr>
            <a:solidFill>
              <a:srgbClr val="00ACA8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3.3701138656214418E-3"/>
                  <c:y val="-3.4631688617144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22-44A4-A9CA-513E380826FE}"/>
                </c:ext>
              </c:extLst>
            </c:dLbl>
            <c:dLbl>
              <c:idx val="1"/>
              <c:layout>
                <c:manualLayout>
                  <c:x val="2.2467425770809611E-3"/>
                  <c:y val="-2.3936087029954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22-44A4-A9CA-513E380826FE}"/>
                </c:ext>
              </c:extLst>
            </c:dLbl>
            <c:dLbl>
              <c:idx val="2"/>
              <c:layout>
                <c:manualLayout>
                  <c:x val="2.2467425770809611E-3"/>
                  <c:y val="-2.92837140638976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222-44A4-A9CA-513E380826FE}"/>
                </c:ext>
              </c:extLst>
            </c:dLbl>
            <c:dLbl>
              <c:idx val="3"/>
              <c:layout>
                <c:manualLayout>
                  <c:x val="3.3701138656214418E-3"/>
                  <c:y val="-3.2086804761570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222-44A4-A9CA-513E380826FE}"/>
                </c:ext>
              </c:extLst>
            </c:dLbl>
            <c:dLbl>
              <c:idx val="4"/>
              <c:layout>
                <c:manualLayout>
                  <c:x val="1.0110341596864325E-2"/>
                  <c:y val="-2.1391081813815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222-44A4-A9CA-513E380826FE}"/>
                </c:ext>
              </c:extLst>
            </c:dLbl>
            <c:dLbl>
              <c:idx val="5"/>
              <c:layout>
                <c:manualLayout>
                  <c:x val="3.3700254111892732E-3"/>
                  <c:y val="-1.6043480974698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222-44A4-A9CA-513E380826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257.03851300999997</c:v>
                </c:pt>
                <c:pt idx="1">
                  <c:v>58.997517999999999</c:v>
                </c:pt>
                <c:pt idx="2">
                  <c:v>53.175725470000003</c:v>
                </c:pt>
                <c:pt idx="3">
                  <c:v>30.055806</c:v>
                </c:pt>
                <c:pt idx="4">
                  <c:v>693.32970666000006</c:v>
                </c:pt>
                <c:pt idx="5">
                  <c:v>0.3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E-4222-44A4-A9CA-513E380826F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Исполнено за 2020 г.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 w="635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058-4A5E-B7EE-AFC034ACB806}"/>
              </c:ext>
            </c:extLst>
          </c:dPt>
          <c:dLbls>
            <c:dLbl>
              <c:idx val="0"/>
              <c:layout>
                <c:manualLayout>
                  <c:x val="1.0110341596864325E-2"/>
                  <c:y val="-2.673891366741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58-4A5E-B7EE-AFC034ACB806}"/>
                </c:ext>
              </c:extLst>
            </c:dLbl>
            <c:dLbl>
              <c:idx val="1"/>
              <c:layout>
                <c:manualLayout>
                  <c:x val="3.3701138656214418E-3"/>
                  <c:y val="-2.673891366741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58-4A5E-B7EE-AFC034ACB806}"/>
                </c:ext>
              </c:extLst>
            </c:dLbl>
            <c:dLbl>
              <c:idx val="2"/>
              <c:layout>
                <c:manualLayout>
                  <c:x val="4.4934851541619221E-3"/>
                  <c:y val="-2.6738830208323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058-4A5E-B7EE-AFC034ACB806}"/>
                </c:ext>
              </c:extLst>
            </c:dLbl>
            <c:dLbl>
              <c:idx val="3"/>
              <c:layout>
                <c:manualLayout>
                  <c:x val="4.4934851541619221E-3"/>
                  <c:y val="-3.0218540988859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058-4A5E-B7EE-AFC034ACB806}"/>
                </c:ext>
              </c:extLst>
            </c:dLbl>
            <c:dLbl>
              <c:idx val="4"/>
              <c:layout>
                <c:manualLayout>
                  <c:x val="1.572719803956673E-2"/>
                  <c:y val="-2.673891366741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058-4A5E-B7EE-AFC034ACB806}"/>
                </c:ext>
              </c:extLst>
            </c:dLbl>
            <c:dLbl>
              <c:idx val="5"/>
              <c:layout>
                <c:manualLayout>
                  <c:x val="4.4933966997297544E-3"/>
                  <c:y val="-3.2087301178073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058-4A5E-B7EE-AFC034ACB8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Лист1!$D$2:$D$7</c:f>
              <c:numCache>
                <c:formatCode>#,##0.0</c:formatCode>
                <c:ptCount val="6"/>
                <c:pt idx="0">
                  <c:v>267.06987169000001</c:v>
                </c:pt>
                <c:pt idx="1">
                  <c:v>61.863706290000003</c:v>
                </c:pt>
                <c:pt idx="2">
                  <c:v>53.136715029999998</c:v>
                </c:pt>
                <c:pt idx="3">
                  <c:v>31.493061740000002</c:v>
                </c:pt>
                <c:pt idx="4">
                  <c:v>583.42959146999999</c:v>
                </c:pt>
                <c:pt idx="5">
                  <c:v>0.3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2-7681-4371-A2B0-35CE5EDCCA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4"/>
        <c:gapDepth val="114"/>
        <c:shape val="box"/>
        <c:axId val="158748672"/>
        <c:axId val="39492352"/>
        <c:axId val="0"/>
      </c:bar3DChart>
      <c:catAx>
        <c:axId val="158748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39492352"/>
        <c:crosses val="autoZero"/>
        <c:auto val="1"/>
        <c:lblAlgn val="ctr"/>
        <c:lblOffset val="100"/>
        <c:noMultiLvlLbl val="0"/>
      </c:catAx>
      <c:valAx>
        <c:axId val="39492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87486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3941625028216967E-2"/>
          <c:y val="0.13687707438335012"/>
          <c:w val="0.5594634035708701"/>
          <c:h val="8.4549708813576055E-2"/>
        </c:manualLayout>
      </c:layout>
      <c:overlay val="0"/>
      <c:txPr>
        <a:bodyPr/>
        <a:lstStyle/>
        <a:p>
          <a:pPr>
            <a:defRPr sz="1200"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642742365541231E-2"/>
          <c:y val="0"/>
          <c:w val="0.97229118451504315"/>
          <c:h val="0.8726350062107922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2.754635704850569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244-40C8-9B16-4DDB2E1A5D6C}"/>
                </c:ext>
              </c:extLst>
            </c:dLbl>
            <c:dLbl>
              <c:idx val="1"/>
              <c:layout>
                <c:manualLayout>
                  <c:x val="-1.101875971985143E-2"/>
                  <c:y val="-1.3834035867551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244-40C8-9B16-4DDB2E1A5D6C}"/>
                </c:ext>
              </c:extLst>
            </c:dLbl>
            <c:dLbl>
              <c:idx val="2"/>
              <c:layout>
                <c:manualLayout>
                  <c:x val="-1.0100214239248554E-16"/>
                  <c:y val="-9.222690578367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44-40C8-9B16-4DDB2E1A5D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
за 2019 г.</c:v>
                </c:pt>
                <c:pt idx="1">
                  <c:v>Исполнение 
за 2020 г.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169.2835</c:v>
                </c:pt>
                <c:pt idx="1">
                  <c:v>148.5</c:v>
                </c:pt>
                <c:pt idx="2">
                  <c:v>148.5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D9A-417D-B3A2-B64C21F4FA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
за 2019 г.</c:v>
                </c:pt>
                <c:pt idx="1">
                  <c:v>Исполнение 
за 2020 г.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706.20509877999996</c:v>
                </c:pt>
                <c:pt idx="1">
                  <c:v>1837.7</c:v>
                </c:pt>
                <c:pt idx="2">
                  <c:v>1898.1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D9A-417D-B3A2-B64C21F4FAA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2F9160"/>
            </a:solidFill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BD9A-417D-B3A2-B64C21F4FA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
за 2019 г.</c:v>
                </c:pt>
                <c:pt idx="1">
                  <c:v>Исполнение 
за 2020 г.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1668.7709504500001</c:v>
                </c:pt>
                <c:pt idx="1">
                  <c:v>1758.7</c:v>
                </c:pt>
                <c:pt idx="2">
                  <c:v>1770.4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BD9A-417D-B3A2-B64C21F4FAA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
за 2019 г.</c:v>
                </c:pt>
                <c:pt idx="1">
                  <c:v>Исполнение 
за 2020 г.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224.83716919</c:v>
                </c:pt>
                <c:pt idx="1">
                  <c:v>245.7</c:v>
                </c:pt>
                <c:pt idx="2">
                  <c:v>249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BD9A-417D-B3A2-B64C21F4FAA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8"/>
        <c:overlap val="100"/>
        <c:axId val="208081920"/>
        <c:axId val="39487168"/>
      </c:barChart>
      <c:catAx>
        <c:axId val="2080819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39487168"/>
        <c:crosses val="autoZero"/>
        <c:auto val="1"/>
        <c:lblAlgn val="ctr"/>
        <c:lblOffset val="100"/>
        <c:noMultiLvlLbl val="0"/>
      </c:catAx>
      <c:valAx>
        <c:axId val="39487168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08081920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8.3685432304049095E-2"/>
          <c:y val="7.3019018712984262E-3"/>
          <c:w val="0.91631456769595077"/>
          <c:h val="9.5351001442588568E-2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374380787755609"/>
          <c:y val="3.1643735832883844E-2"/>
          <c:w val="0.8347575351104779"/>
          <c:h val="0.757192047023011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7A76F">
                <a:lumMod val="75000"/>
              </a:srgbClr>
            </a:solidFill>
            <a:ln>
              <a:solidFill>
                <a:sysClr val="window" lastClr="FFFFFF">
                  <a:lumMod val="75000"/>
                </a:sys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137D-44D8-81FD-8C53C278F864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137D-44D8-81FD-8C53C278F864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137D-44D8-81FD-8C53C278F864}"/>
              </c:ext>
            </c:extLst>
          </c:dPt>
          <c:dLbls>
            <c:dLbl>
              <c:idx val="0"/>
              <c:layout>
                <c:manualLayout>
                  <c:x val="-7.7809981897436235E-3"/>
                  <c:y val="-1.677578696986807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7D-44D8-81FD-8C53C278F864}"/>
                </c:ext>
              </c:extLst>
            </c:dLbl>
            <c:dLbl>
              <c:idx val="1"/>
              <c:layout>
                <c:manualLayout>
                  <c:x val="2.59346183757360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7D-44D8-81FD-8C53C278F864}"/>
                </c:ext>
              </c:extLst>
            </c:dLbl>
            <c:dLbl>
              <c:idx val="2"/>
              <c:layout>
                <c:manualLayout>
                  <c:x val="-2.5936660632477795E-3"/>
                  <c:y val="3.615766430830327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7D-44D8-81FD-8C53C278F8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Исполнено за 2019 год</c:v>
                </c:pt>
                <c:pt idx="1">
                  <c:v>Уточненный план на 2020 год</c:v>
                </c:pt>
                <c:pt idx="2">
                  <c:v>Исполнено за 2020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5504.9442619000001</c:v>
                </c:pt>
                <c:pt idx="1">
                  <c:v>6655.2</c:v>
                </c:pt>
                <c:pt idx="2">
                  <c:v>6624.1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37D-44D8-81FD-8C53C278F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209110528"/>
        <c:axId val="39617664"/>
      </c:barChart>
      <c:catAx>
        <c:axId val="2091105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9617664"/>
        <c:crosses val="autoZero"/>
        <c:auto val="1"/>
        <c:lblAlgn val="ctr"/>
        <c:lblOffset val="100"/>
        <c:noMultiLvlLbl val="0"/>
      </c:catAx>
      <c:valAx>
        <c:axId val="39617664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209110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52795657113368"/>
          <c:y val="9.4269302392114909E-2"/>
          <c:w val="0.84240404739975128"/>
          <c:h val="0.593173200279119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C25552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strRef>
              <c:f>Лист1!$A$2:$A$5</c:f>
              <c:strCache>
                <c:ptCount val="4"/>
                <c:pt idx="0">
                  <c:v>Педагогические работники образовательных учреждений общего образования</c:v>
                </c:pt>
                <c:pt idx="1">
                  <c:v>Педагогические работники дошкольных образовательных учреждений</c:v>
                </c:pt>
                <c:pt idx="2">
                  <c:v>Педагогические работники дополнительного образования детей</c:v>
                </c:pt>
                <c:pt idx="3">
                  <c:v>Работники учреждений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52333.7</c:v>
                </c:pt>
                <c:pt idx="1">
                  <c:v>56600.7</c:v>
                </c:pt>
                <c:pt idx="2">
                  <c:v>63545.5</c:v>
                </c:pt>
                <c:pt idx="3">
                  <c:v>60647.7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Педагогические работники образовательных учреждений общего образования</c:v>
                </c:pt>
                <c:pt idx="1">
                  <c:v>Педагогические работники дошкольных образовательных учреждений</c:v>
                </c:pt>
                <c:pt idx="2">
                  <c:v>Педагогические работники дополнительного образования детей</c:v>
                </c:pt>
                <c:pt idx="3">
                  <c:v>Работники учреждений культуры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63772.800000000003</c:v>
                </c:pt>
                <c:pt idx="1">
                  <c:v>58213.2</c:v>
                </c:pt>
                <c:pt idx="2">
                  <c:v>66028.3</c:v>
                </c:pt>
                <c:pt idx="3">
                  <c:v>64082.9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136B5C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136B5C"/>
              </a:solidFill>
              <a:scene3d>
                <a:camera prst="orthographicFront"/>
                <a:lightRig rig="threePt" dir="t"/>
              </a:scene3d>
              <a:sp3d>
                <a:bevelT w="190500" h="31750"/>
              </a:sp3d>
            </c:spPr>
          </c:dPt>
          <c:cat>
            <c:strRef>
              <c:f>Лист1!$A$2:$A$5</c:f>
              <c:strCache>
                <c:ptCount val="4"/>
                <c:pt idx="0">
                  <c:v>Педагогические работники образовательных учреждений общего образования</c:v>
                </c:pt>
                <c:pt idx="1">
                  <c:v>Педагогические работники дошкольных образовательных учреждений</c:v>
                </c:pt>
                <c:pt idx="2">
                  <c:v>Педагогические работники дополнительного образования детей</c:v>
                </c:pt>
                <c:pt idx="3">
                  <c:v>Работники учреждений культуры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65784.600000000006</c:v>
                </c:pt>
                <c:pt idx="1">
                  <c:v>57551.5</c:v>
                </c:pt>
                <c:pt idx="2">
                  <c:v>68777.100000000006</c:v>
                </c:pt>
                <c:pt idx="3">
                  <c:v>66158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5897600"/>
        <c:axId val="125902144"/>
      </c:barChart>
      <c:catAx>
        <c:axId val="2158976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25902144"/>
        <c:crosses val="autoZero"/>
        <c:auto val="1"/>
        <c:lblAlgn val="ctr"/>
        <c:lblOffset val="100"/>
        <c:noMultiLvlLbl val="0"/>
      </c:catAx>
      <c:valAx>
        <c:axId val="125902144"/>
        <c:scaling>
          <c:orientation val="minMax"/>
          <c:max val="70000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crossAx val="2158976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8133981976912958"/>
          <c:y val="0.8867914618232684"/>
          <c:w val="0.43732036046174083"/>
          <c:h val="9.592753408235826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57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6121382342805654E-2"/>
          <c:y val="3.5802539129857341E-2"/>
          <c:w val="0.94775723531438871"/>
          <c:h val="0.91248268212701533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0" h="508000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rgbClr val="1F6E66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508000" h="5080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95-4723-9A90-04CF9DB6E170}"/>
              </c:ext>
            </c:extLst>
          </c:dPt>
          <c:dPt>
            <c:idx val="1"/>
            <c:bubble3D val="0"/>
            <c:explosion val="14"/>
            <c:spPr>
              <a:solidFill>
                <a:srgbClr val="D09E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508000" h="5080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D95-4723-9A90-04CF9DB6E170}"/>
              </c:ext>
            </c:extLst>
          </c:dPt>
          <c:dPt>
            <c:idx val="2"/>
            <c:bubble3D val="0"/>
            <c:explosion val="47"/>
            <c:spPr>
              <a:solidFill>
                <a:srgbClr val="FF0000"/>
              </a:solidFill>
              <a:ln w="25400">
                <a:noFill/>
              </a:ln>
              <a:effectLst>
                <a:outerShdw blurRad="76200" dir="13500000" sy="23000" kx="1200000" algn="br" rotWithShape="0">
                  <a:srgbClr val="EF4747">
                    <a:alpha val="20000"/>
                  </a:srgbClr>
                </a:outerShdw>
              </a:effectLst>
              <a:scene3d>
                <a:camera prst="orthographicFront"/>
                <a:lightRig rig="threePt" dir="t"/>
              </a:scene3d>
              <a:sp3d contourW="25400">
                <a:bevelT w="508000" h="5080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95-4723-9A90-04CF9DB6E170}"/>
              </c:ext>
            </c:extLst>
          </c:dPt>
          <c:dPt>
            <c:idx val="3"/>
            <c:bubble3D val="0"/>
            <c:explosion val="93"/>
            <c:spPr>
              <a:solidFill>
                <a:schemeClr val="bg1">
                  <a:lumMod val="50000"/>
                </a:schemeClr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powder">
                <a:bevelB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95-4723-9A90-04CF9DB6E170}"/>
              </c:ext>
            </c:extLst>
          </c:dPt>
          <c:cat>
            <c:strRef>
              <c:f>Sheet1!$A$2:$A$5</c:f>
              <c:strCache>
                <c:ptCount val="4"/>
                <c:pt idx="0">
                  <c:v>1 кв.</c:v>
                </c:pt>
                <c:pt idx="1">
                  <c:v>2 кв.</c:v>
                </c:pt>
                <c:pt idx="2">
                  <c:v>3 кв.</c:v>
                </c:pt>
                <c:pt idx="3">
                  <c:v>4 кв.</c:v>
                </c:pt>
              </c:strCache>
            </c:strRef>
          </c:cat>
          <c:val>
            <c:numRef>
              <c:f>Sheet1!$B$2:$B$5</c:f>
              <c:numCache>
                <c:formatCode>_(* #,##0.00_);_(* \(#,##0.00\);_(* "-"??_);_(@_)</c:formatCode>
                <c:ptCount val="4"/>
                <c:pt idx="0">
                  <c:v>0.97</c:v>
                </c:pt>
                <c:pt idx="1">
                  <c:v>1.9E-2</c:v>
                </c:pt>
                <c:pt idx="2">
                  <c:v>0.01</c:v>
                </c:pt>
                <c:pt idx="3">
                  <c:v>1E-4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95-4723-9A90-04CF9DB6E1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216863517060368"/>
          <c:y val="4.9960875984251966E-2"/>
          <c:w val="0.83253444881889782"/>
          <c:h val="0.7889183464975559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rgbClr val="FF99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Лист1!$A$2:$A$3</c:f>
              <c:strCache>
                <c:ptCount val="2"/>
                <c:pt idx="0">
                  <c:v>2019 год
5 370,46  млн. руб.</c:v>
                </c:pt>
                <c:pt idx="1">
                  <c:v>2020 год
6 487,87  млн. руб.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2807.3844940000004</c:v>
                </c:pt>
                <c:pt idx="1">
                  <c:v>4167.7625939299996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D7-466E-AE09-98C3EF89B6B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</c:v>
                </c:pt>
              </c:strCache>
            </c:strRef>
          </c:tx>
          <c:spPr>
            <a:solidFill>
              <a:srgbClr val="37A76F">
                <a:lumMod val="75000"/>
              </a:srgbClr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Лист1!$A$2:$A$3</c:f>
              <c:strCache>
                <c:ptCount val="2"/>
                <c:pt idx="0">
                  <c:v>2019 год
5 370,46  млн. руб.</c:v>
                </c:pt>
                <c:pt idx="1">
                  <c:v>2020 год
6 487,87  млн. руб.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1266.1638842899999</c:v>
                </c:pt>
                <c:pt idx="1">
                  <c:v>997.25235957999996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D7-466E-AE09-98C3EF89B6B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Налоговые</c:v>
                </c:pt>
              </c:strCache>
            </c:strRef>
          </c:tx>
          <c:spPr>
            <a:solidFill>
              <a:srgbClr val="A400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Лист1!$A$2:$A$3</c:f>
              <c:strCache>
                <c:ptCount val="2"/>
                <c:pt idx="0">
                  <c:v>2019 год
5 370,46  млн. руб.</c:v>
                </c:pt>
                <c:pt idx="1">
                  <c:v>2020 год
6 487,87  млн. руб.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1296.90728358</c:v>
                </c:pt>
                <c:pt idx="1">
                  <c:v>1322.8537593000001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D7-466E-AE09-98C3EF89B6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38441984"/>
        <c:axId val="39591936"/>
      </c:barChart>
      <c:catAx>
        <c:axId val="3844198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39591936"/>
        <c:crosses val="autoZero"/>
        <c:auto val="1"/>
        <c:lblAlgn val="ctr"/>
        <c:lblOffset val="100"/>
        <c:noMultiLvlLbl val="0"/>
      </c:catAx>
      <c:valAx>
        <c:axId val="39591936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384419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4729989796455361"/>
          <c:w val="0.8844467458994637"/>
          <c:h val="5.2700141562045166E-2"/>
        </c:manualLayout>
      </c:layout>
      <c:overlay val="0"/>
      <c:txPr>
        <a:bodyPr/>
        <a:lstStyle/>
        <a:p>
          <a:pPr>
            <a:defRPr sz="1400"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7345401792963175"/>
          <c:y val="3.4272683726547161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Количество посетителей портала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24-4116-8981-ABC5512F4AB7}"/>
              </c:ext>
            </c:extLst>
          </c:dPt>
          <c:dPt>
            <c:idx val="1"/>
            <c:invertIfNegative val="0"/>
            <c:bubble3D val="0"/>
            <c:spPr>
              <a:solidFill>
                <a:srgbClr val="31937B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24-4116-8981-ABC5512F4AB7}"/>
              </c:ext>
            </c:extLst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План на 2020 год</c:v>
                </c:pt>
                <c:pt idx="1">
                  <c:v>Факт за 2020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1000</c:v>
                </c:pt>
                <c:pt idx="1">
                  <c:v>1160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C24-4116-8981-ABC5512F4A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8737280"/>
        <c:axId val="248629504"/>
      </c:barChart>
      <c:catAx>
        <c:axId val="248737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248629504"/>
        <c:crosses val="autoZero"/>
        <c:auto val="1"/>
        <c:lblAlgn val="ctr"/>
        <c:lblOffset val="100"/>
        <c:noMultiLvlLbl val="0"/>
      </c:catAx>
      <c:valAx>
        <c:axId val="248629504"/>
        <c:scaling>
          <c:orientation val="minMax"/>
          <c:min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8737280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23023023129176"/>
          <c:y val="1.0256091864308568E-2"/>
          <c:w val="0.74117282849353694"/>
          <c:h val="0.87842842909430641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2E55-4CFE-993C-4A8A8ACBFEFE}"/>
              </c:ext>
            </c:extLst>
          </c:dPt>
          <c:dLbls>
            <c:dLbl>
              <c:idx val="0"/>
              <c:layout>
                <c:manualLayout>
                  <c:x val="6.7339246107977159E-3"/>
                  <c:y val="-2.6636073633013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55-4CFE-993C-4A8A8ACBFEFE}"/>
                </c:ext>
              </c:extLst>
            </c:dLbl>
            <c:dLbl>
              <c:idx val="1"/>
              <c:layout>
                <c:manualLayout>
                  <c:x val="0"/>
                  <c:y val="-1.3318036816506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FF6-4E3B-9103-E581FE011045}"/>
                </c:ext>
              </c:extLst>
            </c:dLbl>
            <c:dLbl>
              <c:idx val="2"/>
              <c:layout>
                <c:manualLayout>
                  <c:x val="-4.9381543352713877E-17"/>
                  <c:y val="-1.3318036816506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FF6-4E3B-9103-E581FE0110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u="none"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2019 год</c:v>
                </c:pt>
                <c:pt idx="1">
                  <c:v>Исполнение 2020 год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1157.7864492599999</c:v>
                </c:pt>
                <c:pt idx="1">
                  <c:v>1187.84586586</c:v>
                </c:pt>
                <c:pt idx="2">
                  <c:v>1247.36797686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CD-4356-972A-D34F5F884E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Акцизы</c:v>
                </c:pt>
              </c:strCache>
            </c:strRef>
          </c:tx>
          <c:spPr>
            <a:solidFill>
              <a:srgbClr val="AFC5B9"/>
            </a:solidFill>
            <a:ln>
              <a:noFill/>
            </a:ln>
          </c:spPr>
          <c:invertIfNegative val="0"/>
          <c:dLbls>
            <c:dLbl>
              <c:idx val="1"/>
              <c:layout>
                <c:manualLayout>
                  <c:x val="1.3467849221594937E-3"/>
                  <c:y val="-1.87737628533754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55-4CFE-993C-4A8A8ACBFEFE}"/>
                </c:ext>
              </c:extLst>
            </c:dLbl>
            <c:dLbl>
              <c:idx val="2"/>
              <c:layout>
                <c:manualLayout>
                  <c:x val="1.3465728300458171E-3"/>
                  <c:y val="-2.3467203566719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55-4CFE-993C-4A8A8ACBFE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2019 год</c:v>
                </c:pt>
                <c:pt idx="1">
                  <c:v>Исполнение 2020 год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6.2569357599999993</c:v>
                </c:pt>
                <c:pt idx="1">
                  <c:v>5.74065212</c:v>
                </c:pt>
                <c:pt idx="2">
                  <c:v>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CD-4356-972A-D34F5F884E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Налоги на совокупный доход</c:v>
                </c:pt>
              </c:strCache>
            </c:strRef>
          </c:tx>
          <c:spPr>
            <a:solidFill>
              <a:srgbClr val="31937B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-2.6935698443190863E-3"/>
                  <c:y val="-2.219672802751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FF6-4E3B-9103-E581FE011045}"/>
                </c:ext>
              </c:extLst>
            </c:dLbl>
            <c:dLbl>
              <c:idx val="1"/>
              <c:layout>
                <c:manualLayout>
                  <c:x val="-2.6935698443190863E-3"/>
                  <c:y val="-1.3318036816506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FF6-4E3B-9103-E581FE011045}"/>
                </c:ext>
              </c:extLst>
            </c:dLbl>
            <c:dLbl>
              <c:idx val="2"/>
              <c:layout>
                <c:manualLayout>
                  <c:x val="0"/>
                  <c:y val="-1.7757382422009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FF6-4E3B-9103-E581FE0110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2019 год</c:v>
                </c:pt>
                <c:pt idx="1">
                  <c:v>Исполнение 2020 год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101.46722708999999</c:v>
                </c:pt>
                <c:pt idx="1">
                  <c:v>82.677439860000007</c:v>
                </c:pt>
                <c:pt idx="2">
                  <c:v>97.986400000000003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CD-4356-972A-D34F5F884E8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E55-4CFE-993C-4A8A8ACBFEF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2019 год</c:v>
                </c:pt>
                <c:pt idx="1">
                  <c:v>Исполнение 2020 год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28.523394790000001</c:v>
                </c:pt>
                <c:pt idx="1">
                  <c:v>43.226999429999999</c:v>
                </c:pt>
                <c:pt idx="2">
                  <c:v>41.051490000000001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1CD-4356-972A-D34F5F884E8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solidFill>
              <a:srgbClr val="EBEF43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3.41140236617912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1CD-4356-972A-D34F5F884E8B}"/>
                </c:ext>
              </c:extLst>
            </c:dLbl>
            <c:dLbl>
              <c:idx val="1"/>
              <c:layout>
                <c:manualLayout>
                  <c:x val="3.8303517600729274E-2"/>
                  <c:y val="-5.1635239092000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1CD-4356-972A-D34F5F884E8B}"/>
                </c:ext>
              </c:extLst>
            </c:dLbl>
            <c:dLbl>
              <c:idx val="2"/>
              <c:layout>
                <c:manualLayout>
                  <c:x val="3.2692620732110163E-2"/>
                  <c:y val="-3.6956226089321718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1CD-4356-972A-D34F5F884E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Исполнение 2019 год</c:v>
                </c:pt>
                <c:pt idx="1">
                  <c:v>Исполнение 2020 год</c:v>
                </c:pt>
                <c:pt idx="2">
                  <c:v>Уточненный план 
на 2020 г.</c:v>
                </c:pt>
              </c:strCache>
            </c:strRef>
          </c:cat>
          <c:val>
            <c:numRef>
              <c:f>Лист1!$F$2:$F$4</c:f>
              <c:numCache>
                <c:formatCode>#,##0.0</c:formatCode>
                <c:ptCount val="3"/>
                <c:pt idx="0">
                  <c:v>2.87327668</c:v>
                </c:pt>
                <c:pt idx="1">
                  <c:v>3.3628020300000001</c:v>
                </c:pt>
                <c:pt idx="2">
                  <c:v>2.9774750000000001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1CD-4356-972A-D34F5F884E8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62016256"/>
        <c:axId val="161674880"/>
        <c:axId val="0"/>
      </c:bar3DChart>
      <c:catAx>
        <c:axId val="1620162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5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1674880"/>
        <c:crosses val="autoZero"/>
        <c:auto val="1"/>
        <c:lblAlgn val="ctr"/>
        <c:lblOffset val="100"/>
        <c:noMultiLvlLbl val="0"/>
      </c:catAx>
      <c:valAx>
        <c:axId val="16167488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62016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418909496583461"/>
          <c:y val="3.3458688852228316E-2"/>
          <c:w val="0.14475530667724298"/>
          <c:h val="0.83981841188748751"/>
        </c:manualLayout>
      </c:layout>
      <c:overlay val="0"/>
      <c:txPr>
        <a:bodyPr/>
        <a:lstStyle/>
        <a:p>
          <a:pPr>
            <a:defRPr sz="11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060826225761781"/>
          <c:y val="0.1018414483003879"/>
          <c:w val="0.65158412361515861"/>
          <c:h val="0.739744198658079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27-438E-9A17-56B12C9722AD}"/>
              </c:ext>
            </c:extLst>
          </c:dPt>
          <c:dPt>
            <c:idx val="1"/>
            <c:bubble3D val="0"/>
            <c:spPr>
              <a:solidFill>
                <a:srgbClr val="AFC5B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27-438E-9A17-56B12C9722AD}"/>
              </c:ext>
            </c:extLst>
          </c:dPt>
          <c:dPt>
            <c:idx val="2"/>
            <c:bubble3D val="0"/>
            <c:spPr>
              <a:solidFill>
                <a:srgbClr val="31937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27-438E-9A17-56B12C9722AD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379-47FB-ACCA-26323110DA21}"/>
              </c:ext>
            </c:extLst>
          </c:dPt>
          <c:dPt>
            <c:idx val="4"/>
            <c:bubble3D val="0"/>
            <c:spPr>
              <a:solidFill>
                <a:srgbClr val="EBEF4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234-4A84-AFFB-02CA4BED0958}"/>
              </c:ext>
            </c:extLst>
          </c:dPt>
          <c:dLbls>
            <c:dLbl>
              <c:idx val="0"/>
              <c:layout>
                <c:manualLayout>
                  <c:x val="0.21056588870379384"/>
                  <c:y val="5.62674932271895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427-438E-9A17-56B12C9722AD}"/>
                </c:ext>
              </c:extLst>
            </c:dLbl>
            <c:dLbl>
              <c:idx val="1"/>
              <c:layout>
                <c:manualLayout>
                  <c:x val="-0.11801504343113653"/>
                  <c:y val="-8.303707825741760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27-438E-9A17-56B12C9722AD}"/>
                </c:ext>
              </c:extLst>
            </c:dLbl>
            <c:dLbl>
              <c:idx val="2"/>
              <c:layout>
                <c:manualLayout>
                  <c:x val="-6.7482622732278535E-2"/>
                  <c:y val="-0.1244740955506799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427-438E-9A17-56B12C9722AD}"/>
                </c:ext>
              </c:extLst>
            </c:dLbl>
            <c:dLbl>
              <c:idx val="3"/>
              <c:layout>
                <c:manualLayout>
                  <c:x val="-1.6296920313939461E-2"/>
                  <c:y val="-0.1372609135880359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379-47FB-ACCA-26323110DA21}"/>
                </c:ext>
              </c:extLst>
            </c:dLbl>
            <c:dLbl>
              <c:idx val="4"/>
              <c:layout>
                <c:manualLayout>
                  <c:x val="8.92308420777949E-2"/>
                  <c:y val="-0.1312915067243699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234-4A84-AFFB-02CA4BED0958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</c:v>
                </c:pt>
                <c:pt idx="4">
                  <c:v>Государственная пошлина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1187.8</c:v>
                </c:pt>
                <c:pt idx="1">
                  <c:v>5.7</c:v>
                </c:pt>
                <c:pt idx="2">
                  <c:v>82.7</c:v>
                </c:pt>
                <c:pt idx="3">
                  <c:v>43.2</c:v>
                </c:pt>
                <c:pt idx="4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27-438E-9A17-56B12C9722A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4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568949147605534E-2"/>
          <c:y val="4.5041138325301482E-2"/>
          <c:w val="0.92886210170478889"/>
          <c:h val="0.829921824446601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Акцизы</c:v>
                </c:pt>
              </c:strCache>
            </c:strRef>
          </c:tx>
          <c:spPr>
            <a:solidFill>
              <a:srgbClr val="B00000"/>
            </a:solidFill>
            <a:ln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800000"/>
              </a:lightRig>
            </a:scene3d>
            <a:sp3d contourW="10160" prstMaterial="dkEdge">
              <a:bevelT w="20320" h="19050" prst="angle"/>
              <a:contourClr>
                <a:scrgbClr r="0" g="0" b="0">
                  <a:shade val="30000"/>
                  <a:satMod val="150000"/>
                </a:scrgbClr>
              </a:contourClr>
            </a:sp3d>
          </c:spPr>
          <c:invertIfNegative val="0"/>
          <c:dLbls>
            <c:dLbl>
              <c:idx val="0"/>
              <c:layout>
                <c:manualLayout>
                  <c:x val="0"/>
                  <c:y val="0.26979015848932608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AB2-4866-87C6-F33A1BB0D1B5}"/>
                </c:ext>
              </c:extLst>
            </c:dLbl>
            <c:dLbl>
              <c:idx val="1"/>
              <c:layout>
                <c:manualLayout>
                  <c:x val="-3.2335408316005627E-3"/>
                  <c:y val="0.14797158507084548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AB2-4866-87C6-F33A1BB0D1B5}"/>
                </c:ext>
              </c:extLst>
            </c:dLbl>
            <c:dLbl>
              <c:idx val="2"/>
              <c:layout>
                <c:manualLayout>
                  <c:x val="-3.2335408316005033E-3"/>
                  <c:y val="0.12355587051752809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AB2-4866-87C6-F33A1BB0D1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Исполнено за 2019 год</c:v>
                </c:pt>
                <c:pt idx="1">
                  <c:v>Уточненный план на 2020 год</c:v>
                </c:pt>
                <c:pt idx="2">
                  <c:v>Исполнено за 2020 год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6.3</c:v>
                </c:pt>
                <c:pt idx="1">
                  <c:v>5.9</c:v>
                </c:pt>
                <c:pt idx="2">
                  <c:v>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AB2-4866-87C6-F33A1BB0D1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4591872"/>
        <c:axId val="184255040"/>
      </c:barChart>
      <c:catAx>
        <c:axId val="18459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127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184255040"/>
        <c:crosses val="autoZero"/>
        <c:auto val="0"/>
        <c:lblAlgn val="ctr"/>
        <c:lblOffset val="100"/>
        <c:tickLblSkip val="1"/>
        <c:noMultiLvlLbl val="0"/>
      </c:catAx>
      <c:valAx>
        <c:axId val="184255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459187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842601706036746"/>
          <c:y val="3.5462167971293479E-2"/>
          <c:w val="0.78865731627296587"/>
          <c:h val="0.6971284456782276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rgbClr val="37A76F"/>
            </a:solidFill>
            <a:ln>
              <a:solidFill>
                <a:sysClr val="window" lastClr="FFFFFF">
                  <a:lumMod val="50000"/>
                </a:sysClr>
              </a:solidFill>
            </a:ln>
            <a:effectLst>
              <a:outerShdw blurRad="50800" dist="50800" dir="5400000" algn="ctr" rotWithShape="0">
                <a:srgbClr val="37A76F">
                  <a:lumMod val="20000"/>
                  <a:lumOff val="80000"/>
                </a:srgbClr>
              </a:outerShdw>
            </a:effectLst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9686-414D-B13F-2D0E8ED9032C}"/>
              </c:ext>
            </c:extLst>
          </c:dPt>
          <c:cat>
            <c:strRef>
              <c:f>Лист1!$A$2:$A$4</c:f>
              <c:strCache>
                <c:ptCount val="3"/>
                <c:pt idx="0">
                  <c:v>Исполнение 2019 г. (млн.руб.)
</c:v>
                </c:pt>
                <c:pt idx="1">
                  <c:v>Уточненный план 2020 г. (млн.руб.)
</c:v>
                </c:pt>
                <c:pt idx="2">
                  <c:v>Исполнение 2020 г. (млн.руб.)
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90.47849201999999</c:v>
                </c:pt>
                <c:pt idx="1">
                  <c:v>85.260400000000004</c:v>
                </c:pt>
                <c:pt idx="2">
                  <c:v>72.329485520000006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86-414D-B13F-2D0E8ED9032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</c:v>
                </c:pt>
              </c:strCache>
            </c:strRef>
          </c:tx>
          <c:spPr>
            <a:solidFill>
              <a:srgbClr val="FFFF66"/>
            </a:solidFill>
            <a:ln>
              <a:solidFill>
                <a:sysClr val="window" lastClr="FFFFFF">
                  <a:lumMod val="50000"/>
                </a:sysClr>
              </a:solidFill>
            </a:ln>
          </c:spPr>
          <c:invertIfNegative val="0"/>
          <c:cat>
            <c:strRef>
              <c:f>Лист1!$A$2:$A$4</c:f>
              <c:strCache>
                <c:ptCount val="3"/>
                <c:pt idx="0">
                  <c:v>Исполнение 2019 г. (млн.руб.)
</c:v>
                </c:pt>
                <c:pt idx="1">
                  <c:v>Уточненный план 2020 г. (млн.руб.)
</c:v>
                </c:pt>
                <c:pt idx="2">
                  <c:v>Исполнение 2020 г. (млн.руб.)
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8.0793831699999998</c:v>
                </c:pt>
                <c:pt idx="1">
                  <c:v>10</c:v>
                </c:pt>
                <c:pt idx="2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86-414D-B13F-2D0E8ED9032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ЕСХН</c:v>
                </c:pt>
              </c:strCache>
            </c:strRef>
          </c:tx>
          <c:spPr>
            <a:solidFill>
              <a:srgbClr val="FF5353"/>
            </a:solidFill>
            <a:ln>
              <a:solidFill>
                <a:sysClr val="window" lastClr="FFFFFF">
                  <a:lumMod val="50000"/>
                </a:sysClr>
              </a:solidFill>
            </a:ln>
          </c:spPr>
          <c:invertIfNegative val="0"/>
          <c:cat>
            <c:strRef>
              <c:f>Лист1!$A$2:$A$4</c:f>
              <c:strCache>
                <c:ptCount val="3"/>
                <c:pt idx="0">
                  <c:v>Исполнение 2019 г. (млн.руб.)
</c:v>
                </c:pt>
                <c:pt idx="1">
                  <c:v>Уточненный план 2020 г. (млн.руб.)
</c:v>
                </c:pt>
                <c:pt idx="2">
                  <c:v>Исполнение 2020 г. (млн.руб.)
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0.89840175999999994</c:v>
                </c:pt>
                <c:pt idx="1">
                  <c:v>1.038</c:v>
                </c:pt>
                <c:pt idx="2">
                  <c:v>0.51441855000000003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686-414D-B13F-2D0E8ED9032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Патенты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ysClr val="window" lastClr="FFFFFF">
                  <a:lumMod val="50000"/>
                </a:sysClr>
              </a:solidFill>
            </a:ln>
          </c:spPr>
          <c:invertIfNegative val="0"/>
          <c:cat>
            <c:strRef>
              <c:f>Лист1!$A$2:$A$4</c:f>
              <c:strCache>
                <c:ptCount val="3"/>
                <c:pt idx="0">
                  <c:v>Исполнение 2019 г. (млн.руб.)
</c:v>
                </c:pt>
                <c:pt idx="1">
                  <c:v>Уточненный план 2020 г. (млн.руб.)
</c:v>
                </c:pt>
                <c:pt idx="2">
                  <c:v>Исполнение 2020 г. (млн.руб.)
</c:v>
                </c:pt>
              </c:strCache>
            </c:str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2.0109501399999998</c:v>
                </c:pt>
                <c:pt idx="1">
                  <c:v>1.6879999999999999</c:v>
                </c:pt>
                <c:pt idx="2">
                  <c:v>2.1043249400000001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686-414D-B13F-2D0E8ED903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gapDepth val="14"/>
        <c:shape val="cylinder"/>
        <c:axId val="183402496"/>
        <c:axId val="184260800"/>
        <c:axId val="0"/>
      </c:bar3DChart>
      <c:catAx>
        <c:axId val="183402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Corbel" pitchFamily="34" charset="0"/>
              </a:defRPr>
            </a:pPr>
            <a:endParaRPr lang="ru-RU"/>
          </a:p>
        </c:txPr>
        <c:crossAx val="184260800"/>
        <c:crosses val="autoZero"/>
        <c:auto val="1"/>
        <c:lblAlgn val="ctr"/>
        <c:lblOffset val="100"/>
        <c:noMultiLvlLbl val="0"/>
      </c:catAx>
      <c:valAx>
        <c:axId val="184260800"/>
        <c:scaling>
          <c:orientation val="minMax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34024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045619468822582E-2"/>
          <c:y val="6.2341623831428938E-2"/>
          <c:w val="0.96235721947842789"/>
          <c:h val="0.73625777315658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800000"/>
              </a:lightRig>
            </a:scene3d>
            <a:sp3d contourW="10160" prstMaterial="dkEdge">
              <a:bevelT w="20320" h="19050" prst="angle"/>
              <a:contourClr>
                <a:scrgbClr r="0" g="0" b="0">
                  <a:shade val="30000"/>
                  <a:satMod val="150000"/>
                </a:scrgbClr>
              </a:contourClr>
            </a:sp3d>
          </c:spPr>
          <c:invertIfNegative val="0"/>
          <c:dLbls>
            <c:dLbl>
              <c:idx val="0"/>
              <c:layout>
                <c:manualLayout>
                  <c:x val="0"/>
                  <c:y val="0.26979015848932608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DB-4B63-9C3C-FD02679DA096}"/>
                </c:ext>
              </c:extLst>
            </c:dLbl>
            <c:dLbl>
              <c:idx val="1"/>
              <c:layout>
                <c:manualLayout>
                  <c:x val="0"/>
                  <c:y val="0.3117575164765547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DB-4B63-9C3C-FD02679DA096}"/>
                </c:ext>
              </c:extLst>
            </c:dLbl>
            <c:dLbl>
              <c:idx val="2"/>
              <c:layout>
                <c:manualLayout>
                  <c:x val="-8.4324465817546173E-17"/>
                  <c:y val="0.2218274636467793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DB-4B63-9C3C-FD02679DA0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Исполнено за 2019 год</c:v>
                </c:pt>
                <c:pt idx="1">
                  <c:v>Уточненный план на 2020 год</c:v>
                </c:pt>
                <c:pt idx="2">
                  <c:v>Исполнено за 2020 год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28.5</c:v>
                </c:pt>
                <c:pt idx="1">
                  <c:v>41.1</c:v>
                </c:pt>
                <c:pt idx="2">
                  <c:v>43.2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2DB-4B63-9C3C-FD02679DA0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4941056"/>
        <c:axId val="68208896"/>
      </c:barChart>
      <c:catAx>
        <c:axId val="18494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127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8208896"/>
        <c:crosses val="autoZero"/>
        <c:auto val="0"/>
        <c:lblAlgn val="ctr"/>
        <c:lblOffset val="100"/>
        <c:tickLblSkip val="1"/>
        <c:noMultiLvlLbl val="0"/>
      </c:catAx>
      <c:valAx>
        <c:axId val="68208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4941056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4291833567742954E-2"/>
          <c:y val="3.400838496522423E-2"/>
          <c:w val="0.85748393688467472"/>
          <c:h val="0.810156874782903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ysClr val="window" lastClr="FFFFFF">
                  <a:lumMod val="50000"/>
                </a:sysClr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3A9-4F3E-989F-2F3B9AEBF19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3A9-4F3E-989F-2F3B9AEBF19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3A9-4F3E-989F-2F3B9AEBF1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699016083438119E-2"/>
          <c:y val="8.3968484691131218E-2"/>
          <c:w val="0.85748393688467472"/>
          <c:h val="0.810156874782903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ysClr val="window" lastClr="FFFFFF">
                  <a:lumMod val="50000"/>
                </a:sysClr>
              </a:solidFill>
            </a:ln>
          </c:spPr>
          <c:dPt>
            <c:idx val="0"/>
            <c:bubble3D val="0"/>
            <c:spPr>
              <a:solidFill>
                <a:srgbClr val="FFC000"/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51-49FD-9ADD-0911353E980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51-49FD-9ADD-0911353E980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51-49FD-9ADD-0911353E98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630920-74B7-4620-BB09-7B9E742CCC55}" type="doc">
      <dgm:prSet loTypeId="urn:microsoft.com/office/officeart/2005/8/layout/chevron2" loCatId="list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D23DCC28-A086-4BDB-88E8-97DE4836914C}">
      <dgm:prSet phldrT="[Текст]" custT="1"/>
      <dgm:spPr>
        <a:xfrm rot="5400000">
          <a:off x="-100394" y="103062"/>
          <a:ext cx="669297" cy="468508"/>
        </a:xfrm>
        <a:gradFill rotWithShape="0">
          <a:gsLst>
            <a:gs pos="0">
              <a:srgbClr val="15614F"/>
            </a:gs>
            <a:gs pos="80000">
              <a:srgbClr val="1A927E"/>
            </a:gs>
            <a:gs pos="100000">
              <a:srgbClr val="1A927E"/>
            </a:gs>
          </a:gsLst>
        </a:gra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2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EFEC223B-0E1C-4BAB-A553-59F6E5199697}" type="parTrans" cxnId="{06151AF8-55AE-499A-BE56-4F9EC34A9FCE}">
      <dgm:prSet/>
      <dgm:spPr/>
      <dgm:t>
        <a:bodyPr/>
        <a:lstStyle/>
        <a:p>
          <a:endParaRPr lang="ru-RU" sz="1200" b="1"/>
        </a:p>
      </dgm:t>
    </dgm:pt>
    <dgm:pt modelId="{E8759E26-188F-4B97-B673-2B2C61CF33D0}" type="sibTrans" cxnId="{06151AF8-55AE-499A-BE56-4F9EC34A9FCE}">
      <dgm:prSet/>
      <dgm:spPr/>
      <dgm:t>
        <a:bodyPr/>
        <a:lstStyle/>
        <a:p>
          <a:endParaRPr lang="ru-RU" sz="1200" b="1"/>
        </a:p>
      </dgm:t>
    </dgm:pt>
    <dgm:pt modelId="{F0D98049-1205-4AEC-A31A-22D41D01C343}">
      <dgm:prSet phldrT="[Текст]" custT="1"/>
      <dgm:spPr>
        <a:xfrm rot="5400000">
          <a:off x="2014700" y="-1037804"/>
          <a:ext cx="435043" cy="3527427"/>
        </a:xfrm>
        <a:solidFill>
          <a:srgbClr val="E6AF00">
            <a:alpha val="90000"/>
          </a:srgbClr>
        </a:solidFill>
        <a:ln>
          <a:solidFill>
            <a:schemeClr val="tx1"/>
          </a:solidFill>
        </a:ln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 Ханты-Мансийскому автономному округу – Югре 2,96%;</a:t>
          </a:r>
          <a:endParaRPr lang="ru-RU" sz="1400" b="1" dirty="0">
            <a:solidFill>
              <a:schemeClr val="tx1"/>
            </a:solidFill>
            <a:latin typeface="+mn-lt"/>
            <a:ea typeface="+mn-ea"/>
            <a:cs typeface="Times New Roman" pitchFamily="18" charset="0"/>
          </a:endParaRPr>
        </a:p>
      </dgm:t>
    </dgm:pt>
    <dgm:pt modelId="{FA16CE5F-2BA2-409E-B4C1-D1544D0685DA}" type="parTrans" cxnId="{78DE13D1-3704-4320-99BB-8349E8313EA5}">
      <dgm:prSet/>
      <dgm:spPr/>
      <dgm:t>
        <a:bodyPr/>
        <a:lstStyle/>
        <a:p>
          <a:endParaRPr lang="ru-RU" sz="1200" b="1"/>
        </a:p>
      </dgm:t>
    </dgm:pt>
    <dgm:pt modelId="{220AEE53-DA0A-45ED-915B-D7556E76960E}" type="sibTrans" cxnId="{78DE13D1-3704-4320-99BB-8349E8313EA5}">
      <dgm:prSet/>
      <dgm:spPr/>
      <dgm:t>
        <a:bodyPr/>
        <a:lstStyle/>
        <a:p>
          <a:endParaRPr lang="ru-RU" sz="1200" b="1"/>
        </a:p>
      </dgm:t>
    </dgm:pt>
    <dgm:pt modelId="{4C691E5C-732C-4B9C-97F9-E591A53C296A}">
      <dgm:prSet phldrT="[Текст]" custT="1"/>
      <dgm:spPr>
        <a:xfrm rot="5400000">
          <a:off x="-100394" y="1114501"/>
          <a:ext cx="669297" cy="468508"/>
        </a:xfrm>
        <a:gradFill rotWithShape="0">
          <a:gsLst>
            <a:gs pos="0">
              <a:srgbClr val="006600"/>
            </a:gs>
            <a:gs pos="80000">
              <a:srgbClr val="60BC92"/>
            </a:gs>
            <a:gs pos="100000">
              <a:srgbClr val="60BC92"/>
            </a:gs>
          </a:gsLst>
        </a:gra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2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4A710754-9850-436A-A838-04A14561D316}" type="sibTrans" cxnId="{0A4A9721-A199-4225-B9C6-2AA16154C3B8}">
      <dgm:prSet/>
      <dgm:spPr/>
      <dgm:t>
        <a:bodyPr/>
        <a:lstStyle/>
        <a:p>
          <a:endParaRPr lang="ru-RU" sz="1200" b="1"/>
        </a:p>
      </dgm:t>
    </dgm:pt>
    <dgm:pt modelId="{97DA9A9D-DFBA-43AE-90F6-F7E29214FF57}" type="parTrans" cxnId="{0A4A9721-A199-4225-B9C6-2AA16154C3B8}">
      <dgm:prSet/>
      <dgm:spPr/>
      <dgm:t>
        <a:bodyPr/>
        <a:lstStyle/>
        <a:p>
          <a:endParaRPr lang="ru-RU" sz="1200" b="1"/>
        </a:p>
      </dgm:t>
    </dgm:pt>
    <dgm:pt modelId="{A83469FF-7581-4E23-AF14-938A102DD927}">
      <dgm:prSet custT="1"/>
      <dgm:spPr>
        <a:xfrm rot="5400000">
          <a:off x="2014700" y="-532085"/>
          <a:ext cx="435043" cy="3527427"/>
        </a:xfrm>
        <a:solidFill>
          <a:srgbClr val="E6AF00">
            <a:alpha val="90000"/>
          </a:srgbClr>
        </a:solidFill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 Нефтеюганского району 0,81%.</a:t>
          </a:r>
          <a:endParaRPr lang="ru-RU" sz="12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0F2A591-FE0F-4884-8379-72BE92E50AE2}" type="sibTrans" cxnId="{94D7AE36-0E69-48F2-BC7A-28AB09A7CC2B}">
      <dgm:prSet/>
      <dgm:spPr/>
      <dgm:t>
        <a:bodyPr/>
        <a:lstStyle/>
        <a:p>
          <a:endParaRPr lang="ru-RU"/>
        </a:p>
      </dgm:t>
    </dgm:pt>
    <dgm:pt modelId="{B3069998-C49B-4EB5-AFCA-0506F6B086B7}" type="parTrans" cxnId="{94D7AE36-0E69-48F2-BC7A-28AB09A7CC2B}">
      <dgm:prSet/>
      <dgm:spPr/>
      <dgm:t>
        <a:bodyPr/>
        <a:lstStyle/>
        <a:p>
          <a:endParaRPr lang="ru-RU"/>
        </a:p>
      </dgm:t>
    </dgm:pt>
    <dgm:pt modelId="{0DB6E1E5-9013-475A-98F4-B58336ADC5A3}">
      <dgm:prSet phldrT="[Текст]" custT="1"/>
      <dgm:spPr>
        <a:xfrm rot="5400000">
          <a:off x="-100394" y="608781"/>
          <a:ext cx="669297" cy="468508"/>
        </a:xfrm>
        <a:gradFill rotWithShape="0">
          <a:gsLst>
            <a:gs pos="0">
              <a:srgbClr val="3D916B"/>
            </a:gs>
            <a:gs pos="80000">
              <a:srgbClr val="3D916B"/>
            </a:gs>
            <a:gs pos="100000">
              <a:srgbClr val="3D916B"/>
            </a:gs>
          </a:gsLst>
        </a:gra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2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501936FF-AEED-459F-AB6B-86B8ED9CB56D}" type="sibTrans" cxnId="{727DA9B3-C16B-442E-AC31-10EE99EEF5D3}">
      <dgm:prSet/>
      <dgm:spPr/>
      <dgm:t>
        <a:bodyPr/>
        <a:lstStyle/>
        <a:p>
          <a:endParaRPr lang="ru-RU" sz="1200" b="1"/>
        </a:p>
      </dgm:t>
    </dgm:pt>
    <dgm:pt modelId="{CB450B83-EBBB-4952-9C9E-147CBD0898EF}" type="parTrans" cxnId="{727DA9B3-C16B-442E-AC31-10EE99EEF5D3}">
      <dgm:prSet/>
      <dgm:spPr/>
      <dgm:t>
        <a:bodyPr/>
        <a:lstStyle/>
        <a:p>
          <a:endParaRPr lang="ru-RU" sz="1200" b="1"/>
        </a:p>
      </dgm:t>
    </dgm:pt>
    <dgm:pt modelId="{B42754BD-E10D-4A81-AA1D-CD1ADA41044A}">
      <dgm:prSet phldrT="[Текст]" custT="1"/>
      <dgm:spPr>
        <a:xfrm rot="5400000">
          <a:off x="2014700" y="-1543524"/>
          <a:ext cx="435043" cy="3527427"/>
        </a:xfrm>
        <a:solidFill>
          <a:srgbClr val="E6AF00">
            <a:alpha val="90000"/>
          </a:srgbClr>
        </a:solidFill>
        <a:ln>
          <a:solidFill>
            <a:schemeClr val="tx1"/>
          </a:solidFill>
        </a:ln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 Российской Федерации 6,3%;</a:t>
          </a:r>
          <a:endParaRPr lang="ru-RU" sz="1400" b="1" dirty="0">
            <a:solidFill>
              <a:schemeClr val="tx1"/>
            </a:solidFill>
            <a:latin typeface="+mn-lt"/>
            <a:ea typeface="+mn-ea"/>
            <a:cs typeface="Times New Roman" pitchFamily="18" charset="0"/>
          </a:endParaRPr>
        </a:p>
      </dgm:t>
    </dgm:pt>
    <dgm:pt modelId="{E41CB5E9-3C0A-427F-AAAA-E74EA31513A7}" type="sibTrans" cxnId="{122EAEFA-0CA0-417D-95D4-F253EE5EDC34}">
      <dgm:prSet/>
      <dgm:spPr/>
      <dgm:t>
        <a:bodyPr/>
        <a:lstStyle/>
        <a:p>
          <a:endParaRPr lang="ru-RU" sz="1200" b="1"/>
        </a:p>
      </dgm:t>
    </dgm:pt>
    <dgm:pt modelId="{117BA1F1-9427-4C6E-809D-2CBE1CAEE19B}" type="parTrans" cxnId="{122EAEFA-0CA0-417D-95D4-F253EE5EDC34}">
      <dgm:prSet/>
      <dgm:spPr/>
      <dgm:t>
        <a:bodyPr/>
        <a:lstStyle/>
        <a:p>
          <a:endParaRPr lang="ru-RU" sz="1200" b="1"/>
        </a:p>
      </dgm:t>
    </dgm:pt>
    <dgm:pt modelId="{192CB6D2-5BDA-41CC-979A-70639BCD0493}" type="pres">
      <dgm:prSet presAssocID="{0C630920-74B7-4620-BB09-7B9E742CCC5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F025D3-CEED-4DAD-B211-1535422D2E75}" type="pres">
      <dgm:prSet presAssocID="{D23DCC28-A086-4BDB-88E8-97DE4836914C}" presName="composite" presStyleCnt="0"/>
      <dgm:spPr/>
      <dgm:t>
        <a:bodyPr/>
        <a:lstStyle/>
        <a:p>
          <a:endParaRPr lang="ru-RU"/>
        </a:p>
      </dgm:t>
    </dgm:pt>
    <dgm:pt modelId="{208FF01B-191D-46C4-B5F1-08720CDC8E2D}" type="pres">
      <dgm:prSet presAssocID="{D23DCC28-A086-4BDB-88E8-97DE4836914C}" presName="parentText" presStyleLbl="alignNode1" presStyleIdx="0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295EA5B7-7CA1-409D-9F71-9943D48D2FF5}" type="pres">
      <dgm:prSet presAssocID="{D23DCC28-A086-4BDB-88E8-97DE4836914C}" presName="descendantText" presStyleLbl="alignAcc1" presStyleIdx="0" presStyleCnt="3" custScaleY="7937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E7C4701E-E945-4CAE-8E8A-813F1279724C}" type="pres">
      <dgm:prSet presAssocID="{E8759E26-188F-4B97-B673-2B2C61CF33D0}" presName="sp" presStyleCnt="0"/>
      <dgm:spPr/>
      <dgm:t>
        <a:bodyPr/>
        <a:lstStyle/>
        <a:p>
          <a:endParaRPr lang="ru-RU"/>
        </a:p>
      </dgm:t>
    </dgm:pt>
    <dgm:pt modelId="{B0B7167B-6FD6-436B-960C-FB69C854DF63}" type="pres">
      <dgm:prSet presAssocID="{0DB6E1E5-9013-475A-98F4-B58336ADC5A3}" presName="composite" presStyleCnt="0"/>
      <dgm:spPr/>
      <dgm:t>
        <a:bodyPr/>
        <a:lstStyle/>
        <a:p>
          <a:endParaRPr lang="ru-RU"/>
        </a:p>
      </dgm:t>
    </dgm:pt>
    <dgm:pt modelId="{73E050B9-EBBE-4C92-9878-59C19AD91DD9}" type="pres">
      <dgm:prSet presAssocID="{0DB6E1E5-9013-475A-98F4-B58336ADC5A3}" presName="parentText" presStyleLbl="alignNode1" presStyleIdx="1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2AD651B0-C101-45AC-B793-D170467E66AF}" type="pres">
      <dgm:prSet presAssocID="{0DB6E1E5-9013-475A-98F4-B58336ADC5A3}" presName="descendantText" presStyleLbl="alignAcc1" presStyleIdx="1" presStyleCnt="3" custScaleY="7855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45BC05DF-C481-47CC-8005-0156CCBFED07}" type="pres">
      <dgm:prSet presAssocID="{501936FF-AEED-459F-AB6B-86B8ED9CB56D}" presName="sp" presStyleCnt="0"/>
      <dgm:spPr/>
      <dgm:t>
        <a:bodyPr/>
        <a:lstStyle/>
        <a:p>
          <a:endParaRPr lang="ru-RU"/>
        </a:p>
      </dgm:t>
    </dgm:pt>
    <dgm:pt modelId="{C1CAE91A-1FD5-4EDF-94D2-D8A90B98BB14}" type="pres">
      <dgm:prSet presAssocID="{4C691E5C-732C-4B9C-97F9-E591A53C296A}" presName="composite" presStyleCnt="0"/>
      <dgm:spPr/>
      <dgm:t>
        <a:bodyPr/>
        <a:lstStyle/>
        <a:p>
          <a:endParaRPr lang="ru-RU"/>
        </a:p>
      </dgm:t>
    </dgm:pt>
    <dgm:pt modelId="{62338345-AC32-4707-8255-703AAD3E5403}" type="pres">
      <dgm:prSet presAssocID="{4C691E5C-732C-4B9C-97F9-E591A53C296A}" presName="parentText" presStyleLbl="alignNode1" presStyleIdx="2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1286AB04-1CCA-4AB3-A6E9-842A4B687186}" type="pres">
      <dgm:prSet presAssocID="{4C691E5C-732C-4B9C-97F9-E591A53C296A}" presName="descendantText" presStyleLbl="alignAcc1" presStyleIdx="2" presStyleCnt="3" custScaleY="80598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</dgm:ptLst>
  <dgm:cxnLst>
    <dgm:cxn modelId="{24425C7E-ADBC-4E81-86C4-BE7115E611F4}" type="presOf" srcId="{D23DCC28-A086-4BDB-88E8-97DE4836914C}" destId="{208FF01B-191D-46C4-B5F1-08720CDC8E2D}" srcOrd="0" destOrd="0" presId="urn:microsoft.com/office/officeart/2005/8/layout/chevron2"/>
    <dgm:cxn modelId="{4134BD09-2B46-4FF7-AC46-409C3205E40E}" type="presOf" srcId="{F0D98049-1205-4AEC-A31A-22D41D01C343}" destId="{2AD651B0-C101-45AC-B793-D170467E66AF}" srcOrd="0" destOrd="0" presId="urn:microsoft.com/office/officeart/2005/8/layout/chevron2"/>
    <dgm:cxn modelId="{78DE13D1-3704-4320-99BB-8349E8313EA5}" srcId="{0DB6E1E5-9013-475A-98F4-B58336ADC5A3}" destId="{F0D98049-1205-4AEC-A31A-22D41D01C343}" srcOrd="0" destOrd="0" parTransId="{FA16CE5F-2BA2-409E-B4C1-D1544D0685DA}" sibTransId="{220AEE53-DA0A-45ED-915B-D7556E76960E}"/>
    <dgm:cxn modelId="{4F6E5C87-4983-4C10-9048-5678A60660FC}" type="presOf" srcId="{B42754BD-E10D-4A81-AA1D-CD1ADA41044A}" destId="{295EA5B7-7CA1-409D-9F71-9943D48D2FF5}" srcOrd="0" destOrd="0" presId="urn:microsoft.com/office/officeart/2005/8/layout/chevron2"/>
    <dgm:cxn modelId="{06151AF8-55AE-499A-BE56-4F9EC34A9FCE}" srcId="{0C630920-74B7-4620-BB09-7B9E742CCC55}" destId="{D23DCC28-A086-4BDB-88E8-97DE4836914C}" srcOrd="0" destOrd="0" parTransId="{EFEC223B-0E1C-4BAB-A553-59F6E5199697}" sibTransId="{E8759E26-188F-4B97-B673-2B2C61CF33D0}"/>
    <dgm:cxn modelId="{B0A5587F-1A8A-4D3C-B6CE-46EF33CB5C7F}" type="presOf" srcId="{0DB6E1E5-9013-475A-98F4-B58336ADC5A3}" destId="{73E050B9-EBBE-4C92-9878-59C19AD91DD9}" srcOrd="0" destOrd="0" presId="urn:microsoft.com/office/officeart/2005/8/layout/chevron2"/>
    <dgm:cxn modelId="{94D7AE36-0E69-48F2-BC7A-28AB09A7CC2B}" srcId="{4C691E5C-732C-4B9C-97F9-E591A53C296A}" destId="{A83469FF-7581-4E23-AF14-938A102DD927}" srcOrd="0" destOrd="0" parTransId="{B3069998-C49B-4EB5-AFCA-0506F6B086B7}" sibTransId="{10F2A591-FE0F-4884-8379-72BE92E50AE2}"/>
    <dgm:cxn modelId="{122EAEFA-0CA0-417D-95D4-F253EE5EDC34}" srcId="{D23DCC28-A086-4BDB-88E8-97DE4836914C}" destId="{B42754BD-E10D-4A81-AA1D-CD1ADA41044A}" srcOrd="0" destOrd="0" parTransId="{117BA1F1-9427-4C6E-809D-2CBE1CAEE19B}" sibTransId="{E41CB5E9-3C0A-427F-AAAA-E74EA31513A7}"/>
    <dgm:cxn modelId="{727DA9B3-C16B-442E-AC31-10EE99EEF5D3}" srcId="{0C630920-74B7-4620-BB09-7B9E742CCC55}" destId="{0DB6E1E5-9013-475A-98F4-B58336ADC5A3}" srcOrd="1" destOrd="0" parTransId="{CB450B83-EBBB-4952-9C9E-147CBD0898EF}" sibTransId="{501936FF-AEED-459F-AB6B-86B8ED9CB56D}"/>
    <dgm:cxn modelId="{0A4A9721-A199-4225-B9C6-2AA16154C3B8}" srcId="{0C630920-74B7-4620-BB09-7B9E742CCC55}" destId="{4C691E5C-732C-4B9C-97F9-E591A53C296A}" srcOrd="2" destOrd="0" parTransId="{97DA9A9D-DFBA-43AE-90F6-F7E29214FF57}" sibTransId="{4A710754-9850-436A-A838-04A14561D316}"/>
    <dgm:cxn modelId="{251CA9FF-83D4-42A8-A040-5BADFCAFA2F4}" type="presOf" srcId="{A83469FF-7581-4E23-AF14-938A102DD927}" destId="{1286AB04-1CCA-4AB3-A6E9-842A4B687186}" srcOrd="0" destOrd="0" presId="urn:microsoft.com/office/officeart/2005/8/layout/chevron2"/>
    <dgm:cxn modelId="{9B85B64C-7D37-4E4B-AA34-076902F2BA6F}" type="presOf" srcId="{0C630920-74B7-4620-BB09-7B9E742CCC55}" destId="{192CB6D2-5BDA-41CC-979A-70639BCD0493}" srcOrd="0" destOrd="0" presId="urn:microsoft.com/office/officeart/2005/8/layout/chevron2"/>
    <dgm:cxn modelId="{8B7435BD-26F2-4861-8DA9-9D53ACAA759A}" type="presOf" srcId="{4C691E5C-732C-4B9C-97F9-E591A53C296A}" destId="{62338345-AC32-4707-8255-703AAD3E5403}" srcOrd="0" destOrd="0" presId="urn:microsoft.com/office/officeart/2005/8/layout/chevron2"/>
    <dgm:cxn modelId="{11A7F5C4-F50D-40DC-8FA0-F9ABCCC9CB7B}" type="presParOf" srcId="{192CB6D2-5BDA-41CC-979A-70639BCD0493}" destId="{8FF025D3-CEED-4DAD-B211-1535422D2E75}" srcOrd="0" destOrd="0" presId="urn:microsoft.com/office/officeart/2005/8/layout/chevron2"/>
    <dgm:cxn modelId="{2E253033-8889-467D-A1FE-4A7BA4294D20}" type="presParOf" srcId="{8FF025D3-CEED-4DAD-B211-1535422D2E75}" destId="{208FF01B-191D-46C4-B5F1-08720CDC8E2D}" srcOrd="0" destOrd="0" presId="urn:microsoft.com/office/officeart/2005/8/layout/chevron2"/>
    <dgm:cxn modelId="{560DD0FF-58C3-4A75-B351-CD552796EC2E}" type="presParOf" srcId="{8FF025D3-CEED-4DAD-B211-1535422D2E75}" destId="{295EA5B7-7CA1-409D-9F71-9943D48D2FF5}" srcOrd="1" destOrd="0" presId="urn:microsoft.com/office/officeart/2005/8/layout/chevron2"/>
    <dgm:cxn modelId="{71BCC8CA-7B45-4213-BC3F-DD17A975C3E1}" type="presParOf" srcId="{192CB6D2-5BDA-41CC-979A-70639BCD0493}" destId="{E7C4701E-E945-4CAE-8E8A-813F1279724C}" srcOrd="1" destOrd="0" presId="urn:microsoft.com/office/officeart/2005/8/layout/chevron2"/>
    <dgm:cxn modelId="{C02E0186-CF04-4AED-A6E1-9EBDD9CC8636}" type="presParOf" srcId="{192CB6D2-5BDA-41CC-979A-70639BCD0493}" destId="{B0B7167B-6FD6-436B-960C-FB69C854DF63}" srcOrd="2" destOrd="0" presId="urn:microsoft.com/office/officeart/2005/8/layout/chevron2"/>
    <dgm:cxn modelId="{E0756500-5DAF-4504-918D-C23B61251B74}" type="presParOf" srcId="{B0B7167B-6FD6-436B-960C-FB69C854DF63}" destId="{73E050B9-EBBE-4C92-9878-59C19AD91DD9}" srcOrd="0" destOrd="0" presId="urn:microsoft.com/office/officeart/2005/8/layout/chevron2"/>
    <dgm:cxn modelId="{5390550B-C08E-4B7C-8AF5-368C2FE093B0}" type="presParOf" srcId="{B0B7167B-6FD6-436B-960C-FB69C854DF63}" destId="{2AD651B0-C101-45AC-B793-D170467E66AF}" srcOrd="1" destOrd="0" presId="urn:microsoft.com/office/officeart/2005/8/layout/chevron2"/>
    <dgm:cxn modelId="{5C4E8CC5-FBF0-4267-9C42-7ED40D172142}" type="presParOf" srcId="{192CB6D2-5BDA-41CC-979A-70639BCD0493}" destId="{45BC05DF-C481-47CC-8005-0156CCBFED07}" srcOrd="3" destOrd="0" presId="urn:microsoft.com/office/officeart/2005/8/layout/chevron2"/>
    <dgm:cxn modelId="{1DFDB137-D1B2-4AAA-9186-191E4A58FA76}" type="presParOf" srcId="{192CB6D2-5BDA-41CC-979A-70639BCD0493}" destId="{C1CAE91A-1FD5-4EDF-94D2-D8A90B98BB14}" srcOrd="4" destOrd="0" presId="urn:microsoft.com/office/officeart/2005/8/layout/chevron2"/>
    <dgm:cxn modelId="{80D14004-C25D-49F5-82F1-83898F66B531}" type="presParOf" srcId="{C1CAE91A-1FD5-4EDF-94D2-D8A90B98BB14}" destId="{62338345-AC32-4707-8255-703AAD3E5403}" srcOrd="0" destOrd="0" presId="urn:microsoft.com/office/officeart/2005/8/layout/chevron2"/>
    <dgm:cxn modelId="{788BBC97-C2E7-4962-A301-2021B4331D43}" type="presParOf" srcId="{C1CAE91A-1FD5-4EDF-94D2-D8A90B98BB14}" destId="{1286AB04-1CCA-4AB3-A6E9-842A4B68718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0.06858</cdr:x>
      <cdr:y>0.80078</cdr:y>
    </cdr:from>
    <cdr:to>
      <cdr:x>0.98627</cdr:x>
      <cdr:y>0.80078</cdr:y>
    </cdr:to>
    <cdr:cxnSp macro="">
      <cdr:nvCxnSpPr>
        <cdr:cNvPr id="3" name="Прямая соединительная линия 2">
          <a:extLst xmlns:a="http://schemas.openxmlformats.org/drawingml/2006/main">
            <a:ext uri="{FF2B5EF4-FFF2-40B4-BE49-F238E27FC236}">
              <a16:creationId xmlns:a16="http://schemas.microsoft.com/office/drawing/2014/main" xmlns="" id="{28446510-D31C-4FD2-A85E-2FB6493750B4}"/>
            </a:ext>
          </a:extLst>
        </cdr:cNvPr>
        <cdr:cNvCxnSpPr/>
      </cdr:nvCxnSpPr>
      <cdr:spPr>
        <a:xfrm xmlns:a="http://schemas.openxmlformats.org/drawingml/2006/main">
          <a:off x="282675" y="2185218"/>
          <a:ext cx="3782467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0.17635</cdr:x>
      <cdr:y>0.17939</cdr:y>
    </cdr:from>
    <cdr:to>
      <cdr:x>0.24087</cdr:x>
      <cdr:y>0.27737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756387" y="737155"/>
          <a:ext cx="642589" cy="4026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62,3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0.37784</cdr:x>
      <cdr:y>0.13558</cdr:y>
    </cdr:from>
    <cdr:to>
      <cdr:x>0.44236</cdr:x>
      <cdr:y>0.23356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3763115" y="557135"/>
          <a:ext cx="642590" cy="4026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56,6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0.59446</cdr:x>
      <cdr:y>0.08692</cdr:y>
    </cdr:from>
    <cdr:to>
      <cdr:x>0.65898</cdr:x>
      <cdr:y>0.1849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5920592" y="357177"/>
          <a:ext cx="642589" cy="4026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63,5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0.80873</cdr:x>
      <cdr:y>0.09351</cdr:y>
    </cdr:from>
    <cdr:to>
      <cdr:x>0.87325</cdr:x>
      <cdr:y>0.19149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8054544" y="384275"/>
          <a:ext cx="642591" cy="4026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60,6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18D82-BD00-4E47-9993-B3AA6546E8DF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62300" y="509588"/>
            <a:ext cx="36036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9ECEE4-9D6A-491C-A424-C432F5A712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92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0876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01815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52727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03645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54556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05464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56388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07303" algn="l" defTabSz="90181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896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896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59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60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62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68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69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8961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79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896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89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99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0713" y="509588"/>
            <a:ext cx="3606800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109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115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36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ECEE4-9D6A-491C-A424-C432F5A7120F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97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155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22461" y="529297"/>
            <a:ext cx="3704661" cy="462650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95388" y="529296"/>
            <a:ext cx="5556993" cy="25310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95385" y="3250669"/>
            <a:ext cx="1725844" cy="19050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6410959" y="3250669"/>
            <a:ext cx="1725844" cy="19050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8326533" y="3250669"/>
            <a:ext cx="1725844" cy="19050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13563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47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40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47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8455" indent="0">
              <a:buNone/>
              <a:defRPr sz="1400"/>
            </a:lvl2pPr>
            <a:lvl3pPr marL="1036953" indent="0">
              <a:buNone/>
              <a:defRPr sz="1100"/>
            </a:lvl3pPr>
            <a:lvl4pPr marL="1555437" indent="0">
              <a:buNone/>
              <a:defRPr sz="1000"/>
            </a:lvl4pPr>
            <a:lvl5pPr marL="2073916" indent="0">
              <a:buNone/>
              <a:defRPr sz="1000"/>
            </a:lvl5pPr>
            <a:lvl6pPr marL="2592395" indent="0">
              <a:buNone/>
              <a:defRPr sz="1000"/>
            </a:lvl6pPr>
            <a:lvl7pPr marL="3110875" indent="0">
              <a:buNone/>
              <a:defRPr sz="1000"/>
            </a:lvl7pPr>
            <a:lvl8pPr marL="3629353" indent="0">
              <a:buNone/>
              <a:defRPr sz="1000"/>
            </a:lvl8pPr>
            <a:lvl9pPr marL="414783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4043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813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8455" indent="0">
              <a:buNone/>
              <a:defRPr sz="3200"/>
            </a:lvl2pPr>
            <a:lvl3pPr marL="1036953" indent="0">
              <a:buNone/>
              <a:defRPr sz="2700"/>
            </a:lvl3pPr>
            <a:lvl4pPr marL="1555437" indent="0">
              <a:buNone/>
              <a:defRPr sz="2300"/>
            </a:lvl4pPr>
            <a:lvl5pPr marL="2073916" indent="0">
              <a:buNone/>
              <a:defRPr sz="2300"/>
            </a:lvl5pPr>
            <a:lvl6pPr marL="2592395" indent="0">
              <a:buNone/>
              <a:defRPr sz="2300"/>
            </a:lvl6pPr>
            <a:lvl7pPr marL="3110875" indent="0">
              <a:buNone/>
              <a:defRPr sz="2300"/>
            </a:lvl7pPr>
            <a:lvl8pPr marL="3629353" indent="0">
              <a:buNone/>
              <a:defRPr sz="2300"/>
            </a:lvl8pPr>
            <a:lvl9pPr marL="4147832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8455" indent="0">
              <a:buNone/>
              <a:defRPr sz="1400"/>
            </a:lvl2pPr>
            <a:lvl3pPr marL="1036953" indent="0">
              <a:buNone/>
              <a:defRPr sz="1100"/>
            </a:lvl3pPr>
            <a:lvl4pPr marL="1555437" indent="0">
              <a:buNone/>
              <a:defRPr sz="1000"/>
            </a:lvl4pPr>
            <a:lvl5pPr marL="2073916" indent="0">
              <a:buNone/>
              <a:defRPr sz="1000"/>
            </a:lvl5pPr>
            <a:lvl6pPr marL="2592395" indent="0">
              <a:buNone/>
              <a:defRPr sz="1000"/>
            </a:lvl6pPr>
            <a:lvl7pPr marL="3110875" indent="0">
              <a:buNone/>
              <a:defRPr sz="1000"/>
            </a:lvl7pPr>
            <a:lvl8pPr marL="3629353" indent="0">
              <a:buNone/>
              <a:defRPr sz="1000"/>
            </a:lvl8pPr>
            <a:lvl9pPr marL="414783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7109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91330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789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789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88455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" y="1091953"/>
            <a:ext cx="3409379" cy="6467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53" tIns="57527" rIns="115153" bIns="57527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16" indent="0">
              <a:buNone/>
              <a:defRPr sz="3600"/>
            </a:lvl2pPr>
            <a:lvl3pPr marL="1151688" indent="0">
              <a:buNone/>
              <a:defRPr sz="3000"/>
            </a:lvl3pPr>
            <a:lvl4pPr marL="1727540" indent="0">
              <a:buNone/>
              <a:defRPr sz="2500"/>
            </a:lvl4pPr>
            <a:lvl5pPr marL="2303385" indent="0">
              <a:buNone/>
              <a:defRPr sz="2500"/>
            </a:lvl5pPr>
            <a:lvl6pPr marL="2879225" indent="0">
              <a:buNone/>
              <a:defRPr sz="2500"/>
            </a:lvl6pPr>
            <a:lvl7pPr marL="3455074" indent="0">
              <a:buNone/>
              <a:defRPr sz="2500"/>
            </a:lvl7pPr>
            <a:lvl8pPr marL="4030919" indent="0">
              <a:buNone/>
              <a:defRPr sz="2500"/>
            </a:lvl8pPr>
            <a:lvl9pPr marL="4606758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577772" y="125"/>
            <a:ext cx="7114041" cy="39915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53" tIns="57527" rIns="115153" bIns="57527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16" indent="0">
              <a:buNone/>
              <a:defRPr sz="3600"/>
            </a:lvl2pPr>
            <a:lvl3pPr marL="1151688" indent="0">
              <a:buNone/>
              <a:defRPr sz="3000"/>
            </a:lvl3pPr>
            <a:lvl4pPr marL="1727540" indent="0">
              <a:buNone/>
              <a:defRPr sz="2500"/>
            </a:lvl4pPr>
            <a:lvl5pPr marL="2303385" indent="0">
              <a:buNone/>
              <a:defRPr sz="2500"/>
            </a:lvl5pPr>
            <a:lvl6pPr marL="2879225" indent="0">
              <a:buNone/>
              <a:defRPr sz="2500"/>
            </a:lvl6pPr>
            <a:lvl7pPr marL="3455074" indent="0">
              <a:buNone/>
              <a:defRPr sz="2500"/>
            </a:lvl7pPr>
            <a:lvl8pPr marL="4030919" indent="0">
              <a:buNone/>
              <a:defRPr sz="2500"/>
            </a:lvl8pPr>
            <a:lvl9pPr marL="4606758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24382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6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6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5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4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3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6615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43234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31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923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84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77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69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62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54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34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539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33669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26829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234" indent="0">
              <a:buNone/>
              <a:defRPr sz="2300" b="1"/>
            </a:lvl2pPr>
            <a:lvl3pPr marL="1038495" indent="0">
              <a:buNone/>
              <a:defRPr sz="2100" b="1"/>
            </a:lvl3pPr>
            <a:lvl4pPr marL="1557747" indent="0">
              <a:buNone/>
              <a:defRPr sz="1800" b="1"/>
            </a:lvl4pPr>
            <a:lvl5pPr marL="2076995" indent="0">
              <a:buNone/>
              <a:defRPr sz="1800" b="1"/>
            </a:lvl5pPr>
            <a:lvl6pPr marL="2596243" indent="0">
              <a:buNone/>
              <a:defRPr sz="1800" b="1"/>
            </a:lvl6pPr>
            <a:lvl7pPr marL="3115495" indent="0">
              <a:buNone/>
              <a:defRPr sz="1800" b="1"/>
            </a:lvl7pPr>
            <a:lvl8pPr marL="3634744" indent="0">
              <a:buNone/>
              <a:defRPr sz="1800" b="1"/>
            </a:lvl8pPr>
            <a:lvl9pPr marL="4153992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234" indent="0">
              <a:buNone/>
              <a:defRPr sz="2300" b="1"/>
            </a:lvl2pPr>
            <a:lvl3pPr marL="1038495" indent="0">
              <a:buNone/>
              <a:defRPr sz="2100" b="1"/>
            </a:lvl3pPr>
            <a:lvl4pPr marL="1557747" indent="0">
              <a:buNone/>
              <a:defRPr sz="1800" b="1"/>
            </a:lvl4pPr>
            <a:lvl5pPr marL="2076995" indent="0">
              <a:buNone/>
              <a:defRPr sz="1800" b="1"/>
            </a:lvl5pPr>
            <a:lvl6pPr marL="2596243" indent="0">
              <a:buNone/>
              <a:defRPr sz="1800" b="1"/>
            </a:lvl6pPr>
            <a:lvl7pPr marL="3115495" indent="0">
              <a:buNone/>
              <a:defRPr sz="1800" b="1"/>
            </a:lvl7pPr>
            <a:lvl8pPr marL="3634744" indent="0">
              <a:buNone/>
              <a:defRPr sz="1800" b="1"/>
            </a:lvl8pPr>
            <a:lvl9pPr marL="4153992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380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7078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13626"/>
            <a:ext cx="10691813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17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03" y="2509832"/>
            <a:ext cx="6347496" cy="4371826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003787" y="2740382"/>
            <a:ext cx="4238219" cy="3443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540587" y="6"/>
            <a:ext cx="3620465" cy="67196"/>
          </a:xfrm>
          <a:prstGeom prst="rect">
            <a:avLst/>
          </a:prstGeom>
          <a:solidFill>
            <a:srgbClr val="E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7444397"/>
            <a:ext cx="10691813" cy="122219"/>
          </a:xfrm>
          <a:prstGeom prst="rect">
            <a:avLst/>
          </a:prstGeom>
          <a:solidFill>
            <a:srgbClr val="E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2735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543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85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33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26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33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9234" indent="0">
              <a:buNone/>
              <a:defRPr sz="1400"/>
            </a:lvl2pPr>
            <a:lvl3pPr marL="1038495" indent="0">
              <a:buNone/>
              <a:defRPr sz="1100"/>
            </a:lvl3pPr>
            <a:lvl4pPr marL="1557747" indent="0">
              <a:buNone/>
              <a:defRPr sz="1000"/>
            </a:lvl4pPr>
            <a:lvl5pPr marL="2076995" indent="0">
              <a:buNone/>
              <a:defRPr sz="1000"/>
            </a:lvl5pPr>
            <a:lvl6pPr marL="2596243" indent="0">
              <a:buNone/>
              <a:defRPr sz="1000"/>
            </a:lvl6pPr>
            <a:lvl7pPr marL="3115495" indent="0">
              <a:buNone/>
              <a:defRPr sz="1000"/>
            </a:lvl7pPr>
            <a:lvl8pPr marL="3634744" indent="0">
              <a:buNone/>
              <a:defRPr sz="1000"/>
            </a:lvl8pPr>
            <a:lvl9pPr marL="41539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803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99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9234" indent="0">
              <a:buNone/>
              <a:defRPr sz="3200"/>
            </a:lvl2pPr>
            <a:lvl3pPr marL="1038495" indent="0">
              <a:buNone/>
              <a:defRPr sz="2700"/>
            </a:lvl3pPr>
            <a:lvl4pPr marL="1557747" indent="0">
              <a:buNone/>
              <a:defRPr sz="2300"/>
            </a:lvl4pPr>
            <a:lvl5pPr marL="2076995" indent="0">
              <a:buNone/>
              <a:defRPr sz="2300"/>
            </a:lvl5pPr>
            <a:lvl6pPr marL="2596243" indent="0">
              <a:buNone/>
              <a:defRPr sz="2300"/>
            </a:lvl6pPr>
            <a:lvl7pPr marL="3115495" indent="0">
              <a:buNone/>
              <a:defRPr sz="2300"/>
            </a:lvl7pPr>
            <a:lvl8pPr marL="3634744" indent="0">
              <a:buNone/>
              <a:defRPr sz="2300"/>
            </a:lvl8pPr>
            <a:lvl9pPr marL="4153992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9234" indent="0">
              <a:buNone/>
              <a:defRPr sz="1400"/>
            </a:lvl2pPr>
            <a:lvl3pPr marL="1038495" indent="0">
              <a:buNone/>
              <a:defRPr sz="1100"/>
            </a:lvl3pPr>
            <a:lvl4pPr marL="1557747" indent="0">
              <a:buNone/>
              <a:defRPr sz="1000"/>
            </a:lvl4pPr>
            <a:lvl5pPr marL="2076995" indent="0">
              <a:buNone/>
              <a:defRPr sz="1000"/>
            </a:lvl5pPr>
            <a:lvl6pPr marL="2596243" indent="0">
              <a:buNone/>
              <a:defRPr sz="1000"/>
            </a:lvl6pPr>
            <a:lvl7pPr marL="3115495" indent="0">
              <a:buNone/>
              <a:defRPr sz="1000"/>
            </a:lvl7pPr>
            <a:lvl8pPr marL="3634744" indent="0">
              <a:buNone/>
              <a:defRPr sz="1000"/>
            </a:lvl8pPr>
            <a:lvl9pPr marL="41539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80534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93172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775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775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5748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0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0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0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0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0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0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0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34467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1235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17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01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00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00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00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00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01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01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01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279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79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7078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13626"/>
            <a:ext cx="10691813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17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4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66" y="2001650"/>
            <a:ext cx="2946890" cy="369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581" y="2001650"/>
            <a:ext cx="2946890" cy="369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292" y="2001650"/>
            <a:ext cx="2946890" cy="369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97943" y="2158291"/>
            <a:ext cx="2695635" cy="22928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80986" y="2158291"/>
            <a:ext cx="2695635" cy="22928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64029" y="2158291"/>
            <a:ext cx="2695635" cy="22928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540587" y="6"/>
            <a:ext cx="3620465" cy="671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0" y="7444397"/>
            <a:ext cx="10691813" cy="122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7348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013" indent="0">
              <a:buNone/>
              <a:defRPr sz="2300" b="1"/>
            </a:lvl2pPr>
            <a:lvl3pPr marL="1040039" indent="0">
              <a:buNone/>
              <a:defRPr sz="2100" b="1"/>
            </a:lvl3pPr>
            <a:lvl4pPr marL="1560060" indent="0">
              <a:buNone/>
              <a:defRPr sz="1800" b="1"/>
            </a:lvl4pPr>
            <a:lvl5pPr marL="2080079" indent="0">
              <a:buNone/>
              <a:defRPr sz="1800" b="1"/>
            </a:lvl5pPr>
            <a:lvl6pPr marL="2600099" indent="0">
              <a:buNone/>
              <a:defRPr sz="1800" b="1"/>
            </a:lvl6pPr>
            <a:lvl7pPr marL="3120121" indent="0">
              <a:buNone/>
              <a:defRPr sz="1800" b="1"/>
            </a:lvl7pPr>
            <a:lvl8pPr marL="3640142" indent="0">
              <a:buNone/>
              <a:defRPr sz="1800" b="1"/>
            </a:lvl8pPr>
            <a:lvl9pPr marL="4160161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013" indent="0">
              <a:buNone/>
              <a:defRPr sz="2300" b="1"/>
            </a:lvl2pPr>
            <a:lvl3pPr marL="1040039" indent="0">
              <a:buNone/>
              <a:defRPr sz="2100" b="1"/>
            </a:lvl3pPr>
            <a:lvl4pPr marL="1560060" indent="0">
              <a:buNone/>
              <a:defRPr sz="1800" b="1"/>
            </a:lvl4pPr>
            <a:lvl5pPr marL="2080079" indent="0">
              <a:buNone/>
              <a:defRPr sz="1800" b="1"/>
            </a:lvl5pPr>
            <a:lvl6pPr marL="2600099" indent="0">
              <a:buNone/>
              <a:defRPr sz="1800" b="1"/>
            </a:lvl6pPr>
            <a:lvl7pPr marL="3120121" indent="0">
              <a:buNone/>
              <a:defRPr sz="1800" b="1"/>
            </a:lvl7pPr>
            <a:lvl8pPr marL="3640142" indent="0">
              <a:buNone/>
              <a:defRPr sz="1800" b="1"/>
            </a:lvl8pPr>
            <a:lvl9pPr marL="4160161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60914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146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405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19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13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19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20013" indent="0">
              <a:buNone/>
              <a:defRPr sz="1400"/>
            </a:lvl2pPr>
            <a:lvl3pPr marL="1040039" indent="0">
              <a:buNone/>
              <a:defRPr sz="1100"/>
            </a:lvl3pPr>
            <a:lvl4pPr marL="1560060" indent="0">
              <a:buNone/>
              <a:defRPr sz="1000"/>
            </a:lvl4pPr>
            <a:lvl5pPr marL="2080079" indent="0">
              <a:buNone/>
              <a:defRPr sz="1000"/>
            </a:lvl5pPr>
            <a:lvl6pPr marL="2600099" indent="0">
              <a:buNone/>
              <a:defRPr sz="1000"/>
            </a:lvl6pPr>
            <a:lvl7pPr marL="3120121" indent="0">
              <a:buNone/>
              <a:defRPr sz="1000"/>
            </a:lvl7pPr>
            <a:lvl8pPr marL="3640142" indent="0">
              <a:buNone/>
              <a:defRPr sz="1000"/>
            </a:lvl8pPr>
            <a:lvl9pPr marL="4160161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907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86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20013" indent="0">
              <a:buNone/>
              <a:defRPr sz="3200"/>
            </a:lvl2pPr>
            <a:lvl3pPr marL="1040039" indent="0">
              <a:buNone/>
              <a:defRPr sz="2700"/>
            </a:lvl3pPr>
            <a:lvl4pPr marL="1560060" indent="0">
              <a:buNone/>
              <a:defRPr sz="2300"/>
            </a:lvl4pPr>
            <a:lvl5pPr marL="2080079" indent="0">
              <a:buNone/>
              <a:defRPr sz="2300"/>
            </a:lvl5pPr>
            <a:lvl6pPr marL="2600099" indent="0">
              <a:buNone/>
              <a:defRPr sz="2300"/>
            </a:lvl6pPr>
            <a:lvl7pPr marL="3120121" indent="0">
              <a:buNone/>
              <a:defRPr sz="2300"/>
            </a:lvl7pPr>
            <a:lvl8pPr marL="3640142" indent="0">
              <a:buNone/>
              <a:defRPr sz="2300"/>
            </a:lvl8pPr>
            <a:lvl9pPr marL="4160161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20013" indent="0">
              <a:buNone/>
              <a:defRPr sz="1400"/>
            </a:lvl2pPr>
            <a:lvl3pPr marL="1040039" indent="0">
              <a:buNone/>
              <a:defRPr sz="1100"/>
            </a:lvl3pPr>
            <a:lvl4pPr marL="1560060" indent="0">
              <a:buNone/>
              <a:defRPr sz="1000"/>
            </a:lvl4pPr>
            <a:lvl5pPr marL="2080079" indent="0">
              <a:buNone/>
              <a:defRPr sz="1000"/>
            </a:lvl5pPr>
            <a:lvl6pPr marL="2600099" indent="0">
              <a:buNone/>
              <a:defRPr sz="1000"/>
            </a:lvl6pPr>
            <a:lvl7pPr marL="3120121" indent="0">
              <a:buNone/>
              <a:defRPr sz="1000"/>
            </a:lvl7pPr>
            <a:lvl8pPr marL="3640142" indent="0">
              <a:buNone/>
              <a:defRPr sz="1000"/>
            </a:lvl8pPr>
            <a:lvl9pPr marL="4160161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3876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63551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762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762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62887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7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0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3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4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5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6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8740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413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04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7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5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31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3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4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5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6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50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0691813" cy="45206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759990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39112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791" indent="0">
              <a:buNone/>
              <a:defRPr sz="2300" b="1"/>
            </a:lvl2pPr>
            <a:lvl3pPr marL="1041584" indent="0">
              <a:buNone/>
              <a:defRPr sz="2100" b="1"/>
            </a:lvl3pPr>
            <a:lvl4pPr marL="1562376" indent="0">
              <a:buNone/>
              <a:defRPr sz="1800" b="1"/>
            </a:lvl4pPr>
            <a:lvl5pPr marL="2083169" indent="0">
              <a:buNone/>
              <a:defRPr sz="1800" b="1"/>
            </a:lvl5pPr>
            <a:lvl6pPr marL="2603960" indent="0">
              <a:buNone/>
              <a:defRPr sz="1800" b="1"/>
            </a:lvl6pPr>
            <a:lvl7pPr marL="3124754" indent="0">
              <a:buNone/>
              <a:defRPr sz="1800" b="1"/>
            </a:lvl7pPr>
            <a:lvl8pPr marL="3645546" indent="0">
              <a:buNone/>
              <a:defRPr sz="1800" b="1"/>
            </a:lvl8pPr>
            <a:lvl9pPr marL="4166338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791" indent="0">
              <a:buNone/>
              <a:defRPr sz="2300" b="1"/>
            </a:lvl2pPr>
            <a:lvl3pPr marL="1041584" indent="0">
              <a:buNone/>
              <a:defRPr sz="2100" b="1"/>
            </a:lvl3pPr>
            <a:lvl4pPr marL="1562376" indent="0">
              <a:buNone/>
              <a:defRPr sz="1800" b="1"/>
            </a:lvl4pPr>
            <a:lvl5pPr marL="2083169" indent="0">
              <a:buNone/>
              <a:defRPr sz="1800" b="1"/>
            </a:lvl5pPr>
            <a:lvl6pPr marL="2603960" indent="0">
              <a:buNone/>
              <a:defRPr sz="1800" b="1"/>
            </a:lvl6pPr>
            <a:lvl7pPr marL="3124754" indent="0">
              <a:buNone/>
              <a:defRPr sz="1800" b="1"/>
            </a:lvl7pPr>
            <a:lvl8pPr marL="3645546" indent="0">
              <a:buNone/>
              <a:defRPr sz="1800" b="1"/>
            </a:lvl8pPr>
            <a:lvl9pPr marL="4166338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62395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3256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97100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05" y="300987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00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05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20791" indent="0">
              <a:buNone/>
              <a:defRPr sz="1400"/>
            </a:lvl2pPr>
            <a:lvl3pPr marL="1041584" indent="0">
              <a:buNone/>
              <a:defRPr sz="1100"/>
            </a:lvl3pPr>
            <a:lvl4pPr marL="1562376" indent="0">
              <a:buNone/>
              <a:defRPr sz="1000"/>
            </a:lvl4pPr>
            <a:lvl5pPr marL="2083169" indent="0">
              <a:buNone/>
              <a:defRPr sz="1000"/>
            </a:lvl5pPr>
            <a:lvl6pPr marL="2603960" indent="0">
              <a:buNone/>
              <a:defRPr sz="1000"/>
            </a:lvl6pPr>
            <a:lvl7pPr marL="3124754" indent="0">
              <a:buNone/>
              <a:defRPr sz="1000"/>
            </a:lvl7pPr>
            <a:lvl8pPr marL="3645546" indent="0">
              <a:buNone/>
              <a:defRPr sz="1000"/>
            </a:lvl8pPr>
            <a:lvl9pPr marL="416633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08261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73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20791" indent="0">
              <a:buNone/>
              <a:defRPr sz="3200"/>
            </a:lvl2pPr>
            <a:lvl3pPr marL="1041584" indent="0">
              <a:buNone/>
              <a:defRPr sz="2700"/>
            </a:lvl3pPr>
            <a:lvl4pPr marL="1562376" indent="0">
              <a:buNone/>
              <a:defRPr sz="2300"/>
            </a:lvl4pPr>
            <a:lvl5pPr marL="2083169" indent="0">
              <a:buNone/>
              <a:defRPr sz="2300"/>
            </a:lvl5pPr>
            <a:lvl6pPr marL="2603960" indent="0">
              <a:buNone/>
              <a:defRPr sz="2300"/>
            </a:lvl6pPr>
            <a:lvl7pPr marL="3124754" indent="0">
              <a:buNone/>
              <a:defRPr sz="2300"/>
            </a:lvl7pPr>
            <a:lvl8pPr marL="3645546" indent="0">
              <a:buNone/>
              <a:defRPr sz="2300"/>
            </a:lvl8pPr>
            <a:lvl9pPr marL="4166338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7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20791" indent="0">
              <a:buNone/>
              <a:defRPr sz="1400"/>
            </a:lvl2pPr>
            <a:lvl3pPr marL="1041584" indent="0">
              <a:buNone/>
              <a:defRPr sz="1100"/>
            </a:lvl3pPr>
            <a:lvl4pPr marL="1562376" indent="0">
              <a:buNone/>
              <a:defRPr sz="1000"/>
            </a:lvl4pPr>
            <a:lvl5pPr marL="2083169" indent="0">
              <a:buNone/>
              <a:defRPr sz="1000"/>
            </a:lvl5pPr>
            <a:lvl6pPr marL="2603960" indent="0">
              <a:buNone/>
              <a:defRPr sz="1000"/>
            </a:lvl6pPr>
            <a:lvl7pPr marL="3124754" indent="0">
              <a:buNone/>
              <a:defRPr sz="1000"/>
            </a:lvl7pPr>
            <a:lvl8pPr marL="3645546" indent="0">
              <a:buNone/>
              <a:defRPr sz="1000"/>
            </a:lvl8pPr>
            <a:lvl9pPr marL="416633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0552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1002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749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749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912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06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13937" y="1663161"/>
            <a:ext cx="3332235" cy="5363380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51831" latinLnBrk="1"/>
              <a:endParaRPr lang="ko-KR" altLang="en-US" sz="2300" dirty="0">
                <a:solidFill>
                  <a:prstClr val="white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51831" latinLnBrk="1"/>
              <a:endParaRPr lang="ko-KR" altLang="en-US" sz="2300">
                <a:solidFill>
                  <a:prstClr val="white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51831" latinLnBrk="1"/>
              <a:endParaRPr lang="ko-KR" altLang="en-US" sz="23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4329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3"/>
            <a:ext cx="908804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2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5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9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98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05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915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19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23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285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27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3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5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98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41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269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592" y="1763928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005" y="1763928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705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9"/>
            <a:ext cx="4724074" cy="7052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234" indent="0">
              <a:buNone/>
              <a:defRPr sz="2300" b="1"/>
            </a:lvl2pPr>
            <a:lvl3pPr marL="1028520" indent="0">
              <a:buNone/>
              <a:defRPr sz="2100" b="1"/>
            </a:lvl3pPr>
            <a:lvl4pPr marL="1542794" indent="0">
              <a:buNone/>
              <a:defRPr sz="1800" b="1"/>
            </a:lvl4pPr>
            <a:lvl5pPr marL="2057056" indent="0">
              <a:buNone/>
              <a:defRPr sz="1800" b="1"/>
            </a:lvl5pPr>
            <a:lvl6pPr marL="2571322" indent="0">
              <a:buNone/>
              <a:defRPr sz="1800" b="1"/>
            </a:lvl6pPr>
            <a:lvl7pPr marL="3085592" indent="0">
              <a:buNone/>
              <a:defRPr sz="1800" b="1"/>
            </a:lvl7pPr>
            <a:lvl8pPr marL="3599853" indent="0">
              <a:buNone/>
              <a:defRPr sz="1800" b="1"/>
            </a:lvl8pPr>
            <a:lvl9pPr marL="411411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3" y="1692179"/>
            <a:ext cx="4725930" cy="7052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234" indent="0">
              <a:buNone/>
              <a:defRPr sz="2300" b="1"/>
            </a:lvl2pPr>
            <a:lvl3pPr marL="1028520" indent="0">
              <a:buNone/>
              <a:defRPr sz="2100" b="1"/>
            </a:lvl3pPr>
            <a:lvl4pPr marL="1542794" indent="0">
              <a:buNone/>
              <a:defRPr sz="1800" b="1"/>
            </a:lvl4pPr>
            <a:lvl5pPr marL="2057056" indent="0">
              <a:buNone/>
              <a:defRPr sz="1800" b="1"/>
            </a:lvl5pPr>
            <a:lvl6pPr marL="2571322" indent="0">
              <a:buNone/>
              <a:defRPr sz="1800" b="1"/>
            </a:lvl6pPr>
            <a:lvl7pPr marL="3085592" indent="0">
              <a:buNone/>
              <a:defRPr sz="1800" b="1"/>
            </a:lvl7pPr>
            <a:lvl8pPr marL="3599853" indent="0">
              <a:buNone/>
              <a:defRPr sz="1800" b="1"/>
            </a:lvl8pPr>
            <a:lvl9pPr marL="411411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323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06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28156"/>
            <a:ext cx="10691813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17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540587" y="6"/>
            <a:ext cx="3620465" cy="671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7444397"/>
            <a:ext cx="10691813" cy="122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4662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918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18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2" y="300987"/>
            <a:ext cx="3517533" cy="128094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202" y="301111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2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4234" indent="0">
              <a:buNone/>
              <a:defRPr sz="1400"/>
            </a:lvl2pPr>
            <a:lvl3pPr marL="1028520" indent="0">
              <a:buNone/>
              <a:defRPr sz="1100"/>
            </a:lvl3pPr>
            <a:lvl4pPr marL="1542794" indent="0">
              <a:buNone/>
              <a:defRPr sz="1000"/>
            </a:lvl4pPr>
            <a:lvl5pPr marL="2057056" indent="0">
              <a:buNone/>
              <a:defRPr sz="1000"/>
            </a:lvl5pPr>
            <a:lvl6pPr marL="2571322" indent="0">
              <a:buNone/>
              <a:defRPr sz="1000"/>
            </a:lvl6pPr>
            <a:lvl7pPr marL="3085592" indent="0">
              <a:buNone/>
              <a:defRPr sz="1000"/>
            </a:lvl7pPr>
            <a:lvl8pPr marL="3599853" indent="0">
              <a:buNone/>
              <a:defRPr sz="1000"/>
            </a:lvl8pPr>
            <a:lvl9pPr marL="411411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688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4234" indent="0">
              <a:buNone/>
              <a:defRPr sz="3200"/>
            </a:lvl2pPr>
            <a:lvl3pPr marL="1028520" indent="0">
              <a:buNone/>
              <a:defRPr sz="2700"/>
            </a:lvl3pPr>
            <a:lvl4pPr marL="1542794" indent="0">
              <a:buNone/>
              <a:defRPr sz="2300"/>
            </a:lvl4pPr>
            <a:lvl5pPr marL="2057056" indent="0">
              <a:buNone/>
              <a:defRPr sz="2300"/>
            </a:lvl5pPr>
            <a:lvl6pPr marL="2571322" indent="0">
              <a:buNone/>
              <a:defRPr sz="2300"/>
            </a:lvl6pPr>
            <a:lvl7pPr marL="3085592" indent="0">
              <a:buNone/>
              <a:defRPr sz="2300"/>
            </a:lvl7pPr>
            <a:lvl8pPr marL="3599853" indent="0">
              <a:buNone/>
              <a:defRPr sz="2300"/>
            </a:lvl8pPr>
            <a:lvl9pPr marL="4114117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1600"/>
            </a:lvl1pPr>
            <a:lvl2pPr marL="514234" indent="0">
              <a:buNone/>
              <a:defRPr sz="1400"/>
            </a:lvl2pPr>
            <a:lvl3pPr marL="1028520" indent="0">
              <a:buNone/>
              <a:defRPr sz="1100"/>
            </a:lvl3pPr>
            <a:lvl4pPr marL="1542794" indent="0">
              <a:buNone/>
              <a:defRPr sz="1000"/>
            </a:lvl4pPr>
            <a:lvl5pPr marL="2057056" indent="0">
              <a:buNone/>
              <a:defRPr sz="1000"/>
            </a:lvl5pPr>
            <a:lvl6pPr marL="2571322" indent="0">
              <a:buNone/>
              <a:defRPr sz="1000"/>
            </a:lvl6pPr>
            <a:lvl7pPr marL="3085592" indent="0">
              <a:buNone/>
              <a:defRPr sz="1000"/>
            </a:lvl7pPr>
            <a:lvl8pPr marL="3599853" indent="0">
              <a:buNone/>
              <a:defRPr sz="1000"/>
            </a:lvl8pPr>
            <a:lvl9pPr marL="411411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6842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7302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61"/>
            <a:ext cx="2405658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61"/>
            <a:ext cx="7038777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205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3"/>
            <a:ext cx="908804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5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36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379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913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19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3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287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1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9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6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0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51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32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8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8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4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06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28156"/>
            <a:ext cx="10691813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17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540587" y="6"/>
            <a:ext cx="3620465" cy="671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7444397"/>
            <a:ext cx="10691813" cy="122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5474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9"/>
            <a:ext cx="4724074" cy="7052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62" indent="0">
              <a:buNone/>
              <a:defRPr sz="2300" b="1"/>
            </a:lvl2pPr>
            <a:lvl3pPr marL="1028774" indent="0">
              <a:buNone/>
              <a:defRPr sz="2100" b="1"/>
            </a:lvl3pPr>
            <a:lvl4pPr marL="1543175" indent="0">
              <a:buNone/>
              <a:defRPr sz="1800" b="1"/>
            </a:lvl4pPr>
            <a:lvl5pPr marL="2057565" indent="0">
              <a:buNone/>
              <a:defRPr sz="1800" b="1"/>
            </a:lvl5pPr>
            <a:lvl6pPr marL="2571958" indent="0">
              <a:buNone/>
              <a:defRPr sz="1800" b="1"/>
            </a:lvl6pPr>
            <a:lvl7pPr marL="3086355" indent="0">
              <a:buNone/>
              <a:defRPr sz="1800" b="1"/>
            </a:lvl7pPr>
            <a:lvl8pPr marL="3600744" indent="0">
              <a:buNone/>
              <a:defRPr sz="1800" b="1"/>
            </a:lvl8pPr>
            <a:lvl9pPr marL="411513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3" y="1692179"/>
            <a:ext cx="4725930" cy="7052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62" indent="0">
              <a:buNone/>
              <a:defRPr sz="2300" b="1"/>
            </a:lvl2pPr>
            <a:lvl3pPr marL="1028774" indent="0">
              <a:buNone/>
              <a:defRPr sz="2100" b="1"/>
            </a:lvl3pPr>
            <a:lvl4pPr marL="1543175" indent="0">
              <a:buNone/>
              <a:defRPr sz="1800" b="1"/>
            </a:lvl4pPr>
            <a:lvl5pPr marL="2057565" indent="0">
              <a:buNone/>
              <a:defRPr sz="1800" b="1"/>
            </a:lvl5pPr>
            <a:lvl6pPr marL="2571958" indent="0">
              <a:buNone/>
              <a:defRPr sz="1800" b="1"/>
            </a:lvl6pPr>
            <a:lvl7pPr marL="3086355" indent="0">
              <a:buNone/>
              <a:defRPr sz="1800" b="1"/>
            </a:lvl7pPr>
            <a:lvl8pPr marL="3600744" indent="0">
              <a:buNone/>
              <a:defRPr sz="1800" b="1"/>
            </a:lvl8pPr>
            <a:lvl9pPr marL="411513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299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6178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5829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0" y="300987"/>
            <a:ext cx="3517533" cy="128094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109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0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4362" indent="0">
              <a:buNone/>
              <a:defRPr sz="1400"/>
            </a:lvl2pPr>
            <a:lvl3pPr marL="1028774" indent="0">
              <a:buNone/>
              <a:defRPr sz="1100"/>
            </a:lvl3pPr>
            <a:lvl4pPr marL="1543175" indent="0">
              <a:buNone/>
              <a:defRPr sz="1000"/>
            </a:lvl4pPr>
            <a:lvl5pPr marL="2057565" indent="0">
              <a:buNone/>
              <a:defRPr sz="1000"/>
            </a:lvl5pPr>
            <a:lvl6pPr marL="2571958" indent="0">
              <a:buNone/>
              <a:defRPr sz="1000"/>
            </a:lvl6pPr>
            <a:lvl7pPr marL="3086355" indent="0">
              <a:buNone/>
              <a:defRPr sz="1000"/>
            </a:lvl7pPr>
            <a:lvl8pPr marL="3600744" indent="0">
              <a:buNone/>
              <a:defRPr sz="1000"/>
            </a:lvl8pPr>
            <a:lvl9pPr marL="41151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42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4362" indent="0">
              <a:buNone/>
              <a:defRPr sz="3200"/>
            </a:lvl2pPr>
            <a:lvl3pPr marL="1028774" indent="0">
              <a:buNone/>
              <a:defRPr sz="2700"/>
            </a:lvl3pPr>
            <a:lvl4pPr marL="1543175" indent="0">
              <a:buNone/>
              <a:defRPr sz="2300"/>
            </a:lvl4pPr>
            <a:lvl5pPr marL="2057565" indent="0">
              <a:buNone/>
              <a:defRPr sz="2300"/>
            </a:lvl5pPr>
            <a:lvl6pPr marL="2571958" indent="0">
              <a:buNone/>
              <a:defRPr sz="2300"/>
            </a:lvl6pPr>
            <a:lvl7pPr marL="3086355" indent="0">
              <a:buNone/>
              <a:defRPr sz="2300"/>
            </a:lvl7pPr>
            <a:lvl8pPr marL="3600744" indent="0">
              <a:buNone/>
              <a:defRPr sz="2300"/>
            </a:lvl8pPr>
            <a:lvl9pPr marL="411513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1600"/>
            </a:lvl1pPr>
            <a:lvl2pPr marL="514362" indent="0">
              <a:buNone/>
              <a:defRPr sz="1400"/>
            </a:lvl2pPr>
            <a:lvl3pPr marL="1028774" indent="0">
              <a:buNone/>
              <a:defRPr sz="1100"/>
            </a:lvl3pPr>
            <a:lvl4pPr marL="1543175" indent="0">
              <a:buNone/>
              <a:defRPr sz="1000"/>
            </a:lvl4pPr>
            <a:lvl5pPr marL="2057565" indent="0">
              <a:buNone/>
              <a:defRPr sz="1000"/>
            </a:lvl5pPr>
            <a:lvl6pPr marL="2571958" indent="0">
              <a:buNone/>
              <a:defRPr sz="1000"/>
            </a:lvl6pPr>
            <a:lvl7pPr marL="3086355" indent="0">
              <a:buNone/>
              <a:defRPr sz="1000"/>
            </a:lvl7pPr>
            <a:lvl8pPr marL="3600744" indent="0">
              <a:buNone/>
              <a:defRPr sz="1000"/>
            </a:lvl8pPr>
            <a:lvl9pPr marL="41151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4350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65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59"/>
            <a:ext cx="2405658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59"/>
            <a:ext cx="7038777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4730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" y="1091953"/>
            <a:ext cx="3409379" cy="6467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53" tIns="57527" rIns="115153" bIns="57527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16" indent="0">
              <a:buNone/>
              <a:defRPr sz="3600"/>
            </a:lvl2pPr>
            <a:lvl3pPr marL="1151688" indent="0">
              <a:buNone/>
              <a:defRPr sz="3000"/>
            </a:lvl3pPr>
            <a:lvl4pPr marL="1727540" indent="0">
              <a:buNone/>
              <a:defRPr sz="2500"/>
            </a:lvl4pPr>
            <a:lvl5pPr marL="2303385" indent="0">
              <a:buNone/>
              <a:defRPr sz="2500"/>
            </a:lvl5pPr>
            <a:lvl6pPr marL="2879225" indent="0">
              <a:buNone/>
              <a:defRPr sz="2500"/>
            </a:lvl6pPr>
            <a:lvl7pPr marL="3455074" indent="0">
              <a:buNone/>
              <a:defRPr sz="2500"/>
            </a:lvl7pPr>
            <a:lvl8pPr marL="4030919" indent="0">
              <a:buNone/>
              <a:defRPr sz="2500"/>
            </a:lvl8pPr>
            <a:lvl9pPr marL="4606758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577772" y="125"/>
            <a:ext cx="7114041" cy="39915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53" tIns="57527" rIns="115153" bIns="57527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16" indent="0">
              <a:buNone/>
              <a:defRPr sz="3600"/>
            </a:lvl2pPr>
            <a:lvl3pPr marL="1151688" indent="0">
              <a:buNone/>
              <a:defRPr sz="3000"/>
            </a:lvl3pPr>
            <a:lvl4pPr marL="1727540" indent="0">
              <a:buNone/>
              <a:defRPr sz="2500"/>
            </a:lvl4pPr>
            <a:lvl5pPr marL="2303385" indent="0">
              <a:buNone/>
              <a:defRPr sz="2500"/>
            </a:lvl5pPr>
            <a:lvl6pPr marL="2879225" indent="0">
              <a:buNone/>
              <a:defRPr sz="2500"/>
            </a:lvl6pPr>
            <a:lvl7pPr marL="3455074" indent="0">
              <a:buNone/>
              <a:defRPr sz="2500"/>
            </a:lvl7pPr>
            <a:lvl8pPr marL="4030919" indent="0">
              <a:buNone/>
              <a:defRPr sz="2500"/>
            </a:lvl8pPr>
            <a:lvl9pPr marL="4606758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5491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3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7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1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9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3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1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820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252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99022" y="181606"/>
            <a:ext cx="8292797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l">
              <a:buNone/>
              <a:defRPr sz="4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99022" y="1028156"/>
            <a:ext cx="8292797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l">
              <a:buNone/>
              <a:defRPr sz="17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5" y="124"/>
            <a:ext cx="2230622" cy="7566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7812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923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385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2775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16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55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3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7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10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7794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652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852" indent="0">
              <a:buNone/>
              <a:defRPr sz="2300" b="1"/>
            </a:lvl2pPr>
            <a:lvl3pPr marL="1027757" indent="0">
              <a:buNone/>
              <a:defRPr sz="2100" b="1"/>
            </a:lvl3pPr>
            <a:lvl4pPr marL="1541650" indent="0">
              <a:buNone/>
              <a:defRPr sz="1800" b="1"/>
            </a:lvl4pPr>
            <a:lvl5pPr marL="2055530" indent="0">
              <a:buNone/>
              <a:defRPr sz="1800" b="1"/>
            </a:lvl5pPr>
            <a:lvl6pPr marL="2569416" indent="0">
              <a:buNone/>
              <a:defRPr sz="1800" b="1"/>
            </a:lvl6pPr>
            <a:lvl7pPr marL="3083305" indent="0">
              <a:buNone/>
              <a:defRPr sz="1800" b="1"/>
            </a:lvl7pPr>
            <a:lvl8pPr marL="3597184" indent="0">
              <a:buNone/>
              <a:defRPr sz="1800" b="1"/>
            </a:lvl8pPr>
            <a:lvl9pPr marL="4111066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852" indent="0">
              <a:buNone/>
              <a:defRPr sz="2300" b="1"/>
            </a:lvl2pPr>
            <a:lvl3pPr marL="1027757" indent="0">
              <a:buNone/>
              <a:defRPr sz="2100" b="1"/>
            </a:lvl3pPr>
            <a:lvl4pPr marL="1541650" indent="0">
              <a:buNone/>
              <a:defRPr sz="1800" b="1"/>
            </a:lvl4pPr>
            <a:lvl5pPr marL="2055530" indent="0">
              <a:buNone/>
              <a:defRPr sz="1800" b="1"/>
            </a:lvl5pPr>
            <a:lvl6pPr marL="2569416" indent="0">
              <a:buNone/>
              <a:defRPr sz="1800" b="1"/>
            </a:lvl6pPr>
            <a:lvl7pPr marL="3083305" indent="0">
              <a:buNone/>
              <a:defRPr sz="1800" b="1"/>
            </a:lvl7pPr>
            <a:lvl8pPr marL="3597184" indent="0">
              <a:buNone/>
              <a:defRPr sz="1800" b="1"/>
            </a:lvl8pPr>
            <a:lvl9pPr marL="4111066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4160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3831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568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31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119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31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3852" indent="0">
              <a:buNone/>
              <a:defRPr sz="1400"/>
            </a:lvl2pPr>
            <a:lvl3pPr marL="1027757" indent="0">
              <a:buNone/>
              <a:defRPr sz="1100"/>
            </a:lvl3pPr>
            <a:lvl4pPr marL="1541650" indent="0">
              <a:buNone/>
              <a:defRPr sz="1000"/>
            </a:lvl4pPr>
            <a:lvl5pPr marL="2055530" indent="0">
              <a:buNone/>
              <a:defRPr sz="1000"/>
            </a:lvl5pPr>
            <a:lvl6pPr marL="2569416" indent="0">
              <a:buNone/>
              <a:defRPr sz="1000"/>
            </a:lvl6pPr>
            <a:lvl7pPr marL="3083305" indent="0">
              <a:buNone/>
              <a:defRPr sz="1000"/>
            </a:lvl7pPr>
            <a:lvl8pPr marL="3597184" indent="0">
              <a:buNone/>
              <a:defRPr sz="1000"/>
            </a:lvl8pPr>
            <a:lvl9pPr marL="411106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840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892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3852" indent="0">
              <a:buNone/>
              <a:defRPr sz="3200"/>
            </a:lvl2pPr>
            <a:lvl3pPr marL="1027757" indent="0">
              <a:buNone/>
              <a:defRPr sz="2700"/>
            </a:lvl3pPr>
            <a:lvl4pPr marL="1541650" indent="0">
              <a:buNone/>
              <a:defRPr sz="2300"/>
            </a:lvl4pPr>
            <a:lvl5pPr marL="2055530" indent="0">
              <a:buNone/>
              <a:defRPr sz="2300"/>
            </a:lvl5pPr>
            <a:lvl6pPr marL="2569416" indent="0">
              <a:buNone/>
              <a:defRPr sz="2300"/>
            </a:lvl6pPr>
            <a:lvl7pPr marL="3083305" indent="0">
              <a:buNone/>
              <a:defRPr sz="2300"/>
            </a:lvl7pPr>
            <a:lvl8pPr marL="3597184" indent="0">
              <a:buNone/>
              <a:defRPr sz="2300"/>
            </a:lvl8pPr>
            <a:lvl9pPr marL="4111066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3852" indent="0">
              <a:buNone/>
              <a:defRPr sz="1400"/>
            </a:lvl2pPr>
            <a:lvl3pPr marL="1027757" indent="0">
              <a:buNone/>
              <a:defRPr sz="1100"/>
            </a:lvl3pPr>
            <a:lvl4pPr marL="1541650" indent="0">
              <a:buNone/>
              <a:defRPr sz="1000"/>
            </a:lvl4pPr>
            <a:lvl5pPr marL="2055530" indent="0">
              <a:buNone/>
              <a:defRPr sz="1000"/>
            </a:lvl5pPr>
            <a:lvl6pPr marL="2569416" indent="0">
              <a:buNone/>
              <a:defRPr sz="1000"/>
            </a:lvl6pPr>
            <a:lvl7pPr marL="3083305" indent="0">
              <a:buNone/>
              <a:defRPr sz="1000"/>
            </a:lvl7pPr>
            <a:lvl8pPr marL="3597184" indent="0">
              <a:buNone/>
              <a:defRPr sz="1000"/>
            </a:lvl8pPr>
            <a:lvl9pPr marL="411106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268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584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68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68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762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9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4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9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4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9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3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8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3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7078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13626"/>
            <a:ext cx="10691813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17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2509831"/>
            <a:ext cx="10691813" cy="2645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2300">
              <a:solidFill>
                <a:prstClr val="white"/>
              </a:solidFill>
            </a:endParaRPr>
          </a:p>
        </p:txBody>
      </p:sp>
      <p:sp>
        <p:nvSpPr>
          <p:cNvPr id="3" name="Isosceles Triangle 2"/>
          <p:cNvSpPr/>
          <p:nvPr userDrawn="1"/>
        </p:nvSpPr>
        <p:spPr>
          <a:xfrm rot="10800000">
            <a:off x="1388562" y="5156089"/>
            <a:ext cx="336787" cy="3649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2300">
              <a:solidFill>
                <a:prstClr val="white"/>
              </a:solidFill>
            </a:endParaRPr>
          </a:p>
        </p:txBody>
      </p:sp>
      <p:sp>
        <p:nvSpPr>
          <p:cNvPr id="12" name="Isosceles Triangle 11"/>
          <p:cNvSpPr/>
          <p:nvPr userDrawn="1"/>
        </p:nvSpPr>
        <p:spPr>
          <a:xfrm rot="10800000">
            <a:off x="3914469" y="5156089"/>
            <a:ext cx="336787" cy="3649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2300">
              <a:solidFill>
                <a:prstClr val="white"/>
              </a:solidFill>
            </a:endParaRPr>
          </a:p>
        </p:txBody>
      </p:sp>
      <p:sp>
        <p:nvSpPr>
          <p:cNvPr id="13" name="Isosceles Triangle 12"/>
          <p:cNvSpPr/>
          <p:nvPr userDrawn="1"/>
        </p:nvSpPr>
        <p:spPr>
          <a:xfrm rot="10800000">
            <a:off x="6440377" y="5156089"/>
            <a:ext cx="336787" cy="3649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2300">
              <a:solidFill>
                <a:prstClr val="white"/>
              </a:solidFill>
            </a:endParaRPr>
          </a:p>
        </p:txBody>
      </p:sp>
      <p:sp>
        <p:nvSpPr>
          <p:cNvPr id="14" name="Isosceles Triangle 13"/>
          <p:cNvSpPr/>
          <p:nvPr userDrawn="1"/>
        </p:nvSpPr>
        <p:spPr>
          <a:xfrm rot="10800000">
            <a:off x="8966278" y="5156089"/>
            <a:ext cx="336787" cy="3649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230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540587" y="6"/>
            <a:ext cx="3620465" cy="671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7444397"/>
            <a:ext cx="10691813" cy="122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7" tIns="57534" rIns="115167" bIns="57534" rtlCol="0" anchor="ctr"/>
          <a:lstStyle/>
          <a:p>
            <a:pPr algn="ctr" defTabSz="1151831" latinLnBrk="1"/>
            <a:endParaRPr lang="en-US" sz="2300">
              <a:solidFill>
                <a:prstClr val="white"/>
              </a:solidFill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15079" y="2774532"/>
            <a:ext cx="1683750" cy="21164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240984" y="2774532"/>
            <a:ext cx="1683750" cy="21164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66888" y="2774532"/>
            <a:ext cx="1683750" cy="21164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292793" y="2774532"/>
            <a:ext cx="1683750" cy="21164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37697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0881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907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8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296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45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93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41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9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38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8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33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7569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808" indent="0">
              <a:buNone/>
              <a:defRPr sz="2300" b="1"/>
            </a:lvl2pPr>
            <a:lvl3pPr marL="1029665" indent="0">
              <a:buNone/>
              <a:defRPr sz="2100" b="1"/>
            </a:lvl3pPr>
            <a:lvl4pPr marL="1544511" indent="0">
              <a:buNone/>
              <a:defRPr sz="1800" b="1"/>
            </a:lvl4pPr>
            <a:lvl5pPr marL="2059345" indent="0">
              <a:buNone/>
              <a:defRPr sz="1800" b="1"/>
            </a:lvl5pPr>
            <a:lvl6pPr marL="2574185" indent="0">
              <a:buNone/>
              <a:defRPr sz="1800" b="1"/>
            </a:lvl6pPr>
            <a:lvl7pPr marL="3089029" indent="0">
              <a:buNone/>
              <a:defRPr sz="1800" b="1"/>
            </a:lvl7pPr>
            <a:lvl8pPr marL="3603866" indent="0">
              <a:buNone/>
              <a:defRPr sz="1800" b="1"/>
            </a:lvl8pPr>
            <a:lvl9pPr marL="4118696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808" indent="0">
              <a:buNone/>
              <a:defRPr sz="2300" b="1"/>
            </a:lvl2pPr>
            <a:lvl3pPr marL="1029665" indent="0">
              <a:buNone/>
              <a:defRPr sz="2100" b="1"/>
            </a:lvl3pPr>
            <a:lvl4pPr marL="1544511" indent="0">
              <a:buNone/>
              <a:defRPr sz="1800" b="1"/>
            </a:lvl4pPr>
            <a:lvl5pPr marL="2059345" indent="0">
              <a:buNone/>
              <a:defRPr sz="1800" b="1"/>
            </a:lvl5pPr>
            <a:lvl6pPr marL="2574185" indent="0">
              <a:buNone/>
              <a:defRPr sz="1800" b="1"/>
            </a:lvl6pPr>
            <a:lvl7pPr marL="3089029" indent="0">
              <a:buNone/>
              <a:defRPr sz="1800" b="1"/>
            </a:lvl7pPr>
            <a:lvl8pPr marL="3603866" indent="0">
              <a:buNone/>
              <a:defRPr sz="1800" b="1"/>
            </a:lvl8pPr>
            <a:lvl9pPr marL="4118696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6544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0429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2917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14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102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14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4808" indent="0">
              <a:buNone/>
              <a:defRPr sz="1400"/>
            </a:lvl2pPr>
            <a:lvl3pPr marL="1029665" indent="0">
              <a:buNone/>
              <a:defRPr sz="1100"/>
            </a:lvl3pPr>
            <a:lvl4pPr marL="1544511" indent="0">
              <a:buNone/>
              <a:defRPr sz="1000"/>
            </a:lvl4pPr>
            <a:lvl5pPr marL="2059345" indent="0">
              <a:buNone/>
              <a:defRPr sz="1000"/>
            </a:lvl5pPr>
            <a:lvl6pPr marL="2574185" indent="0">
              <a:buNone/>
              <a:defRPr sz="1000"/>
            </a:lvl6pPr>
            <a:lvl7pPr marL="3089029" indent="0">
              <a:buNone/>
              <a:defRPr sz="1000"/>
            </a:lvl7pPr>
            <a:lvl8pPr marL="3603866" indent="0">
              <a:buNone/>
              <a:defRPr sz="1000"/>
            </a:lvl8pPr>
            <a:lvl9pPr marL="411869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734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875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4808" indent="0">
              <a:buNone/>
              <a:defRPr sz="3200"/>
            </a:lvl2pPr>
            <a:lvl3pPr marL="1029665" indent="0">
              <a:buNone/>
              <a:defRPr sz="2700"/>
            </a:lvl3pPr>
            <a:lvl4pPr marL="1544511" indent="0">
              <a:buNone/>
              <a:defRPr sz="2300"/>
            </a:lvl4pPr>
            <a:lvl5pPr marL="2059345" indent="0">
              <a:buNone/>
              <a:defRPr sz="2300"/>
            </a:lvl5pPr>
            <a:lvl6pPr marL="2574185" indent="0">
              <a:buNone/>
              <a:defRPr sz="2300"/>
            </a:lvl6pPr>
            <a:lvl7pPr marL="3089029" indent="0">
              <a:buNone/>
              <a:defRPr sz="2300"/>
            </a:lvl7pPr>
            <a:lvl8pPr marL="3603866" indent="0">
              <a:buNone/>
              <a:defRPr sz="2300"/>
            </a:lvl8pPr>
            <a:lvl9pPr marL="4118696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4808" indent="0">
              <a:buNone/>
              <a:defRPr sz="1400"/>
            </a:lvl2pPr>
            <a:lvl3pPr marL="1029665" indent="0">
              <a:buNone/>
              <a:defRPr sz="1100"/>
            </a:lvl3pPr>
            <a:lvl4pPr marL="1544511" indent="0">
              <a:buNone/>
              <a:defRPr sz="1000"/>
            </a:lvl4pPr>
            <a:lvl5pPr marL="2059345" indent="0">
              <a:buNone/>
              <a:defRPr sz="1000"/>
            </a:lvl5pPr>
            <a:lvl6pPr marL="2574185" indent="0">
              <a:buNone/>
              <a:defRPr sz="1000"/>
            </a:lvl6pPr>
            <a:lvl7pPr marL="3089029" indent="0">
              <a:buNone/>
              <a:defRPr sz="1000"/>
            </a:lvl7pPr>
            <a:lvl8pPr marL="3603866" indent="0">
              <a:buNone/>
              <a:defRPr sz="1000"/>
            </a:lvl8pPr>
            <a:lvl9pPr marL="411869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2817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8486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51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51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82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588136" y="2509954"/>
            <a:ext cx="5009119" cy="43391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230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67670" y="1557324"/>
            <a:ext cx="3998906" cy="40741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74188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0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5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1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6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1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22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792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2480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99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525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055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58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11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64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17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6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222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92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2179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254" indent="0">
              <a:buNone/>
              <a:defRPr sz="2300" b="1"/>
            </a:lvl2pPr>
            <a:lvl3pPr marL="1030557" indent="0">
              <a:buNone/>
              <a:defRPr sz="2100" b="1"/>
            </a:lvl3pPr>
            <a:lvl4pPr marL="1545849" indent="0">
              <a:buNone/>
              <a:defRPr sz="1800" b="1"/>
            </a:lvl4pPr>
            <a:lvl5pPr marL="2061129" indent="0">
              <a:buNone/>
              <a:defRPr sz="1800" b="1"/>
            </a:lvl5pPr>
            <a:lvl6pPr marL="2576415" indent="0">
              <a:buNone/>
              <a:defRPr sz="1800" b="1"/>
            </a:lvl6pPr>
            <a:lvl7pPr marL="3091704" indent="0">
              <a:buNone/>
              <a:defRPr sz="1800" b="1"/>
            </a:lvl7pPr>
            <a:lvl8pPr marL="3606987" indent="0">
              <a:buNone/>
              <a:defRPr sz="1800" b="1"/>
            </a:lvl8pPr>
            <a:lvl9pPr marL="4122263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254" indent="0">
              <a:buNone/>
              <a:defRPr sz="2300" b="1"/>
            </a:lvl2pPr>
            <a:lvl3pPr marL="1030557" indent="0">
              <a:buNone/>
              <a:defRPr sz="2100" b="1"/>
            </a:lvl3pPr>
            <a:lvl4pPr marL="1545849" indent="0">
              <a:buNone/>
              <a:defRPr sz="1800" b="1"/>
            </a:lvl4pPr>
            <a:lvl5pPr marL="2061129" indent="0">
              <a:buNone/>
              <a:defRPr sz="1800" b="1"/>
            </a:lvl5pPr>
            <a:lvl6pPr marL="2576415" indent="0">
              <a:buNone/>
              <a:defRPr sz="1800" b="1"/>
            </a:lvl6pPr>
            <a:lvl7pPr marL="3091704" indent="0">
              <a:buNone/>
              <a:defRPr sz="1800" b="1"/>
            </a:lvl7pPr>
            <a:lvl8pPr marL="3606987" indent="0">
              <a:buNone/>
              <a:defRPr sz="1800" b="1"/>
            </a:lvl8pPr>
            <a:lvl9pPr marL="4122263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722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385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535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06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95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06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5254" indent="0">
              <a:buNone/>
              <a:defRPr sz="1400"/>
            </a:lvl2pPr>
            <a:lvl3pPr marL="1030557" indent="0">
              <a:buNone/>
              <a:defRPr sz="1100"/>
            </a:lvl3pPr>
            <a:lvl4pPr marL="1545849" indent="0">
              <a:buNone/>
              <a:defRPr sz="1000"/>
            </a:lvl4pPr>
            <a:lvl5pPr marL="2061129" indent="0">
              <a:buNone/>
              <a:defRPr sz="1000"/>
            </a:lvl5pPr>
            <a:lvl6pPr marL="2576415" indent="0">
              <a:buNone/>
              <a:defRPr sz="1000"/>
            </a:lvl6pPr>
            <a:lvl7pPr marL="3091704" indent="0">
              <a:buNone/>
              <a:defRPr sz="1000"/>
            </a:lvl7pPr>
            <a:lvl8pPr marL="3606987" indent="0">
              <a:buNone/>
              <a:defRPr sz="1000"/>
            </a:lvl8pPr>
            <a:lvl9pPr marL="412226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5730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868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5254" indent="0">
              <a:buNone/>
              <a:defRPr sz="3200"/>
            </a:lvl2pPr>
            <a:lvl3pPr marL="1030557" indent="0">
              <a:buNone/>
              <a:defRPr sz="2700"/>
            </a:lvl3pPr>
            <a:lvl4pPr marL="1545849" indent="0">
              <a:buNone/>
              <a:defRPr sz="2300"/>
            </a:lvl4pPr>
            <a:lvl5pPr marL="2061129" indent="0">
              <a:buNone/>
              <a:defRPr sz="2300"/>
            </a:lvl5pPr>
            <a:lvl6pPr marL="2576415" indent="0">
              <a:buNone/>
              <a:defRPr sz="2300"/>
            </a:lvl6pPr>
            <a:lvl7pPr marL="3091704" indent="0">
              <a:buNone/>
              <a:defRPr sz="2300"/>
            </a:lvl7pPr>
            <a:lvl8pPr marL="3606987" indent="0">
              <a:buNone/>
              <a:defRPr sz="2300"/>
            </a:lvl8pPr>
            <a:lvl9pPr marL="4122263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5254" indent="0">
              <a:buNone/>
              <a:defRPr sz="1400"/>
            </a:lvl2pPr>
            <a:lvl3pPr marL="1030557" indent="0">
              <a:buNone/>
              <a:defRPr sz="1100"/>
            </a:lvl3pPr>
            <a:lvl4pPr marL="1545849" indent="0">
              <a:buNone/>
              <a:defRPr sz="1000"/>
            </a:lvl4pPr>
            <a:lvl5pPr marL="2061129" indent="0">
              <a:buNone/>
              <a:defRPr sz="1000"/>
            </a:lvl5pPr>
            <a:lvl6pPr marL="2576415" indent="0">
              <a:buNone/>
              <a:defRPr sz="1000"/>
            </a:lvl6pPr>
            <a:lvl7pPr marL="3091704" indent="0">
              <a:buNone/>
              <a:defRPr sz="1000"/>
            </a:lvl7pPr>
            <a:lvl8pPr marL="3606987" indent="0">
              <a:buNone/>
              <a:defRPr sz="1000"/>
            </a:lvl8pPr>
            <a:lvl9pPr marL="412226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402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56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" y="1091953"/>
            <a:ext cx="3409379" cy="6467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577772" y="124"/>
            <a:ext cx="7114041" cy="39915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04674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44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44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635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6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2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9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5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8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30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8647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0756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80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633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272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91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54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18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82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4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09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126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2900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339" indent="0">
              <a:buNone/>
              <a:defRPr sz="2300" b="1"/>
            </a:lvl2pPr>
            <a:lvl3pPr marL="1032727" indent="0">
              <a:buNone/>
              <a:defRPr sz="2100" b="1"/>
            </a:lvl3pPr>
            <a:lvl4pPr marL="1549104" indent="0">
              <a:buNone/>
              <a:defRPr sz="1800" b="1"/>
            </a:lvl4pPr>
            <a:lvl5pPr marL="2065471" indent="0">
              <a:buNone/>
              <a:defRPr sz="1800" b="1"/>
            </a:lvl5pPr>
            <a:lvl6pPr marL="2581839" indent="0">
              <a:buNone/>
              <a:defRPr sz="1800" b="1"/>
            </a:lvl6pPr>
            <a:lvl7pPr marL="3098207" indent="0">
              <a:buNone/>
              <a:defRPr sz="1800" b="1"/>
            </a:lvl7pPr>
            <a:lvl8pPr marL="3614573" indent="0">
              <a:buNone/>
              <a:defRPr sz="1800" b="1"/>
            </a:lvl8pPr>
            <a:lvl9pPr marL="4130945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339" indent="0">
              <a:buNone/>
              <a:defRPr sz="2300" b="1"/>
            </a:lvl2pPr>
            <a:lvl3pPr marL="1032727" indent="0">
              <a:buNone/>
              <a:defRPr sz="2100" b="1"/>
            </a:lvl3pPr>
            <a:lvl4pPr marL="1549104" indent="0">
              <a:buNone/>
              <a:defRPr sz="1800" b="1"/>
            </a:lvl4pPr>
            <a:lvl5pPr marL="2065471" indent="0">
              <a:buNone/>
              <a:defRPr sz="1800" b="1"/>
            </a:lvl5pPr>
            <a:lvl6pPr marL="2581839" indent="0">
              <a:buNone/>
              <a:defRPr sz="1800" b="1"/>
            </a:lvl6pPr>
            <a:lvl7pPr marL="3098207" indent="0">
              <a:buNone/>
              <a:defRPr sz="1800" b="1"/>
            </a:lvl7pPr>
            <a:lvl8pPr marL="3614573" indent="0">
              <a:buNone/>
              <a:defRPr sz="1800" b="1"/>
            </a:lvl8pPr>
            <a:lvl9pPr marL="4130945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214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3364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3194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6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76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6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6339" indent="0">
              <a:buNone/>
              <a:defRPr sz="1400"/>
            </a:lvl2pPr>
            <a:lvl3pPr marL="1032727" indent="0">
              <a:buNone/>
              <a:defRPr sz="1100"/>
            </a:lvl3pPr>
            <a:lvl4pPr marL="1549104" indent="0">
              <a:buNone/>
              <a:defRPr sz="1000"/>
            </a:lvl4pPr>
            <a:lvl5pPr marL="2065471" indent="0">
              <a:buNone/>
              <a:defRPr sz="1000"/>
            </a:lvl5pPr>
            <a:lvl6pPr marL="2581839" indent="0">
              <a:buNone/>
              <a:defRPr sz="1000"/>
            </a:lvl6pPr>
            <a:lvl7pPr marL="3098207" indent="0">
              <a:buNone/>
              <a:defRPr sz="1000"/>
            </a:lvl7pPr>
            <a:lvl8pPr marL="3614573" indent="0">
              <a:buNone/>
              <a:defRPr sz="1000"/>
            </a:lvl8pPr>
            <a:lvl9pPr marL="413094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1030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849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6339" indent="0">
              <a:buNone/>
              <a:defRPr sz="3200"/>
            </a:lvl2pPr>
            <a:lvl3pPr marL="1032727" indent="0">
              <a:buNone/>
              <a:defRPr sz="2700"/>
            </a:lvl3pPr>
            <a:lvl4pPr marL="1549104" indent="0">
              <a:buNone/>
              <a:defRPr sz="2300"/>
            </a:lvl4pPr>
            <a:lvl5pPr marL="2065471" indent="0">
              <a:buNone/>
              <a:defRPr sz="2300"/>
            </a:lvl5pPr>
            <a:lvl6pPr marL="2581839" indent="0">
              <a:buNone/>
              <a:defRPr sz="2300"/>
            </a:lvl6pPr>
            <a:lvl7pPr marL="3098207" indent="0">
              <a:buNone/>
              <a:defRPr sz="2300"/>
            </a:lvl7pPr>
            <a:lvl8pPr marL="3614573" indent="0">
              <a:buNone/>
              <a:defRPr sz="2300"/>
            </a:lvl8pPr>
            <a:lvl9pPr marL="4130945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6339" indent="0">
              <a:buNone/>
              <a:defRPr sz="1400"/>
            </a:lvl2pPr>
            <a:lvl3pPr marL="1032727" indent="0">
              <a:buNone/>
              <a:defRPr sz="1100"/>
            </a:lvl3pPr>
            <a:lvl4pPr marL="1549104" indent="0">
              <a:buNone/>
              <a:defRPr sz="1000"/>
            </a:lvl4pPr>
            <a:lvl5pPr marL="2065471" indent="0">
              <a:buNone/>
              <a:defRPr sz="1000"/>
            </a:lvl5pPr>
            <a:lvl6pPr marL="2581839" indent="0">
              <a:buNone/>
              <a:defRPr sz="1000"/>
            </a:lvl6pPr>
            <a:lvl7pPr marL="3098207" indent="0">
              <a:buNone/>
              <a:defRPr sz="1000"/>
            </a:lvl7pPr>
            <a:lvl8pPr marL="3614573" indent="0">
              <a:buNone/>
              <a:defRPr sz="1000"/>
            </a:lvl8pPr>
            <a:lvl9pPr marL="413094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06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" y="1117191"/>
            <a:ext cx="3409379" cy="393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282434" y="0"/>
            <a:ext cx="3409379" cy="50498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1" y="5261513"/>
            <a:ext cx="5345907" cy="22981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04546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0866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25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25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50258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7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0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8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3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9005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700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57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768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54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0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85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6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239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416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846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2668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680" indent="0">
              <a:buNone/>
              <a:defRPr sz="2300" b="1"/>
            </a:lvl2pPr>
            <a:lvl3pPr marL="1035414" indent="0">
              <a:buNone/>
              <a:defRPr sz="2100" b="1"/>
            </a:lvl3pPr>
            <a:lvl4pPr marL="1553131" indent="0">
              <a:buNone/>
              <a:defRPr sz="1800" b="1"/>
            </a:lvl4pPr>
            <a:lvl5pPr marL="2070840" indent="0">
              <a:buNone/>
              <a:defRPr sz="1800" b="1"/>
            </a:lvl5pPr>
            <a:lvl6pPr marL="2588550" indent="0">
              <a:buNone/>
              <a:defRPr sz="1800" b="1"/>
            </a:lvl6pPr>
            <a:lvl7pPr marL="3106262" indent="0">
              <a:buNone/>
              <a:defRPr sz="1800" b="1"/>
            </a:lvl7pPr>
            <a:lvl8pPr marL="3623971" indent="0">
              <a:buNone/>
              <a:defRPr sz="1800" b="1"/>
            </a:lvl8pPr>
            <a:lvl9pPr marL="414168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680" indent="0">
              <a:buNone/>
              <a:defRPr sz="2300" b="1"/>
            </a:lvl2pPr>
            <a:lvl3pPr marL="1035414" indent="0">
              <a:buNone/>
              <a:defRPr sz="2100" b="1"/>
            </a:lvl3pPr>
            <a:lvl4pPr marL="1553131" indent="0">
              <a:buNone/>
              <a:defRPr sz="1800" b="1"/>
            </a:lvl4pPr>
            <a:lvl5pPr marL="2070840" indent="0">
              <a:buNone/>
              <a:defRPr sz="1800" b="1"/>
            </a:lvl5pPr>
            <a:lvl6pPr marL="2588550" indent="0">
              <a:buNone/>
              <a:defRPr sz="1800" b="1"/>
            </a:lvl6pPr>
            <a:lvl7pPr marL="3106262" indent="0">
              <a:buNone/>
              <a:defRPr sz="1800" b="1"/>
            </a:lvl7pPr>
            <a:lvl8pPr marL="3623971" indent="0">
              <a:buNone/>
              <a:defRPr sz="1800" b="1"/>
            </a:lvl8pPr>
            <a:lvl9pPr marL="414168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3466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1995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3533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61" y="300992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53"/>
            <a:ext cx="5977020" cy="645197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61" y="1581937"/>
            <a:ext cx="3517533" cy="5171028"/>
          </a:xfrm>
        </p:spPr>
        <p:txBody>
          <a:bodyPr/>
          <a:lstStyle>
            <a:lvl1pPr marL="0" indent="0">
              <a:buNone/>
              <a:defRPr sz="1600"/>
            </a:lvl1pPr>
            <a:lvl2pPr marL="517680" indent="0">
              <a:buNone/>
              <a:defRPr sz="1400"/>
            </a:lvl2pPr>
            <a:lvl3pPr marL="1035414" indent="0">
              <a:buNone/>
              <a:defRPr sz="1100"/>
            </a:lvl3pPr>
            <a:lvl4pPr marL="1553131" indent="0">
              <a:buNone/>
              <a:defRPr sz="1000"/>
            </a:lvl4pPr>
            <a:lvl5pPr marL="2070840" indent="0">
              <a:buNone/>
              <a:defRPr sz="1000"/>
            </a:lvl5pPr>
            <a:lvl6pPr marL="2588550" indent="0">
              <a:buNone/>
              <a:defRPr sz="1000"/>
            </a:lvl6pPr>
            <a:lvl7pPr marL="3106262" indent="0">
              <a:buNone/>
              <a:defRPr sz="1000"/>
            </a:lvl7pPr>
            <a:lvl8pPr marL="3623971" indent="0">
              <a:buNone/>
              <a:defRPr sz="1000"/>
            </a:lvl8pPr>
            <a:lvl9pPr marL="414168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3A02-2956-403D-9E54-32FA5E2ABB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290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7078"/>
            <a:ext cx="10691813" cy="846671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4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13626"/>
            <a:ext cx="10691813" cy="423336"/>
          </a:xfrm>
          <a:prstGeom prst="rect">
            <a:avLst/>
          </a:prstGeom>
        </p:spPr>
        <p:txBody>
          <a:bodyPr lIns="115167" tIns="57534" rIns="115167" bIns="57534" anchor="ctr"/>
          <a:lstStyle>
            <a:lvl1pPr marL="0" indent="0" algn="ctr">
              <a:buNone/>
              <a:defRPr sz="17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521810" y="4520958"/>
            <a:ext cx="2104688" cy="25397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150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8065315" y="1874826"/>
            <a:ext cx="2104688" cy="25397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5167" tIns="57534" rIns="115167" bIns="575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51831" latinLnBrk="1"/>
            <a:endParaRPr lang="ko-KR" altLang="en-US" sz="150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21810" y="1874826"/>
            <a:ext cx="2104688" cy="2539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8065315" y="4520958"/>
            <a:ext cx="2104688" cy="2539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735807" y="4520958"/>
            <a:ext cx="5220206" cy="2539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735807" y="1874826"/>
            <a:ext cx="5220206" cy="2539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15167" tIns="57534" rIns="115167" bIns="57534" anchor="ctr"/>
          <a:lstStyle>
            <a:lvl1pPr marL="0" indent="0" algn="ctr">
              <a:buNone/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575887" indent="0">
              <a:buNone/>
              <a:defRPr sz="3600"/>
            </a:lvl2pPr>
            <a:lvl3pPr marL="1151831" indent="0">
              <a:buNone/>
              <a:defRPr sz="3000"/>
            </a:lvl3pPr>
            <a:lvl4pPr marL="1727754" indent="0">
              <a:buNone/>
              <a:defRPr sz="2500"/>
            </a:lvl4pPr>
            <a:lvl5pPr marL="2303669" indent="0">
              <a:buNone/>
              <a:defRPr sz="2500"/>
            </a:lvl5pPr>
            <a:lvl6pPr marL="2879581" indent="0">
              <a:buNone/>
              <a:defRPr sz="2500"/>
            </a:lvl6pPr>
            <a:lvl7pPr marL="3455501" indent="0">
              <a:buNone/>
              <a:defRPr sz="2500"/>
            </a:lvl7pPr>
            <a:lvl8pPr marL="4031418" indent="0">
              <a:buNone/>
              <a:defRPr sz="2500"/>
            </a:lvl8pPr>
            <a:lvl9pPr marL="4607327" indent="0">
              <a:buNone/>
              <a:defRPr sz="2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146431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826"/>
            <a:ext cx="6415088" cy="62472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17680" indent="0">
              <a:buNone/>
              <a:defRPr sz="3200"/>
            </a:lvl2pPr>
            <a:lvl3pPr marL="1035414" indent="0">
              <a:buNone/>
              <a:defRPr sz="2700"/>
            </a:lvl3pPr>
            <a:lvl4pPr marL="1553131" indent="0">
              <a:buNone/>
              <a:defRPr sz="2300"/>
            </a:lvl4pPr>
            <a:lvl5pPr marL="2070840" indent="0">
              <a:buNone/>
              <a:defRPr sz="2300"/>
            </a:lvl5pPr>
            <a:lvl6pPr marL="2588550" indent="0">
              <a:buNone/>
              <a:defRPr sz="2300"/>
            </a:lvl6pPr>
            <a:lvl7pPr marL="3106262" indent="0">
              <a:buNone/>
              <a:defRPr sz="2300"/>
            </a:lvl7pPr>
            <a:lvl8pPr marL="3623971" indent="0">
              <a:buNone/>
              <a:defRPr sz="2300"/>
            </a:lvl8pPr>
            <a:lvl9pPr marL="4141684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2"/>
          </a:xfrm>
        </p:spPr>
        <p:txBody>
          <a:bodyPr/>
          <a:lstStyle>
            <a:lvl1pPr marL="0" indent="0">
              <a:buNone/>
              <a:defRPr sz="1600"/>
            </a:lvl1pPr>
            <a:lvl2pPr marL="517680" indent="0">
              <a:buNone/>
              <a:defRPr sz="1400"/>
            </a:lvl2pPr>
            <a:lvl3pPr marL="1035414" indent="0">
              <a:buNone/>
              <a:defRPr sz="1100"/>
            </a:lvl3pPr>
            <a:lvl4pPr marL="1553131" indent="0">
              <a:buNone/>
              <a:defRPr sz="1000"/>
            </a:lvl4pPr>
            <a:lvl5pPr marL="2070840" indent="0">
              <a:buNone/>
              <a:defRPr sz="1000"/>
            </a:lvl5pPr>
            <a:lvl6pPr marL="2588550" indent="0">
              <a:buNone/>
              <a:defRPr sz="1000"/>
            </a:lvl6pPr>
            <a:lvl7pPr marL="3106262" indent="0">
              <a:buNone/>
              <a:defRPr sz="1000"/>
            </a:lvl7pPr>
            <a:lvl8pPr marL="3623971" indent="0">
              <a:buNone/>
              <a:defRPr sz="1000"/>
            </a:lvl8pPr>
            <a:lvl9pPr marL="414168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D99-195A-41EF-882D-7A3FE5947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01366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0F2-F611-4AD7-8265-3E5AB9439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29863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802"/>
            <a:ext cx="2405658" cy="64502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3" y="302802"/>
            <a:ext cx="7038777" cy="64502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FD7A-58DD-45F5-A4CC-18F3B23005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728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4"/>
            <a:ext cx="9088041" cy="162043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8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6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5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3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2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9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7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4939-9E93-4F86-A39A-036F9DA509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7616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0113-75CB-4853-8DAB-A4AEC02C2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1058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7844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4120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845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69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54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39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23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08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293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478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2B8F-8563-4556-841E-05F509275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6319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9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E7F6D-AB32-4858-BC43-E690FFADE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4414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8455" indent="0">
              <a:buNone/>
              <a:defRPr sz="2300" b="1"/>
            </a:lvl2pPr>
            <a:lvl3pPr marL="1036953" indent="0">
              <a:buNone/>
              <a:defRPr sz="2100" b="1"/>
            </a:lvl3pPr>
            <a:lvl4pPr marL="1555437" indent="0">
              <a:buNone/>
              <a:defRPr sz="1800" b="1"/>
            </a:lvl4pPr>
            <a:lvl5pPr marL="2073916" indent="0">
              <a:buNone/>
              <a:defRPr sz="1800" b="1"/>
            </a:lvl5pPr>
            <a:lvl6pPr marL="2592395" indent="0">
              <a:buNone/>
              <a:defRPr sz="1800" b="1"/>
            </a:lvl6pPr>
            <a:lvl7pPr marL="3110875" indent="0">
              <a:buNone/>
              <a:defRPr sz="1800" b="1"/>
            </a:lvl7pPr>
            <a:lvl8pPr marL="3629353" indent="0">
              <a:buNone/>
              <a:defRPr sz="1800" b="1"/>
            </a:lvl8pPr>
            <a:lvl9pPr marL="4147832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5" y="1692178"/>
            <a:ext cx="4725930" cy="7052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8455" indent="0">
              <a:buNone/>
              <a:defRPr sz="2300" b="1"/>
            </a:lvl2pPr>
            <a:lvl3pPr marL="1036953" indent="0">
              <a:buNone/>
              <a:defRPr sz="2100" b="1"/>
            </a:lvl3pPr>
            <a:lvl4pPr marL="1555437" indent="0">
              <a:buNone/>
              <a:defRPr sz="1800" b="1"/>
            </a:lvl4pPr>
            <a:lvl5pPr marL="2073916" indent="0">
              <a:buNone/>
              <a:defRPr sz="1800" b="1"/>
            </a:lvl5pPr>
            <a:lvl6pPr marL="2592395" indent="0">
              <a:buNone/>
              <a:defRPr sz="1800" b="1"/>
            </a:lvl6pPr>
            <a:lvl7pPr marL="3110875" indent="0">
              <a:buNone/>
              <a:defRPr sz="1800" b="1"/>
            </a:lvl7pPr>
            <a:lvl8pPr marL="3629353" indent="0">
              <a:buNone/>
              <a:defRPr sz="1800" b="1"/>
            </a:lvl8pPr>
            <a:lvl9pPr marL="4147832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5" y="2397397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9527-41B8-48C3-9351-4F875EA1C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22680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7950-AAC6-4638-964D-6D3FE6C78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806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7E3C-3A9F-4ECD-A956-8F76C852D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14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27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80" r:id="rId1"/>
    <p:sldLayoutId id="2147485081" r:id="rId2"/>
    <p:sldLayoutId id="2147485082" r:id="rId3"/>
    <p:sldLayoutId id="2147485083" r:id="rId4"/>
    <p:sldLayoutId id="2147485084" r:id="rId5"/>
    <p:sldLayoutId id="2147485085" r:id="rId6"/>
    <p:sldLayoutId id="2147485086" r:id="rId7"/>
    <p:sldLayoutId id="2147485087" r:id="rId8"/>
    <p:sldLayoutId id="2147485088" r:id="rId9"/>
    <p:sldLayoutId id="2147485089" r:id="rId10"/>
    <p:sldLayoutId id="2147485090" r:id="rId11"/>
    <p:sldLayoutId id="2147485091" r:id="rId12"/>
    <p:sldLayoutId id="2147485092" r:id="rId13"/>
    <p:sldLayoutId id="2147485093" r:id="rId14"/>
  </p:sldLayoutIdLst>
  <p:txStyles>
    <p:titleStyle>
      <a:lvl1pPr algn="ctr" defTabSz="1151831" rtl="0" eaLnBrk="1" latinLnBrk="1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938" indent="-431938" algn="l" defTabSz="1151831" rtl="0" eaLnBrk="1" latinLnBrk="1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35860" indent="-359957" algn="l" defTabSz="1151831" rtl="0" eaLnBrk="1" latinLnBrk="1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39793" indent="-287943" algn="l" defTabSz="1151831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5700" indent="-287943" algn="l" defTabSz="1151831" rtl="0" eaLnBrk="1" latinLnBrk="1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1624" indent="-287943" algn="l" defTabSz="1151831" rtl="0" eaLnBrk="1" latinLnBrk="1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7543" indent="-287943" algn="l" defTabSz="1151831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3460" indent="-287943" algn="l" defTabSz="1151831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372" indent="-287943" algn="l" defTabSz="1151831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5289" indent="-287943" algn="l" defTabSz="1151831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887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831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754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669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581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501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418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7327" algn="l" defTabSz="1151831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3852" tIns="51921" rIns="103852" bIns="5192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3852" tIns="51921" rIns="103852" bIns="5192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37"/>
            <a:ext cx="2494756" cy="402483"/>
          </a:xfrm>
          <a:prstGeom prst="rect">
            <a:avLst/>
          </a:prstGeom>
        </p:spPr>
        <p:txBody>
          <a:bodyPr vert="horz" lIns="103852" tIns="51921" rIns="103852" bIns="5192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8495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8495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37"/>
            <a:ext cx="3385741" cy="402483"/>
          </a:xfrm>
          <a:prstGeom prst="rect">
            <a:avLst/>
          </a:prstGeom>
        </p:spPr>
        <p:txBody>
          <a:bodyPr vert="horz" lIns="103852" tIns="51921" rIns="103852" bIns="5192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8495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37"/>
            <a:ext cx="2494756" cy="402483"/>
          </a:xfrm>
          <a:prstGeom prst="rect">
            <a:avLst/>
          </a:prstGeom>
        </p:spPr>
        <p:txBody>
          <a:bodyPr vert="horz" lIns="103852" tIns="51921" rIns="103852" bIns="5192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849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8495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91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  <p:sldLayoutId id="2147485241" r:id="rId2"/>
    <p:sldLayoutId id="2147485242" r:id="rId3"/>
    <p:sldLayoutId id="2147485243" r:id="rId4"/>
    <p:sldLayoutId id="2147485244" r:id="rId5"/>
    <p:sldLayoutId id="2147485245" r:id="rId6"/>
    <p:sldLayoutId id="2147485246" r:id="rId7"/>
    <p:sldLayoutId id="2147485247" r:id="rId8"/>
    <p:sldLayoutId id="2147485248" r:id="rId9"/>
    <p:sldLayoutId id="2147485249" r:id="rId10"/>
    <p:sldLayoutId id="2147485250" r:id="rId11"/>
  </p:sldLayoutIdLst>
  <p:hf hdr="0" ftr="0" dt="0"/>
  <p:txStyles>
    <p:titleStyle>
      <a:lvl1pPr algn="ctr" defTabSz="103849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420" indent="-389420" algn="l" defTabSz="103849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3775" indent="-324522" algn="l" defTabSz="103849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122" indent="-259615" algn="l" defTabSz="103849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7370" indent="-259615" algn="l" defTabSz="103849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6619" indent="-259615" algn="l" defTabSz="103849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5870" indent="-259615" algn="l" defTabSz="103849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5119" indent="-259615" algn="l" defTabSz="103849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94367" indent="-259615" algn="l" defTabSz="103849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13614" indent="-259615" algn="l" defTabSz="103849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9234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495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7747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6995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96243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5495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34744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53992" algn="l" defTabSz="103849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4004" tIns="52001" rIns="104004" bIns="5200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4004" tIns="52001" rIns="104004" bIns="5200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23"/>
            <a:ext cx="2494756" cy="402483"/>
          </a:xfrm>
          <a:prstGeom prst="rect">
            <a:avLst/>
          </a:prstGeom>
        </p:spPr>
        <p:txBody>
          <a:bodyPr vert="horz" lIns="104004" tIns="52001" rIns="104004" bIns="5200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0039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0039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23"/>
            <a:ext cx="3385741" cy="402483"/>
          </a:xfrm>
          <a:prstGeom prst="rect">
            <a:avLst/>
          </a:prstGeom>
        </p:spPr>
        <p:txBody>
          <a:bodyPr vert="horz" lIns="104004" tIns="52001" rIns="104004" bIns="5200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0039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23"/>
            <a:ext cx="2494756" cy="402483"/>
          </a:xfrm>
          <a:prstGeom prst="rect">
            <a:avLst/>
          </a:prstGeom>
        </p:spPr>
        <p:txBody>
          <a:bodyPr vert="horz" lIns="104004" tIns="52001" rIns="104004" bIns="5200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0039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0039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94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52" r:id="rId1"/>
    <p:sldLayoutId id="2147485253" r:id="rId2"/>
    <p:sldLayoutId id="2147485254" r:id="rId3"/>
    <p:sldLayoutId id="2147485255" r:id="rId4"/>
    <p:sldLayoutId id="2147485256" r:id="rId5"/>
    <p:sldLayoutId id="2147485257" r:id="rId6"/>
    <p:sldLayoutId id="2147485258" r:id="rId7"/>
    <p:sldLayoutId id="2147485259" r:id="rId8"/>
    <p:sldLayoutId id="2147485260" r:id="rId9"/>
    <p:sldLayoutId id="2147485261" r:id="rId10"/>
    <p:sldLayoutId id="2147485262" r:id="rId11"/>
  </p:sldLayoutIdLst>
  <p:hf hdr="0" ftr="0" dt="0"/>
  <p:txStyles>
    <p:titleStyle>
      <a:lvl1pPr algn="ctr" defTabSz="1040039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004" indent="-390004" algn="l" defTabSz="1040039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5030" indent="-325008" algn="l" defTabSz="1040039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050" indent="-260004" algn="l" defTabSz="1040039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0069" indent="-260004" algn="l" defTabSz="1040039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0090" indent="-260004" algn="l" defTabSz="1040039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0109" indent="-260004" algn="l" defTabSz="104003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0131" indent="-260004" algn="l" defTabSz="104003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0151" indent="-260004" algn="l" defTabSz="104003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0170" indent="-260004" algn="l" defTabSz="104003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013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0039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0060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0079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0099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0121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0142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0161" algn="l" defTabSz="104003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4160" tIns="52078" rIns="104160" bIns="5207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4160" tIns="52078" rIns="104160" bIns="5207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10"/>
            <a:ext cx="2494756" cy="402483"/>
          </a:xfrm>
          <a:prstGeom prst="rect">
            <a:avLst/>
          </a:prstGeom>
        </p:spPr>
        <p:txBody>
          <a:bodyPr vert="horz" lIns="104160" tIns="52078" rIns="104160" bIns="5207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584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1584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10"/>
            <a:ext cx="3385741" cy="402483"/>
          </a:xfrm>
          <a:prstGeom prst="rect">
            <a:avLst/>
          </a:prstGeom>
        </p:spPr>
        <p:txBody>
          <a:bodyPr vert="horz" lIns="104160" tIns="52078" rIns="104160" bIns="5207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58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10"/>
            <a:ext cx="2494756" cy="402483"/>
          </a:xfrm>
          <a:prstGeom prst="rect">
            <a:avLst/>
          </a:prstGeom>
        </p:spPr>
        <p:txBody>
          <a:bodyPr vert="horz" lIns="104160" tIns="52078" rIns="104160" bIns="5207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584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1584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1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64" r:id="rId1"/>
    <p:sldLayoutId id="2147485265" r:id="rId2"/>
    <p:sldLayoutId id="2147485266" r:id="rId3"/>
    <p:sldLayoutId id="2147485267" r:id="rId4"/>
    <p:sldLayoutId id="2147485268" r:id="rId5"/>
    <p:sldLayoutId id="2147485269" r:id="rId6"/>
    <p:sldLayoutId id="2147485270" r:id="rId7"/>
    <p:sldLayoutId id="2147485271" r:id="rId8"/>
    <p:sldLayoutId id="2147485272" r:id="rId9"/>
    <p:sldLayoutId id="2147485273" r:id="rId10"/>
    <p:sldLayoutId id="2147485274" r:id="rId11"/>
  </p:sldLayoutIdLst>
  <p:hf hdr="0" ftr="0" dt="0"/>
  <p:txStyles>
    <p:titleStyle>
      <a:lvl1pPr algn="ctr" defTabSz="1041584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588" indent="-390588" algn="l" defTabSz="104158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6286" indent="-325495" algn="l" defTabSz="104158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1981" indent="-260393" algn="l" defTabSz="104158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2772" indent="-260393" algn="l" defTabSz="1041584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3566" indent="-260393" algn="l" defTabSz="1041584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4357" indent="-260393" algn="l" defTabSz="10415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5150" indent="-260393" algn="l" defTabSz="10415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5942" indent="-260393" algn="l" defTabSz="10415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6736" indent="-260393" algn="l" defTabSz="10415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91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584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376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169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3960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4754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5546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6338" algn="l" defTabSz="10415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102862" tIns="51415" rIns="102862" bIns="514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8"/>
            <a:ext cx="9622632" cy="4989036"/>
          </a:xfrm>
          <a:prstGeom prst="rect">
            <a:avLst/>
          </a:prstGeom>
        </p:spPr>
        <p:txBody>
          <a:bodyPr vert="horz" lIns="102862" tIns="51415" rIns="102862" bIns="514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823"/>
            <a:ext cx="2494756" cy="402483"/>
          </a:xfrm>
          <a:prstGeom prst="rect">
            <a:avLst/>
          </a:prstGeom>
        </p:spPr>
        <p:txBody>
          <a:bodyPr vert="horz" lIns="102862" tIns="51415" rIns="102862" bIns="5141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52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8520"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823"/>
            <a:ext cx="3385741" cy="402483"/>
          </a:xfrm>
          <a:prstGeom prst="rect">
            <a:avLst/>
          </a:prstGeom>
        </p:spPr>
        <p:txBody>
          <a:bodyPr vert="horz" lIns="102862" tIns="51415" rIns="102862" bIns="5141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52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823"/>
            <a:ext cx="2494756" cy="402483"/>
          </a:xfrm>
          <a:prstGeom prst="rect">
            <a:avLst/>
          </a:prstGeom>
        </p:spPr>
        <p:txBody>
          <a:bodyPr vert="horz" lIns="102862" tIns="51415" rIns="102862" bIns="5141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52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852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6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95" r:id="rId1"/>
    <p:sldLayoutId id="2147485096" r:id="rId2"/>
    <p:sldLayoutId id="2147485097" r:id="rId3"/>
    <p:sldLayoutId id="2147485098" r:id="rId4"/>
    <p:sldLayoutId id="2147485099" r:id="rId5"/>
    <p:sldLayoutId id="2147485100" r:id="rId6"/>
    <p:sldLayoutId id="2147485101" r:id="rId7"/>
    <p:sldLayoutId id="2147485102" r:id="rId8"/>
    <p:sldLayoutId id="2147485103" r:id="rId9"/>
    <p:sldLayoutId id="2147485104" r:id="rId10"/>
    <p:sldLayoutId id="2147485105" r:id="rId11"/>
  </p:sldLayoutIdLst>
  <p:txStyles>
    <p:titleStyle>
      <a:lvl1pPr algn="ctr" defTabSz="102852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669" indent="-385669" algn="l" defTabSz="102852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673" indent="-321397" algn="l" defTabSz="102852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658" indent="-257119" algn="l" defTabSz="102852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9925" indent="-257119" algn="l" defTabSz="102852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190" indent="-257119" algn="l" defTabSz="102852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462" indent="-257119" algn="l" defTabSz="10285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2729" indent="-257119" algn="l" defTabSz="10285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6987" indent="-257119" algn="l" defTabSz="10285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248" indent="-257119" algn="l" defTabSz="10285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34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520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2794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56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322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85592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853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117" algn="l" defTabSz="10285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102887" tIns="51427" rIns="102887" bIns="5142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8"/>
            <a:ext cx="9622632" cy="4989036"/>
          </a:xfrm>
          <a:prstGeom prst="rect">
            <a:avLst/>
          </a:prstGeom>
        </p:spPr>
        <p:txBody>
          <a:bodyPr vert="horz" lIns="102887" tIns="51427" rIns="102887" bIns="5142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820"/>
            <a:ext cx="2494756" cy="402483"/>
          </a:xfrm>
          <a:prstGeom prst="rect">
            <a:avLst/>
          </a:prstGeom>
        </p:spPr>
        <p:txBody>
          <a:bodyPr vert="horz" lIns="102887" tIns="51427" rIns="102887" bIns="5142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774"/>
            <a:fld id="{F717FCB2-4EBA-400F-9D3A-E9153A6194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8774"/>
              <a:t>13.05.2021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820"/>
            <a:ext cx="3385741" cy="402483"/>
          </a:xfrm>
          <a:prstGeom prst="rect">
            <a:avLst/>
          </a:prstGeom>
        </p:spPr>
        <p:txBody>
          <a:bodyPr vert="horz" lIns="102887" tIns="51427" rIns="102887" bIns="5142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77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820"/>
            <a:ext cx="2494756" cy="402483"/>
          </a:xfrm>
          <a:prstGeom prst="rect">
            <a:avLst/>
          </a:prstGeom>
        </p:spPr>
        <p:txBody>
          <a:bodyPr vert="horz" lIns="102887" tIns="51427" rIns="102887" bIns="5142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774"/>
            <a:fld id="{C2535917-4E3D-4B54-8DD3-72A0437045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8774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8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07" r:id="rId1"/>
    <p:sldLayoutId id="2147485108" r:id="rId2"/>
    <p:sldLayoutId id="2147485109" r:id="rId3"/>
    <p:sldLayoutId id="2147485110" r:id="rId4"/>
    <p:sldLayoutId id="2147485111" r:id="rId5"/>
    <p:sldLayoutId id="2147485112" r:id="rId6"/>
    <p:sldLayoutId id="2147485113" r:id="rId7"/>
    <p:sldLayoutId id="2147485114" r:id="rId8"/>
    <p:sldLayoutId id="2147485115" r:id="rId9"/>
    <p:sldLayoutId id="2147485116" r:id="rId10"/>
    <p:sldLayoutId id="2147485117" r:id="rId11"/>
    <p:sldLayoutId id="2147485118" r:id="rId12"/>
  </p:sldLayoutIdLst>
  <p:txStyles>
    <p:titleStyle>
      <a:lvl1pPr algn="ctr" defTabSz="1028774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765" indent="-385765" algn="l" defTabSz="102877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879" indent="-321477" algn="l" defTabSz="102877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976" indent="-257183" algn="l" defTabSz="102877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370" indent="-257183" algn="l" defTabSz="1028774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762" indent="-257183" algn="l" defTabSz="1028774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9160" indent="-257183" algn="l" defTabSz="10287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3556" indent="-257183" algn="l" defTabSz="10287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7941" indent="-257183" algn="l" defTabSz="10287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2329" indent="-257183" algn="l" defTabSz="10287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62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74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175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65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958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86355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744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5134" algn="l" defTabSz="10287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2786" tIns="51376" rIns="102786" bIns="5137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2786" tIns="51376" rIns="102786" bIns="5137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829"/>
            <a:ext cx="2494756" cy="402483"/>
          </a:xfrm>
          <a:prstGeom prst="rect">
            <a:avLst/>
          </a:prstGeom>
        </p:spPr>
        <p:txBody>
          <a:bodyPr vert="horz" lIns="102786" tIns="51376" rIns="102786" bIns="5137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7757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7757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829"/>
            <a:ext cx="3385741" cy="402483"/>
          </a:xfrm>
          <a:prstGeom prst="rect">
            <a:avLst/>
          </a:prstGeom>
        </p:spPr>
        <p:txBody>
          <a:bodyPr vert="horz" lIns="102786" tIns="51376" rIns="102786" bIns="5137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775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829"/>
            <a:ext cx="2494756" cy="402483"/>
          </a:xfrm>
          <a:prstGeom prst="rect">
            <a:avLst/>
          </a:prstGeom>
        </p:spPr>
        <p:txBody>
          <a:bodyPr vert="horz" lIns="102786" tIns="51376" rIns="102786" bIns="5137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7757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775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22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0" r:id="rId1"/>
    <p:sldLayoutId id="2147485121" r:id="rId2"/>
    <p:sldLayoutId id="2147485122" r:id="rId3"/>
    <p:sldLayoutId id="2147485123" r:id="rId4"/>
    <p:sldLayoutId id="2147485124" r:id="rId5"/>
    <p:sldLayoutId id="2147485125" r:id="rId6"/>
    <p:sldLayoutId id="2147485126" r:id="rId7"/>
    <p:sldLayoutId id="2147485127" r:id="rId8"/>
    <p:sldLayoutId id="2147485128" r:id="rId9"/>
    <p:sldLayoutId id="2147485129" r:id="rId10"/>
    <p:sldLayoutId id="2147485130" r:id="rId11"/>
  </p:sldLayoutIdLst>
  <p:hf hdr="0" ftr="0" dt="0"/>
  <p:txStyles>
    <p:titleStyle>
      <a:lvl1pPr algn="ctr" defTabSz="1027757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383" indent="-385383" algn="l" defTabSz="102775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052" indent="-321159" algn="l" defTabSz="102775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4705" indent="-256927" algn="l" defTabSz="102775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8590" indent="-256927" algn="l" defTabSz="102775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2474" indent="-256927" algn="l" defTabSz="102775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6368" indent="-256927" algn="l" defTabSz="1027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0247" indent="-256927" algn="l" defTabSz="1027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4127" indent="-256927" algn="l" defTabSz="1027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68006" indent="-256927" algn="l" defTabSz="1027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852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7757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1650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530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69416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83305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7184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1066" algn="l" defTabSz="1027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2976" tIns="51472" rIns="102976" bIns="5147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2976" tIns="51472" rIns="102976" bIns="5147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813"/>
            <a:ext cx="2494756" cy="402483"/>
          </a:xfrm>
          <a:prstGeom prst="rect">
            <a:avLst/>
          </a:prstGeom>
        </p:spPr>
        <p:txBody>
          <a:bodyPr vert="horz" lIns="102976" tIns="51472" rIns="102976" bIns="5147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9665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9665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813"/>
            <a:ext cx="3385741" cy="402483"/>
          </a:xfrm>
          <a:prstGeom prst="rect">
            <a:avLst/>
          </a:prstGeom>
        </p:spPr>
        <p:txBody>
          <a:bodyPr vert="horz" lIns="102976" tIns="51472" rIns="102976" bIns="5147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9665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813"/>
            <a:ext cx="2494756" cy="402483"/>
          </a:xfrm>
          <a:prstGeom prst="rect">
            <a:avLst/>
          </a:prstGeom>
        </p:spPr>
        <p:txBody>
          <a:bodyPr vert="horz" lIns="102976" tIns="51472" rIns="102976" bIns="5147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966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29665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70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6" r:id="rId1"/>
    <p:sldLayoutId id="2147485157" r:id="rId2"/>
    <p:sldLayoutId id="2147485158" r:id="rId3"/>
    <p:sldLayoutId id="2147485159" r:id="rId4"/>
    <p:sldLayoutId id="2147485160" r:id="rId5"/>
    <p:sldLayoutId id="2147485161" r:id="rId6"/>
    <p:sldLayoutId id="2147485162" r:id="rId7"/>
    <p:sldLayoutId id="2147485163" r:id="rId8"/>
    <p:sldLayoutId id="2147485164" r:id="rId9"/>
    <p:sldLayoutId id="2147485165" r:id="rId10"/>
    <p:sldLayoutId id="2147485166" r:id="rId11"/>
  </p:sldLayoutIdLst>
  <p:hf hdr="0" ftr="0" dt="0"/>
  <p:txStyles>
    <p:titleStyle>
      <a:lvl1pPr algn="ctr" defTabSz="102966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099" indent="-386099" algn="l" defTabSz="102966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6604" indent="-321757" algn="l" defTabSz="102966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7090" indent="-257405" algn="l" defTabSz="10296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1931" indent="-257405" algn="l" defTabSz="102966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6766" indent="-257405" algn="l" defTabSz="102966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1609" indent="-257405" algn="l" defTabSz="10296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6452" indent="-257405" algn="l" defTabSz="10296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1283" indent="-257405" algn="l" defTabSz="10296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6114" indent="-257405" algn="l" defTabSz="10296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808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9665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4511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345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74185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89029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3866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8696" algn="l" defTabSz="10296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3065" tIns="51516" rIns="103065" bIns="5151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3065" tIns="51516" rIns="103065" bIns="5151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805"/>
            <a:ext cx="2494756" cy="402483"/>
          </a:xfrm>
          <a:prstGeom prst="rect">
            <a:avLst/>
          </a:prstGeom>
        </p:spPr>
        <p:txBody>
          <a:bodyPr vert="horz" lIns="103065" tIns="51516" rIns="103065" bIns="5151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0557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0557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805"/>
            <a:ext cx="3385741" cy="402483"/>
          </a:xfrm>
          <a:prstGeom prst="rect">
            <a:avLst/>
          </a:prstGeom>
        </p:spPr>
        <p:txBody>
          <a:bodyPr vert="horz" lIns="103065" tIns="51516" rIns="103065" bIns="5151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055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805"/>
            <a:ext cx="2494756" cy="402483"/>
          </a:xfrm>
          <a:prstGeom prst="rect">
            <a:avLst/>
          </a:prstGeom>
        </p:spPr>
        <p:txBody>
          <a:bodyPr vert="horz" lIns="103065" tIns="51516" rIns="103065" bIns="5151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0557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055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54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8" r:id="rId1"/>
    <p:sldLayoutId id="2147485169" r:id="rId2"/>
    <p:sldLayoutId id="2147485170" r:id="rId3"/>
    <p:sldLayoutId id="2147485171" r:id="rId4"/>
    <p:sldLayoutId id="2147485172" r:id="rId5"/>
    <p:sldLayoutId id="2147485173" r:id="rId6"/>
    <p:sldLayoutId id="2147485174" r:id="rId7"/>
    <p:sldLayoutId id="2147485175" r:id="rId8"/>
    <p:sldLayoutId id="2147485176" r:id="rId9"/>
    <p:sldLayoutId id="2147485177" r:id="rId10"/>
    <p:sldLayoutId id="2147485178" r:id="rId11"/>
  </p:sldLayoutIdLst>
  <p:hf hdr="0" ftr="0" dt="0"/>
  <p:txStyles>
    <p:titleStyle>
      <a:lvl1pPr algn="ctr" defTabSz="1030557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434" indent="-386434" algn="l" defTabSz="103055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7329" indent="-322036" algn="l" defTabSz="103055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8205" indent="-257629" algn="l" defTabSz="103055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3491" indent="-257629" algn="l" defTabSz="103055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8773" indent="-257629" algn="l" defTabSz="103055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4062" indent="-257629" algn="l" defTabSz="10305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9349" indent="-257629" algn="l" defTabSz="10305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4628" indent="-257629" algn="l" defTabSz="10305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9904" indent="-257629" algn="l" defTabSz="10305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5254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0557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5849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61129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76415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1704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6987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22263" algn="l" defTabSz="10305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3280" tIns="51628" rIns="103280" bIns="5162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3280" tIns="51628" rIns="103280" bIns="5162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86"/>
            <a:ext cx="2494756" cy="402483"/>
          </a:xfrm>
          <a:prstGeom prst="rect">
            <a:avLst/>
          </a:prstGeom>
        </p:spPr>
        <p:txBody>
          <a:bodyPr vert="horz" lIns="103280" tIns="51628" rIns="103280" bIns="5162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2727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727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86"/>
            <a:ext cx="3385741" cy="402483"/>
          </a:xfrm>
          <a:prstGeom prst="rect">
            <a:avLst/>
          </a:prstGeom>
        </p:spPr>
        <p:txBody>
          <a:bodyPr vert="horz" lIns="103280" tIns="51628" rIns="103280" bIns="5162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272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86"/>
            <a:ext cx="2494756" cy="402483"/>
          </a:xfrm>
          <a:prstGeom prst="rect">
            <a:avLst/>
          </a:prstGeom>
        </p:spPr>
        <p:txBody>
          <a:bodyPr vert="horz" lIns="103280" tIns="51628" rIns="103280" bIns="5162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2727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72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7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2" r:id="rId1"/>
    <p:sldLayoutId id="2147485193" r:id="rId2"/>
    <p:sldLayoutId id="2147485194" r:id="rId3"/>
    <p:sldLayoutId id="2147485195" r:id="rId4"/>
    <p:sldLayoutId id="2147485196" r:id="rId5"/>
    <p:sldLayoutId id="2147485197" r:id="rId6"/>
    <p:sldLayoutId id="2147485198" r:id="rId7"/>
    <p:sldLayoutId id="2147485199" r:id="rId8"/>
    <p:sldLayoutId id="2147485200" r:id="rId9"/>
    <p:sldLayoutId id="2147485201" r:id="rId10"/>
    <p:sldLayoutId id="2147485202" r:id="rId11"/>
  </p:sldLayoutIdLst>
  <p:hf hdr="0" ftr="0" dt="0"/>
  <p:txStyles>
    <p:titleStyle>
      <a:lvl1pPr algn="ctr" defTabSz="1032727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7249" indent="-387249" algn="l" defTabSz="103272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9090" indent="-322715" algn="l" defTabSz="103272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0916" indent="-258172" algn="l" defTabSz="10327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7285" indent="-258172" algn="l" defTabSz="103272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3654" indent="-258172" algn="l" defTabSz="103272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40024" indent="-258172" algn="l" defTabSz="103272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56389" indent="-258172" algn="l" defTabSz="103272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72762" indent="-258172" algn="l" defTabSz="103272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2" indent="-258172" algn="l" defTabSz="103272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6339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2727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9104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65471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1839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8207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4573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0945" algn="l" defTabSz="103272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3547" tIns="51764" rIns="103547" bIns="51764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3547" tIns="51764" rIns="103547" bIns="51764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63"/>
            <a:ext cx="2494756" cy="402483"/>
          </a:xfrm>
          <a:prstGeom prst="rect">
            <a:avLst/>
          </a:prstGeom>
        </p:spPr>
        <p:txBody>
          <a:bodyPr vert="horz" lIns="103547" tIns="51764" rIns="103547" bIns="5176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5414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5414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63"/>
            <a:ext cx="3385741" cy="402483"/>
          </a:xfrm>
          <a:prstGeom prst="rect">
            <a:avLst/>
          </a:prstGeom>
        </p:spPr>
        <p:txBody>
          <a:bodyPr vert="horz" lIns="103547" tIns="51764" rIns="103547" bIns="5176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541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63"/>
            <a:ext cx="2494756" cy="402483"/>
          </a:xfrm>
          <a:prstGeom prst="rect">
            <a:avLst/>
          </a:prstGeom>
        </p:spPr>
        <p:txBody>
          <a:bodyPr vert="horz" lIns="103547" tIns="51764" rIns="103547" bIns="5176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5414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5414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03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6" r:id="rId1"/>
    <p:sldLayoutId id="2147485217" r:id="rId2"/>
    <p:sldLayoutId id="2147485218" r:id="rId3"/>
    <p:sldLayoutId id="2147485219" r:id="rId4"/>
    <p:sldLayoutId id="2147485220" r:id="rId5"/>
    <p:sldLayoutId id="2147485221" r:id="rId6"/>
    <p:sldLayoutId id="2147485222" r:id="rId7"/>
    <p:sldLayoutId id="2147485223" r:id="rId8"/>
    <p:sldLayoutId id="2147485224" r:id="rId9"/>
    <p:sldLayoutId id="2147485225" r:id="rId10"/>
    <p:sldLayoutId id="2147485226" r:id="rId11"/>
  </p:sldLayoutIdLst>
  <p:hf hdr="0" ftr="0" dt="0"/>
  <p:txStyles>
    <p:titleStyle>
      <a:lvl1pPr algn="ctr" defTabSz="1035414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8255" indent="-388255" algn="l" defTabSz="103541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1270" indent="-323553" algn="l" defTabSz="103541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4272" indent="-258842" algn="l" defTabSz="103541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1984" indent="-258842" algn="l" defTabSz="1035414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9695" indent="-258842" algn="l" defTabSz="1035414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47407" indent="-258842" algn="l" defTabSz="103541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5116" indent="-258842" algn="l" defTabSz="103541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2827" indent="-258842" algn="l" defTabSz="103541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0537" indent="-258842" algn="l" defTabSz="103541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680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414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131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0840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8550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6262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3971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1684" algn="l" defTabSz="10354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9"/>
            <a:ext cx="9622632" cy="1259946"/>
          </a:xfrm>
          <a:prstGeom prst="rect">
            <a:avLst/>
          </a:prstGeom>
        </p:spPr>
        <p:txBody>
          <a:bodyPr vert="horz" lIns="103700" tIns="51843" rIns="103700" bIns="5184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9"/>
            <a:ext cx="9622632" cy="4989036"/>
          </a:xfrm>
          <a:prstGeom prst="rect">
            <a:avLst/>
          </a:prstGeom>
        </p:spPr>
        <p:txBody>
          <a:bodyPr vert="horz" lIns="103700" tIns="51843" rIns="103700" bIns="5184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50"/>
            <a:ext cx="2494756" cy="402483"/>
          </a:xfrm>
          <a:prstGeom prst="rect">
            <a:avLst/>
          </a:prstGeom>
        </p:spPr>
        <p:txBody>
          <a:bodyPr vert="horz" lIns="103700" tIns="51843" rIns="103700" bIns="518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6953"/>
            <a:fld id="{3A19A39F-B59E-4212-BD6F-96A191AF40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6953"/>
              <a:t>13.05.2021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50"/>
            <a:ext cx="3385741" cy="402483"/>
          </a:xfrm>
          <a:prstGeom prst="rect">
            <a:avLst/>
          </a:prstGeom>
        </p:spPr>
        <p:txBody>
          <a:bodyPr vert="horz" lIns="103700" tIns="51843" rIns="103700" bIns="518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695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50"/>
            <a:ext cx="2494756" cy="402483"/>
          </a:xfrm>
          <a:prstGeom prst="rect">
            <a:avLst/>
          </a:prstGeom>
        </p:spPr>
        <p:txBody>
          <a:bodyPr vert="horz" lIns="103700" tIns="51843" rIns="103700" bIns="518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6953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6953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07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28" r:id="rId1"/>
    <p:sldLayoutId id="2147485229" r:id="rId2"/>
    <p:sldLayoutId id="2147485230" r:id="rId3"/>
    <p:sldLayoutId id="2147485231" r:id="rId4"/>
    <p:sldLayoutId id="2147485232" r:id="rId5"/>
    <p:sldLayoutId id="2147485233" r:id="rId6"/>
    <p:sldLayoutId id="2147485234" r:id="rId7"/>
    <p:sldLayoutId id="2147485235" r:id="rId8"/>
    <p:sldLayoutId id="2147485236" r:id="rId9"/>
    <p:sldLayoutId id="2147485237" r:id="rId10"/>
    <p:sldLayoutId id="2147485238" r:id="rId11"/>
    <p:sldLayoutId id="2147485275" r:id="rId12"/>
  </p:sldLayoutIdLst>
  <p:hf hdr="0" ftr="0" dt="0"/>
  <p:txStyles>
    <p:titleStyle>
      <a:lvl1pPr algn="ctr" defTabSz="1036953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8836" indent="-388836" algn="l" defTabSz="103695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2520" indent="-324035" algn="l" defTabSz="1036953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6195" indent="-259225" algn="l" defTabSz="103695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75" indent="-259225" algn="l" defTabSz="1036953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3155" indent="-259225" algn="l" defTabSz="1036953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634" indent="-259225" algn="l" defTabSz="1036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0114" indent="-259225" algn="l" defTabSz="1036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593" indent="-259225" algn="l" defTabSz="1036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7070" indent="-259225" algn="l" defTabSz="1036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8455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953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5437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3916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92395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0875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353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7832" algn="l" defTabSz="103695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slideLayout" Target="../slideLayouts/slideLayout60.xml"/><Relationship Id="rId7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image" Target="../media/image113.png"/><Relationship Id="rId12" Type="http://schemas.openxmlformats.org/officeDocument/2006/relationships/diagramQuickStyle" Target="../diagrams/quickStyle1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2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6.png"/><Relationship Id="rId15" Type="http://schemas.openxmlformats.org/officeDocument/2006/relationships/image" Target="../media/image29.png"/><Relationship Id="rId10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openxmlformats.org/officeDocument/2006/relationships/image" Target="../media/image115.png"/><Relationship Id="rId14" Type="http://schemas.microsoft.com/office/2007/relationships/diagramDrawing" Target="../diagrams/drawing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6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7.xml"/><Relationship Id="rId6" Type="http://schemas.openxmlformats.org/officeDocument/2006/relationships/chart" Target="../charts/chart19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8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8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7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8.png"/><Relationship Id="rId7" Type="http://schemas.openxmlformats.org/officeDocument/2006/relationships/image" Target="../media/image117.png"/><Relationship Id="rId12" Type="http://schemas.openxmlformats.org/officeDocument/2006/relationships/image" Target="../media/image12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png"/><Relationship Id="rId11" Type="http://schemas.openxmlformats.org/officeDocument/2006/relationships/image" Target="../media/image124.png"/><Relationship Id="rId5" Type="http://schemas.openxmlformats.org/officeDocument/2006/relationships/image" Target="../media/image6.png"/><Relationship Id="rId10" Type="http://schemas.openxmlformats.org/officeDocument/2006/relationships/image" Target="../media/image123.png"/><Relationship Id="rId4" Type="http://schemas.openxmlformats.org/officeDocument/2006/relationships/image" Target="../media/image7.png"/><Relationship Id="rId9" Type="http://schemas.openxmlformats.org/officeDocument/2006/relationships/image" Target="../media/image12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16.xml"/><Relationship Id="rId1" Type="http://schemas.openxmlformats.org/officeDocument/2006/relationships/tags" Target="../tags/tag6.xml"/><Relationship Id="rId6" Type="http://schemas.openxmlformats.org/officeDocument/2006/relationships/chart" Target="../charts/chart6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26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microsoft.com/office/2007/relationships/hdphoto" Target="../media/hdphoto8.wdp"/><Relationship Id="rId3" Type="http://schemas.openxmlformats.org/officeDocument/2006/relationships/image" Target="../media/image8.png"/><Relationship Id="rId7" Type="http://schemas.openxmlformats.org/officeDocument/2006/relationships/image" Target="../media/image129.png"/><Relationship Id="rId12" Type="http://schemas.openxmlformats.org/officeDocument/2006/relationships/image" Target="../media/image133.jpeg"/><Relationship Id="rId2" Type="http://schemas.openxmlformats.org/officeDocument/2006/relationships/notesSlide" Target="../notesSlides/notesSlide86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28.png"/><Relationship Id="rId11" Type="http://schemas.openxmlformats.org/officeDocument/2006/relationships/image" Target="../media/image132.png"/><Relationship Id="rId5" Type="http://schemas.openxmlformats.org/officeDocument/2006/relationships/image" Target="../media/image6.png"/><Relationship Id="rId15" Type="http://schemas.openxmlformats.org/officeDocument/2006/relationships/image" Target="../media/image135.jpeg"/><Relationship Id="rId10" Type="http://schemas.openxmlformats.org/officeDocument/2006/relationships/image" Target="../media/image29.png"/><Relationship Id="rId4" Type="http://schemas.openxmlformats.org/officeDocument/2006/relationships/image" Target="../media/image7.png"/><Relationship Id="rId9" Type="http://schemas.openxmlformats.org/officeDocument/2006/relationships/image" Target="../media/image131.png"/><Relationship Id="rId14" Type="http://schemas.openxmlformats.org/officeDocument/2006/relationships/image" Target="../media/image134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78.png"/><Relationship Id="rId7" Type="http://schemas.openxmlformats.org/officeDocument/2006/relationships/chart" Target="../charts/chart20.xml"/><Relationship Id="rId12" Type="http://schemas.openxmlformats.org/officeDocument/2006/relationships/image" Target="../media/image139.gif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11" Type="http://schemas.openxmlformats.org/officeDocument/2006/relationships/hyperlink" Target="http://budget.admoil.ru/index.php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38.png"/><Relationship Id="rId4" Type="http://schemas.openxmlformats.org/officeDocument/2006/relationships/image" Target="../media/image7.png"/><Relationship Id="rId9" Type="http://schemas.openxmlformats.org/officeDocument/2006/relationships/image" Target="../media/image13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hyperlink" Target="mailto:komfin@admoil.ru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image" Target="../media/image14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slideLayout" Target="../slideLayouts/slideLayout71.xml"/><Relationship Id="rId1" Type="http://schemas.openxmlformats.org/officeDocument/2006/relationships/tags" Target="../tags/tag7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image" Target="../media/image6.png"/><Relationship Id="rId10" Type="http://schemas.openxmlformats.org/officeDocument/2006/relationships/chart" Target="../charts/chart11.xml"/><Relationship Id="rId4" Type="http://schemas.openxmlformats.org/officeDocument/2006/relationships/image" Target="../media/image7.png"/><Relationship Id="rId9" Type="http://schemas.openxmlformats.org/officeDocument/2006/relationships/chart" Target="../charts/chart10.xml"/><Relationship Id="rId1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23.png"/><Relationship Id="rId18" Type="http://schemas.openxmlformats.org/officeDocument/2006/relationships/image" Target="../media/image22.sv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12" Type="http://schemas.openxmlformats.org/officeDocument/2006/relationships/image" Target="../media/image18.svg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127.xml"/><Relationship Id="rId16" Type="http://schemas.openxmlformats.org/officeDocument/2006/relationships/image" Target="../media/image6.png"/><Relationship Id="rId1" Type="http://schemas.openxmlformats.org/officeDocument/2006/relationships/tags" Target="../tags/tag8.xml"/><Relationship Id="rId6" Type="http://schemas.openxmlformats.org/officeDocument/2006/relationships/chart" Target="../charts/chart14.xml"/><Relationship Id="rId11" Type="http://schemas.openxmlformats.org/officeDocument/2006/relationships/image" Target="../media/image22.png"/><Relationship Id="rId5" Type="http://schemas.openxmlformats.org/officeDocument/2006/relationships/image" Target="../media/image7.png"/><Relationship Id="rId15" Type="http://schemas.openxmlformats.org/officeDocument/2006/relationships/chart" Target="../charts/chart15.xml"/><Relationship Id="rId10" Type="http://schemas.openxmlformats.org/officeDocument/2006/relationships/image" Target="../media/image16.svg"/><Relationship Id="rId4" Type="http://schemas.openxmlformats.org/officeDocument/2006/relationships/image" Target="../media/image13.png"/><Relationship Id="rId9" Type="http://schemas.openxmlformats.org/officeDocument/2006/relationships/image" Target="../media/image21.png"/><Relationship Id="rId14" Type="http://schemas.openxmlformats.org/officeDocument/2006/relationships/image" Target="../media/image2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82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chart" Target="../charts/char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8.png"/><Relationship Id="rId7" Type="http://schemas.openxmlformats.org/officeDocument/2006/relationships/image" Target="../media/image28.gif"/><Relationship Id="rId2" Type="http://schemas.openxmlformats.org/officeDocument/2006/relationships/slideLayout" Target="../slideLayouts/slideLayout82.xml"/><Relationship Id="rId1" Type="http://schemas.openxmlformats.org/officeDocument/2006/relationships/tags" Target="../tags/tag10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7.xml"/><Relationship Id="rId3" Type="http://schemas.openxmlformats.org/officeDocument/2006/relationships/image" Target="../media/image25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3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5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6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8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dmoil.ru/index.php/dokumenty/munitsipalnye-programmy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9.png"/><Relationship Id="rId9" Type="http://schemas.openxmlformats.org/officeDocument/2006/relationships/image" Target="../media/image32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10" Type="http://schemas.openxmlformats.org/officeDocument/2006/relationships/image" Target="../media/image36.jpeg"/><Relationship Id="rId4" Type="http://schemas.openxmlformats.org/officeDocument/2006/relationships/image" Target="../media/image7.png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dmoil.ru/ispolnenie-ukazov-prezidenta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6" Type="http://schemas.openxmlformats.org/officeDocument/2006/relationships/chart" Target="../charts/chart18.xml"/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3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3.wdp"/><Relationship Id="rId9" Type="http://schemas.openxmlformats.org/officeDocument/2006/relationships/image" Target="../media/image43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4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45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png"/><Relationship Id="rId3" Type="http://schemas.openxmlformats.org/officeDocument/2006/relationships/image" Target="../media/image7.png"/><Relationship Id="rId7" Type="http://schemas.openxmlformats.org/officeDocument/2006/relationships/image" Target="../media/image48.jpe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11" Type="http://schemas.openxmlformats.org/officeDocument/2006/relationships/image" Target="../media/image52.png"/><Relationship Id="rId5" Type="http://schemas.openxmlformats.org/officeDocument/2006/relationships/image" Target="../media/image8.png"/><Relationship Id="rId15" Type="http://schemas.openxmlformats.org/officeDocument/2006/relationships/image" Target="../media/image43.gif"/><Relationship Id="rId10" Type="http://schemas.openxmlformats.org/officeDocument/2006/relationships/image" Target="../media/image51.png"/><Relationship Id="rId4" Type="http://schemas.openxmlformats.org/officeDocument/2006/relationships/image" Target="../media/image47.jpe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6.jpeg"/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43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43.gif"/><Relationship Id="rId3" Type="http://schemas.openxmlformats.org/officeDocument/2006/relationships/image" Target="../media/image58.jpeg"/><Relationship Id="rId7" Type="http://schemas.openxmlformats.org/officeDocument/2006/relationships/image" Target="../media/image59.pn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11" Type="http://schemas.openxmlformats.org/officeDocument/2006/relationships/image" Target="../media/image63.jpeg"/><Relationship Id="rId5" Type="http://schemas.openxmlformats.org/officeDocument/2006/relationships/image" Target="../media/image8.png"/><Relationship Id="rId10" Type="http://schemas.openxmlformats.org/officeDocument/2006/relationships/image" Target="../media/image62.jpeg"/><Relationship Id="rId4" Type="http://schemas.openxmlformats.org/officeDocument/2006/relationships/image" Target="../media/image7.png"/><Relationship Id="rId9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7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6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7.jpeg"/><Relationship Id="rId9" Type="http://schemas.openxmlformats.org/officeDocument/2006/relationships/image" Target="../media/image43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7.png"/><Relationship Id="rId7" Type="http://schemas.openxmlformats.org/officeDocument/2006/relationships/image" Target="../media/image69.png"/><Relationship Id="rId12" Type="http://schemas.openxmlformats.org/officeDocument/2006/relationships/image" Target="../media/image4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8.jpeg"/><Relationship Id="rId11" Type="http://schemas.openxmlformats.org/officeDocument/2006/relationships/image" Target="../media/image71.png"/><Relationship Id="rId5" Type="http://schemas.openxmlformats.org/officeDocument/2006/relationships/image" Target="../media/image6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7.png"/><Relationship Id="rId11" Type="http://schemas.openxmlformats.org/officeDocument/2006/relationships/image" Target="../media/image43.gif"/><Relationship Id="rId5" Type="http://schemas.openxmlformats.org/officeDocument/2006/relationships/image" Target="../media/image26.png"/><Relationship Id="rId10" Type="http://schemas.microsoft.com/office/2007/relationships/hdphoto" Target="../media/hdphoto5.wdp"/><Relationship Id="rId4" Type="http://schemas.openxmlformats.org/officeDocument/2006/relationships/image" Target="../media/image73.png"/><Relationship Id="rId9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7.pn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3.gif"/><Relationship Id="rId4" Type="http://schemas.openxmlformats.org/officeDocument/2006/relationships/image" Target="../media/image76.jpeg"/><Relationship Id="rId9" Type="http://schemas.microsoft.com/office/2007/relationships/hdphoto" Target="../media/hdphoto6.wdp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78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83.jpe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5.jpe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11" Type="http://schemas.openxmlformats.org/officeDocument/2006/relationships/image" Target="../media/image88.jpeg"/><Relationship Id="rId5" Type="http://schemas.openxmlformats.org/officeDocument/2006/relationships/image" Target="../media/image8.png"/><Relationship Id="rId10" Type="http://schemas.openxmlformats.org/officeDocument/2006/relationships/image" Target="../media/image87.jpeg"/><Relationship Id="rId4" Type="http://schemas.openxmlformats.org/officeDocument/2006/relationships/image" Target="../media/image7.png"/><Relationship Id="rId9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89.jpe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78.png"/><Relationship Id="rId7" Type="http://schemas.openxmlformats.org/officeDocument/2006/relationships/image" Target="../media/image9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91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.pn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3.gif"/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9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10" Type="http://schemas.openxmlformats.org/officeDocument/2006/relationships/image" Target="../media/image12.gif"/><Relationship Id="rId4" Type="http://schemas.openxmlformats.org/officeDocument/2006/relationships/image" Target="../media/image7.png"/><Relationship Id="rId9" Type="http://schemas.openxmlformats.org/officeDocument/2006/relationships/hyperlink" Target="http://budget.admoil.ru/index.php/menyu2/osnovnye-pokazateli-zagalovok/isp-budget-2020" TargetMode="Externa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9.pn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11" Type="http://schemas.openxmlformats.org/officeDocument/2006/relationships/image" Target="../media/image97.jpeg"/><Relationship Id="rId5" Type="http://schemas.openxmlformats.org/officeDocument/2006/relationships/image" Target="../media/image8.png"/><Relationship Id="rId10" Type="http://schemas.openxmlformats.org/officeDocument/2006/relationships/image" Target="../media/image96.png"/><Relationship Id="rId4" Type="http://schemas.openxmlformats.org/officeDocument/2006/relationships/image" Target="../media/image7.png"/><Relationship Id="rId9" Type="http://schemas.openxmlformats.org/officeDocument/2006/relationships/image" Target="../media/image9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78.pn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openxmlformats.org/officeDocument/2006/relationships/image" Target="../media/image100.png"/><Relationship Id="rId4" Type="http://schemas.openxmlformats.org/officeDocument/2006/relationships/image" Target="../media/image99.jpeg"/><Relationship Id="rId9" Type="http://schemas.openxmlformats.org/officeDocument/2006/relationships/image" Target="../media/image7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7.pn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78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10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4.png"/><Relationship Id="rId4" Type="http://schemas.openxmlformats.org/officeDocument/2006/relationships/image" Target="../media/image10.png"/><Relationship Id="rId9" Type="http://schemas.openxmlformats.org/officeDocument/2006/relationships/image" Target="../media/image10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png"/><Relationship Id="rId5" Type="http://schemas.microsoft.com/office/2007/relationships/hdphoto" Target="../media/hdphoto7.wdp"/><Relationship Id="rId4" Type="http://schemas.openxmlformats.org/officeDocument/2006/relationships/image" Target="../media/image105.jpeg"/><Relationship Id="rId9" Type="http://schemas.openxmlformats.org/officeDocument/2006/relationships/image" Target="../media/image43.gi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7.png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3.gif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.pn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03.png"/><Relationship Id="rId5" Type="http://schemas.openxmlformats.org/officeDocument/2006/relationships/image" Target="../media/image7.png"/><Relationship Id="rId4" Type="http://schemas.openxmlformats.org/officeDocument/2006/relationships/image" Target="../media/image109.jpeg"/><Relationship Id="rId9" Type="http://schemas.openxmlformats.org/officeDocument/2006/relationships/image" Target="../media/image11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1.png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1.png"/><Relationship Id="rId4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1.png"/><Relationship Id="rId4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1.png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1.png"/><Relationship Id="rId4" Type="http://schemas.openxmlformats.org/officeDocument/2006/relationships/image" Target="../media/image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budget.admoil.ru/index.php/menyu2/strukrura-dohodov-zagolovok/struk-doh-budget-2020/struk-doh-budget-2020-za-god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1.xml"/><Relationship Id="rId6" Type="http://schemas.openxmlformats.org/officeDocument/2006/relationships/chart" Target="../charts/char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4.gi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105.xml"/><Relationship Id="rId1" Type="http://schemas.openxmlformats.org/officeDocument/2006/relationships/tags" Target="../tags/tag2.xml"/><Relationship Id="rId6" Type="http://schemas.openxmlformats.org/officeDocument/2006/relationships/chart" Target="../charts/chart3.xml"/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49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1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526506" y="-157928"/>
            <a:ext cx="5498306" cy="655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54" tIns="45076" rIns="90154" bIns="45076" rtlCol="0" anchor="ctr"/>
          <a:lstStyle/>
          <a:p>
            <a:pPr algn="ctr"/>
            <a:endParaRPr lang="ru-RU" sz="3300" b="1" u="sng" dirty="0">
              <a:solidFill>
                <a:schemeClr val="accent1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4" name="Прямоугольник 13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2" name="Title 1"/>
          <p:cNvSpPr txBox="1">
            <a:spLocks/>
          </p:cNvSpPr>
          <p:nvPr/>
        </p:nvSpPr>
        <p:spPr>
          <a:xfrm>
            <a:off x="822674" y="2179545"/>
            <a:ext cx="7799832" cy="3124292"/>
          </a:xfrm>
          <a:prstGeom prst="rect">
            <a:avLst/>
          </a:prstGeom>
        </p:spPr>
        <p:txBody>
          <a:bodyPr lIns="90198" tIns="45098" rIns="90198" bIns="45098">
            <a:normAutofit fontScale="85000" lnSpcReduction="10000"/>
          </a:bodyPr>
          <a:lstStyle>
            <a:lvl1pPr algn="ctr" defTabSz="1042615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/>
              <a:t>Решение Думы Нефтеюганского района от 28.04.2021 № </a:t>
            </a:r>
            <a:r>
              <a:rPr lang="ru-RU" sz="4800" b="1" dirty="0" smtClean="0"/>
              <a:t>602                    </a:t>
            </a:r>
            <a:r>
              <a:rPr lang="ru-RU" sz="4800" b="1" dirty="0"/>
              <a:t>«Об исполнении бюджета Нефтеюганского района </a:t>
            </a:r>
            <a:r>
              <a:rPr lang="ru-RU" sz="4800" b="1" dirty="0" smtClean="0"/>
              <a:t>                за </a:t>
            </a:r>
            <a:r>
              <a:rPr lang="ru-RU" sz="4800" b="1" dirty="0"/>
              <a:t>2020 год»</a:t>
            </a: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252926" y="6120458"/>
            <a:ext cx="3111781" cy="1240782"/>
          </a:xfrm>
          <a:prstGeom prst="rect">
            <a:avLst/>
          </a:prstGeom>
        </p:spPr>
        <p:txBody>
          <a:bodyPr lIns="90198" tIns="45098" rIns="90198" bIns="45098">
            <a:normAutofit fontScale="85000" lnSpcReduction="10000"/>
          </a:bodyPr>
          <a:lstStyle>
            <a:lvl1pPr marL="390979" indent="-390979" algn="l" defTabSz="10426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47126" indent="-325818" algn="l" defTabSz="104261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270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576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5885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192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500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09807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115" indent="-260653" algn="l" defTabSz="10426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Департамент финансов </a:t>
            </a:r>
          </a:p>
          <a:p>
            <a:pPr marL="0" indent="0">
              <a:buNone/>
            </a:pPr>
            <a:r>
              <a:rPr lang="ru-RU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Нефтеюганского района</a:t>
            </a:r>
          </a:p>
          <a:p>
            <a:pPr marL="0" indent="0">
              <a:buNone/>
            </a:pPr>
            <a:r>
              <a:rPr lang="ru-RU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2021 год</a:t>
            </a:r>
          </a:p>
        </p:txBody>
      </p:sp>
    </p:spTree>
    <p:extLst>
      <p:ext uri="{BB962C8B-B14F-4D97-AF65-F5344CB8AC3E}">
        <p14:creationId xmlns:p14="http://schemas.microsoft.com/office/powerpoint/2010/main" val="342430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iṥļîḑe">
            <a:extLst>
              <a:ext uri="{FF2B5EF4-FFF2-40B4-BE49-F238E27FC236}">
                <a16:creationId xmlns:a16="http://schemas.microsoft.com/office/drawing/2014/main" xmlns="" id="{F4A94CD7-000F-4A61-A635-6B42B3FB237A}"/>
              </a:ext>
            </a:extLst>
          </p:cNvPr>
          <p:cNvSpPr/>
          <p:nvPr/>
        </p:nvSpPr>
        <p:spPr>
          <a:xfrm>
            <a:off x="5539735" y="1309577"/>
            <a:ext cx="4592408" cy="3219714"/>
          </a:xfrm>
          <a:prstGeom prst="roundRect">
            <a:avLst>
              <a:gd name="adj" fmla="val 4140"/>
            </a:avLst>
          </a:prstGeom>
          <a:solidFill>
            <a:srgbClr val="FFEDE7">
              <a:alpha val="50000"/>
            </a:srgbClr>
          </a:solidFill>
        </p:spPr>
        <p:txBody>
          <a:bodyPr wrap="square" lIns="0" tIns="0" rIns="0" bIns="0" rtlCol="0"/>
          <a:lstStyle/>
          <a:p>
            <a:pPr defTabSz="1031705">
              <a:defRPr/>
            </a:pPr>
            <a:endParaRPr kern="0">
              <a:solidFill>
                <a:srgbClr val="000000"/>
              </a:solidFill>
              <a:latin typeface="Arial"/>
              <a:ea typeface="微软雅黑"/>
              <a:sym typeface="+mn-lt"/>
            </a:endParaRP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3058"/>
            <a:ext cx="10706100" cy="110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C8744D0B-E69D-44DF-9EDB-1EF9326ED40D}"/>
              </a:ext>
            </a:extLst>
          </p:cNvPr>
          <p:cNvGrpSpPr/>
          <p:nvPr/>
        </p:nvGrpSpPr>
        <p:grpSpPr>
          <a:xfrm>
            <a:off x="3" y="6459055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:a16="http://schemas.microsoft.com/office/drawing/2014/main" xmlns="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3601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xmlns="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3601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3601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3601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99"/>
            <a:ext cx="1476882" cy="984013"/>
          </a:xfrm>
          <a:prstGeom prst="rect">
            <a:avLst/>
          </a:prstGeom>
        </p:spPr>
      </p:pic>
      <p:pic>
        <p:nvPicPr>
          <p:cNvPr id="472" name="Picture 2" descr="\\10.10.1.6\общие папки\Обмен\#БРЕНДБУК\Логотип и шрифт\Логотип\Паттерн узор.png">
            <a:extLst>
              <a:ext uri="{FF2B5EF4-FFF2-40B4-BE49-F238E27FC236}">
                <a16:creationId xmlns:a16="http://schemas.microsoft.com/office/drawing/2014/main" xmlns="" id="{9C2052B0-46BE-4305-9730-CDD0C7476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68"/>
          <a:stretch/>
        </p:blipFill>
        <p:spPr bwMode="auto">
          <a:xfrm rot="10800000">
            <a:off x="22670" y="3808962"/>
            <a:ext cx="1428542" cy="7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14427" y="3062"/>
            <a:ext cx="4290800" cy="719710"/>
          </a:xfrm>
          <a:prstGeom prst="rect">
            <a:avLst/>
          </a:prstGeom>
        </p:spPr>
        <p:txBody>
          <a:bodyPr wrap="square" lIns="103179" tIns="51575" rIns="103179" bIns="51575">
            <a:spAutoFit/>
          </a:bodyPr>
          <a:lstStyle/>
          <a:p>
            <a:pPr defTabSz="1031705"/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исполнения бюджета по акцизам за 2020 год</a:t>
            </a:r>
            <a:endParaRPr lang="en-US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5" name="Таблица 2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695657"/>
              </p:ext>
            </p:extLst>
          </p:nvPr>
        </p:nvGraphicFramePr>
        <p:xfrm>
          <a:off x="161626" y="1792679"/>
          <a:ext cx="4306984" cy="181673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153492">
                  <a:extLst>
                    <a:ext uri="{9D8B030D-6E8A-4147-A177-3AD203B41FA5}">
                      <a16:colId xmlns:a16="http://schemas.microsoft.com/office/drawing/2014/main" xmlns="" val="168698277"/>
                    </a:ext>
                  </a:extLst>
                </a:gridCol>
                <a:gridCol w="2153492">
                  <a:extLst>
                    <a:ext uri="{9D8B030D-6E8A-4147-A177-3AD203B41FA5}">
                      <a16:colId xmlns:a16="http://schemas.microsoft.com/office/drawing/2014/main" xmlns="" val="3086186568"/>
                    </a:ext>
                  </a:extLst>
                </a:gridCol>
              </a:tblGrid>
              <a:tr h="1066498">
                <a:tc gridSpan="2">
                  <a:txBody>
                    <a:bodyPr/>
                    <a:lstStyle>
                      <a:lvl1pPr marL="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Протяженность дорог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59973892"/>
                  </a:ext>
                </a:extLst>
              </a:tr>
              <a:tr h="37511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2019 год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55F51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extLst>
                  <a:ext uri="{0D108BD9-81ED-4DB2-BD59-A6C34878D82A}">
                    <a16:rowId xmlns:a16="http://schemas.microsoft.com/office/drawing/2014/main" xmlns="" val="2753294069"/>
                  </a:ext>
                </a:extLst>
              </a:tr>
              <a:tr h="37511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38,8</a:t>
                      </a:r>
                      <a:r>
                        <a:rPr lang="ru-RU" sz="1800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км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38,8 км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extLst>
                  <a:ext uri="{0D108BD9-81ED-4DB2-BD59-A6C34878D82A}">
                    <a16:rowId xmlns:a16="http://schemas.microsoft.com/office/drawing/2014/main" xmlns="" val="1065124306"/>
                  </a:ext>
                </a:extLst>
              </a:tr>
            </a:tbl>
          </a:graphicData>
        </a:graphic>
      </p:graphicFrame>
      <p:graphicFrame>
        <p:nvGraphicFramePr>
          <p:cNvPr id="256" name="Таблица 2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297019"/>
              </p:ext>
            </p:extLst>
          </p:nvPr>
        </p:nvGraphicFramePr>
        <p:xfrm>
          <a:off x="178594" y="4223724"/>
          <a:ext cx="4301552" cy="181673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150776">
                  <a:extLst>
                    <a:ext uri="{9D8B030D-6E8A-4147-A177-3AD203B41FA5}">
                      <a16:colId xmlns:a16="http://schemas.microsoft.com/office/drawing/2014/main" xmlns="" val="168698277"/>
                    </a:ext>
                  </a:extLst>
                </a:gridCol>
                <a:gridCol w="2150776">
                  <a:extLst>
                    <a:ext uri="{9D8B030D-6E8A-4147-A177-3AD203B41FA5}">
                      <a16:colId xmlns:a16="http://schemas.microsoft.com/office/drawing/2014/main" xmlns="" val="3086186568"/>
                    </a:ext>
                  </a:extLst>
                </a:gridCol>
              </a:tblGrid>
              <a:tr h="1066498">
                <a:tc gridSpan="2">
                  <a:txBody>
                    <a:bodyPr/>
                    <a:lstStyle>
                      <a:lvl1pPr marL="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Дифференцированный  норматив отчисления 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 anchor="ctr">
                    <a:solidFill>
                      <a:srgbClr val="2674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59973892"/>
                  </a:ext>
                </a:extLst>
              </a:tr>
              <a:tr h="37511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extLst>
                  <a:ext uri="{0D108BD9-81ED-4DB2-BD59-A6C34878D82A}">
                    <a16:rowId xmlns:a16="http://schemas.microsoft.com/office/drawing/2014/main" xmlns="" val="2753294069"/>
                  </a:ext>
                </a:extLst>
              </a:tr>
              <a:tr h="37511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0,1024%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0,1000%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6918" marR="106918" marT="50398" marB="50398"/>
                </a:tc>
                <a:extLst>
                  <a:ext uri="{0D108BD9-81ED-4DB2-BD59-A6C34878D82A}">
                    <a16:rowId xmlns:a16="http://schemas.microsoft.com/office/drawing/2014/main" xmlns="" val="1065124306"/>
                  </a:ext>
                </a:extLst>
              </a:tr>
            </a:tbl>
          </a:graphicData>
        </a:graphic>
      </p:graphicFrame>
      <p:grpSp>
        <p:nvGrpSpPr>
          <p:cNvPr id="257" name="a8c17173-f90b-4a47-8065-c687062699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D0A48CC-D16F-4289-AC3E-02BAF9553BB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754730" y="4873254"/>
            <a:ext cx="4663339" cy="2055673"/>
            <a:chOff x="2286000" y="1271588"/>
            <a:chExt cx="7432676" cy="4333875"/>
          </a:xfrm>
        </p:grpSpPr>
        <p:sp>
          <p:nvSpPr>
            <p:cNvPr id="258" name="íšļídé">
              <a:extLst>
                <a:ext uri="{FF2B5EF4-FFF2-40B4-BE49-F238E27FC236}">
                  <a16:creationId xmlns:a16="http://schemas.microsoft.com/office/drawing/2014/main" xmlns="" id="{CF3909E0-EB2B-4B0B-BDB9-E31E636FF96F}"/>
                </a:ext>
              </a:extLst>
            </p:cNvPr>
            <p:cNvSpPr/>
            <p:nvPr/>
          </p:nvSpPr>
          <p:spPr bwMode="auto">
            <a:xfrm>
              <a:off x="7961313" y="3487738"/>
              <a:ext cx="273050" cy="276225"/>
            </a:xfrm>
            <a:prstGeom prst="rect">
              <a:avLst/>
            </a:pr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59" name="ïŝļîḑe">
              <a:extLst>
                <a:ext uri="{FF2B5EF4-FFF2-40B4-BE49-F238E27FC236}">
                  <a16:creationId xmlns:a16="http://schemas.microsoft.com/office/drawing/2014/main" xmlns="" id="{5461D11E-5010-4413-BCBF-FC0DAF75B466}"/>
                </a:ext>
              </a:extLst>
            </p:cNvPr>
            <p:cNvSpPr/>
            <p:nvPr/>
          </p:nvSpPr>
          <p:spPr bwMode="auto">
            <a:xfrm>
              <a:off x="8404225" y="3487738"/>
              <a:ext cx="271463" cy="276225"/>
            </a:xfrm>
            <a:prstGeom prst="rect">
              <a:avLst/>
            </a:pr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0" name="ïṧlïḑè">
              <a:extLst>
                <a:ext uri="{FF2B5EF4-FFF2-40B4-BE49-F238E27FC236}">
                  <a16:creationId xmlns:a16="http://schemas.microsoft.com/office/drawing/2014/main" xmlns="" id="{ED816B44-576A-46D0-8771-1C81BFCB83E9}"/>
                </a:ext>
              </a:extLst>
            </p:cNvPr>
            <p:cNvSpPr/>
            <p:nvPr/>
          </p:nvSpPr>
          <p:spPr bwMode="auto">
            <a:xfrm>
              <a:off x="7961313" y="3898900"/>
              <a:ext cx="273050" cy="271463"/>
            </a:xfrm>
            <a:prstGeom prst="rect">
              <a:avLst/>
            </a:pr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1" name="iśľíďe">
              <a:extLst>
                <a:ext uri="{FF2B5EF4-FFF2-40B4-BE49-F238E27FC236}">
                  <a16:creationId xmlns:a16="http://schemas.microsoft.com/office/drawing/2014/main" xmlns="" id="{0E1222F0-16C2-44E4-BB21-363BC62DA88F}"/>
                </a:ext>
              </a:extLst>
            </p:cNvPr>
            <p:cNvSpPr/>
            <p:nvPr/>
          </p:nvSpPr>
          <p:spPr bwMode="auto">
            <a:xfrm>
              <a:off x="8404225" y="3898900"/>
              <a:ext cx="271463" cy="271463"/>
            </a:xfrm>
            <a:prstGeom prst="rect">
              <a:avLst/>
            </a:pr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2" name="işļide">
              <a:extLst>
                <a:ext uri="{FF2B5EF4-FFF2-40B4-BE49-F238E27FC236}">
                  <a16:creationId xmlns:a16="http://schemas.microsoft.com/office/drawing/2014/main" xmlns="" id="{55DA1772-DFB8-43B3-9684-4EAEDD1E54A2}"/>
                </a:ext>
              </a:extLst>
            </p:cNvPr>
            <p:cNvSpPr/>
            <p:nvPr/>
          </p:nvSpPr>
          <p:spPr bwMode="auto">
            <a:xfrm>
              <a:off x="4641850" y="2311400"/>
              <a:ext cx="157163" cy="1058863"/>
            </a:xfrm>
            <a:prstGeom prst="rect">
              <a:avLst/>
            </a:prstGeom>
            <a:solidFill>
              <a:srgbClr val="DD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3" name="ïśḻîḑê">
              <a:extLst>
                <a:ext uri="{FF2B5EF4-FFF2-40B4-BE49-F238E27FC236}">
                  <a16:creationId xmlns:a16="http://schemas.microsoft.com/office/drawing/2014/main" xmlns="" id="{81EBEA6E-B7FB-4802-BC93-7682D624916C}"/>
                </a:ext>
              </a:extLst>
            </p:cNvPr>
            <p:cNvSpPr/>
            <p:nvPr/>
          </p:nvSpPr>
          <p:spPr bwMode="auto">
            <a:xfrm>
              <a:off x="4887913" y="2311400"/>
              <a:ext cx="152400" cy="1058863"/>
            </a:xfrm>
            <a:prstGeom prst="rect">
              <a:avLst/>
            </a:prstGeom>
            <a:solidFill>
              <a:srgbClr val="F2D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4" name="ïSlîḋé">
              <a:extLst>
                <a:ext uri="{FF2B5EF4-FFF2-40B4-BE49-F238E27FC236}">
                  <a16:creationId xmlns:a16="http://schemas.microsoft.com/office/drawing/2014/main" xmlns="" id="{8A89D087-C41B-49C3-8E6E-0D263ED62E61}"/>
                </a:ext>
              </a:extLst>
            </p:cNvPr>
            <p:cNvSpPr/>
            <p:nvPr/>
          </p:nvSpPr>
          <p:spPr bwMode="auto">
            <a:xfrm>
              <a:off x="5130800" y="2311400"/>
              <a:ext cx="155575" cy="1058863"/>
            </a:xfrm>
            <a:prstGeom prst="rect">
              <a:avLst/>
            </a:prstGeom>
            <a:solidFill>
              <a:srgbClr val="9FD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5" name="ïṥļíḋè">
              <a:extLst>
                <a:ext uri="{FF2B5EF4-FFF2-40B4-BE49-F238E27FC236}">
                  <a16:creationId xmlns:a16="http://schemas.microsoft.com/office/drawing/2014/main" xmlns="" id="{34EE7EBF-EF5F-45DB-8D2C-6788F854CA8E}"/>
                </a:ext>
              </a:extLst>
            </p:cNvPr>
            <p:cNvSpPr/>
            <p:nvPr/>
          </p:nvSpPr>
          <p:spPr bwMode="auto">
            <a:xfrm>
              <a:off x="5375275" y="2311400"/>
              <a:ext cx="152400" cy="1058863"/>
            </a:xfrm>
            <a:prstGeom prst="rect">
              <a:avLst/>
            </a:pr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6" name="íšḻîdè">
              <a:extLst>
                <a:ext uri="{FF2B5EF4-FFF2-40B4-BE49-F238E27FC236}">
                  <a16:creationId xmlns:a16="http://schemas.microsoft.com/office/drawing/2014/main" xmlns="" id="{7821C9BA-E1C9-4BFA-87C3-26761E465DD1}"/>
                </a:ext>
              </a:extLst>
            </p:cNvPr>
            <p:cNvSpPr/>
            <p:nvPr/>
          </p:nvSpPr>
          <p:spPr bwMode="auto">
            <a:xfrm>
              <a:off x="3430588" y="3214688"/>
              <a:ext cx="858838" cy="142875"/>
            </a:xfrm>
            <a:prstGeom prst="rect">
              <a:avLst/>
            </a:prstGeom>
            <a:solidFill>
              <a:srgbClr val="F2D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7" name="îşḻîde">
              <a:extLst>
                <a:ext uri="{FF2B5EF4-FFF2-40B4-BE49-F238E27FC236}">
                  <a16:creationId xmlns:a16="http://schemas.microsoft.com/office/drawing/2014/main" xmlns="" id="{F5669C31-A783-40F6-B203-DEAA76C0B900}"/>
                </a:ext>
              </a:extLst>
            </p:cNvPr>
            <p:cNvSpPr/>
            <p:nvPr/>
          </p:nvSpPr>
          <p:spPr bwMode="auto">
            <a:xfrm>
              <a:off x="3430588" y="3500438"/>
              <a:ext cx="858838" cy="157163"/>
            </a:xfrm>
            <a:prstGeom prst="rect">
              <a:avLst/>
            </a:prstGeom>
            <a:solidFill>
              <a:srgbClr val="F2D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8" name="ïŝḷíďè">
              <a:extLst>
                <a:ext uri="{FF2B5EF4-FFF2-40B4-BE49-F238E27FC236}">
                  <a16:creationId xmlns:a16="http://schemas.microsoft.com/office/drawing/2014/main" xmlns="" id="{7B4EBF04-A894-4DF6-A751-22F3441F106E}"/>
                </a:ext>
              </a:extLst>
            </p:cNvPr>
            <p:cNvSpPr/>
            <p:nvPr/>
          </p:nvSpPr>
          <p:spPr bwMode="auto">
            <a:xfrm>
              <a:off x="2286000" y="3902075"/>
              <a:ext cx="1252538" cy="876300"/>
            </a:xfrm>
            <a:custGeom>
              <a:avLst/>
              <a:gdLst>
                <a:gd name="T0" fmla="*/ 142 w 280"/>
                <a:gd name="T1" fmla="*/ 3 h 196"/>
                <a:gd name="T2" fmla="*/ 141 w 280"/>
                <a:gd name="T3" fmla="*/ 1 h 196"/>
                <a:gd name="T4" fmla="*/ 139 w 280"/>
                <a:gd name="T5" fmla="*/ 3 h 196"/>
                <a:gd name="T6" fmla="*/ 140 w 280"/>
                <a:gd name="T7" fmla="*/ 196 h 196"/>
                <a:gd name="T8" fmla="*/ 140 w 280"/>
                <a:gd name="T9" fmla="*/ 196 h 196"/>
                <a:gd name="T10" fmla="*/ 141 w 280"/>
                <a:gd name="T11" fmla="*/ 196 h 196"/>
                <a:gd name="T12" fmla="*/ 142 w 280"/>
                <a:gd name="T13" fmla="*/ 196 h 196"/>
                <a:gd name="T14" fmla="*/ 142 w 280"/>
                <a:gd name="T15" fmla="*/ 195 h 196"/>
                <a:gd name="T16" fmla="*/ 142 w 280"/>
                <a:gd name="T17" fmla="*/ 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196">
                  <a:moveTo>
                    <a:pt x="142" y="3"/>
                  </a:moveTo>
                  <a:cubicBezTo>
                    <a:pt x="142" y="3"/>
                    <a:pt x="142" y="0"/>
                    <a:pt x="141" y="1"/>
                  </a:cubicBezTo>
                  <a:cubicBezTo>
                    <a:pt x="140" y="0"/>
                    <a:pt x="139" y="3"/>
                    <a:pt x="139" y="3"/>
                  </a:cubicBezTo>
                  <a:cubicBezTo>
                    <a:pt x="118" y="27"/>
                    <a:pt x="0" y="172"/>
                    <a:pt x="140" y="196"/>
                  </a:cubicBezTo>
                  <a:cubicBezTo>
                    <a:pt x="140" y="196"/>
                    <a:pt x="140" y="196"/>
                    <a:pt x="140" y="196"/>
                  </a:cubicBezTo>
                  <a:cubicBezTo>
                    <a:pt x="140" y="196"/>
                    <a:pt x="141" y="196"/>
                    <a:pt x="141" y="196"/>
                  </a:cubicBezTo>
                  <a:cubicBezTo>
                    <a:pt x="141" y="196"/>
                    <a:pt x="142" y="196"/>
                    <a:pt x="142" y="196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280" y="167"/>
                    <a:pt x="164" y="27"/>
                    <a:pt x="142" y="3"/>
                  </a:cubicBezTo>
                  <a:close/>
                </a:path>
              </a:pathLst>
            </a:cu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69" name="islídè">
              <a:extLst>
                <a:ext uri="{FF2B5EF4-FFF2-40B4-BE49-F238E27FC236}">
                  <a16:creationId xmlns:a16="http://schemas.microsoft.com/office/drawing/2014/main" xmlns="" id="{0CA6B46E-12CF-4505-986B-07D1090A9A32}"/>
                </a:ext>
              </a:extLst>
            </p:cNvPr>
            <p:cNvSpPr/>
            <p:nvPr/>
          </p:nvSpPr>
          <p:spPr bwMode="auto">
            <a:xfrm>
              <a:off x="8650288" y="3987800"/>
              <a:ext cx="1068388" cy="746125"/>
            </a:xfrm>
            <a:custGeom>
              <a:avLst/>
              <a:gdLst>
                <a:gd name="T0" fmla="*/ 121 w 239"/>
                <a:gd name="T1" fmla="*/ 2 h 167"/>
                <a:gd name="T2" fmla="*/ 120 w 239"/>
                <a:gd name="T3" fmla="*/ 1 h 167"/>
                <a:gd name="T4" fmla="*/ 119 w 239"/>
                <a:gd name="T5" fmla="*/ 2 h 167"/>
                <a:gd name="T6" fmla="*/ 119 w 239"/>
                <a:gd name="T7" fmla="*/ 167 h 167"/>
                <a:gd name="T8" fmla="*/ 119 w 239"/>
                <a:gd name="T9" fmla="*/ 167 h 167"/>
                <a:gd name="T10" fmla="*/ 120 w 239"/>
                <a:gd name="T11" fmla="*/ 167 h 167"/>
                <a:gd name="T12" fmla="*/ 121 w 239"/>
                <a:gd name="T13" fmla="*/ 167 h 167"/>
                <a:gd name="T14" fmla="*/ 121 w 239"/>
                <a:gd name="T15" fmla="*/ 167 h 167"/>
                <a:gd name="T16" fmla="*/ 121 w 239"/>
                <a:gd name="T1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167">
                  <a:moveTo>
                    <a:pt x="121" y="2"/>
                  </a:moveTo>
                  <a:cubicBezTo>
                    <a:pt x="121" y="2"/>
                    <a:pt x="121" y="0"/>
                    <a:pt x="120" y="1"/>
                  </a:cubicBezTo>
                  <a:cubicBezTo>
                    <a:pt x="119" y="0"/>
                    <a:pt x="119" y="2"/>
                    <a:pt x="119" y="2"/>
                  </a:cubicBezTo>
                  <a:cubicBezTo>
                    <a:pt x="100" y="23"/>
                    <a:pt x="0" y="147"/>
                    <a:pt x="119" y="167"/>
                  </a:cubicBezTo>
                  <a:cubicBezTo>
                    <a:pt x="119" y="167"/>
                    <a:pt x="119" y="167"/>
                    <a:pt x="119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1" y="167"/>
                    <a:pt x="121" y="167"/>
                    <a:pt x="121" y="167"/>
                  </a:cubicBezTo>
                  <a:cubicBezTo>
                    <a:pt x="121" y="167"/>
                    <a:pt x="121" y="167"/>
                    <a:pt x="121" y="167"/>
                  </a:cubicBezTo>
                  <a:cubicBezTo>
                    <a:pt x="239" y="143"/>
                    <a:pt x="140" y="23"/>
                    <a:pt x="121" y="2"/>
                  </a:cubicBezTo>
                  <a:close/>
                </a:path>
              </a:pathLst>
            </a:cu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0" name="iṩ1ïḍè">
              <a:extLst>
                <a:ext uri="{FF2B5EF4-FFF2-40B4-BE49-F238E27FC236}">
                  <a16:creationId xmlns:a16="http://schemas.microsoft.com/office/drawing/2014/main" xmlns="" id="{E36D371F-CEAB-4E55-B3F2-9CAB3B677285}"/>
                </a:ext>
              </a:extLst>
            </p:cNvPr>
            <p:cNvSpPr/>
            <p:nvPr/>
          </p:nvSpPr>
          <p:spPr bwMode="auto">
            <a:xfrm>
              <a:off x="7558088" y="4452938"/>
              <a:ext cx="1193800" cy="330200"/>
            </a:xfrm>
            <a:custGeom>
              <a:avLst/>
              <a:gdLst>
                <a:gd name="T0" fmla="*/ 0 w 267"/>
                <a:gd name="T1" fmla="*/ 74 h 74"/>
                <a:gd name="T2" fmla="*/ 132 w 267"/>
                <a:gd name="T3" fmla="*/ 0 h 74"/>
                <a:gd name="T4" fmla="*/ 267 w 267"/>
                <a:gd name="T5" fmla="*/ 74 h 74"/>
                <a:gd name="T6" fmla="*/ 0 w 267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74">
                  <a:moveTo>
                    <a:pt x="0" y="74"/>
                  </a:moveTo>
                  <a:cubicBezTo>
                    <a:pt x="21" y="29"/>
                    <a:pt x="69" y="0"/>
                    <a:pt x="132" y="0"/>
                  </a:cubicBezTo>
                  <a:cubicBezTo>
                    <a:pt x="192" y="0"/>
                    <a:pt x="239" y="29"/>
                    <a:pt x="267" y="74"/>
                  </a:cubicBezTo>
                  <a:lnTo>
                    <a:pt x="0" y="74"/>
                  </a:lnTo>
                  <a:close/>
                </a:path>
              </a:pathLst>
            </a:custGeom>
            <a:solidFill>
              <a:srgbClr val="9FD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1" name="îšḷíďe">
              <a:extLst>
                <a:ext uri="{FF2B5EF4-FFF2-40B4-BE49-F238E27FC236}">
                  <a16:creationId xmlns:a16="http://schemas.microsoft.com/office/drawing/2014/main" xmlns="" id="{B05B98B6-487A-4743-AA06-3E78BDE6FD37}"/>
                </a:ext>
              </a:extLst>
            </p:cNvPr>
            <p:cNvSpPr/>
            <p:nvPr/>
          </p:nvSpPr>
          <p:spPr bwMode="auto">
            <a:xfrm>
              <a:off x="7535863" y="2544763"/>
              <a:ext cx="608013" cy="406400"/>
            </a:xfrm>
            <a:custGeom>
              <a:avLst/>
              <a:gdLst>
                <a:gd name="T0" fmla="*/ 105 w 136"/>
                <a:gd name="T1" fmla="*/ 27 h 91"/>
                <a:gd name="T2" fmla="*/ 73 w 136"/>
                <a:gd name="T3" fmla="*/ 0 h 91"/>
                <a:gd name="T4" fmla="*/ 42 w 136"/>
                <a:gd name="T5" fmla="*/ 28 h 91"/>
                <a:gd name="T6" fmla="*/ 32 w 136"/>
                <a:gd name="T7" fmla="*/ 27 h 91"/>
                <a:gd name="T8" fmla="*/ 0 w 136"/>
                <a:gd name="T9" fmla="*/ 59 h 91"/>
                <a:gd name="T10" fmla="*/ 32 w 136"/>
                <a:gd name="T11" fmla="*/ 91 h 91"/>
                <a:gd name="T12" fmla="*/ 103 w 136"/>
                <a:gd name="T13" fmla="*/ 91 h 91"/>
                <a:gd name="T14" fmla="*/ 136 w 136"/>
                <a:gd name="T15" fmla="*/ 59 h 91"/>
                <a:gd name="T16" fmla="*/ 105 w 136"/>
                <a:gd name="T17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91">
                  <a:moveTo>
                    <a:pt x="105" y="27"/>
                  </a:moveTo>
                  <a:cubicBezTo>
                    <a:pt x="102" y="11"/>
                    <a:pt x="89" y="0"/>
                    <a:pt x="73" y="0"/>
                  </a:cubicBezTo>
                  <a:cubicBezTo>
                    <a:pt x="57" y="0"/>
                    <a:pt x="43" y="12"/>
                    <a:pt x="42" y="28"/>
                  </a:cubicBezTo>
                  <a:cubicBezTo>
                    <a:pt x="39" y="27"/>
                    <a:pt x="36" y="27"/>
                    <a:pt x="32" y="27"/>
                  </a:cubicBezTo>
                  <a:cubicBezTo>
                    <a:pt x="14" y="27"/>
                    <a:pt x="0" y="41"/>
                    <a:pt x="0" y="59"/>
                  </a:cubicBezTo>
                  <a:cubicBezTo>
                    <a:pt x="0" y="77"/>
                    <a:pt x="14" y="91"/>
                    <a:pt x="32" y="91"/>
                  </a:cubicBezTo>
                  <a:cubicBezTo>
                    <a:pt x="49" y="91"/>
                    <a:pt x="87" y="91"/>
                    <a:pt x="103" y="91"/>
                  </a:cubicBezTo>
                  <a:cubicBezTo>
                    <a:pt x="121" y="91"/>
                    <a:pt x="136" y="77"/>
                    <a:pt x="136" y="59"/>
                  </a:cubicBezTo>
                  <a:cubicBezTo>
                    <a:pt x="136" y="41"/>
                    <a:pt x="122" y="27"/>
                    <a:pt x="105" y="27"/>
                  </a:cubicBezTo>
                  <a:close/>
                </a:path>
              </a:pathLst>
            </a:custGeom>
            <a:solidFill>
              <a:srgbClr val="9FD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2" name="íslîďé">
              <a:extLst>
                <a:ext uri="{FF2B5EF4-FFF2-40B4-BE49-F238E27FC236}">
                  <a16:creationId xmlns:a16="http://schemas.microsoft.com/office/drawing/2014/main" xmlns="" id="{ED7ACF06-671A-487D-B5F1-E8FB0FDC8A1A}"/>
                </a:ext>
              </a:extLst>
            </p:cNvPr>
            <p:cNvSpPr/>
            <p:nvPr/>
          </p:nvSpPr>
          <p:spPr bwMode="auto">
            <a:xfrm>
              <a:off x="3497263" y="1712913"/>
              <a:ext cx="608013" cy="406400"/>
            </a:xfrm>
            <a:custGeom>
              <a:avLst/>
              <a:gdLst>
                <a:gd name="T0" fmla="*/ 105 w 136"/>
                <a:gd name="T1" fmla="*/ 27 h 91"/>
                <a:gd name="T2" fmla="*/ 74 w 136"/>
                <a:gd name="T3" fmla="*/ 0 h 91"/>
                <a:gd name="T4" fmla="*/ 42 w 136"/>
                <a:gd name="T5" fmla="*/ 28 h 91"/>
                <a:gd name="T6" fmla="*/ 33 w 136"/>
                <a:gd name="T7" fmla="*/ 27 h 91"/>
                <a:gd name="T8" fmla="*/ 0 w 136"/>
                <a:gd name="T9" fmla="*/ 59 h 91"/>
                <a:gd name="T10" fmla="*/ 33 w 136"/>
                <a:gd name="T11" fmla="*/ 91 h 91"/>
                <a:gd name="T12" fmla="*/ 104 w 136"/>
                <a:gd name="T13" fmla="*/ 91 h 91"/>
                <a:gd name="T14" fmla="*/ 136 w 136"/>
                <a:gd name="T15" fmla="*/ 59 h 91"/>
                <a:gd name="T16" fmla="*/ 105 w 136"/>
                <a:gd name="T17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91">
                  <a:moveTo>
                    <a:pt x="105" y="27"/>
                  </a:moveTo>
                  <a:cubicBezTo>
                    <a:pt x="103" y="11"/>
                    <a:pt x="90" y="0"/>
                    <a:pt x="74" y="0"/>
                  </a:cubicBezTo>
                  <a:cubicBezTo>
                    <a:pt x="57" y="0"/>
                    <a:pt x="44" y="12"/>
                    <a:pt x="42" y="28"/>
                  </a:cubicBezTo>
                  <a:cubicBezTo>
                    <a:pt x="39" y="27"/>
                    <a:pt x="36" y="27"/>
                    <a:pt x="33" y="27"/>
                  </a:cubicBezTo>
                  <a:cubicBezTo>
                    <a:pt x="15" y="27"/>
                    <a:pt x="0" y="41"/>
                    <a:pt x="0" y="59"/>
                  </a:cubicBezTo>
                  <a:cubicBezTo>
                    <a:pt x="0" y="77"/>
                    <a:pt x="15" y="91"/>
                    <a:pt x="33" y="91"/>
                  </a:cubicBezTo>
                  <a:cubicBezTo>
                    <a:pt x="49" y="91"/>
                    <a:pt x="87" y="91"/>
                    <a:pt x="104" y="91"/>
                  </a:cubicBezTo>
                  <a:cubicBezTo>
                    <a:pt x="121" y="91"/>
                    <a:pt x="136" y="77"/>
                    <a:pt x="136" y="59"/>
                  </a:cubicBezTo>
                  <a:cubicBezTo>
                    <a:pt x="136" y="42"/>
                    <a:pt x="122" y="27"/>
                    <a:pt x="105" y="27"/>
                  </a:cubicBezTo>
                  <a:close/>
                </a:path>
              </a:pathLst>
            </a:custGeom>
            <a:solidFill>
              <a:srgbClr val="9FD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3" name="ïśḻiḓé">
              <a:extLst>
                <a:ext uri="{FF2B5EF4-FFF2-40B4-BE49-F238E27FC236}">
                  <a16:creationId xmlns:a16="http://schemas.microsoft.com/office/drawing/2014/main" xmlns="" id="{5C963893-5D33-4E65-B291-D83690BACBBF}"/>
                </a:ext>
              </a:extLst>
            </p:cNvPr>
            <p:cNvSpPr/>
            <p:nvPr/>
          </p:nvSpPr>
          <p:spPr bwMode="auto">
            <a:xfrm>
              <a:off x="6176963" y="2357438"/>
              <a:ext cx="231775" cy="241300"/>
            </a:xfrm>
            <a:custGeom>
              <a:avLst/>
              <a:gdLst>
                <a:gd name="T0" fmla="*/ 23 w 52"/>
                <a:gd name="T1" fmla="*/ 9 h 54"/>
                <a:gd name="T2" fmla="*/ 32 w 52"/>
                <a:gd name="T3" fmla="*/ 24 h 54"/>
                <a:gd name="T4" fmla="*/ 38 w 52"/>
                <a:gd name="T5" fmla="*/ 35 h 54"/>
                <a:gd name="T6" fmla="*/ 42 w 52"/>
                <a:gd name="T7" fmla="*/ 41 h 54"/>
                <a:gd name="T8" fmla="*/ 24 w 52"/>
                <a:gd name="T9" fmla="*/ 45 h 54"/>
                <a:gd name="T10" fmla="*/ 5 w 52"/>
                <a:gd name="T11" fmla="*/ 45 h 54"/>
                <a:gd name="T12" fmla="*/ 5 w 52"/>
                <a:gd name="T13" fmla="*/ 53 h 54"/>
                <a:gd name="T14" fmla="*/ 28 w 52"/>
                <a:gd name="T15" fmla="*/ 53 h 54"/>
                <a:gd name="T16" fmla="*/ 49 w 52"/>
                <a:gd name="T17" fmla="*/ 45 h 54"/>
                <a:gd name="T18" fmla="*/ 41 w 52"/>
                <a:gd name="T19" fmla="*/ 23 h 54"/>
                <a:gd name="T20" fmla="*/ 30 w 52"/>
                <a:gd name="T21" fmla="*/ 5 h 54"/>
                <a:gd name="T22" fmla="*/ 23 w 52"/>
                <a:gd name="T23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4">
                  <a:moveTo>
                    <a:pt x="23" y="9"/>
                  </a:moveTo>
                  <a:cubicBezTo>
                    <a:pt x="26" y="14"/>
                    <a:pt x="29" y="19"/>
                    <a:pt x="32" y="24"/>
                  </a:cubicBezTo>
                  <a:cubicBezTo>
                    <a:pt x="34" y="28"/>
                    <a:pt x="36" y="31"/>
                    <a:pt x="38" y="35"/>
                  </a:cubicBezTo>
                  <a:cubicBezTo>
                    <a:pt x="39" y="36"/>
                    <a:pt x="41" y="38"/>
                    <a:pt x="42" y="41"/>
                  </a:cubicBezTo>
                  <a:cubicBezTo>
                    <a:pt x="42" y="47"/>
                    <a:pt x="28" y="45"/>
                    <a:pt x="24" y="45"/>
                  </a:cubicBezTo>
                  <a:cubicBezTo>
                    <a:pt x="18" y="45"/>
                    <a:pt x="12" y="45"/>
                    <a:pt x="5" y="45"/>
                  </a:cubicBezTo>
                  <a:cubicBezTo>
                    <a:pt x="0" y="45"/>
                    <a:pt x="0" y="53"/>
                    <a:pt x="5" y="53"/>
                  </a:cubicBezTo>
                  <a:cubicBezTo>
                    <a:pt x="13" y="53"/>
                    <a:pt x="20" y="53"/>
                    <a:pt x="28" y="53"/>
                  </a:cubicBezTo>
                  <a:cubicBezTo>
                    <a:pt x="36" y="53"/>
                    <a:pt x="45" y="54"/>
                    <a:pt x="49" y="45"/>
                  </a:cubicBezTo>
                  <a:cubicBezTo>
                    <a:pt x="52" y="37"/>
                    <a:pt x="45" y="29"/>
                    <a:pt x="41" y="23"/>
                  </a:cubicBezTo>
                  <a:cubicBezTo>
                    <a:pt x="37" y="17"/>
                    <a:pt x="34" y="11"/>
                    <a:pt x="30" y="5"/>
                  </a:cubicBezTo>
                  <a:cubicBezTo>
                    <a:pt x="27" y="0"/>
                    <a:pt x="20" y="4"/>
                    <a:pt x="23" y="9"/>
                  </a:cubicBezTo>
                  <a:close/>
                </a:path>
              </a:pathLst>
            </a:cu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4" name="ïṣļiḋe">
              <a:extLst>
                <a:ext uri="{FF2B5EF4-FFF2-40B4-BE49-F238E27FC236}">
                  <a16:creationId xmlns:a16="http://schemas.microsoft.com/office/drawing/2014/main" xmlns="" id="{389EF406-89AA-4583-A6DA-1F696B9F498B}"/>
                </a:ext>
              </a:extLst>
            </p:cNvPr>
            <p:cNvSpPr/>
            <p:nvPr/>
          </p:nvSpPr>
          <p:spPr bwMode="auto">
            <a:xfrm>
              <a:off x="6002338" y="2173288"/>
              <a:ext cx="280988" cy="192088"/>
            </a:xfrm>
            <a:custGeom>
              <a:avLst/>
              <a:gdLst>
                <a:gd name="T0" fmla="*/ 10 w 63"/>
                <a:gd name="T1" fmla="*/ 38 h 43"/>
                <a:gd name="T2" fmla="*/ 19 w 63"/>
                <a:gd name="T3" fmla="*/ 23 h 43"/>
                <a:gd name="T4" fmla="*/ 26 w 63"/>
                <a:gd name="T5" fmla="*/ 13 h 43"/>
                <a:gd name="T6" fmla="*/ 30 w 63"/>
                <a:gd name="T7" fmla="*/ 8 h 43"/>
                <a:gd name="T8" fmla="*/ 36 w 63"/>
                <a:gd name="T9" fmla="*/ 13 h 43"/>
                <a:gd name="T10" fmla="*/ 42 w 63"/>
                <a:gd name="T11" fmla="*/ 22 h 43"/>
                <a:gd name="T12" fmla="*/ 53 w 63"/>
                <a:gd name="T13" fmla="*/ 37 h 43"/>
                <a:gd name="T14" fmla="*/ 60 w 63"/>
                <a:gd name="T15" fmla="*/ 33 h 43"/>
                <a:gd name="T16" fmla="*/ 48 w 63"/>
                <a:gd name="T17" fmla="*/ 15 h 43"/>
                <a:gd name="T18" fmla="*/ 30 w 63"/>
                <a:gd name="T19" fmla="*/ 0 h 43"/>
                <a:gd name="T20" fmla="*/ 14 w 63"/>
                <a:gd name="T21" fmla="*/ 15 h 43"/>
                <a:gd name="T22" fmla="*/ 3 w 63"/>
                <a:gd name="T23" fmla="*/ 34 h 43"/>
                <a:gd name="T24" fmla="*/ 10 w 63"/>
                <a:gd name="T2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43">
                  <a:moveTo>
                    <a:pt x="10" y="38"/>
                  </a:moveTo>
                  <a:cubicBezTo>
                    <a:pt x="13" y="33"/>
                    <a:pt x="16" y="28"/>
                    <a:pt x="19" y="23"/>
                  </a:cubicBezTo>
                  <a:cubicBezTo>
                    <a:pt x="21" y="20"/>
                    <a:pt x="24" y="16"/>
                    <a:pt x="26" y="13"/>
                  </a:cubicBezTo>
                  <a:cubicBezTo>
                    <a:pt x="27" y="11"/>
                    <a:pt x="28" y="8"/>
                    <a:pt x="30" y="8"/>
                  </a:cubicBezTo>
                  <a:cubicBezTo>
                    <a:pt x="33" y="8"/>
                    <a:pt x="34" y="11"/>
                    <a:pt x="36" y="13"/>
                  </a:cubicBezTo>
                  <a:cubicBezTo>
                    <a:pt x="38" y="16"/>
                    <a:pt x="40" y="19"/>
                    <a:pt x="42" y="22"/>
                  </a:cubicBezTo>
                  <a:cubicBezTo>
                    <a:pt x="46" y="27"/>
                    <a:pt x="49" y="32"/>
                    <a:pt x="53" y="37"/>
                  </a:cubicBezTo>
                  <a:cubicBezTo>
                    <a:pt x="56" y="41"/>
                    <a:pt x="63" y="37"/>
                    <a:pt x="60" y="33"/>
                  </a:cubicBezTo>
                  <a:cubicBezTo>
                    <a:pt x="56" y="27"/>
                    <a:pt x="52" y="21"/>
                    <a:pt x="48" y="15"/>
                  </a:cubicBezTo>
                  <a:cubicBezTo>
                    <a:pt x="43" y="9"/>
                    <a:pt x="39" y="0"/>
                    <a:pt x="30" y="0"/>
                  </a:cubicBezTo>
                  <a:cubicBezTo>
                    <a:pt x="22" y="0"/>
                    <a:pt x="18" y="9"/>
                    <a:pt x="14" y="15"/>
                  </a:cubicBezTo>
                  <a:cubicBezTo>
                    <a:pt x="11" y="22"/>
                    <a:pt x="7" y="28"/>
                    <a:pt x="3" y="34"/>
                  </a:cubicBezTo>
                  <a:cubicBezTo>
                    <a:pt x="0" y="38"/>
                    <a:pt x="7" y="43"/>
                    <a:pt x="10" y="38"/>
                  </a:cubicBezTo>
                  <a:close/>
                </a:path>
              </a:pathLst>
            </a:cu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5" name="işḷíḍé">
              <a:extLst>
                <a:ext uri="{FF2B5EF4-FFF2-40B4-BE49-F238E27FC236}">
                  <a16:creationId xmlns:a16="http://schemas.microsoft.com/office/drawing/2014/main" xmlns="" id="{125767CC-72E2-4674-8C7F-0351A01B165F}"/>
                </a:ext>
              </a:extLst>
            </p:cNvPr>
            <p:cNvSpPr/>
            <p:nvPr/>
          </p:nvSpPr>
          <p:spPr bwMode="auto">
            <a:xfrm>
              <a:off x="5881688" y="2357438"/>
              <a:ext cx="227013" cy="244475"/>
            </a:xfrm>
            <a:custGeom>
              <a:avLst/>
              <a:gdLst>
                <a:gd name="T0" fmla="*/ 21 w 51"/>
                <a:gd name="T1" fmla="*/ 4 h 55"/>
                <a:gd name="T2" fmla="*/ 10 w 51"/>
                <a:gd name="T3" fmla="*/ 23 h 55"/>
                <a:gd name="T4" fmla="*/ 2 w 51"/>
                <a:gd name="T5" fmla="*/ 45 h 55"/>
                <a:gd name="T6" fmla="*/ 24 w 51"/>
                <a:gd name="T7" fmla="*/ 53 h 55"/>
                <a:gd name="T8" fmla="*/ 46 w 51"/>
                <a:gd name="T9" fmla="*/ 53 h 55"/>
                <a:gd name="T10" fmla="*/ 46 w 51"/>
                <a:gd name="T11" fmla="*/ 45 h 55"/>
                <a:gd name="T12" fmla="*/ 27 w 51"/>
                <a:gd name="T13" fmla="*/ 45 h 55"/>
                <a:gd name="T14" fmla="*/ 16 w 51"/>
                <a:gd name="T15" fmla="*/ 45 h 55"/>
                <a:gd name="T16" fmla="*/ 10 w 51"/>
                <a:gd name="T17" fmla="*/ 41 h 55"/>
                <a:gd name="T18" fmla="*/ 12 w 51"/>
                <a:gd name="T19" fmla="*/ 35 h 55"/>
                <a:gd name="T20" fmla="*/ 19 w 51"/>
                <a:gd name="T21" fmla="*/ 24 h 55"/>
                <a:gd name="T22" fmla="*/ 28 w 51"/>
                <a:gd name="T23" fmla="*/ 9 h 55"/>
                <a:gd name="T24" fmla="*/ 21 w 51"/>
                <a:gd name="T25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5">
                  <a:moveTo>
                    <a:pt x="21" y="4"/>
                  </a:moveTo>
                  <a:cubicBezTo>
                    <a:pt x="17" y="11"/>
                    <a:pt x="14" y="17"/>
                    <a:pt x="10" y="23"/>
                  </a:cubicBezTo>
                  <a:cubicBezTo>
                    <a:pt x="6" y="29"/>
                    <a:pt x="0" y="37"/>
                    <a:pt x="2" y="45"/>
                  </a:cubicBezTo>
                  <a:cubicBezTo>
                    <a:pt x="5" y="55"/>
                    <a:pt x="16" y="53"/>
                    <a:pt x="24" y="53"/>
                  </a:cubicBezTo>
                  <a:cubicBezTo>
                    <a:pt x="31" y="53"/>
                    <a:pt x="38" y="53"/>
                    <a:pt x="46" y="53"/>
                  </a:cubicBezTo>
                  <a:cubicBezTo>
                    <a:pt x="51" y="53"/>
                    <a:pt x="51" y="45"/>
                    <a:pt x="46" y="45"/>
                  </a:cubicBezTo>
                  <a:cubicBezTo>
                    <a:pt x="39" y="45"/>
                    <a:pt x="33" y="45"/>
                    <a:pt x="27" y="45"/>
                  </a:cubicBezTo>
                  <a:cubicBezTo>
                    <a:pt x="23" y="45"/>
                    <a:pt x="19" y="45"/>
                    <a:pt x="16" y="45"/>
                  </a:cubicBezTo>
                  <a:cubicBezTo>
                    <a:pt x="13" y="45"/>
                    <a:pt x="10" y="45"/>
                    <a:pt x="10" y="41"/>
                  </a:cubicBezTo>
                  <a:cubicBezTo>
                    <a:pt x="10" y="39"/>
                    <a:pt x="12" y="36"/>
                    <a:pt x="12" y="35"/>
                  </a:cubicBezTo>
                  <a:cubicBezTo>
                    <a:pt x="15" y="31"/>
                    <a:pt x="17" y="28"/>
                    <a:pt x="19" y="24"/>
                  </a:cubicBezTo>
                  <a:cubicBezTo>
                    <a:pt x="22" y="19"/>
                    <a:pt x="25" y="14"/>
                    <a:pt x="28" y="9"/>
                  </a:cubicBezTo>
                  <a:cubicBezTo>
                    <a:pt x="31" y="4"/>
                    <a:pt x="24" y="0"/>
                    <a:pt x="21" y="4"/>
                  </a:cubicBezTo>
                  <a:close/>
                </a:path>
              </a:pathLst>
            </a:cu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6" name="íŝļíďe">
              <a:extLst>
                <a:ext uri="{FF2B5EF4-FFF2-40B4-BE49-F238E27FC236}">
                  <a16:creationId xmlns:a16="http://schemas.microsoft.com/office/drawing/2014/main" xmlns="" id="{15C95B1B-6E4E-4110-A8AF-1C9152B2CA74}"/>
                </a:ext>
              </a:extLst>
            </p:cNvPr>
            <p:cNvSpPr/>
            <p:nvPr/>
          </p:nvSpPr>
          <p:spPr bwMode="auto">
            <a:xfrm>
              <a:off x="8372475" y="1614488"/>
              <a:ext cx="447675" cy="447675"/>
            </a:xfrm>
            <a:prstGeom prst="ellipse">
              <a:avLst/>
            </a:prstGeom>
            <a:solidFill>
              <a:srgbClr val="DD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7" name="íṣḷîdê">
              <a:extLst>
                <a:ext uri="{FF2B5EF4-FFF2-40B4-BE49-F238E27FC236}">
                  <a16:creationId xmlns:a16="http://schemas.microsoft.com/office/drawing/2014/main" xmlns="" id="{9724B718-8554-496B-9EAC-BFDD61A9F86F}"/>
                </a:ext>
              </a:extLst>
            </p:cNvPr>
            <p:cNvSpPr/>
            <p:nvPr/>
          </p:nvSpPr>
          <p:spPr bwMode="auto">
            <a:xfrm>
              <a:off x="5916613" y="4233863"/>
              <a:ext cx="536575" cy="374650"/>
            </a:xfrm>
            <a:custGeom>
              <a:avLst/>
              <a:gdLst>
                <a:gd name="T0" fmla="*/ 61 w 120"/>
                <a:gd name="T1" fmla="*/ 1 h 84"/>
                <a:gd name="T2" fmla="*/ 60 w 120"/>
                <a:gd name="T3" fmla="*/ 1 h 84"/>
                <a:gd name="T4" fmla="*/ 60 w 120"/>
                <a:gd name="T5" fmla="*/ 1 h 84"/>
                <a:gd name="T6" fmla="*/ 60 w 120"/>
                <a:gd name="T7" fmla="*/ 84 h 84"/>
                <a:gd name="T8" fmla="*/ 60 w 120"/>
                <a:gd name="T9" fmla="*/ 84 h 84"/>
                <a:gd name="T10" fmla="*/ 60 w 120"/>
                <a:gd name="T11" fmla="*/ 84 h 84"/>
                <a:gd name="T12" fmla="*/ 61 w 120"/>
                <a:gd name="T13" fmla="*/ 84 h 84"/>
                <a:gd name="T14" fmla="*/ 61 w 120"/>
                <a:gd name="T15" fmla="*/ 84 h 84"/>
                <a:gd name="T16" fmla="*/ 61 w 120"/>
                <a:gd name="T17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84">
                  <a:moveTo>
                    <a:pt x="61" y="1"/>
                  </a:moveTo>
                  <a:cubicBezTo>
                    <a:pt x="61" y="1"/>
                    <a:pt x="61" y="0"/>
                    <a:pt x="60" y="1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50" y="12"/>
                    <a:pt x="0" y="74"/>
                    <a:pt x="60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120" y="72"/>
                    <a:pt x="70" y="12"/>
                    <a:pt x="61" y="1"/>
                  </a:cubicBezTo>
                  <a:close/>
                </a:path>
              </a:pathLst>
            </a:custGeom>
            <a:solidFill>
              <a:srgbClr val="99D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8" name="iṩ1îḍê">
              <a:extLst>
                <a:ext uri="{FF2B5EF4-FFF2-40B4-BE49-F238E27FC236}">
                  <a16:creationId xmlns:a16="http://schemas.microsoft.com/office/drawing/2014/main" xmlns="" id="{79A18222-45EE-4A90-B763-83756F3E924E}"/>
                </a:ext>
              </a:extLst>
            </p:cNvPr>
            <p:cNvSpPr/>
            <p:nvPr/>
          </p:nvSpPr>
          <p:spPr bwMode="auto">
            <a:xfrm>
              <a:off x="5864225" y="2360613"/>
              <a:ext cx="231775" cy="192088"/>
            </a:xfrm>
            <a:custGeom>
              <a:avLst/>
              <a:gdLst>
                <a:gd name="T0" fmla="*/ 50 w 52"/>
                <a:gd name="T1" fmla="*/ 38 h 43"/>
                <a:gd name="T2" fmla="*/ 10 w 52"/>
                <a:gd name="T3" fmla="*/ 38 h 43"/>
                <a:gd name="T4" fmla="*/ 8 w 52"/>
                <a:gd name="T5" fmla="*/ 30 h 43"/>
                <a:gd name="T6" fmla="*/ 14 w 52"/>
                <a:gd name="T7" fmla="*/ 22 h 43"/>
                <a:gd name="T8" fmla="*/ 24 w 52"/>
                <a:gd name="T9" fmla="*/ 8 h 43"/>
                <a:gd name="T10" fmla="*/ 25 w 52"/>
                <a:gd name="T11" fmla="*/ 13 h 43"/>
                <a:gd name="T12" fmla="*/ 29 w 52"/>
                <a:gd name="T13" fmla="*/ 12 h 43"/>
                <a:gd name="T14" fmla="*/ 27 w 52"/>
                <a:gd name="T15" fmla="*/ 2 h 43"/>
                <a:gd name="T16" fmla="*/ 24 w 52"/>
                <a:gd name="T17" fmla="*/ 1 h 43"/>
                <a:gd name="T18" fmla="*/ 13 w 52"/>
                <a:gd name="T19" fmla="*/ 3 h 43"/>
                <a:gd name="T20" fmla="*/ 14 w 52"/>
                <a:gd name="T21" fmla="*/ 7 h 43"/>
                <a:gd name="T22" fmla="*/ 20 w 52"/>
                <a:gd name="T23" fmla="*/ 6 h 43"/>
                <a:gd name="T24" fmla="*/ 8 w 52"/>
                <a:gd name="T25" fmla="*/ 22 h 43"/>
                <a:gd name="T26" fmla="*/ 3 w 52"/>
                <a:gd name="T27" fmla="*/ 29 h 43"/>
                <a:gd name="T28" fmla="*/ 7 w 52"/>
                <a:gd name="T29" fmla="*/ 42 h 43"/>
                <a:gd name="T30" fmla="*/ 15 w 52"/>
                <a:gd name="T31" fmla="*/ 42 h 43"/>
                <a:gd name="T32" fmla="*/ 28 w 52"/>
                <a:gd name="T33" fmla="*/ 42 h 43"/>
                <a:gd name="T34" fmla="*/ 50 w 52"/>
                <a:gd name="T35" fmla="*/ 42 h 43"/>
                <a:gd name="T36" fmla="*/ 50 w 52"/>
                <a:gd name="T3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43">
                  <a:moveTo>
                    <a:pt x="50" y="38"/>
                  </a:moveTo>
                  <a:cubicBezTo>
                    <a:pt x="37" y="38"/>
                    <a:pt x="23" y="38"/>
                    <a:pt x="10" y="38"/>
                  </a:cubicBezTo>
                  <a:cubicBezTo>
                    <a:pt x="6" y="38"/>
                    <a:pt x="5" y="33"/>
                    <a:pt x="8" y="30"/>
                  </a:cubicBezTo>
                  <a:cubicBezTo>
                    <a:pt x="10" y="27"/>
                    <a:pt x="12" y="24"/>
                    <a:pt x="14" y="22"/>
                  </a:cubicBezTo>
                  <a:cubicBezTo>
                    <a:pt x="17" y="17"/>
                    <a:pt x="20" y="12"/>
                    <a:pt x="24" y="8"/>
                  </a:cubicBezTo>
                  <a:cubicBezTo>
                    <a:pt x="24" y="10"/>
                    <a:pt x="24" y="11"/>
                    <a:pt x="25" y="13"/>
                  </a:cubicBezTo>
                  <a:cubicBezTo>
                    <a:pt x="25" y="16"/>
                    <a:pt x="29" y="15"/>
                    <a:pt x="29" y="12"/>
                  </a:cubicBezTo>
                  <a:cubicBezTo>
                    <a:pt x="28" y="9"/>
                    <a:pt x="27" y="5"/>
                    <a:pt x="27" y="2"/>
                  </a:cubicBezTo>
                  <a:cubicBezTo>
                    <a:pt x="26" y="1"/>
                    <a:pt x="25" y="0"/>
                    <a:pt x="24" y="1"/>
                  </a:cubicBezTo>
                  <a:cubicBezTo>
                    <a:pt x="20" y="2"/>
                    <a:pt x="16" y="2"/>
                    <a:pt x="13" y="3"/>
                  </a:cubicBezTo>
                  <a:cubicBezTo>
                    <a:pt x="10" y="4"/>
                    <a:pt x="11" y="8"/>
                    <a:pt x="14" y="7"/>
                  </a:cubicBezTo>
                  <a:cubicBezTo>
                    <a:pt x="16" y="7"/>
                    <a:pt x="18" y="6"/>
                    <a:pt x="20" y="6"/>
                  </a:cubicBezTo>
                  <a:cubicBezTo>
                    <a:pt x="16" y="11"/>
                    <a:pt x="12" y="17"/>
                    <a:pt x="8" y="22"/>
                  </a:cubicBezTo>
                  <a:cubicBezTo>
                    <a:pt x="7" y="24"/>
                    <a:pt x="5" y="26"/>
                    <a:pt x="3" y="29"/>
                  </a:cubicBezTo>
                  <a:cubicBezTo>
                    <a:pt x="0" y="33"/>
                    <a:pt x="2" y="40"/>
                    <a:pt x="7" y="42"/>
                  </a:cubicBezTo>
                  <a:cubicBezTo>
                    <a:pt x="9" y="43"/>
                    <a:pt x="12" y="42"/>
                    <a:pt x="15" y="42"/>
                  </a:cubicBezTo>
                  <a:cubicBezTo>
                    <a:pt x="19" y="42"/>
                    <a:pt x="24" y="42"/>
                    <a:pt x="28" y="42"/>
                  </a:cubicBezTo>
                  <a:cubicBezTo>
                    <a:pt x="35" y="42"/>
                    <a:pt x="42" y="42"/>
                    <a:pt x="50" y="42"/>
                  </a:cubicBezTo>
                  <a:cubicBezTo>
                    <a:pt x="52" y="42"/>
                    <a:pt x="52" y="38"/>
                    <a:pt x="50" y="38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79" name="îsḷídê">
              <a:extLst>
                <a:ext uri="{FF2B5EF4-FFF2-40B4-BE49-F238E27FC236}">
                  <a16:creationId xmlns:a16="http://schemas.microsoft.com/office/drawing/2014/main" xmlns="" id="{59A0B608-B9F6-48E6-9F85-A91813AF7E28}"/>
                </a:ext>
              </a:extLst>
            </p:cNvPr>
            <p:cNvSpPr/>
            <p:nvPr/>
          </p:nvSpPr>
          <p:spPr bwMode="auto">
            <a:xfrm>
              <a:off x="5988050" y="2187575"/>
              <a:ext cx="260350" cy="160338"/>
            </a:xfrm>
            <a:custGeom>
              <a:avLst/>
              <a:gdLst>
                <a:gd name="T0" fmla="*/ 40 w 58"/>
                <a:gd name="T1" fmla="*/ 18 h 36"/>
                <a:gd name="T2" fmla="*/ 49 w 58"/>
                <a:gd name="T3" fmla="*/ 30 h 36"/>
                <a:gd name="T4" fmla="*/ 43 w 58"/>
                <a:gd name="T5" fmla="*/ 29 h 36"/>
                <a:gd name="T6" fmla="*/ 42 w 58"/>
                <a:gd name="T7" fmla="*/ 33 h 36"/>
                <a:gd name="T8" fmla="*/ 53 w 58"/>
                <a:gd name="T9" fmla="*/ 35 h 36"/>
                <a:gd name="T10" fmla="*/ 56 w 58"/>
                <a:gd name="T11" fmla="*/ 34 h 36"/>
                <a:gd name="T12" fmla="*/ 57 w 58"/>
                <a:gd name="T13" fmla="*/ 23 h 36"/>
                <a:gd name="T14" fmla="*/ 53 w 58"/>
                <a:gd name="T15" fmla="*/ 22 h 36"/>
                <a:gd name="T16" fmla="*/ 52 w 58"/>
                <a:gd name="T17" fmla="*/ 27 h 36"/>
                <a:gd name="T18" fmla="*/ 42 w 58"/>
                <a:gd name="T19" fmla="*/ 14 h 36"/>
                <a:gd name="T20" fmla="*/ 27 w 58"/>
                <a:gd name="T21" fmla="*/ 1 h 36"/>
                <a:gd name="T22" fmla="*/ 13 w 58"/>
                <a:gd name="T23" fmla="*/ 15 h 36"/>
                <a:gd name="T24" fmla="*/ 1 w 58"/>
                <a:gd name="T25" fmla="*/ 32 h 36"/>
                <a:gd name="T26" fmla="*/ 5 w 58"/>
                <a:gd name="T27" fmla="*/ 34 h 36"/>
                <a:gd name="T28" fmla="*/ 14 w 58"/>
                <a:gd name="T29" fmla="*/ 20 h 36"/>
                <a:gd name="T30" fmla="*/ 20 w 58"/>
                <a:gd name="T31" fmla="*/ 11 h 36"/>
                <a:gd name="T32" fmla="*/ 25 w 58"/>
                <a:gd name="T33" fmla="*/ 5 h 36"/>
                <a:gd name="T34" fmla="*/ 40 w 58"/>
                <a:gd name="T3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36">
                  <a:moveTo>
                    <a:pt x="40" y="18"/>
                  </a:moveTo>
                  <a:cubicBezTo>
                    <a:pt x="43" y="22"/>
                    <a:pt x="46" y="26"/>
                    <a:pt x="49" y="30"/>
                  </a:cubicBezTo>
                  <a:cubicBezTo>
                    <a:pt x="47" y="30"/>
                    <a:pt x="45" y="30"/>
                    <a:pt x="43" y="29"/>
                  </a:cubicBezTo>
                  <a:cubicBezTo>
                    <a:pt x="40" y="29"/>
                    <a:pt x="39" y="33"/>
                    <a:pt x="42" y="33"/>
                  </a:cubicBezTo>
                  <a:cubicBezTo>
                    <a:pt x="46" y="34"/>
                    <a:pt x="49" y="34"/>
                    <a:pt x="53" y="35"/>
                  </a:cubicBezTo>
                  <a:cubicBezTo>
                    <a:pt x="54" y="35"/>
                    <a:pt x="55" y="35"/>
                    <a:pt x="56" y="34"/>
                  </a:cubicBezTo>
                  <a:cubicBezTo>
                    <a:pt x="56" y="30"/>
                    <a:pt x="57" y="27"/>
                    <a:pt x="57" y="23"/>
                  </a:cubicBezTo>
                  <a:cubicBezTo>
                    <a:pt x="58" y="21"/>
                    <a:pt x="54" y="20"/>
                    <a:pt x="53" y="22"/>
                  </a:cubicBezTo>
                  <a:cubicBezTo>
                    <a:pt x="53" y="24"/>
                    <a:pt x="53" y="26"/>
                    <a:pt x="52" y="27"/>
                  </a:cubicBezTo>
                  <a:cubicBezTo>
                    <a:pt x="49" y="23"/>
                    <a:pt x="46" y="18"/>
                    <a:pt x="42" y="14"/>
                  </a:cubicBezTo>
                  <a:cubicBezTo>
                    <a:pt x="38" y="9"/>
                    <a:pt x="34" y="0"/>
                    <a:pt x="27" y="1"/>
                  </a:cubicBezTo>
                  <a:cubicBezTo>
                    <a:pt x="20" y="1"/>
                    <a:pt x="16" y="10"/>
                    <a:pt x="13" y="15"/>
                  </a:cubicBezTo>
                  <a:cubicBezTo>
                    <a:pt x="9" y="20"/>
                    <a:pt x="5" y="26"/>
                    <a:pt x="1" y="32"/>
                  </a:cubicBezTo>
                  <a:cubicBezTo>
                    <a:pt x="0" y="34"/>
                    <a:pt x="3" y="36"/>
                    <a:pt x="5" y="34"/>
                  </a:cubicBezTo>
                  <a:cubicBezTo>
                    <a:pt x="8" y="29"/>
                    <a:pt x="11" y="25"/>
                    <a:pt x="14" y="20"/>
                  </a:cubicBezTo>
                  <a:cubicBezTo>
                    <a:pt x="16" y="17"/>
                    <a:pt x="18" y="14"/>
                    <a:pt x="20" y="11"/>
                  </a:cubicBezTo>
                  <a:cubicBezTo>
                    <a:pt x="22" y="9"/>
                    <a:pt x="23" y="7"/>
                    <a:pt x="25" y="5"/>
                  </a:cubicBezTo>
                  <a:cubicBezTo>
                    <a:pt x="31" y="2"/>
                    <a:pt x="38" y="14"/>
                    <a:pt x="40" y="18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0" name="ïṡļîḋê">
              <a:extLst>
                <a:ext uri="{FF2B5EF4-FFF2-40B4-BE49-F238E27FC236}">
                  <a16:creationId xmlns:a16="http://schemas.microsoft.com/office/drawing/2014/main" xmlns="" id="{5819D104-1CCB-4422-B457-0D62AEBB322C}"/>
                </a:ext>
              </a:extLst>
            </p:cNvPr>
            <p:cNvSpPr/>
            <p:nvPr/>
          </p:nvSpPr>
          <p:spPr bwMode="auto">
            <a:xfrm>
              <a:off x="6127750" y="2357438"/>
              <a:ext cx="254000" cy="231775"/>
            </a:xfrm>
            <a:custGeom>
              <a:avLst/>
              <a:gdLst>
                <a:gd name="T0" fmla="*/ 45 w 57"/>
                <a:gd name="T1" fmla="*/ 22 h 52"/>
                <a:gd name="T2" fmla="*/ 30 w 57"/>
                <a:gd name="T3" fmla="*/ 3 h 52"/>
                <a:gd name="T4" fmla="*/ 27 w 57"/>
                <a:gd name="T5" fmla="*/ 5 h 52"/>
                <a:gd name="T6" fmla="*/ 39 w 57"/>
                <a:gd name="T7" fmla="*/ 21 h 52"/>
                <a:gd name="T8" fmla="*/ 45 w 57"/>
                <a:gd name="T9" fmla="*/ 30 h 52"/>
                <a:gd name="T10" fmla="*/ 44 w 57"/>
                <a:gd name="T11" fmla="*/ 39 h 52"/>
                <a:gd name="T12" fmla="*/ 8 w 57"/>
                <a:gd name="T13" fmla="*/ 39 h 52"/>
                <a:gd name="T14" fmla="*/ 12 w 57"/>
                <a:gd name="T15" fmla="*/ 35 h 52"/>
                <a:gd name="T16" fmla="*/ 9 w 57"/>
                <a:gd name="T17" fmla="*/ 32 h 52"/>
                <a:gd name="T18" fmla="*/ 1 w 57"/>
                <a:gd name="T19" fmla="*/ 40 h 52"/>
                <a:gd name="T20" fmla="*/ 1 w 57"/>
                <a:gd name="T21" fmla="*/ 43 h 52"/>
                <a:gd name="T22" fmla="*/ 8 w 57"/>
                <a:gd name="T23" fmla="*/ 50 h 52"/>
                <a:gd name="T24" fmla="*/ 11 w 57"/>
                <a:gd name="T25" fmla="*/ 48 h 52"/>
                <a:gd name="T26" fmla="*/ 7 w 57"/>
                <a:gd name="T27" fmla="*/ 43 h 52"/>
                <a:gd name="T28" fmla="*/ 26 w 57"/>
                <a:gd name="T29" fmla="*/ 43 h 52"/>
                <a:gd name="T30" fmla="*/ 40 w 57"/>
                <a:gd name="T31" fmla="*/ 43 h 52"/>
                <a:gd name="T32" fmla="*/ 48 w 57"/>
                <a:gd name="T33" fmla="*/ 42 h 52"/>
                <a:gd name="T34" fmla="*/ 45 w 57"/>
                <a:gd name="T3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52">
                  <a:moveTo>
                    <a:pt x="45" y="22"/>
                  </a:moveTo>
                  <a:cubicBezTo>
                    <a:pt x="40" y="15"/>
                    <a:pt x="35" y="9"/>
                    <a:pt x="30" y="3"/>
                  </a:cubicBezTo>
                  <a:cubicBezTo>
                    <a:pt x="29" y="0"/>
                    <a:pt x="25" y="2"/>
                    <a:pt x="27" y="5"/>
                  </a:cubicBezTo>
                  <a:cubicBezTo>
                    <a:pt x="31" y="10"/>
                    <a:pt x="35" y="15"/>
                    <a:pt x="39" y="21"/>
                  </a:cubicBezTo>
                  <a:cubicBezTo>
                    <a:pt x="41" y="24"/>
                    <a:pt x="43" y="27"/>
                    <a:pt x="45" y="30"/>
                  </a:cubicBezTo>
                  <a:cubicBezTo>
                    <a:pt x="47" y="32"/>
                    <a:pt x="49" y="39"/>
                    <a:pt x="44" y="39"/>
                  </a:cubicBezTo>
                  <a:cubicBezTo>
                    <a:pt x="32" y="39"/>
                    <a:pt x="20" y="39"/>
                    <a:pt x="8" y="39"/>
                  </a:cubicBezTo>
                  <a:cubicBezTo>
                    <a:pt x="9" y="38"/>
                    <a:pt x="11" y="36"/>
                    <a:pt x="12" y="35"/>
                  </a:cubicBezTo>
                  <a:cubicBezTo>
                    <a:pt x="14" y="33"/>
                    <a:pt x="11" y="30"/>
                    <a:pt x="9" y="32"/>
                  </a:cubicBezTo>
                  <a:cubicBezTo>
                    <a:pt x="7" y="35"/>
                    <a:pt x="4" y="37"/>
                    <a:pt x="1" y="40"/>
                  </a:cubicBezTo>
                  <a:cubicBezTo>
                    <a:pt x="0" y="41"/>
                    <a:pt x="0" y="42"/>
                    <a:pt x="1" y="43"/>
                  </a:cubicBezTo>
                  <a:cubicBezTo>
                    <a:pt x="4" y="45"/>
                    <a:pt x="6" y="48"/>
                    <a:pt x="8" y="50"/>
                  </a:cubicBezTo>
                  <a:cubicBezTo>
                    <a:pt x="10" y="52"/>
                    <a:pt x="13" y="49"/>
                    <a:pt x="11" y="48"/>
                  </a:cubicBezTo>
                  <a:cubicBezTo>
                    <a:pt x="10" y="46"/>
                    <a:pt x="9" y="45"/>
                    <a:pt x="7" y="43"/>
                  </a:cubicBezTo>
                  <a:cubicBezTo>
                    <a:pt x="14" y="43"/>
                    <a:pt x="20" y="43"/>
                    <a:pt x="26" y="43"/>
                  </a:cubicBezTo>
                  <a:cubicBezTo>
                    <a:pt x="31" y="43"/>
                    <a:pt x="35" y="43"/>
                    <a:pt x="40" y="43"/>
                  </a:cubicBezTo>
                  <a:cubicBezTo>
                    <a:pt x="43" y="43"/>
                    <a:pt x="46" y="44"/>
                    <a:pt x="48" y="42"/>
                  </a:cubicBezTo>
                  <a:cubicBezTo>
                    <a:pt x="57" y="36"/>
                    <a:pt x="49" y="27"/>
                    <a:pt x="45" y="22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1" name="íšļîḋe">
              <a:extLst>
                <a:ext uri="{FF2B5EF4-FFF2-40B4-BE49-F238E27FC236}">
                  <a16:creationId xmlns:a16="http://schemas.microsoft.com/office/drawing/2014/main" xmlns="" id="{EE50FBEB-F4D3-4510-A9D1-F6978FB384DB}"/>
                </a:ext>
              </a:extLst>
            </p:cNvPr>
            <p:cNvSpPr/>
            <p:nvPr/>
          </p:nvSpPr>
          <p:spPr bwMode="auto">
            <a:xfrm>
              <a:off x="8948738" y="4738688"/>
              <a:ext cx="509588" cy="384175"/>
            </a:xfrm>
            <a:custGeom>
              <a:avLst/>
              <a:gdLst>
                <a:gd name="T0" fmla="*/ 63 w 114"/>
                <a:gd name="T1" fmla="*/ 86 h 86"/>
                <a:gd name="T2" fmla="*/ 4 w 114"/>
                <a:gd name="T3" fmla="*/ 86 h 86"/>
                <a:gd name="T4" fmla="*/ 0 w 114"/>
                <a:gd name="T5" fmla="*/ 82 h 86"/>
                <a:gd name="T6" fmla="*/ 4 w 114"/>
                <a:gd name="T7" fmla="*/ 78 h 86"/>
                <a:gd name="T8" fmla="*/ 63 w 114"/>
                <a:gd name="T9" fmla="*/ 78 h 86"/>
                <a:gd name="T10" fmla="*/ 70 w 114"/>
                <a:gd name="T11" fmla="*/ 69 h 86"/>
                <a:gd name="T12" fmla="*/ 70 w 114"/>
                <a:gd name="T13" fmla="*/ 13 h 86"/>
                <a:gd name="T14" fmla="*/ 82 w 114"/>
                <a:gd name="T15" fmla="*/ 0 h 86"/>
                <a:gd name="T16" fmla="*/ 110 w 114"/>
                <a:gd name="T17" fmla="*/ 0 h 86"/>
                <a:gd name="T18" fmla="*/ 114 w 114"/>
                <a:gd name="T19" fmla="*/ 4 h 86"/>
                <a:gd name="T20" fmla="*/ 110 w 114"/>
                <a:gd name="T21" fmla="*/ 8 h 86"/>
                <a:gd name="T22" fmla="*/ 82 w 114"/>
                <a:gd name="T23" fmla="*/ 8 h 86"/>
                <a:gd name="T24" fmla="*/ 78 w 114"/>
                <a:gd name="T25" fmla="*/ 13 h 86"/>
                <a:gd name="T26" fmla="*/ 78 w 114"/>
                <a:gd name="T27" fmla="*/ 69 h 86"/>
                <a:gd name="T28" fmla="*/ 63 w 114"/>
                <a:gd name="T2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86">
                  <a:moveTo>
                    <a:pt x="63" y="86"/>
                  </a:moveTo>
                  <a:cubicBezTo>
                    <a:pt x="4" y="86"/>
                    <a:pt x="4" y="86"/>
                    <a:pt x="4" y="86"/>
                  </a:cubicBezTo>
                  <a:cubicBezTo>
                    <a:pt x="2" y="86"/>
                    <a:pt x="0" y="85"/>
                    <a:pt x="0" y="82"/>
                  </a:cubicBezTo>
                  <a:cubicBezTo>
                    <a:pt x="0" y="80"/>
                    <a:pt x="2" y="78"/>
                    <a:pt x="4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78"/>
                    <a:pt x="70" y="77"/>
                    <a:pt x="70" y="69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5"/>
                    <a:pt x="75" y="0"/>
                    <a:pt x="82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10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78" y="8"/>
                    <a:pt x="78" y="13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84"/>
                    <a:pt x="70" y="86"/>
                    <a:pt x="63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2" name="iṥľîḓe">
              <a:extLst>
                <a:ext uri="{FF2B5EF4-FFF2-40B4-BE49-F238E27FC236}">
                  <a16:creationId xmlns:a16="http://schemas.microsoft.com/office/drawing/2014/main" xmlns="" id="{F319F157-937A-4A3C-A43C-814D08C60155}"/>
                </a:ext>
              </a:extLst>
            </p:cNvPr>
            <p:cNvSpPr/>
            <p:nvPr/>
          </p:nvSpPr>
          <p:spPr bwMode="auto">
            <a:xfrm>
              <a:off x="6842125" y="4322763"/>
              <a:ext cx="2227263" cy="1019175"/>
            </a:xfrm>
            <a:custGeom>
              <a:avLst/>
              <a:gdLst>
                <a:gd name="T0" fmla="*/ 291 w 498"/>
                <a:gd name="T1" fmla="*/ 228 h 228"/>
                <a:gd name="T2" fmla="*/ 202 w 498"/>
                <a:gd name="T3" fmla="*/ 228 h 228"/>
                <a:gd name="T4" fmla="*/ 198 w 498"/>
                <a:gd name="T5" fmla="*/ 224 h 228"/>
                <a:gd name="T6" fmla="*/ 187 w 498"/>
                <a:gd name="T7" fmla="*/ 193 h 228"/>
                <a:gd name="T8" fmla="*/ 131 w 498"/>
                <a:gd name="T9" fmla="*/ 162 h 228"/>
                <a:gd name="T10" fmla="*/ 75 w 498"/>
                <a:gd name="T11" fmla="*/ 193 h 228"/>
                <a:gd name="T12" fmla="*/ 64 w 498"/>
                <a:gd name="T13" fmla="*/ 224 h 228"/>
                <a:gd name="T14" fmla="*/ 60 w 498"/>
                <a:gd name="T15" fmla="*/ 228 h 228"/>
                <a:gd name="T16" fmla="*/ 4 w 498"/>
                <a:gd name="T17" fmla="*/ 228 h 228"/>
                <a:gd name="T18" fmla="*/ 1 w 498"/>
                <a:gd name="T19" fmla="*/ 227 h 228"/>
                <a:gd name="T20" fmla="*/ 0 w 498"/>
                <a:gd name="T21" fmla="*/ 224 h 228"/>
                <a:gd name="T22" fmla="*/ 17 w 498"/>
                <a:gd name="T23" fmla="*/ 169 h 228"/>
                <a:gd name="T24" fmla="*/ 116 w 498"/>
                <a:gd name="T25" fmla="*/ 91 h 228"/>
                <a:gd name="T26" fmla="*/ 150 w 498"/>
                <a:gd name="T27" fmla="*/ 46 h 228"/>
                <a:gd name="T28" fmla="*/ 277 w 498"/>
                <a:gd name="T29" fmla="*/ 0 h 228"/>
                <a:gd name="T30" fmla="*/ 421 w 498"/>
                <a:gd name="T31" fmla="*/ 62 h 228"/>
                <a:gd name="T32" fmla="*/ 480 w 498"/>
                <a:gd name="T33" fmla="*/ 191 h 228"/>
                <a:gd name="T34" fmla="*/ 487 w 498"/>
                <a:gd name="T35" fmla="*/ 193 h 228"/>
                <a:gd name="T36" fmla="*/ 498 w 498"/>
                <a:gd name="T37" fmla="*/ 210 h 228"/>
                <a:gd name="T38" fmla="*/ 493 w 498"/>
                <a:gd name="T39" fmla="*/ 221 h 228"/>
                <a:gd name="T40" fmla="*/ 475 w 498"/>
                <a:gd name="T41" fmla="*/ 228 h 228"/>
                <a:gd name="T42" fmla="*/ 433 w 498"/>
                <a:gd name="T43" fmla="*/ 228 h 228"/>
                <a:gd name="T44" fmla="*/ 429 w 498"/>
                <a:gd name="T45" fmla="*/ 224 h 228"/>
                <a:gd name="T46" fmla="*/ 418 w 498"/>
                <a:gd name="T47" fmla="*/ 193 h 228"/>
                <a:gd name="T48" fmla="*/ 363 w 498"/>
                <a:gd name="T49" fmla="*/ 162 h 228"/>
                <a:gd name="T50" fmla="*/ 307 w 498"/>
                <a:gd name="T51" fmla="*/ 193 h 228"/>
                <a:gd name="T52" fmla="*/ 295 w 498"/>
                <a:gd name="T53" fmla="*/ 224 h 228"/>
                <a:gd name="T54" fmla="*/ 291 w 498"/>
                <a:gd name="T55" fmla="*/ 228 h 228"/>
                <a:gd name="T56" fmla="*/ 205 w 498"/>
                <a:gd name="T57" fmla="*/ 220 h 228"/>
                <a:gd name="T58" fmla="*/ 288 w 498"/>
                <a:gd name="T59" fmla="*/ 220 h 228"/>
                <a:gd name="T60" fmla="*/ 300 w 498"/>
                <a:gd name="T61" fmla="*/ 189 h 228"/>
                <a:gd name="T62" fmla="*/ 363 w 498"/>
                <a:gd name="T63" fmla="*/ 154 h 228"/>
                <a:gd name="T64" fmla="*/ 425 w 498"/>
                <a:gd name="T65" fmla="*/ 189 h 228"/>
                <a:gd name="T66" fmla="*/ 437 w 498"/>
                <a:gd name="T67" fmla="*/ 220 h 228"/>
                <a:gd name="T68" fmla="*/ 475 w 498"/>
                <a:gd name="T69" fmla="*/ 220 h 228"/>
                <a:gd name="T70" fmla="*/ 488 w 498"/>
                <a:gd name="T71" fmla="*/ 216 h 228"/>
                <a:gd name="T72" fmla="*/ 490 w 498"/>
                <a:gd name="T73" fmla="*/ 210 h 228"/>
                <a:gd name="T74" fmla="*/ 477 w 498"/>
                <a:gd name="T75" fmla="*/ 199 h 228"/>
                <a:gd name="T76" fmla="*/ 473 w 498"/>
                <a:gd name="T77" fmla="*/ 195 h 228"/>
                <a:gd name="T78" fmla="*/ 415 w 498"/>
                <a:gd name="T79" fmla="*/ 68 h 228"/>
                <a:gd name="T80" fmla="*/ 277 w 498"/>
                <a:gd name="T81" fmla="*/ 8 h 228"/>
                <a:gd name="T82" fmla="*/ 156 w 498"/>
                <a:gd name="T83" fmla="*/ 52 h 228"/>
                <a:gd name="T84" fmla="*/ 122 w 498"/>
                <a:gd name="T85" fmla="*/ 96 h 228"/>
                <a:gd name="T86" fmla="*/ 120 w 498"/>
                <a:gd name="T87" fmla="*/ 98 h 228"/>
                <a:gd name="T88" fmla="*/ 24 w 498"/>
                <a:gd name="T89" fmla="*/ 172 h 228"/>
                <a:gd name="T90" fmla="*/ 8 w 498"/>
                <a:gd name="T91" fmla="*/ 220 h 228"/>
                <a:gd name="T92" fmla="*/ 56 w 498"/>
                <a:gd name="T93" fmla="*/ 220 h 228"/>
                <a:gd name="T94" fmla="*/ 68 w 498"/>
                <a:gd name="T95" fmla="*/ 189 h 228"/>
                <a:gd name="T96" fmla="*/ 131 w 498"/>
                <a:gd name="T97" fmla="*/ 154 h 228"/>
                <a:gd name="T98" fmla="*/ 194 w 498"/>
                <a:gd name="T99" fmla="*/ 189 h 228"/>
                <a:gd name="T100" fmla="*/ 205 w 498"/>
                <a:gd name="T101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8" h="228">
                  <a:moveTo>
                    <a:pt x="291" y="228"/>
                  </a:moveTo>
                  <a:cubicBezTo>
                    <a:pt x="202" y="228"/>
                    <a:pt x="202" y="228"/>
                    <a:pt x="202" y="228"/>
                  </a:cubicBezTo>
                  <a:cubicBezTo>
                    <a:pt x="199" y="228"/>
                    <a:pt x="198" y="227"/>
                    <a:pt x="198" y="224"/>
                  </a:cubicBezTo>
                  <a:cubicBezTo>
                    <a:pt x="198" y="224"/>
                    <a:pt x="196" y="208"/>
                    <a:pt x="187" y="193"/>
                  </a:cubicBezTo>
                  <a:cubicBezTo>
                    <a:pt x="175" y="172"/>
                    <a:pt x="156" y="162"/>
                    <a:pt x="131" y="162"/>
                  </a:cubicBezTo>
                  <a:cubicBezTo>
                    <a:pt x="106" y="162"/>
                    <a:pt x="87" y="172"/>
                    <a:pt x="75" y="193"/>
                  </a:cubicBezTo>
                  <a:cubicBezTo>
                    <a:pt x="65" y="209"/>
                    <a:pt x="64" y="224"/>
                    <a:pt x="64" y="224"/>
                  </a:cubicBezTo>
                  <a:cubicBezTo>
                    <a:pt x="63" y="227"/>
                    <a:pt x="62" y="228"/>
                    <a:pt x="60" y="228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3" y="228"/>
                    <a:pt x="2" y="228"/>
                    <a:pt x="1" y="227"/>
                  </a:cubicBezTo>
                  <a:cubicBezTo>
                    <a:pt x="0" y="226"/>
                    <a:pt x="0" y="225"/>
                    <a:pt x="0" y="224"/>
                  </a:cubicBezTo>
                  <a:cubicBezTo>
                    <a:pt x="0" y="223"/>
                    <a:pt x="2" y="198"/>
                    <a:pt x="17" y="169"/>
                  </a:cubicBezTo>
                  <a:cubicBezTo>
                    <a:pt x="31" y="142"/>
                    <a:pt x="60" y="107"/>
                    <a:pt x="116" y="91"/>
                  </a:cubicBezTo>
                  <a:cubicBezTo>
                    <a:pt x="119" y="85"/>
                    <a:pt x="129" y="66"/>
                    <a:pt x="150" y="46"/>
                  </a:cubicBezTo>
                  <a:cubicBezTo>
                    <a:pt x="173" y="25"/>
                    <a:pt x="214" y="0"/>
                    <a:pt x="277" y="0"/>
                  </a:cubicBezTo>
                  <a:cubicBezTo>
                    <a:pt x="333" y="0"/>
                    <a:pt x="382" y="22"/>
                    <a:pt x="421" y="62"/>
                  </a:cubicBezTo>
                  <a:cubicBezTo>
                    <a:pt x="453" y="97"/>
                    <a:pt x="474" y="144"/>
                    <a:pt x="480" y="191"/>
                  </a:cubicBezTo>
                  <a:cubicBezTo>
                    <a:pt x="482" y="191"/>
                    <a:pt x="485" y="192"/>
                    <a:pt x="487" y="193"/>
                  </a:cubicBezTo>
                  <a:cubicBezTo>
                    <a:pt x="494" y="196"/>
                    <a:pt x="498" y="202"/>
                    <a:pt x="498" y="210"/>
                  </a:cubicBezTo>
                  <a:cubicBezTo>
                    <a:pt x="498" y="214"/>
                    <a:pt x="497" y="218"/>
                    <a:pt x="493" y="221"/>
                  </a:cubicBezTo>
                  <a:cubicBezTo>
                    <a:pt x="487" y="228"/>
                    <a:pt x="475" y="228"/>
                    <a:pt x="475" y="228"/>
                  </a:cubicBezTo>
                  <a:cubicBezTo>
                    <a:pt x="433" y="228"/>
                    <a:pt x="433" y="228"/>
                    <a:pt x="433" y="228"/>
                  </a:cubicBezTo>
                  <a:cubicBezTo>
                    <a:pt x="431" y="228"/>
                    <a:pt x="430" y="226"/>
                    <a:pt x="429" y="224"/>
                  </a:cubicBezTo>
                  <a:cubicBezTo>
                    <a:pt x="429" y="224"/>
                    <a:pt x="427" y="208"/>
                    <a:pt x="418" y="193"/>
                  </a:cubicBezTo>
                  <a:cubicBezTo>
                    <a:pt x="406" y="173"/>
                    <a:pt x="387" y="162"/>
                    <a:pt x="363" y="162"/>
                  </a:cubicBezTo>
                  <a:cubicBezTo>
                    <a:pt x="338" y="162"/>
                    <a:pt x="319" y="173"/>
                    <a:pt x="307" y="193"/>
                  </a:cubicBezTo>
                  <a:cubicBezTo>
                    <a:pt x="297" y="209"/>
                    <a:pt x="295" y="224"/>
                    <a:pt x="295" y="224"/>
                  </a:cubicBezTo>
                  <a:cubicBezTo>
                    <a:pt x="295" y="227"/>
                    <a:pt x="293" y="228"/>
                    <a:pt x="291" y="228"/>
                  </a:cubicBezTo>
                  <a:close/>
                  <a:moveTo>
                    <a:pt x="205" y="220"/>
                  </a:moveTo>
                  <a:cubicBezTo>
                    <a:pt x="288" y="220"/>
                    <a:pt x="288" y="220"/>
                    <a:pt x="288" y="220"/>
                  </a:cubicBezTo>
                  <a:cubicBezTo>
                    <a:pt x="289" y="214"/>
                    <a:pt x="292" y="202"/>
                    <a:pt x="300" y="189"/>
                  </a:cubicBezTo>
                  <a:cubicBezTo>
                    <a:pt x="309" y="173"/>
                    <a:pt x="328" y="154"/>
                    <a:pt x="363" y="154"/>
                  </a:cubicBezTo>
                  <a:cubicBezTo>
                    <a:pt x="397" y="154"/>
                    <a:pt x="416" y="173"/>
                    <a:pt x="425" y="189"/>
                  </a:cubicBezTo>
                  <a:cubicBezTo>
                    <a:pt x="433" y="202"/>
                    <a:pt x="436" y="214"/>
                    <a:pt x="437" y="220"/>
                  </a:cubicBezTo>
                  <a:cubicBezTo>
                    <a:pt x="475" y="220"/>
                    <a:pt x="475" y="220"/>
                    <a:pt x="475" y="220"/>
                  </a:cubicBezTo>
                  <a:cubicBezTo>
                    <a:pt x="477" y="220"/>
                    <a:pt x="484" y="219"/>
                    <a:pt x="488" y="216"/>
                  </a:cubicBezTo>
                  <a:cubicBezTo>
                    <a:pt x="489" y="214"/>
                    <a:pt x="490" y="212"/>
                    <a:pt x="490" y="210"/>
                  </a:cubicBezTo>
                  <a:cubicBezTo>
                    <a:pt x="490" y="199"/>
                    <a:pt x="477" y="199"/>
                    <a:pt x="477" y="199"/>
                  </a:cubicBezTo>
                  <a:cubicBezTo>
                    <a:pt x="475" y="199"/>
                    <a:pt x="473" y="197"/>
                    <a:pt x="473" y="195"/>
                  </a:cubicBezTo>
                  <a:cubicBezTo>
                    <a:pt x="467" y="148"/>
                    <a:pt x="446" y="102"/>
                    <a:pt x="415" y="68"/>
                  </a:cubicBezTo>
                  <a:cubicBezTo>
                    <a:pt x="389" y="41"/>
                    <a:pt x="345" y="8"/>
                    <a:pt x="277" y="8"/>
                  </a:cubicBezTo>
                  <a:cubicBezTo>
                    <a:pt x="217" y="8"/>
                    <a:pt x="178" y="32"/>
                    <a:pt x="156" y="52"/>
                  </a:cubicBezTo>
                  <a:cubicBezTo>
                    <a:pt x="132" y="74"/>
                    <a:pt x="123" y="96"/>
                    <a:pt x="122" y="96"/>
                  </a:cubicBezTo>
                  <a:cubicBezTo>
                    <a:pt x="122" y="97"/>
                    <a:pt x="121" y="98"/>
                    <a:pt x="120" y="98"/>
                  </a:cubicBezTo>
                  <a:cubicBezTo>
                    <a:pt x="76" y="110"/>
                    <a:pt x="44" y="135"/>
                    <a:pt x="24" y="172"/>
                  </a:cubicBezTo>
                  <a:cubicBezTo>
                    <a:pt x="13" y="193"/>
                    <a:pt x="10" y="212"/>
                    <a:pt x="8" y="220"/>
                  </a:cubicBezTo>
                  <a:cubicBezTo>
                    <a:pt x="56" y="220"/>
                    <a:pt x="56" y="220"/>
                    <a:pt x="56" y="220"/>
                  </a:cubicBezTo>
                  <a:cubicBezTo>
                    <a:pt x="57" y="214"/>
                    <a:pt x="60" y="201"/>
                    <a:pt x="68" y="189"/>
                  </a:cubicBezTo>
                  <a:cubicBezTo>
                    <a:pt x="77" y="173"/>
                    <a:pt x="96" y="154"/>
                    <a:pt x="131" y="154"/>
                  </a:cubicBezTo>
                  <a:cubicBezTo>
                    <a:pt x="166" y="154"/>
                    <a:pt x="184" y="173"/>
                    <a:pt x="194" y="189"/>
                  </a:cubicBezTo>
                  <a:cubicBezTo>
                    <a:pt x="201" y="201"/>
                    <a:pt x="204" y="214"/>
                    <a:pt x="205" y="2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3" name="ï$ļïdê">
              <a:extLst>
                <a:ext uri="{FF2B5EF4-FFF2-40B4-BE49-F238E27FC236}">
                  <a16:creationId xmlns:a16="http://schemas.microsoft.com/office/drawing/2014/main" xmlns="" id="{452804CE-D1AB-4D2A-B0D1-B25BF4A5B48B}"/>
                </a:ext>
              </a:extLst>
            </p:cNvPr>
            <p:cNvSpPr/>
            <p:nvPr/>
          </p:nvSpPr>
          <p:spPr bwMode="auto">
            <a:xfrm>
              <a:off x="8207375" y="5086350"/>
              <a:ext cx="517525" cy="519113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8 h 116"/>
                <a:gd name="T12" fmla="*/ 8 w 116"/>
                <a:gd name="T13" fmla="*/ 58 h 116"/>
                <a:gd name="T14" fmla="*/ 58 w 116"/>
                <a:gd name="T15" fmla="*/ 108 h 116"/>
                <a:gd name="T16" fmla="*/ 108 w 116"/>
                <a:gd name="T17" fmla="*/ 58 h 116"/>
                <a:gd name="T18" fmla="*/ 58 w 116"/>
                <a:gd name="T19" fmla="*/ 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8"/>
                  </a:moveTo>
                  <a:cubicBezTo>
                    <a:pt x="30" y="8"/>
                    <a:pt x="8" y="31"/>
                    <a:pt x="8" y="58"/>
                  </a:cubicBezTo>
                  <a:cubicBezTo>
                    <a:pt x="8" y="86"/>
                    <a:pt x="30" y="108"/>
                    <a:pt x="58" y="108"/>
                  </a:cubicBezTo>
                  <a:cubicBezTo>
                    <a:pt x="85" y="108"/>
                    <a:pt x="108" y="86"/>
                    <a:pt x="108" y="58"/>
                  </a:cubicBezTo>
                  <a:cubicBezTo>
                    <a:pt x="108" y="31"/>
                    <a:pt x="85" y="8"/>
                    <a:pt x="5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4" name="ïṡļïďè">
              <a:extLst>
                <a:ext uri="{FF2B5EF4-FFF2-40B4-BE49-F238E27FC236}">
                  <a16:creationId xmlns:a16="http://schemas.microsoft.com/office/drawing/2014/main" xmlns="" id="{4DCB9E16-5F35-47AB-AE8A-AFEF9CB8AB18}"/>
                </a:ext>
              </a:extLst>
            </p:cNvPr>
            <p:cNvSpPr/>
            <p:nvPr/>
          </p:nvSpPr>
          <p:spPr bwMode="auto">
            <a:xfrm>
              <a:off x="7164388" y="5086350"/>
              <a:ext cx="519113" cy="519113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8 h 116"/>
                <a:gd name="T12" fmla="*/ 8 w 116"/>
                <a:gd name="T13" fmla="*/ 58 h 116"/>
                <a:gd name="T14" fmla="*/ 58 w 116"/>
                <a:gd name="T15" fmla="*/ 108 h 116"/>
                <a:gd name="T16" fmla="*/ 108 w 116"/>
                <a:gd name="T17" fmla="*/ 58 h 116"/>
                <a:gd name="T18" fmla="*/ 58 w 116"/>
                <a:gd name="T19" fmla="*/ 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8"/>
                  </a:moveTo>
                  <a:cubicBezTo>
                    <a:pt x="31" y="8"/>
                    <a:pt x="8" y="31"/>
                    <a:pt x="8" y="58"/>
                  </a:cubicBezTo>
                  <a:cubicBezTo>
                    <a:pt x="8" y="86"/>
                    <a:pt x="31" y="108"/>
                    <a:pt x="58" y="108"/>
                  </a:cubicBezTo>
                  <a:cubicBezTo>
                    <a:pt x="86" y="108"/>
                    <a:pt x="108" y="86"/>
                    <a:pt x="108" y="58"/>
                  </a:cubicBezTo>
                  <a:cubicBezTo>
                    <a:pt x="108" y="31"/>
                    <a:pt x="86" y="8"/>
                    <a:pt x="5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5" name="ïšļîḑé">
              <a:extLst>
                <a:ext uri="{FF2B5EF4-FFF2-40B4-BE49-F238E27FC236}">
                  <a16:creationId xmlns:a16="http://schemas.microsoft.com/office/drawing/2014/main" xmlns="" id="{566FF4E3-ACEC-405E-9087-77B8599F2D5F}"/>
                </a:ext>
              </a:extLst>
            </p:cNvPr>
            <p:cNvSpPr/>
            <p:nvPr/>
          </p:nvSpPr>
          <p:spPr bwMode="auto">
            <a:xfrm>
              <a:off x="7469188" y="4403725"/>
              <a:ext cx="1233488" cy="366713"/>
            </a:xfrm>
            <a:custGeom>
              <a:avLst/>
              <a:gdLst>
                <a:gd name="T0" fmla="*/ 271 w 276"/>
                <a:gd name="T1" fmla="*/ 82 h 82"/>
                <a:gd name="T2" fmla="*/ 4 w 276"/>
                <a:gd name="T3" fmla="*/ 82 h 82"/>
                <a:gd name="T4" fmla="*/ 1 w 276"/>
                <a:gd name="T5" fmla="*/ 80 h 82"/>
                <a:gd name="T6" fmla="*/ 1 w 276"/>
                <a:gd name="T7" fmla="*/ 76 h 82"/>
                <a:gd name="T8" fmla="*/ 53 w 276"/>
                <a:gd name="T9" fmla="*/ 21 h 82"/>
                <a:gd name="T10" fmla="*/ 136 w 276"/>
                <a:gd name="T11" fmla="*/ 0 h 82"/>
                <a:gd name="T12" fmla="*/ 218 w 276"/>
                <a:gd name="T13" fmla="*/ 21 h 82"/>
                <a:gd name="T14" fmla="*/ 275 w 276"/>
                <a:gd name="T15" fmla="*/ 76 h 82"/>
                <a:gd name="T16" fmla="*/ 275 w 276"/>
                <a:gd name="T17" fmla="*/ 80 h 82"/>
                <a:gd name="T18" fmla="*/ 271 w 276"/>
                <a:gd name="T19" fmla="*/ 82 h 82"/>
                <a:gd name="T20" fmla="*/ 11 w 276"/>
                <a:gd name="T21" fmla="*/ 74 h 82"/>
                <a:gd name="T22" fmla="*/ 264 w 276"/>
                <a:gd name="T23" fmla="*/ 74 h 82"/>
                <a:gd name="T24" fmla="*/ 214 w 276"/>
                <a:gd name="T25" fmla="*/ 28 h 82"/>
                <a:gd name="T26" fmla="*/ 136 w 276"/>
                <a:gd name="T27" fmla="*/ 8 h 82"/>
                <a:gd name="T28" fmla="*/ 11 w 276"/>
                <a:gd name="T29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82">
                  <a:moveTo>
                    <a:pt x="271" y="82"/>
                  </a:moveTo>
                  <a:cubicBezTo>
                    <a:pt x="4" y="82"/>
                    <a:pt x="4" y="82"/>
                    <a:pt x="4" y="82"/>
                  </a:cubicBezTo>
                  <a:cubicBezTo>
                    <a:pt x="3" y="82"/>
                    <a:pt x="2" y="81"/>
                    <a:pt x="1" y="80"/>
                  </a:cubicBezTo>
                  <a:cubicBezTo>
                    <a:pt x="0" y="79"/>
                    <a:pt x="0" y="78"/>
                    <a:pt x="1" y="76"/>
                  </a:cubicBezTo>
                  <a:cubicBezTo>
                    <a:pt x="11" y="53"/>
                    <a:pt x="29" y="34"/>
                    <a:pt x="53" y="21"/>
                  </a:cubicBezTo>
                  <a:cubicBezTo>
                    <a:pt x="76" y="7"/>
                    <a:pt x="105" y="0"/>
                    <a:pt x="136" y="0"/>
                  </a:cubicBezTo>
                  <a:cubicBezTo>
                    <a:pt x="166" y="0"/>
                    <a:pt x="194" y="7"/>
                    <a:pt x="218" y="21"/>
                  </a:cubicBezTo>
                  <a:cubicBezTo>
                    <a:pt x="241" y="34"/>
                    <a:pt x="260" y="53"/>
                    <a:pt x="275" y="76"/>
                  </a:cubicBezTo>
                  <a:cubicBezTo>
                    <a:pt x="276" y="77"/>
                    <a:pt x="276" y="79"/>
                    <a:pt x="275" y="80"/>
                  </a:cubicBezTo>
                  <a:cubicBezTo>
                    <a:pt x="274" y="81"/>
                    <a:pt x="273" y="82"/>
                    <a:pt x="271" y="82"/>
                  </a:cubicBezTo>
                  <a:close/>
                  <a:moveTo>
                    <a:pt x="11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51" y="55"/>
                    <a:pt x="234" y="39"/>
                    <a:pt x="214" y="28"/>
                  </a:cubicBezTo>
                  <a:cubicBezTo>
                    <a:pt x="191" y="15"/>
                    <a:pt x="165" y="8"/>
                    <a:pt x="136" y="8"/>
                  </a:cubicBezTo>
                  <a:cubicBezTo>
                    <a:pt x="80" y="8"/>
                    <a:pt x="33" y="33"/>
                    <a:pt x="11" y="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6" name="îšľïḋe">
              <a:extLst>
                <a:ext uri="{FF2B5EF4-FFF2-40B4-BE49-F238E27FC236}">
                  <a16:creationId xmlns:a16="http://schemas.microsoft.com/office/drawing/2014/main" xmlns="" id="{E21C4D78-7AFA-4682-BCD8-ECA7AD0ACB86}"/>
                </a:ext>
              </a:extLst>
            </p:cNvPr>
            <p:cNvSpPr/>
            <p:nvPr/>
          </p:nvSpPr>
          <p:spPr bwMode="auto">
            <a:xfrm>
              <a:off x="3238500" y="2744788"/>
              <a:ext cx="1176338" cy="2262188"/>
            </a:xfrm>
            <a:custGeom>
              <a:avLst/>
              <a:gdLst>
                <a:gd name="T0" fmla="*/ 259 w 263"/>
                <a:gd name="T1" fmla="*/ 506 h 506"/>
                <a:gd name="T2" fmla="*/ 4 w 263"/>
                <a:gd name="T3" fmla="*/ 506 h 506"/>
                <a:gd name="T4" fmla="*/ 0 w 263"/>
                <a:gd name="T5" fmla="*/ 502 h 506"/>
                <a:gd name="T6" fmla="*/ 0 w 263"/>
                <a:gd name="T7" fmla="*/ 4 h 506"/>
                <a:gd name="T8" fmla="*/ 4 w 263"/>
                <a:gd name="T9" fmla="*/ 0 h 506"/>
                <a:gd name="T10" fmla="*/ 259 w 263"/>
                <a:gd name="T11" fmla="*/ 0 h 506"/>
                <a:gd name="T12" fmla="*/ 263 w 263"/>
                <a:gd name="T13" fmla="*/ 4 h 506"/>
                <a:gd name="T14" fmla="*/ 263 w 263"/>
                <a:gd name="T15" fmla="*/ 502 h 506"/>
                <a:gd name="T16" fmla="*/ 259 w 263"/>
                <a:gd name="T17" fmla="*/ 506 h 506"/>
                <a:gd name="T18" fmla="*/ 8 w 263"/>
                <a:gd name="T19" fmla="*/ 498 h 506"/>
                <a:gd name="T20" fmla="*/ 255 w 263"/>
                <a:gd name="T21" fmla="*/ 498 h 506"/>
                <a:gd name="T22" fmla="*/ 255 w 263"/>
                <a:gd name="T23" fmla="*/ 8 h 506"/>
                <a:gd name="T24" fmla="*/ 8 w 263"/>
                <a:gd name="T25" fmla="*/ 8 h 506"/>
                <a:gd name="T26" fmla="*/ 8 w 263"/>
                <a:gd name="T27" fmla="*/ 498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506">
                  <a:moveTo>
                    <a:pt x="259" y="506"/>
                  </a:moveTo>
                  <a:cubicBezTo>
                    <a:pt x="4" y="506"/>
                    <a:pt x="4" y="506"/>
                    <a:pt x="4" y="506"/>
                  </a:cubicBezTo>
                  <a:cubicBezTo>
                    <a:pt x="2" y="506"/>
                    <a:pt x="0" y="504"/>
                    <a:pt x="0" y="50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502"/>
                    <a:pt x="263" y="502"/>
                    <a:pt x="263" y="502"/>
                  </a:cubicBezTo>
                  <a:cubicBezTo>
                    <a:pt x="263" y="504"/>
                    <a:pt x="261" y="506"/>
                    <a:pt x="259" y="506"/>
                  </a:cubicBezTo>
                  <a:close/>
                  <a:moveTo>
                    <a:pt x="8" y="498"/>
                  </a:moveTo>
                  <a:cubicBezTo>
                    <a:pt x="255" y="498"/>
                    <a:pt x="255" y="498"/>
                    <a:pt x="255" y="498"/>
                  </a:cubicBezTo>
                  <a:cubicBezTo>
                    <a:pt x="255" y="8"/>
                    <a:pt x="255" y="8"/>
                    <a:pt x="25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7" name="iṥlïḑê">
              <a:extLst>
                <a:ext uri="{FF2B5EF4-FFF2-40B4-BE49-F238E27FC236}">
                  <a16:creationId xmlns:a16="http://schemas.microsoft.com/office/drawing/2014/main" xmlns="" id="{4C825757-34D6-40CE-9B40-FF16F6C15313}"/>
                </a:ext>
              </a:extLst>
            </p:cNvPr>
            <p:cNvSpPr/>
            <p:nvPr/>
          </p:nvSpPr>
          <p:spPr bwMode="auto">
            <a:xfrm>
              <a:off x="4459288" y="2119313"/>
              <a:ext cx="1181100" cy="2887663"/>
            </a:xfrm>
            <a:custGeom>
              <a:avLst/>
              <a:gdLst>
                <a:gd name="T0" fmla="*/ 260 w 264"/>
                <a:gd name="T1" fmla="*/ 646 h 646"/>
                <a:gd name="T2" fmla="*/ 4 w 264"/>
                <a:gd name="T3" fmla="*/ 646 h 646"/>
                <a:gd name="T4" fmla="*/ 0 w 264"/>
                <a:gd name="T5" fmla="*/ 642 h 646"/>
                <a:gd name="T6" fmla="*/ 0 w 264"/>
                <a:gd name="T7" fmla="*/ 4 h 646"/>
                <a:gd name="T8" fmla="*/ 4 w 264"/>
                <a:gd name="T9" fmla="*/ 0 h 646"/>
                <a:gd name="T10" fmla="*/ 260 w 264"/>
                <a:gd name="T11" fmla="*/ 0 h 646"/>
                <a:gd name="T12" fmla="*/ 264 w 264"/>
                <a:gd name="T13" fmla="*/ 4 h 646"/>
                <a:gd name="T14" fmla="*/ 264 w 264"/>
                <a:gd name="T15" fmla="*/ 642 h 646"/>
                <a:gd name="T16" fmla="*/ 260 w 264"/>
                <a:gd name="T17" fmla="*/ 646 h 646"/>
                <a:gd name="T18" fmla="*/ 8 w 264"/>
                <a:gd name="T19" fmla="*/ 638 h 646"/>
                <a:gd name="T20" fmla="*/ 256 w 264"/>
                <a:gd name="T21" fmla="*/ 638 h 646"/>
                <a:gd name="T22" fmla="*/ 256 w 264"/>
                <a:gd name="T23" fmla="*/ 8 h 646"/>
                <a:gd name="T24" fmla="*/ 8 w 264"/>
                <a:gd name="T25" fmla="*/ 8 h 646"/>
                <a:gd name="T26" fmla="*/ 8 w 264"/>
                <a:gd name="T27" fmla="*/ 638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4" h="646">
                  <a:moveTo>
                    <a:pt x="260" y="646"/>
                  </a:moveTo>
                  <a:cubicBezTo>
                    <a:pt x="4" y="646"/>
                    <a:pt x="4" y="646"/>
                    <a:pt x="4" y="646"/>
                  </a:cubicBezTo>
                  <a:cubicBezTo>
                    <a:pt x="2" y="646"/>
                    <a:pt x="0" y="644"/>
                    <a:pt x="0" y="64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2" y="0"/>
                    <a:pt x="264" y="2"/>
                    <a:pt x="264" y="4"/>
                  </a:cubicBezTo>
                  <a:cubicBezTo>
                    <a:pt x="264" y="642"/>
                    <a:pt x="264" y="642"/>
                    <a:pt x="264" y="642"/>
                  </a:cubicBezTo>
                  <a:cubicBezTo>
                    <a:pt x="264" y="644"/>
                    <a:pt x="262" y="646"/>
                    <a:pt x="260" y="646"/>
                  </a:cubicBezTo>
                  <a:close/>
                  <a:moveTo>
                    <a:pt x="8" y="638"/>
                  </a:moveTo>
                  <a:cubicBezTo>
                    <a:pt x="256" y="638"/>
                    <a:pt x="256" y="638"/>
                    <a:pt x="256" y="638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8" name="íšľîḓê">
              <a:extLst>
                <a:ext uri="{FF2B5EF4-FFF2-40B4-BE49-F238E27FC236}">
                  <a16:creationId xmlns:a16="http://schemas.microsoft.com/office/drawing/2014/main" xmlns="" id="{412A5FA5-A54D-4D6A-B3F0-290609E9A79B}"/>
                </a:ext>
              </a:extLst>
            </p:cNvPr>
            <p:cNvSpPr/>
            <p:nvPr/>
          </p:nvSpPr>
          <p:spPr bwMode="auto">
            <a:xfrm>
              <a:off x="3386138" y="2982913"/>
              <a:ext cx="876300" cy="25400"/>
            </a:xfrm>
            <a:custGeom>
              <a:avLst/>
              <a:gdLst>
                <a:gd name="T0" fmla="*/ 193 w 196"/>
                <a:gd name="T1" fmla="*/ 6 h 6"/>
                <a:gd name="T2" fmla="*/ 3 w 196"/>
                <a:gd name="T3" fmla="*/ 6 h 6"/>
                <a:gd name="T4" fmla="*/ 0 w 196"/>
                <a:gd name="T5" fmla="*/ 3 h 6"/>
                <a:gd name="T6" fmla="*/ 3 w 196"/>
                <a:gd name="T7" fmla="*/ 0 h 6"/>
                <a:gd name="T8" fmla="*/ 193 w 196"/>
                <a:gd name="T9" fmla="*/ 0 h 6"/>
                <a:gd name="T10" fmla="*/ 196 w 196"/>
                <a:gd name="T11" fmla="*/ 3 h 6"/>
                <a:gd name="T12" fmla="*/ 193 w 19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6">
                  <a:moveTo>
                    <a:pt x="19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5" y="0"/>
                    <a:pt x="196" y="1"/>
                    <a:pt x="196" y="3"/>
                  </a:cubicBezTo>
                  <a:cubicBezTo>
                    <a:pt x="196" y="4"/>
                    <a:pt x="195" y="6"/>
                    <a:pt x="19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89" name="isľïḑê">
              <a:extLst>
                <a:ext uri="{FF2B5EF4-FFF2-40B4-BE49-F238E27FC236}">
                  <a16:creationId xmlns:a16="http://schemas.microsoft.com/office/drawing/2014/main" xmlns="" id="{1C59A077-FC66-49A8-8891-2CAC197A2A6E}"/>
                </a:ext>
              </a:extLst>
            </p:cNvPr>
            <p:cNvSpPr/>
            <p:nvPr/>
          </p:nvSpPr>
          <p:spPr bwMode="auto">
            <a:xfrm>
              <a:off x="3492500" y="4152900"/>
              <a:ext cx="26988" cy="679450"/>
            </a:xfrm>
            <a:custGeom>
              <a:avLst/>
              <a:gdLst>
                <a:gd name="T0" fmla="*/ 3 w 6"/>
                <a:gd name="T1" fmla="*/ 152 h 152"/>
                <a:gd name="T2" fmla="*/ 0 w 6"/>
                <a:gd name="T3" fmla="*/ 149 h 152"/>
                <a:gd name="T4" fmla="*/ 0 w 6"/>
                <a:gd name="T5" fmla="*/ 3 h 152"/>
                <a:gd name="T6" fmla="*/ 3 w 6"/>
                <a:gd name="T7" fmla="*/ 0 h 152"/>
                <a:gd name="T8" fmla="*/ 6 w 6"/>
                <a:gd name="T9" fmla="*/ 3 h 152"/>
                <a:gd name="T10" fmla="*/ 6 w 6"/>
                <a:gd name="T11" fmla="*/ 149 h 152"/>
                <a:gd name="T12" fmla="*/ 3 w 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2">
                  <a:moveTo>
                    <a:pt x="3" y="152"/>
                  </a:moveTo>
                  <a:cubicBezTo>
                    <a:pt x="1" y="152"/>
                    <a:pt x="0" y="151"/>
                    <a:pt x="0" y="1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6" y="151"/>
                    <a:pt x="5" y="152"/>
                    <a:pt x="3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0" name="íṩḻiḓè">
              <a:extLst>
                <a:ext uri="{FF2B5EF4-FFF2-40B4-BE49-F238E27FC236}">
                  <a16:creationId xmlns:a16="http://schemas.microsoft.com/office/drawing/2014/main" xmlns="" id="{8BAE01E3-E75A-4E50-999F-B44AD8371075}"/>
                </a:ext>
              </a:extLst>
            </p:cNvPr>
            <p:cNvSpPr/>
            <p:nvPr/>
          </p:nvSpPr>
          <p:spPr bwMode="auto">
            <a:xfrm>
              <a:off x="3654425" y="4152900"/>
              <a:ext cx="26988" cy="679450"/>
            </a:xfrm>
            <a:custGeom>
              <a:avLst/>
              <a:gdLst>
                <a:gd name="T0" fmla="*/ 3 w 6"/>
                <a:gd name="T1" fmla="*/ 152 h 152"/>
                <a:gd name="T2" fmla="*/ 0 w 6"/>
                <a:gd name="T3" fmla="*/ 149 h 152"/>
                <a:gd name="T4" fmla="*/ 0 w 6"/>
                <a:gd name="T5" fmla="*/ 3 h 152"/>
                <a:gd name="T6" fmla="*/ 3 w 6"/>
                <a:gd name="T7" fmla="*/ 0 h 152"/>
                <a:gd name="T8" fmla="*/ 6 w 6"/>
                <a:gd name="T9" fmla="*/ 3 h 152"/>
                <a:gd name="T10" fmla="*/ 6 w 6"/>
                <a:gd name="T11" fmla="*/ 149 h 152"/>
                <a:gd name="T12" fmla="*/ 3 w 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2">
                  <a:moveTo>
                    <a:pt x="3" y="152"/>
                  </a:moveTo>
                  <a:cubicBezTo>
                    <a:pt x="1" y="152"/>
                    <a:pt x="0" y="151"/>
                    <a:pt x="0" y="1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6" y="151"/>
                    <a:pt x="4" y="152"/>
                    <a:pt x="3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1" name="îśḻîdê">
              <a:extLst>
                <a:ext uri="{FF2B5EF4-FFF2-40B4-BE49-F238E27FC236}">
                  <a16:creationId xmlns:a16="http://schemas.microsoft.com/office/drawing/2014/main" xmlns="" id="{24B6250C-1BE4-441C-82AB-CE3FE2A452D4}"/>
                </a:ext>
              </a:extLst>
            </p:cNvPr>
            <p:cNvSpPr/>
            <p:nvPr/>
          </p:nvSpPr>
          <p:spPr bwMode="auto">
            <a:xfrm>
              <a:off x="3814763" y="4152900"/>
              <a:ext cx="26988" cy="679450"/>
            </a:xfrm>
            <a:custGeom>
              <a:avLst/>
              <a:gdLst>
                <a:gd name="T0" fmla="*/ 3 w 6"/>
                <a:gd name="T1" fmla="*/ 152 h 152"/>
                <a:gd name="T2" fmla="*/ 0 w 6"/>
                <a:gd name="T3" fmla="*/ 149 h 152"/>
                <a:gd name="T4" fmla="*/ 0 w 6"/>
                <a:gd name="T5" fmla="*/ 3 h 152"/>
                <a:gd name="T6" fmla="*/ 3 w 6"/>
                <a:gd name="T7" fmla="*/ 0 h 152"/>
                <a:gd name="T8" fmla="*/ 6 w 6"/>
                <a:gd name="T9" fmla="*/ 3 h 152"/>
                <a:gd name="T10" fmla="*/ 6 w 6"/>
                <a:gd name="T11" fmla="*/ 149 h 152"/>
                <a:gd name="T12" fmla="*/ 3 w 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2">
                  <a:moveTo>
                    <a:pt x="3" y="152"/>
                  </a:moveTo>
                  <a:cubicBezTo>
                    <a:pt x="1" y="152"/>
                    <a:pt x="0" y="151"/>
                    <a:pt x="0" y="1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6" y="151"/>
                    <a:pt x="4" y="152"/>
                    <a:pt x="3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2" name="îş1íḑè">
              <a:extLst>
                <a:ext uri="{FF2B5EF4-FFF2-40B4-BE49-F238E27FC236}">
                  <a16:creationId xmlns:a16="http://schemas.microsoft.com/office/drawing/2014/main" xmlns="" id="{EAC05F62-E8C9-4E92-9C62-6C296CF2686B}"/>
                </a:ext>
              </a:extLst>
            </p:cNvPr>
            <p:cNvSpPr/>
            <p:nvPr/>
          </p:nvSpPr>
          <p:spPr bwMode="auto">
            <a:xfrm>
              <a:off x="3976688" y="4152900"/>
              <a:ext cx="26988" cy="679450"/>
            </a:xfrm>
            <a:custGeom>
              <a:avLst/>
              <a:gdLst>
                <a:gd name="T0" fmla="*/ 3 w 6"/>
                <a:gd name="T1" fmla="*/ 152 h 152"/>
                <a:gd name="T2" fmla="*/ 0 w 6"/>
                <a:gd name="T3" fmla="*/ 149 h 152"/>
                <a:gd name="T4" fmla="*/ 0 w 6"/>
                <a:gd name="T5" fmla="*/ 3 h 152"/>
                <a:gd name="T6" fmla="*/ 3 w 6"/>
                <a:gd name="T7" fmla="*/ 0 h 152"/>
                <a:gd name="T8" fmla="*/ 6 w 6"/>
                <a:gd name="T9" fmla="*/ 3 h 152"/>
                <a:gd name="T10" fmla="*/ 6 w 6"/>
                <a:gd name="T11" fmla="*/ 149 h 152"/>
                <a:gd name="T12" fmla="*/ 3 w 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2">
                  <a:moveTo>
                    <a:pt x="3" y="152"/>
                  </a:moveTo>
                  <a:cubicBezTo>
                    <a:pt x="1" y="152"/>
                    <a:pt x="0" y="151"/>
                    <a:pt x="0" y="1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6" y="151"/>
                    <a:pt x="4" y="152"/>
                    <a:pt x="3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3" name="îSḷïḍe">
              <a:extLst>
                <a:ext uri="{FF2B5EF4-FFF2-40B4-BE49-F238E27FC236}">
                  <a16:creationId xmlns:a16="http://schemas.microsoft.com/office/drawing/2014/main" xmlns="" id="{49849C7D-B4BF-4D01-BD2B-67CD82A2DE4E}"/>
                </a:ext>
              </a:extLst>
            </p:cNvPr>
            <p:cNvSpPr/>
            <p:nvPr/>
          </p:nvSpPr>
          <p:spPr bwMode="auto">
            <a:xfrm>
              <a:off x="4137025" y="4152900"/>
              <a:ext cx="26988" cy="679450"/>
            </a:xfrm>
            <a:custGeom>
              <a:avLst/>
              <a:gdLst>
                <a:gd name="T0" fmla="*/ 3 w 6"/>
                <a:gd name="T1" fmla="*/ 152 h 152"/>
                <a:gd name="T2" fmla="*/ 0 w 6"/>
                <a:gd name="T3" fmla="*/ 149 h 152"/>
                <a:gd name="T4" fmla="*/ 0 w 6"/>
                <a:gd name="T5" fmla="*/ 3 h 152"/>
                <a:gd name="T6" fmla="*/ 3 w 6"/>
                <a:gd name="T7" fmla="*/ 0 h 152"/>
                <a:gd name="T8" fmla="*/ 6 w 6"/>
                <a:gd name="T9" fmla="*/ 3 h 152"/>
                <a:gd name="T10" fmla="*/ 6 w 6"/>
                <a:gd name="T11" fmla="*/ 149 h 152"/>
                <a:gd name="T12" fmla="*/ 3 w 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2">
                  <a:moveTo>
                    <a:pt x="3" y="152"/>
                  </a:moveTo>
                  <a:cubicBezTo>
                    <a:pt x="1" y="152"/>
                    <a:pt x="0" y="151"/>
                    <a:pt x="0" y="1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6" y="151"/>
                    <a:pt x="4" y="152"/>
                    <a:pt x="3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4" name="ï$lîḑè">
              <a:extLst>
                <a:ext uri="{FF2B5EF4-FFF2-40B4-BE49-F238E27FC236}">
                  <a16:creationId xmlns:a16="http://schemas.microsoft.com/office/drawing/2014/main" xmlns="" id="{6A5E2BD8-5AF6-4095-973C-516CB77DA62D}"/>
                </a:ext>
              </a:extLst>
            </p:cNvPr>
            <p:cNvSpPr/>
            <p:nvPr/>
          </p:nvSpPr>
          <p:spPr bwMode="auto">
            <a:xfrm>
              <a:off x="3386138" y="4022725"/>
              <a:ext cx="876300" cy="26988"/>
            </a:xfrm>
            <a:custGeom>
              <a:avLst/>
              <a:gdLst>
                <a:gd name="T0" fmla="*/ 193 w 196"/>
                <a:gd name="T1" fmla="*/ 6 h 6"/>
                <a:gd name="T2" fmla="*/ 3 w 196"/>
                <a:gd name="T3" fmla="*/ 6 h 6"/>
                <a:gd name="T4" fmla="*/ 0 w 196"/>
                <a:gd name="T5" fmla="*/ 3 h 6"/>
                <a:gd name="T6" fmla="*/ 3 w 196"/>
                <a:gd name="T7" fmla="*/ 0 h 6"/>
                <a:gd name="T8" fmla="*/ 193 w 196"/>
                <a:gd name="T9" fmla="*/ 0 h 6"/>
                <a:gd name="T10" fmla="*/ 196 w 196"/>
                <a:gd name="T11" fmla="*/ 3 h 6"/>
                <a:gd name="T12" fmla="*/ 193 w 19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6">
                  <a:moveTo>
                    <a:pt x="19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5" y="0"/>
                    <a:pt x="196" y="1"/>
                    <a:pt x="196" y="3"/>
                  </a:cubicBezTo>
                  <a:cubicBezTo>
                    <a:pt x="196" y="4"/>
                    <a:pt x="195" y="6"/>
                    <a:pt x="19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5" name="íšlîḍé">
              <a:extLst>
                <a:ext uri="{FF2B5EF4-FFF2-40B4-BE49-F238E27FC236}">
                  <a16:creationId xmlns:a16="http://schemas.microsoft.com/office/drawing/2014/main" xmlns="" id="{F1BD065E-D2C8-41CB-9F4E-EA3E184430C1}"/>
                </a:ext>
              </a:extLst>
            </p:cNvPr>
            <p:cNvSpPr/>
            <p:nvPr/>
          </p:nvSpPr>
          <p:spPr bwMode="auto">
            <a:xfrm>
              <a:off x="4606925" y="2281238"/>
              <a:ext cx="165100" cy="1076325"/>
            </a:xfrm>
            <a:custGeom>
              <a:avLst/>
              <a:gdLst>
                <a:gd name="T0" fmla="*/ 34 w 37"/>
                <a:gd name="T1" fmla="*/ 241 h 241"/>
                <a:gd name="T2" fmla="*/ 2 w 37"/>
                <a:gd name="T3" fmla="*/ 241 h 241"/>
                <a:gd name="T4" fmla="*/ 0 w 37"/>
                <a:gd name="T5" fmla="*/ 239 h 241"/>
                <a:gd name="T6" fmla="*/ 0 w 37"/>
                <a:gd name="T7" fmla="*/ 3 h 241"/>
                <a:gd name="T8" fmla="*/ 2 w 37"/>
                <a:gd name="T9" fmla="*/ 0 h 241"/>
                <a:gd name="T10" fmla="*/ 34 w 37"/>
                <a:gd name="T11" fmla="*/ 0 h 241"/>
                <a:gd name="T12" fmla="*/ 37 w 37"/>
                <a:gd name="T13" fmla="*/ 3 h 241"/>
                <a:gd name="T14" fmla="*/ 37 w 37"/>
                <a:gd name="T15" fmla="*/ 239 h 241"/>
                <a:gd name="T16" fmla="*/ 34 w 37"/>
                <a:gd name="T17" fmla="*/ 241 h 241"/>
                <a:gd name="T18" fmla="*/ 5 w 37"/>
                <a:gd name="T19" fmla="*/ 236 h 241"/>
                <a:gd name="T20" fmla="*/ 31 w 37"/>
                <a:gd name="T21" fmla="*/ 236 h 241"/>
                <a:gd name="T22" fmla="*/ 31 w 37"/>
                <a:gd name="T23" fmla="*/ 5 h 241"/>
                <a:gd name="T24" fmla="*/ 5 w 37"/>
                <a:gd name="T25" fmla="*/ 5 h 241"/>
                <a:gd name="T26" fmla="*/ 5 w 37"/>
                <a:gd name="T27" fmla="*/ 23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41">
                  <a:moveTo>
                    <a:pt x="34" y="241"/>
                  </a:moveTo>
                  <a:cubicBezTo>
                    <a:pt x="2" y="241"/>
                    <a:pt x="2" y="241"/>
                    <a:pt x="2" y="241"/>
                  </a:cubicBezTo>
                  <a:cubicBezTo>
                    <a:pt x="1" y="241"/>
                    <a:pt x="0" y="240"/>
                    <a:pt x="0" y="2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7" y="239"/>
                    <a:pt x="37" y="239"/>
                    <a:pt x="37" y="239"/>
                  </a:cubicBezTo>
                  <a:cubicBezTo>
                    <a:pt x="37" y="240"/>
                    <a:pt x="35" y="241"/>
                    <a:pt x="34" y="241"/>
                  </a:cubicBezTo>
                  <a:close/>
                  <a:moveTo>
                    <a:pt x="5" y="236"/>
                  </a:moveTo>
                  <a:cubicBezTo>
                    <a:pt x="31" y="236"/>
                    <a:pt x="31" y="236"/>
                    <a:pt x="31" y="2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6" name="işḻïḋè">
              <a:extLst>
                <a:ext uri="{FF2B5EF4-FFF2-40B4-BE49-F238E27FC236}">
                  <a16:creationId xmlns:a16="http://schemas.microsoft.com/office/drawing/2014/main" xmlns="" id="{6BEAAA46-10B6-4BF4-B79C-8FDE26F9763E}"/>
                </a:ext>
              </a:extLst>
            </p:cNvPr>
            <p:cNvSpPr/>
            <p:nvPr/>
          </p:nvSpPr>
          <p:spPr bwMode="auto">
            <a:xfrm>
              <a:off x="4848225" y="2281238"/>
              <a:ext cx="165100" cy="1076325"/>
            </a:xfrm>
            <a:custGeom>
              <a:avLst/>
              <a:gdLst>
                <a:gd name="T0" fmla="*/ 34 w 37"/>
                <a:gd name="T1" fmla="*/ 241 h 241"/>
                <a:gd name="T2" fmla="*/ 3 w 37"/>
                <a:gd name="T3" fmla="*/ 241 h 241"/>
                <a:gd name="T4" fmla="*/ 0 w 37"/>
                <a:gd name="T5" fmla="*/ 239 h 241"/>
                <a:gd name="T6" fmla="*/ 0 w 37"/>
                <a:gd name="T7" fmla="*/ 3 h 241"/>
                <a:gd name="T8" fmla="*/ 3 w 37"/>
                <a:gd name="T9" fmla="*/ 0 h 241"/>
                <a:gd name="T10" fmla="*/ 34 w 37"/>
                <a:gd name="T11" fmla="*/ 0 h 241"/>
                <a:gd name="T12" fmla="*/ 37 w 37"/>
                <a:gd name="T13" fmla="*/ 3 h 241"/>
                <a:gd name="T14" fmla="*/ 37 w 37"/>
                <a:gd name="T15" fmla="*/ 239 h 241"/>
                <a:gd name="T16" fmla="*/ 34 w 37"/>
                <a:gd name="T17" fmla="*/ 241 h 241"/>
                <a:gd name="T18" fmla="*/ 6 w 37"/>
                <a:gd name="T19" fmla="*/ 236 h 241"/>
                <a:gd name="T20" fmla="*/ 31 w 37"/>
                <a:gd name="T21" fmla="*/ 236 h 241"/>
                <a:gd name="T22" fmla="*/ 31 w 37"/>
                <a:gd name="T23" fmla="*/ 5 h 241"/>
                <a:gd name="T24" fmla="*/ 6 w 37"/>
                <a:gd name="T25" fmla="*/ 5 h 241"/>
                <a:gd name="T26" fmla="*/ 6 w 37"/>
                <a:gd name="T27" fmla="*/ 23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41">
                  <a:moveTo>
                    <a:pt x="34" y="241"/>
                  </a:moveTo>
                  <a:cubicBezTo>
                    <a:pt x="3" y="241"/>
                    <a:pt x="3" y="241"/>
                    <a:pt x="3" y="241"/>
                  </a:cubicBezTo>
                  <a:cubicBezTo>
                    <a:pt x="1" y="241"/>
                    <a:pt x="0" y="240"/>
                    <a:pt x="0" y="2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239"/>
                    <a:pt x="37" y="239"/>
                    <a:pt x="37" y="239"/>
                  </a:cubicBezTo>
                  <a:cubicBezTo>
                    <a:pt x="37" y="240"/>
                    <a:pt x="36" y="241"/>
                    <a:pt x="34" y="241"/>
                  </a:cubicBezTo>
                  <a:close/>
                  <a:moveTo>
                    <a:pt x="6" y="236"/>
                  </a:moveTo>
                  <a:cubicBezTo>
                    <a:pt x="31" y="236"/>
                    <a:pt x="31" y="236"/>
                    <a:pt x="31" y="2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2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7" name="ïṧḷîdé">
              <a:extLst>
                <a:ext uri="{FF2B5EF4-FFF2-40B4-BE49-F238E27FC236}">
                  <a16:creationId xmlns:a16="http://schemas.microsoft.com/office/drawing/2014/main" xmlns="" id="{A3AA1913-27AC-4488-8F49-9D8EFDBD4F30}"/>
                </a:ext>
              </a:extLst>
            </p:cNvPr>
            <p:cNvSpPr/>
            <p:nvPr/>
          </p:nvSpPr>
          <p:spPr bwMode="auto">
            <a:xfrm>
              <a:off x="5089525" y="2281238"/>
              <a:ext cx="165100" cy="1076325"/>
            </a:xfrm>
            <a:custGeom>
              <a:avLst/>
              <a:gdLst>
                <a:gd name="T0" fmla="*/ 34 w 37"/>
                <a:gd name="T1" fmla="*/ 241 h 241"/>
                <a:gd name="T2" fmla="*/ 3 w 37"/>
                <a:gd name="T3" fmla="*/ 241 h 241"/>
                <a:gd name="T4" fmla="*/ 0 w 37"/>
                <a:gd name="T5" fmla="*/ 239 h 241"/>
                <a:gd name="T6" fmla="*/ 0 w 37"/>
                <a:gd name="T7" fmla="*/ 3 h 241"/>
                <a:gd name="T8" fmla="*/ 3 w 37"/>
                <a:gd name="T9" fmla="*/ 0 h 241"/>
                <a:gd name="T10" fmla="*/ 34 w 37"/>
                <a:gd name="T11" fmla="*/ 0 h 241"/>
                <a:gd name="T12" fmla="*/ 37 w 37"/>
                <a:gd name="T13" fmla="*/ 3 h 241"/>
                <a:gd name="T14" fmla="*/ 37 w 37"/>
                <a:gd name="T15" fmla="*/ 239 h 241"/>
                <a:gd name="T16" fmla="*/ 34 w 37"/>
                <a:gd name="T17" fmla="*/ 241 h 241"/>
                <a:gd name="T18" fmla="*/ 6 w 37"/>
                <a:gd name="T19" fmla="*/ 236 h 241"/>
                <a:gd name="T20" fmla="*/ 31 w 37"/>
                <a:gd name="T21" fmla="*/ 236 h 241"/>
                <a:gd name="T22" fmla="*/ 31 w 37"/>
                <a:gd name="T23" fmla="*/ 5 h 241"/>
                <a:gd name="T24" fmla="*/ 6 w 37"/>
                <a:gd name="T25" fmla="*/ 5 h 241"/>
                <a:gd name="T26" fmla="*/ 6 w 37"/>
                <a:gd name="T27" fmla="*/ 23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41">
                  <a:moveTo>
                    <a:pt x="34" y="241"/>
                  </a:moveTo>
                  <a:cubicBezTo>
                    <a:pt x="3" y="241"/>
                    <a:pt x="3" y="241"/>
                    <a:pt x="3" y="241"/>
                  </a:cubicBezTo>
                  <a:cubicBezTo>
                    <a:pt x="1" y="241"/>
                    <a:pt x="0" y="240"/>
                    <a:pt x="0" y="2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239"/>
                    <a:pt x="37" y="239"/>
                    <a:pt x="37" y="239"/>
                  </a:cubicBezTo>
                  <a:cubicBezTo>
                    <a:pt x="37" y="240"/>
                    <a:pt x="36" y="241"/>
                    <a:pt x="34" y="241"/>
                  </a:cubicBezTo>
                  <a:close/>
                  <a:moveTo>
                    <a:pt x="6" y="236"/>
                  </a:moveTo>
                  <a:cubicBezTo>
                    <a:pt x="31" y="236"/>
                    <a:pt x="31" y="236"/>
                    <a:pt x="31" y="2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2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8" name="ïŝļïdé">
              <a:extLst>
                <a:ext uri="{FF2B5EF4-FFF2-40B4-BE49-F238E27FC236}">
                  <a16:creationId xmlns:a16="http://schemas.microsoft.com/office/drawing/2014/main" xmlns="" id="{0B74E251-34A2-40BE-BF94-3949F58F5423}"/>
                </a:ext>
              </a:extLst>
            </p:cNvPr>
            <p:cNvSpPr/>
            <p:nvPr/>
          </p:nvSpPr>
          <p:spPr bwMode="auto">
            <a:xfrm>
              <a:off x="5330825" y="2281238"/>
              <a:ext cx="166688" cy="1076325"/>
            </a:xfrm>
            <a:custGeom>
              <a:avLst/>
              <a:gdLst>
                <a:gd name="T0" fmla="*/ 34 w 37"/>
                <a:gd name="T1" fmla="*/ 241 h 241"/>
                <a:gd name="T2" fmla="*/ 3 w 37"/>
                <a:gd name="T3" fmla="*/ 241 h 241"/>
                <a:gd name="T4" fmla="*/ 0 w 37"/>
                <a:gd name="T5" fmla="*/ 239 h 241"/>
                <a:gd name="T6" fmla="*/ 0 w 37"/>
                <a:gd name="T7" fmla="*/ 3 h 241"/>
                <a:gd name="T8" fmla="*/ 3 w 37"/>
                <a:gd name="T9" fmla="*/ 0 h 241"/>
                <a:gd name="T10" fmla="*/ 34 w 37"/>
                <a:gd name="T11" fmla="*/ 0 h 241"/>
                <a:gd name="T12" fmla="*/ 37 w 37"/>
                <a:gd name="T13" fmla="*/ 3 h 241"/>
                <a:gd name="T14" fmla="*/ 37 w 37"/>
                <a:gd name="T15" fmla="*/ 239 h 241"/>
                <a:gd name="T16" fmla="*/ 34 w 37"/>
                <a:gd name="T17" fmla="*/ 241 h 241"/>
                <a:gd name="T18" fmla="*/ 6 w 37"/>
                <a:gd name="T19" fmla="*/ 236 h 241"/>
                <a:gd name="T20" fmla="*/ 32 w 37"/>
                <a:gd name="T21" fmla="*/ 236 h 241"/>
                <a:gd name="T22" fmla="*/ 32 w 37"/>
                <a:gd name="T23" fmla="*/ 5 h 241"/>
                <a:gd name="T24" fmla="*/ 6 w 37"/>
                <a:gd name="T25" fmla="*/ 5 h 241"/>
                <a:gd name="T26" fmla="*/ 6 w 37"/>
                <a:gd name="T27" fmla="*/ 23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41">
                  <a:moveTo>
                    <a:pt x="34" y="241"/>
                  </a:moveTo>
                  <a:cubicBezTo>
                    <a:pt x="3" y="241"/>
                    <a:pt x="3" y="241"/>
                    <a:pt x="3" y="241"/>
                  </a:cubicBezTo>
                  <a:cubicBezTo>
                    <a:pt x="2" y="241"/>
                    <a:pt x="0" y="240"/>
                    <a:pt x="0" y="2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239"/>
                    <a:pt x="37" y="239"/>
                    <a:pt x="37" y="239"/>
                  </a:cubicBezTo>
                  <a:cubicBezTo>
                    <a:pt x="37" y="240"/>
                    <a:pt x="36" y="241"/>
                    <a:pt x="34" y="241"/>
                  </a:cubicBezTo>
                  <a:close/>
                  <a:moveTo>
                    <a:pt x="6" y="236"/>
                  </a:moveTo>
                  <a:cubicBezTo>
                    <a:pt x="32" y="236"/>
                    <a:pt x="32" y="236"/>
                    <a:pt x="32" y="23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2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299" name="iṣḻïḋè">
              <a:extLst>
                <a:ext uri="{FF2B5EF4-FFF2-40B4-BE49-F238E27FC236}">
                  <a16:creationId xmlns:a16="http://schemas.microsoft.com/office/drawing/2014/main" xmlns="" id="{8E2785D0-982A-42F8-8409-6D48F9055373}"/>
                </a:ext>
              </a:extLst>
            </p:cNvPr>
            <p:cNvSpPr/>
            <p:nvPr/>
          </p:nvSpPr>
          <p:spPr bwMode="auto">
            <a:xfrm>
              <a:off x="4606925" y="3549650"/>
              <a:ext cx="165100" cy="165100"/>
            </a:xfrm>
            <a:custGeom>
              <a:avLst/>
              <a:gdLst>
                <a:gd name="T0" fmla="*/ 34 w 37"/>
                <a:gd name="T1" fmla="*/ 37 h 37"/>
                <a:gd name="T2" fmla="*/ 2 w 37"/>
                <a:gd name="T3" fmla="*/ 37 h 37"/>
                <a:gd name="T4" fmla="*/ 0 w 37"/>
                <a:gd name="T5" fmla="*/ 34 h 37"/>
                <a:gd name="T6" fmla="*/ 0 w 37"/>
                <a:gd name="T7" fmla="*/ 3 h 37"/>
                <a:gd name="T8" fmla="*/ 2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4 h 37"/>
                <a:gd name="T16" fmla="*/ 34 w 37"/>
                <a:gd name="T17" fmla="*/ 37 h 37"/>
                <a:gd name="T18" fmla="*/ 5 w 37"/>
                <a:gd name="T19" fmla="*/ 31 h 37"/>
                <a:gd name="T20" fmla="*/ 31 w 37"/>
                <a:gd name="T21" fmla="*/ 31 h 37"/>
                <a:gd name="T22" fmla="*/ 31 w 37"/>
                <a:gd name="T23" fmla="*/ 6 h 37"/>
                <a:gd name="T24" fmla="*/ 5 w 37"/>
                <a:gd name="T25" fmla="*/ 6 h 37"/>
                <a:gd name="T26" fmla="*/ 5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2"/>
                    <a:pt x="37" y="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5" y="37"/>
                    <a:pt x="34" y="37"/>
                  </a:cubicBezTo>
                  <a:close/>
                  <a:moveTo>
                    <a:pt x="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0" name="išḷíḍe">
              <a:extLst>
                <a:ext uri="{FF2B5EF4-FFF2-40B4-BE49-F238E27FC236}">
                  <a16:creationId xmlns:a16="http://schemas.microsoft.com/office/drawing/2014/main" xmlns="" id="{5653301D-F7DC-410D-AF32-43663E52741C}"/>
                </a:ext>
              </a:extLst>
            </p:cNvPr>
            <p:cNvSpPr/>
            <p:nvPr/>
          </p:nvSpPr>
          <p:spPr bwMode="auto">
            <a:xfrm>
              <a:off x="4848225" y="3549650"/>
              <a:ext cx="165100" cy="165100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4 h 37"/>
                <a:gd name="T6" fmla="*/ 0 w 37"/>
                <a:gd name="T7" fmla="*/ 3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4 h 37"/>
                <a:gd name="T16" fmla="*/ 34 w 37"/>
                <a:gd name="T17" fmla="*/ 37 h 37"/>
                <a:gd name="T18" fmla="*/ 6 w 37"/>
                <a:gd name="T19" fmla="*/ 31 h 37"/>
                <a:gd name="T20" fmla="*/ 31 w 37"/>
                <a:gd name="T21" fmla="*/ 31 h 37"/>
                <a:gd name="T22" fmla="*/ 31 w 37"/>
                <a:gd name="T23" fmla="*/ 6 h 37"/>
                <a:gd name="T24" fmla="*/ 6 w 37"/>
                <a:gd name="T25" fmla="*/ 6 h 37"/>
                <a:gd name="T26" fmla="*/ 6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6" y="37"/>
                    <a:pt x="34" y="37"/>
                  </a:cubicBezTo>
                  <a:close/>
                  <a:moveTo>
                    <a:pt x="6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1" name="îşļíḋé">
              <a:extLst>
                <a:ext uri="{FF2B5EF4-FFF2-40B4-BE49-F238E27FC236}">
                  <a16:creationId xmlns:a16="http://schemas.microsoft.com/office/drawing/2014/main" xmlns="" id="{AEFE51A9-04E3-455E-B145-4D06D5966086}"/>
                </a:ext>
              </a:extLst>
            </p:cNvPr>
            <p:cNvSpPr/>
            <p:nvPr/>
          </p:nvSpPr>
          <p:spPr bwMode="auto">
            <a:xfrm>
              <a:off x="5089525" y="3549650"/>
              <a:ext cx="165100" cy="165100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4 h 37"/>
                <a:gd name="T6" fmla="*/ 0 w 37"/>
                <a:gd name="T7" fmla="*/ 3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4 h 37"/>
                <a:gd name="T16" fmla="*/ 34 w 37"/>
                <a:gd name="T17" fmla="*/ 37 h 37"/>
                <a:gd name="T18" fmla="*/ 6 w 37"/>
                <a:gd name="T19" fmla="*/ 31 h 37"/>
                <a:gd name="T20" fmla="*/ 31 w 37"/>
                <a:gd name="T21" fmla="*/ 31 h 37"/>
                <a:gd name="T22" fmla="*/ 31 w 37"/>
                <a:gd name="T23" fmla="*/ 6 h 37"/>
                <a:gd name="T24" fmla="*/ 6 w 37"/>
                <a:gd name="T25" fmla="*/ 6 h 37"/>
                <a:gd name="T26" fmla="*/ 6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6" y="37"/>
                    <a:pt x="34" y="37"/>
                  </a:cubicBezTo>
                  <a:close/>
                  <a:moveTo>
                    <a:pt x="6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2" name="îṧḷíďé">
              <a:extLst>
                <a:ext uri="{FF2B5EF4-FFF2-40B4-BE49-F238E27FC236}">
                  <a16:creationId xmlns:a16="http://schemas.microsoft.com/office/drawing/2014/main" xmlns="" id="{FCAA63A2-D069-4CD3-ABD1-F3EB494C8CDD}"/>
                </a:ext>
              </a:extLst>
            </p:cNvPr>
            <p:cNvSpPr/>
            <p:nvPr/>
          </p:nvSpPr>
          <p:spPr bwMode="auto">
            <a:xfrm>
              <a:off x="5330825" y="3549650"/>
              <a:ext cx="166688" cy="165100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4 h 37"/>
                <a:gd name="T6" fmla="*/ 0 w 37"/>
                <a:gd name="T7" fmla="*/ 3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4 h 37"/>
                <a:gd name="T16" fmla="*/ 34 w 37"/>
                <a:gd name="T17" fmla="*/ 37 h 37"/>
                <a:gd name="T18" fmla="*/ 6 w 37"/>
                <a:gd name="T19" fmla="*/ 31 h 37"/>
                <a:gd name="T20" fmla="*/ 32 w 37"/>
                <a:gd name="T21" fmla="*/ 31 h 37"/>
                <a:gd name="T22" fmla="*/ 32 w 37"/>
                <a:gd name="T23" fmla="*/ 6 h 37"/>
                <a:gd name="T24" fmla="*/ 6 w 37"/>
                <a:gd name="T25" fmla="*/ 6 h 37"/>
                <a:gd name="T26" fmla="*/ 6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6" y="37"/>
                    <a:pt x="34" y="37"/>
                  </a:cubicBezTo>
                  <a:close/>
                  <a:moveTo>
                    <a:pt x="6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3" name="iṡ1íďê">
              <a:extLst>
                <a:ext uri="{FF2B5EF4-FFF2-40B4-BE49-F238E27FC236}">
                  <a16:creationId xmlns:a16="http://schemas.microsoft.com/office/drawing/2014/main" xmlns="" id="{32F3E790-8036-403E-B04D-88C756ACC130}"/>
                </a:ext>
              </a:extLst>
            </p:cNvPr>
            <p:cNvSpPr/>
            <p:nvPr/>
          </p:nvSpPr>
          <p:spPr bwMode="auto">
            <a:xfrm>
              <a:off x="4606925" y="3773488"/>
              <a:ext cx="165100" cy="165100"/>
            </a:xfrm>
            <a:custGeom>
              <a:avLst/>
              <a:gdLst>
                <a:gd name="T0" fmla="*/ 34 w 37"/>
                <a:gd name="T1" fmla="*/ 37 h 37"/>
                <a:gd name="T2" fmla="*/ 2 w 37"/>
                <a:gd name="T3" fmla="*/ 37 h 37"/>
                <a:gd name="T4" fmla="*/ 0 w 37"/>
                <a:gd name="T5" fmla="*/ 35 h 37"/>
                <a:gd name="T6" fmla="*/ 0 w 37"/>
                <a:gd name="T7" fmla="*/ 3 h 37"/>
                <a:gd name="T8" fmla="*/ 2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5 h 37"/>
                <a:gd name="T16" fmla="*/ 34 w 37"/>
                <a:gd name="T17" fmla="*/ 37 h 37"/>
                <a:gd name="T18" fmla="*/ 5 w 37"/>
                <a:gd name="T19" fmla="*/ 32 h 37"/>
                <a:gd name="T20" fmla="*/ 31 w 37"/>
                <a:gd name="T21" fmla="*/ 32 h 37"/>
                <a:gd name="T22" fmla="*/ 31 w 37"/>
                <a:gd name="T23" fmla="*/ 6 h 37"/>
                <a:gd name="T24" fmla="*/ 5 w 37"/>
                <a:gd name="T25" fmla="*/ 6 h 37"/>
                <a:gd name="T26" fmla="*/ 5 w 37"/>
                <a:gd name="T2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2"/>
                    <a:pt x="37" y="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5" y="37"/>
                    <a:pt x="34" y="37"/>
                  </a:cubicBezTo>
                  <a:close/>
                  <a:moveTo>
                    <a:pt x="5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4" name="ïṡḷîḑê">
              <a:extLst>
                <a:ext uri="{FF2B5EF4-FFF2-40B4-BE49-F238E27FC236}">
                  <a16:creationId xmlns:a16="http://schemas.microsoft.com/office/drawing/2014/main" xmlns="" id="{70230B2A-36E0-4FD1-B863-C16AB726A2D8}"/>
                </a:ext>
              </a:extLst>
            </p:cNvPr>
            <p:cNvSpPr/>
            <p:nvPr/>
          </p:nvSpPr>
          <p:spPr bwMode="auto">
            <a:xfrm>
              <a:off x="4848225" y="3773488"/>
              <a:ext cx="165100" cy="165100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5 h 37"/>
                <a:gd name="T6" fmla="*/ 0 w 37"/>
                <a:gd name="T7" fmla="*/ 3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5 h 37"/>
                <a:gd name="T16" fmla="*/ 34 w 37"/>
                <a:gd name="T17" fmla="*/ 37 h 37"/>
                <a:gd name="T18" fmla="*/ 6 w 37"/>
                <a:gd name="T19" fmla="*/ 32 h 37"/>
                <a:gd name="T20" fmla="*/ 31 w 37"/>
                <a:gd name="T21" fmla="*/ 32 h 37"/>
                <a:gd name="T22" fmla="*/ 31 w 37"/>
                <a:gd name="T23" fmla="*/ 6 h 37"/>
                <a:gd name="T24" fmla="*/ 6 w 37"/>
                <a:gd name="T25" fmla="*/ 6 h 37"/>
                <a:gd name="T26" fmla="*/ 6 w 37"/>
                <a:gd name="T2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6" y="37"/>
                    <a:pt x="34" y="37"/>
                  </a:cubicBezTo>
                  <a:close/>
                  <a:moveTo>
                    <a:pt x="6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5" name="ï$ḷíḓè">
              <a:extLst>
                <a:ext uri="{FF2B5EF4-FFF2-40B4-BE49-F238E27FC236}">
                  <a16:creationId xmlns:a16="http://schemas.microsoft.com/office/drawing/2014/main" xmlns="" id="{F7694367-1BA8-4559-BB9D-500D80C90A95}"/>
                </a:ext>
              </a:extLst>
            </p:cNvPr>
            <p:cNvSpPr/>
            <p:nvPr/>
          </p:nvSpPr>
          <p:spPr bwMode="auto">
            <a:xfrm>
              <a:off x="5089525" y="3773488"/>
              <a:ext cx="165100" cy="165100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5 h 37"/>
                <a:gd name="T6" fmla="*/ 0 w 37"/>
                <a:gd name="T7" fmla="*/ 3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5 h 37"/>
                <a:gd name="T16" fmla="*/ 34 w 37"/>
                <a:gd name="T17" fmla="*/ 37 h 37"/>
                <a:gd name="T18" fmla="*/ 6 w 37"/>
                <a:gd name="T19" fmla="*/ 32 h 37"/>
                <a:gd name="T20" fmla="*/ 31 w 37"/>
                <a:gd name="T21" fmla="*/ 32 h 37"/>
                <a:gd name="T22" fmla="*/ 31 w 37"/>
                <a:gd name="T23" fmla="*/ 6 h 37"/>
                <a:gd name="T24" fmla="*/ 6 w 37"/>
                <a:gd name="T25" fmla="*/ 6 h 37"/>
                <a:gd name="T26" fmla="*/ 6 w 37"/>
                <a:gd name="T2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6" y="37"/>
                    <a:pt x="34" y="37"/>
                  </a:cubicBezTo>
                  <a:close/>
                  <a:moveTo>
                    <a:pt x="6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6" name="îṩľîde">
              <a:extLst>
                <a:ext uri="{FF2B5EF4-FFF2-40B4-BE49-F238E27FC236}">
                  <a16:creationId xmlns:a16="http://schemas.microsoft.com/office/drawing/2014/main" xmlns="" id="{AB9E51D3-FE16-42E9-BC7F-DDC3AEF7384A}"/>
                </a:ext>
              </a:extLst>
            </p:cNvPr>
            <p:cNvSpPr/>
            <p:nvPr/>
          </p:nvSpPr>
          <p:spPr bwMode="auto">
            <a:xfrm>
              <a:off x="5330825" y="3773488"/>
              <a:ext cx="166688" cy="165100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5 h 37"/>
                <a:gd name="T6" fmla="*/ 0 w 37"/>
                <a:gd name="T7" fmla="*/ 3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3 h 37"/>
                <a:gd name="T14" fmla="*/ 37 w 37"/>
                <a:gd name="T15" fmla="*/ 35 h 37"/>
                <a:gd name="T16" fmla="*/ 34 w 37"/>
                <a:gd name="T17" fmla="*/ 37 h 37"/>
                <a:gd name="T18" fmla="*/ 6 w 37"/>
                <a:gd name="T19" fmla="*/ 32 h 37"/>
                <a:gd name="T20" fmla="*/ 32 w 37"/>
                <a:gd name="T21" fmla="*/ 32 h 37"/>
                <a:gd name="T22" fmla="*/ 32 w 37"/>
                <a:gd name="T23" fmla="*/ 6 h 37"/>
                <a:gd name="T24" fmla="*/ 6 w 37"/>
                <a:gd name="T25" fmla="*/ 6 h 37"/>
                <a:gd name="T26" fmla="*/ 6 w 37"/>
                <a:gd name="T2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0" y="36"/>
                    <a:pt x="0" y="3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6" y="37"/>
                    <a:pt x="34" y="37"/>
                  </a:cubicBezTo>
                  <a:close/>
                  <a:moveTo>
                    <a:pt x="6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7" name="iṥľïḍè">
              <a:extLst>
                <a:ext uri="{FF2B5EF4-FFF2-40B4-BE49-F238E27FC236}">
                  <a16:creationId xmlns:a16="http://schemas.microsoft.com/office/drawing/2014/main" xmlns="" id="{E8D72626-0FEB-435B-A71E-1AEA2D48627B}"/>
                </a:ext>
              </a:extLst>
            </p:cNvPr>
            <p:cNvSpPr/>
            <p:nvPr/>
          </p:nvSpPr>
          <p:spPr bwMode="auto">
            <a:xfrm>
              <a:off x="4606925" y="4000500"/>
              <a:ext cx="165100" cy="166688"/>
            </a:xfrm>
            <a:custGeom>
              <a:avLst/>
              <a:gdLst>
                <a:gd name="T0" fmla="*/ 34 w 37"/>
                <a:gd name="T1" fmla="*/ 37 h 37"/>
                <a:gd name="T2" fmla="*/ 2 w 37"/>
                <a:gd name="T3" fmla="*/ 37 h 37"/>
                <a:gd name="T4" fmla="*/ 0 w 37"/>
                <a:gd name="T5" fmla="*/ 34 h 37"/>
                <a:gd name="T6" fmla="*/ 0 w 37"/>
                <a:gd name="T7" fmla="*/ 2 h 37"/>
                <a:gd name="T8" fmla="*/ 2 w 37"/>
                <a:gd name="T9" fmla="*/ 0 h 37"/>
                <a:gd name="T10" fmla="*/ 34 w 37"/>
                <a:gd name="T11" fmla="*/ 0 h 37"/>
                <a:gd name="T12" fmla="*/ 37 w 37"/>
                <a:gd name="T13" fmla="*/ 2 h 37"/>
                <a:gd name="T14" fmla="*/ 37 w 37"/>
                <a:gd name="T15" fmla="*/ 34 h 37"/>
                <a:gd name="T16" fmla="*/ 34 w 37"/>
                <a:gd name="T17" fmla="*/ 37 h 37"/>
                <a:gd name="T18" fmla="*/ 5 w 37"/>
                <a:gd name="T19" fmla="*/ 31 h 37"/>
                <a:gd name="T20" fmla="*/ 31 w 37"/>
                <a:gd name="T21" fmla="*/ 31 h 37"/>
                <a:gd name="T22" fmla="*/ 31 w 37"/>
                <a:gd name="T23" fmla="*/ 5 h 37"/>
                <a:gd name="T24" fmla="*/ 5 w 37"/>
                <a:gd name="T25" fmla="*/ 5 h 37"/>
                <a:gd name="T26" fmla="*/ 5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5"/>
                    <a:pt x="35" y="37"/>
                    <a:pt x="34" y="37"/>
                  </a:cubicBezTo>
                  <a:close/>
                  <a:moveTo>
                    <a:pt x="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8" name="ïṧḷiḓê">
              <a:extLst>
                <a:ext uri="{FF2B5EF4-FFF2-40B4-BE49-F238E27FC236}">
                  <a16:creationId xmlns:a16="http://schemas.microsoft.com/office/drawing/2014/main" xmlns="" id="{D3E88D21-450D-48FB-B8AF-F1407B9434FA}"/>
                </a:ext>
              </a:extLst>
            </p:cNvPr>
            <p:cNvSpPr/>
            <p:nvPr/>
          </p:nvSpPr>
          <p:spPr bwMode="auto">
            <a:xfrm>
              <a:off x="4848225" y="4000500"/>
              <a:ext cx="165100" cy="166688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4 h 37"/>
                <a:gd name="T6" fmla="*/ 0 w 37"/>
                <a:gd name="T7" fmla="*/ 2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2 h 37"/>
                <a:gd name="T14" fmla="*/ 37 w 37"/>
                <a:gd name="T15" fmla="*/ 34 h 37"/>
                <a:gd name="T16" fmla="*/ 34 w 37"/>
                <a:gd name="T17" fmla="*/ 37 h 37"/>
                <a:gd name="T18" fmla="*/ 6 w 37"/>
                <a:gd name="T19" fmla="*/ 31 h 37"/>
                <a:gd name="T20" fmla="*/ 31 w 37"/>
                <a:gd name="T21" fmla="*/ 31 h 37"/>
                <a:gd name="T22" fmla="*/ 31 w 37"/>
                <a:gd name="T23" fmla="*/ 5 h 37"/>
                <a:gd name="T24" fmla="*/ 6 w 37"/>
                <a:gd name="T25" fmla="*/ 5 h 37"/>
                <a:gd name="T26" fmla="*/ 6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5"/>
                    <a:pt x="36" y="37"/>
                    <a:pt x="34" y="37"/>
                  </a:cubicBezTo>
                  <a:close/>
                  <a:moveTo>
                    <a:pt x="6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09" name="íŝḻïḍe">
              <a:extLst>
                <a:ext uri="{FF2B5EF4-FFF2-40B4-BE49-F238E27FC236}">
                  <a16:creationId xmlns:a16="http://schemas.microsoft.com/office/drawing/2014/main" xmlns="" id="{45C2CC18-8697-4157-A268-49A1E5351548}"/>
                </a:ext>
              </a:extLst>
            </p:cNvPr>
            <p:cNvSpPr/>
            <p:nvPr/>
          </p:nvSpPr>
          <p:spPr bwMode="auto">
            <a:xfrm>
              <a:off x="5089525" y="4000500"/>
              <a:ext cx="165100" cy="166688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4 h 37"/>
                <a:gd name="T6" fmla="*/ 0 w 37"/>
                <a:gd name="T7" fmla="*/ 2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2 h 37"/>
                <a:gd name="T14" fmla="*/ 37 w 37"/>
                <a:gd name="T15" fmla="*/ 34 h 37"/>
                <a:gd name="T16" fmla="*/ 34 w 37"/>
                <a:gd name="T17" fmla="*/ 37 h 37"/>
                <a:gd name="T18" fmla="*/ 6 w 37"/>
                <a:gd name="T19" fmla="*/ 31 h 37"/>
                <a:gd name="T20" fmla="*/ 31 w 37"/>
                <a:gd name="T21" fmla="*/ 31 h 37"/>
                <a:gd name="T22" fmla="*/ 31 w 37"/>
                <a:gd name="T23" fmla="*/ 5 h 37"/>
                <a:gd name="T24" fmla="*/ 6 w 37"/>
                <a:gd name="T25" fmla="*/ 5 h 37"/>
                <a:gd name="T26" fmla="*/ 6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5"/>
                    <a:pt x="36" y="37"/>
                    <a:pt x="34" y="37"/>
                  </a:cubicBezTo>
                  <a:close/>
                  <a:moveTo>
                    <a:pt x="6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0" name="îşľîḑe">
              <a:extLst>
                <a:ext uri="{FF2B5EF4-FFF2-40B4-BE49-F238E27FC236}">
                  <a16:creationId xmlns:a16="http://schemas.microsoft.com/office/drawing/2014/main" xmlns="" id="{442A76D7-CD94-4E70-82AD-393A5512B721}"/>
                </a:ext>
              </a:extLst>
            </p:cNvPr>
            <p:cNvSpPr/>
            <p:nvPr/>
          </p:nvSpPr>
          <p:spPr bwMode="auto">
            <a:xfrm>
              <a:off x="5330825" y="4000500"/>
              <a:ext cx="166688" cy="166688"/>
            </a:xfrm>
            <a:custGeom>
              <a:avLst/>
              <a:gdLst>
                <a:gd name="T0" fmla="*/ 34 w 37"/>
                <a:gd name="T1" fmla="*/ 37 h 37"/>
                <a:gd name="T2" fmla="*/ 3 w 37"/>
                <a:gd name="T3" fmla="*/ 37 h 37"/>
                <a:gd name="T4" fmla="*/ 0 w 37"/>
                <a:gd name="T5" fmla="*/ 34 h 37"/>
                <a:gd name="T6" fmla="*/ 0 w 37"/>
                <a:gd name="T7" fmla="*/ 2 h 37"/>
                <a:gd name="T8" fmla="*/ 3 w 37"/>
                <a:gd name="T9" fmla="*/ 0 h 37"/>
                <a:gd name="T10" fmla="*/ 34 w 37"/>
                <a:gd name="T11" fmla="*/ 0 h 37"/>
                <a:gd name="T12" fmla="*/ 37 w 37"/>
                <a:gd name="T13" fmla="*/ 2 h 37"/>
                <a:gd name="T14" fmla="*/ 37 w 37"/>
                <a:gd name="T15" fmla="*/ 34 h 37"/>
                <a:gd name="T16" fmla="*/ 34 w 37"/>
                <a:gd name="T17" fmla="*/ 37 h 37"/>
                <a:gd name="T18" fmla="*/ 6 w 37"/>
                <a:gd name="T19" fmla="*/ 31 h 37"/>
                <a:gd name="T20" fmla="*/ 32 w 37"/>
                <a:gd name="T21" fmla="*/ 31 h 37"/>
                <a:gd name="T22" fmla="*/ 32 w 37"/>
                <a:gd name="T23" fmla="*/ 5 h 37"/>
                <a:gd name="T24" fmla="*/ 6 w 37"/>
                <a:gd name="T25" fmla="*/ 5 h 37"/>
                <a:gd name="T26" fmla="*/ 6 w 37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5"/>
                    <a:pt x="36" y="37"/>
                    <a:pt x="34" y="37"/>
                  </a:cubicBezTo>
                  <a:close/>
                  <a:moveTo>
                    <a:pt x="6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1" name="ïs1íḑè">
              <a:extLst>
                <a:ext uri="{FF2B5EF4-FFF2-40B4-BE49-F238E27FC236}">
                  <a16:creationId xmlns:a16="http://schemas.microsoft.com/office/drawing/2014/main" xmlns="" id="{9910112D-1B76-4A38-AB69-D9923EA7DD42}"/>
                </a:ext>
              </a:extLst>
            </p:cNvPr>
            <p:cNvSpPr/>
            <p:nvPr/>
          </p:nvSpPr>
          <p:spPr bwMode="auto">
            <a:xfrm>
              <a:off x="5805488" y="3549650"/>
              <a:ext cx="715963" cy="1317625"/>
            </a:xfrm>
            <a:custGeom>
              <a:avLst/>
              <a:gdLst>
                <a:gd name="T0" fmla="*/ 138 w 160"/>
                <a:gd name="T1" fmla="*/ 295 h 295"/>
                <a:gd name="T2" fmla="*/ 21 w 160"/>
                <a:gd name="T3" fmla="*/ 295 h 295"/>
                <a:gd name="T4" fmla="*/ 0 w 160"/>
                <a:gd name="T5" fmla="*/ 273 h 295"/>
                <a:gd name="T6" fmla="*/ 0 w 160"/>
                <a:gd name="T7" fmla="*/ 29 h 295"/>
                <a:gd name="T8" fmla="*/ 28 w 160"/>
                <a:gd name="T9" fmla="*/ 0 h 295"/>
                <a:gd name="T10" fmla="*/ 132 w 160"/>
                <a:gd name="T11" fmla="*/ 0 h 295"/>
                <a:gd name="T12" fmla="*/ 160 w 160"/>
                <a:gd name="T13" fmla="*/ 29 h 295"/>
                <a:gd name="T14" fmla="*/ 160 w 160"/>
                <a:gd name="T15" fmla="*/ 275 h 295"/>
                <a:gd name="T16" fmla="*/ 138 w 160"/>
                <a:gd name="T17" fmla="*/ 295 h 295"/>
                <a:gd name="T18" fmla="*/ 28 w 160"/>
                <a:gd name="T19" fmla="*/ 8 h 295"/>
                <a:gd name="T20" fmla="*/ 8 w 160"/>
                <a:gd name="T21" fmla="*/ 29 h 295"/>
                <a:gd name="T22" fmla="*/ 8 w 160"/>
                <a:gd name="T23" fmla="*/ 273 h 295"/>
                <a:gd name="T24" fmla="*/ 21 w 160"/>
                <a:gd name="T25" fmla="*/ 287 h 295"/>
                <a:gd name="T26" fmla="*/ 138 w 160"/>
                <a:gd name="T27" fmla="*/ 287 h 295"/>
                <a:gd name="T28" fmla="*/ 152 w 160"/>
                <a:gd name="T29" fmla="*/ 275 h 295"/>
                <a:gd name="T30" fmla="*/ 152 w 160"/>
                <a:gd name="T31" fmla="*/ 29 h 295"/>
                <a:gd name="T32" fmla="*/ 132 w 160"/>
                <a:gd name="T33" fmla="*/ 8 h 295"/>
                <a:gd name="T34" fmla="*/ 28 w 160"/>
                <a:gd name="T35" fmla="*/ 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295">
                  <a:moveTo>
                    <a:pt x="138" y="295"/>
                  </a:moveTo>
                  <a:cubicBezTo>
                    <a:pt x="21" y="295"/>
                    <a:pt x="21" y="295"/>
                    <a:pt x="21" y="295"/>
                  </a:cubicBezTo>
                  <a:cubicBezTo>
                    <a:pt x="5" y="295"/>
                    <a:pt x="0" y="289"/>
                    <a:pt x="0" y="27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7" y="0"/>
                    <a:pt x="160" y="13"/>
                    <a:pt x="160" y="29"/>
                  </a:cubicBezTo>
                  <a:cubicBezTo>
                    <a:pt x="160" y="275"/>
                    <a:pt x="160" y="275"/>
                    <a:pt x="160" y="275"/>
                  </a:cubicBezTo>
                  <a:cubicBezTo>
                    <a:pt x="160" y="292"/>
                    <a:pt x="153" y="295"/>
                    <a:pt x="138" y="295"/>
                  </a:cubicBezTo>
                  <a:close/>
                  <a:moveTo>
                    <a:pt x="28" y="8"/>
                  </a:moveTo>
                  <a:cubicBezTo>
                    <a:pt x="17" y="8"/>
                    <a:pt x="8" y="18"/>
                    <a:pt x="8" y="29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85"/>
                    <a:pt x="10" y="287"/>
                    <a:pt x="21" y="287"/>
                  </a:cubicBezTo>
                  <a:cubicBezTo>
                    <a:pt x="138" y="287"/>
                    <a:pt x="138" y="287"/>
                    <a:pt x="138" y="287"/>
                  </a:cubicBezTo>
                  <a:cubicBezTo>
                    <a:pt x="151" y="287"/>
                    <a:pt x="152" y="285"/>
                    <a:pt x="152" y="275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18"/>
                    <a:pt x="143" y="8"/>
                    <a:pt x="132" y="8"/>
                  </a:cubicBezTo>
                  <a:lnTo>
                    <a:pt x="2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2" name="íṣľïḋè">
              <a:extLst>
                <a:ext uri="{FF2B5EF4-FFF2-40B4-BE49-F238E27FC236}">
                  <a16:creationId xmlns:a16="http://schemas.microsoft.com/office/drawing/2014/main" xmlns="" id="{A6B7F71E-E035-4E0A-A018-93B2C299EBA8}"/>
                </a:ext>
              </a:extLst>
            </p:cNvPr>
            <p:cNvSpPr/>
            <p:nvPr/>
          </p:nvSpPr>
          <p:spPr bwMode="auto">
            <a:xfrm>
              <a:off x="5894388" y="3657600"/>
              <a:ext cx="536575" cy="379413"/>
            </a:xfrm>
            <a:custGeom>
              <a:avLst/>
              <a:gdLst>
                <a:gd name="T0" fmla="*/ 100 w 120"/>
                <a:gd name="T1" fmla="*/ 85 h 85"/>
                <a:gd name="T2" fmla="*/ 20 w 120"/>
                <a:gd name="T3" fmla="*/ 85 h 85"/>
                <a:gd name="T4" fmla="*/ 0 w 120"/>
                <a:gd name="T5" fmla="*/ 65 h 85"/>
                <a:gd name="T6" fmla="*/ 0 w 120"/>
                <a:gd name="T7" fmla="*/ 20 h 85"/>
                <a:gd name="T8" fmla="*/ 20 w 120"/>
                <a:gd name="T9" fmla="*/ 0 h 85"/>
                <a:gd name="T10" fmla="*/ 100 w 120"/>
                <a:gd name="T11" fmla="*/ 0 h 85"/>
                <a:gd name="T12" fmla="*/ 120 w 120"/>
                <a:gd name="T13" fmla="*/ 20 h 85"/>
                <a:gd name="T14" fmla="*/ 120 w 120"/>
                <a:gd name="T15" fmla="*/ 65 h 85"/>
                <a:gd name="T16" fmla="*/ 100 w 120"/>
                <a:gd name="T17" fmla="*/ 85 h 85"/>
                <a:gd name="T18" fmla="*/ 20 w 120"/>
                <a:gd name="T19" fmla="*/ 8 h 85"/>
                <a:gd name="T20" fmla="*/ 8 w 120"/>
                <a:gd name="T21" fmla="*/ 20 h 85"/>
                <a:gd name="T22" fmla="*/ 8 w 120"/>
                <a:gd name="T23" fmla="*/ 65 h 85"/>
                <a:gd name="T24" fmla="*/ 20 w 120"/>
                <a:gd name="T25" fmla="*/ 77 h 85"/>
                <a:gd name="T26" fmla="*/ 100 w 120"/>
                <a:gd name="T27" fmla="*/ 77 h 85"/>
                <a:gd name="T28" fmla="*/ 112 w 120"/>
                <a:gd name="T29" fmla="*/ 65 h 85"/>
                <a:gd name="T30" fmla="*/ 112 w 120"/>
                <a:gd name="T31" fmla="*/ 20 h 85"/>
                <a:gd name="T32" fmla="*/ 100 w 120"/>
                <a:gd name="T33" fmla="*/ 8 h 85"/>
                <a:gd name="T34" fmla="*/ 20 w 120"/>
                <a:gd name="T35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85">
                  <a:moveTo>
                    <a:pt x="100" y="85"/>
                  </a:moveTo>
                  <a:cubicBezTo>
                    <a:pt x="20" y="85"/>
                    <a:pt x="20" y="85"/>
                    <a:pt x="20" y="85"/>
                  </a:cubicBezTo>
                  <a:cubicBezTo>
                    <a:pt x="9" y="85"/>
                    <a:pt x="0" y="76"/>
                    <a:pt x="0" y="6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1" y="0"/>
                    <a:pt x="120" y="9"/>
                    <a:pt x="120" y="20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0" y="76"/>
                    <a:pt x="111" y="85"/>
                    <a:pt x="100" y="85"/>
                  </a:cubicBezTo>
                  <a:close/>
                  <a:moveTo>
                    <a:pt x="20" y="8"/>
                  </a:moveTo>
                  <a:cubicBezTo>
                    <a:pt x="14" y="8"/>
                    <a:pt x="8" y="13"/>
                    <a:pt x="8" y="20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71"/>
                    <a:pt x="14" y="77"/>
                    <a:pt x="2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7" y="77"/>
                    <a:pt x="112" y="71"/>
                    <a:pt x="112" y="6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13"/>
                    <a:pt x="107" y="8"/>
                    <a:pt x="100" y="8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3" name="íS1íďé">
              <a:extLst>
                <a:ext uri="{FF2B5EF4-FFF2-40B4-BE49-F238E27FC236}">
                  <a16:creationId xmlns:a16="http://schemas.microsoft.com/office/drawing/2014/main" xmlns="" id="{110A2491-F552-413E-A5D8-DA9A448E955B}"/>
                </a:ext>
              </a:extLst>
            </p:cNvPr>
            <p:cNvSpPr/>
            <p:nvPr/>
          </p:nvSpPr>
          <p:spPr bwMode="auto">
            <a:xfrm>
              <a:off x="6484938" y="3978275"/>
              <a:ext cx="250825" cy="684213"/>
            </a:xfrm>
            <a:custGeom>
              <a:avLst/>
              <a:gdLst>
                <a:gd name="T0" fmla="*/ 39 w 56"/>
                <a:gd name="T1" fmla="*/ 153 h 153"/>
                <a:gd name="T2" fmla="*/ 22 w 56"/>
                <a:gd name="T3" fmla="*/ 133 h 153"/>
                <a:gd name="T4" fmla="*/ 22 w 56"/>
                <a:gd name="T5" fmla="*/ 49 h 153"/>
                <a:gd name="T6" fmla="*/ 4 w 56"/>
                <a:gd name="T7" fmla="*/ 27 h 153"/>
                <a:gd name="T8" fmla="*/ 3 w 56"/>
                <a:gd name="T9" fmla="*/ 26 h 153"/>
                <a:gd name="T10" fmla="*/ 0 w 56"/>
                <a:gd name="T11" fmla="*/ 22 h 153"/>
                <a:gd name="T12" fmla="*/ 5 w 56"/>
                <a:gd name="T13" fmla="*/ 19 h 153"/>
                <a:gd name="T14" fmla="*/ 6 w 56"/>
                <a:gd name="T15" fmla="*/ 19 h 153"/>
                <a:gd name="T16" fmla="*/ 30 w 56"/>
                <a:gd name="T17" fmla="*/ 49 h 153"/>
                <a:gd name="T18" fmla="*/ 30 w 56"/>
                <a:gd name="T19" fmla="*/ 133 h 153"/>
                <a:gd name="T20" fmla="*/ 39 w 56"/>
                <a:gd name="T21" fmla="*/ 145 h 153"/>
                <a:gd name="T22" fmla="*/ 48 w 56"/>
                <a:gd name="T23" fmla="*/ 132 h 153"/>
                <a:gd name="T24" fmla="*/ 48 w 56"/>
                <a:gd name="T25" fmla="*/ 4 h 153"/>
                <a:gd name="T26" fmla="*/ 52 w 56"/>
                <a:gd name="T27" fmla="*/ 0 h 153"/>
                <a:gd name="T28" fmla="*/ 56 w 56"/>
                <a:gd name="T29" fmla="*/ 4 h 153"/>
                <a:gd name="T30" fmla="*/ 56 w 56"/>
                <a:gd name="T31" fmla="*/ 132 h 153"/>
                <a:gd name="T32" fmla="*/ 39 w 56"/>
                <a:gd name="T3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153">
                  <a:moveTo>
                    <a:pt x="39" y="153"/>
                  </a:moveTo>
                  <a:cubicBezTo>
                    <a:pt x="28" y="153"/>
                    <a:pt x="22" y="145"/>
                    <a:pt x="22" y="13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30"/>
                    <a:pt x="10" y="28"/>
                    <a:pt x="4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1" y="19"/>
                    <a:pt x="3" y="18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2" y="20"/>
                    <a:pt x="30" y="24"/>
                    <a:pt x="30" y="49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41"/>
                    <a:pt x="33" y="145"/>
                    <a:pt x="39" y="145"/>
                  </a:cubicBezTo>
                  <a:cubicBezTo>
                    <a:pt x="42" y="145"/>
                    <a:pt x="48" y="145"/>
                    <a:pt x="48" y="13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"/>
                    <a:pt x="50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50"/>
                    <a:pt x="45" y="153"/>
                    <a:pt x="39" y="1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4" name="iṥľïde">
              <a:extLst>
                <a:ext uri="{FF2B5EF4-FFF2-40B4-BE49-F238E27FC236}">
                  <a16:creationId xmlns:a16="http://schemas.microsoft.com/office/drawing/2014/main" xmlns="" id="{90D6C352-4091-499A-A3AD-78221CFE2EBA}"/>
                </a:ext>
              </a:extLst>
            </p:cNvPr>
            <p:cNvSpPr/>
            <p:nvPr/>
          </p:nvSpPr>
          <p:spPr bwMode="auto">
            <a:xfrm>
              <a:off x="6669088" y="3817938"/>
              <a:ext cx="93663" cy="201613"/>
            </a:xfrm>
            <a:custGeom>
              <a:avLst/>
              <a:gdLst>
                <a:gd name="T0" fmla="*/ 17 w 21"/>
                <a:gd name="T1" fmla="*/ 45 h 45"/>
                <a:gd name="T2" fmla="*/ 4 w 21"/>
                <a:gd name="T3" fmla="*/ 45 h 45"/>
                <a:gd name="T4" fmla="*/ 0 w 21"/>
                <a:gd name="T5" fmla="*/ 40 h 45"/>
                <a:gd name="T6" fmla="*/ 0 w 21"/>
                <a:gd name="T7" fmla="*/ 4 h 45"/>
                <a:gd name="T8" fmla="*/ 4 w 21"/>
                <a:gd name="T9" fmla="*/ 0 h 45"/>
                <a:gd name="T10" fmla="*/ 17 w 21"/>
                <a:gd name="T11" fmla="*/ 0 h 45"/>
                <a:gd name="T12" fmla="*/ 21 w 21"/>
                <a:gd name="T13" fmla="*/ 4 h 45"/>
                <a:gd name="T14" fmla="*/ 21 w 21"/>
                <a:gd name="T15" fmla="*/ 40 h 45"/>
                <a:gd name="T16" fmla="*/ 17 w 21"/>
                <a:gd name="T17" fmla="*/ 45 h 45"/>
                <a:gd name="T18" fmla="*/ 8 w 21"/>
                <a:gd name="T19" fmla="*/ 36 h 45"/>
                <a:gd name="T20" fmla="*/ 13 w 21"/>
                <a:gd name="T21" fmla="*/ 36 h 45"/>
                <a:gd name="T22" fmla="*/ 13 w 21"/>
                <a:gd name="T23" fmla="*/ 9 h 45"/>
                <a:gd name="T24" fmla="*/ 8 w 21"/>
                <a:gd name="T25" fmla="*/ 9 h 45"/>
                <a:gd name="T26" fmla="*/ 8 w 21"/>
                <a:gd name="T27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45">
                  <a:moveTo>
                    <a:pt x="17" y="45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2" y="45"/>
                    <a:pt x="0" y="43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1" y="2"/>
                    <a:pt x="21" y="4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3"/>
                    <a:pt x="20" y="45"/>
                    <a:pt x="17" y="45"/>
                  </a:cubicBezTo>
                  <a:close/>
                  <a:moveTo>
                    <a:pt x="8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5" name="íṧḻíde">
              <a:extLst>
                <a:ext uri="{FF2B5EF4-FFF2-40B4-BE49-F238E27FC236}">
                  <a16:creationId xmlns:a16="http://schemas.microsoft.com/office/drawing/2014/main" xmlns="" id="{7FC3E814-7F3D-493C-8112-2958BC8D2F84}"/>
                </a:ext>
              </a:extLst>
            </p:cNvPr>
            <p:cNvSpPr/>
            <p:nvPr/>
          </p:nvSpPr>
          <p:spPr bwMode="auto">
            <a:xfrm>
              <a:off x="6619875" y="3714750"/>
              <a:ext cx="115888" cy="142875"/>
            </a:xfrm>
            <a:custGeom>
              <a:avLst/>
              <a:gdLst>
                <a:gd name="T0" fmla="*/ 22 w 26"/>
                <a:gd name="T1" fmla="*/ 32 h 32"/>
                <a:gd name="T2" fmla="*/ 18 w 26"/>
                <a:gd name="T3" fmla="*/ 27 h 32"/>
                <a:gd name="T4" fmla="*/ 18 w 26"/>
                <a:gd name="T5" fmla="*/ 20 h 32"/>
                <a:gd name="T6" fmla="*/ 15 w 26"/>
                <a:gd name="T7" fmla="*/ 11 h 32"/>
                <a:gd name="T8" fmla="*/ 4 w 26"/>
                <a:gd name="T9" fmla="*/ 8 h 32"/>
                <a:gd name="T10" fmla="*/ 0 w 26"/>
                <a:gd name="T11" fmla="*/ 4 h 32"/>
                <a:gd name="T12" fmla="*/ 4 w 26"/>
                <a:gd name="T13" fmla="*/ 0 h 32"/>
                <a:gd name="T14" fmla="*/ 20 w 26"/>
                <a:gd name="T15" fmla="*/ 5 h 32"/>
                <a:gd name="T16" fmla="*/ 26 w 26"/>
                <a:gd name="T17" fmla="*/ 20 h 32"/>
                <a:gd name="T18" fmla="*/ 26 w 26"/>
                <a:gd name="T19" fmla="*/ 27 h 32"/>
                <a:gd name="T20" fmla="*/ 22 w 26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2">
                  <a:moveTo>
                    <a:pt x="22" y="32"/>
                  </a:moveTo>
                  <a:cubicBezTo>
                    <a:pt x="20" y="32"/>
                    <a:pt x="18" y="30"/>
                    <a:pt x="18" y="27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8"/>
                    <a:pt x="17" y="14"/>
                    <a:pt x="15" y="11"/>
                  </a:cubicBezTo>
                  <a:cubicBezTo>
                    <a:pt x="13" y="9"/>
                    <a:pt x="9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1" y="0"/>
                    <a:pt x="17" y="2"/>
                    <a:pt x="20" y="5"/>
                  </a:cubicBezTo>
                  <a:cubicBezTo>
                    <a:pt x="24" y="9"/>
                    <a:pt x="26" y="14"/>
                    <a:pt x="26" y="2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30"/>
                    <a:pt x="24" y="32"/>
                    <a:pt x="22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6" name="îṥḻíde">
              <a:extLst>
                <a:ext uri="{FF2B5EF4-FFF2-40B4-BE49-F238E27FC236}">
                  <a16:creationId xmlns:a16="http://schemas.microsoft.com/office/drawing/2014/main" xmlns="" id="{73D35F03-8F89-43EE-BCF0-732CC81DD61E}"/>
                </a:ext>
              </a:extLst>
            </p:cNvPr>
            <p:cNvSpPr/>
            <p:nvPr/>
          </p:nvSpPr>
          <p:spPr bwMode="auto">
            <a:xfrm>
              <a:off x="6024563" y="4233863"/>
              <a:ext cx="277813" cy="384175"/>
            </a:xfrm>
            <a:custGeom>
              <a:avLst/>
              <a:gdLst>
                <a:gd name="T0" fmla="*/ 57 w 62"/>
                <a:gd name="T1" fmla="*/ 36 h 86"/>
                <a:gd name="T2" fmla="*/ 36 w 62"/>
                <a:gd name="T3" fmla="*/ 2 h 86"/>
                <a:gd name="T4" fmla="*/ 34 w 62"/>
                <a:gd name="T5" fmla="*/ 4 h 86"/>
                <a:gd name="T6" fmla="*/ 46 w 62"/>
                <a:gd name="T7" fmla="*/ 20 h 86"/>
                <a:gd name="T8" fmla="*/ 46 w 62"/>
                <a:gd name="T9" fmla="*/ 20 h 86"/>
                <a:gd name="T10" fmla="*/ 33 w 62"/>
                <a:gd name="T11" fmla="*/ 33 h 86"/>
                <a:gd name="T12" fmla="*/ 33 w 62"/>
                <a:gd name="T13" fmla="*/ 3 h 86"/>
                <a:gd name="T14" fmla="*/ 29 w 62"/>
                <a:gd name="T15" fmla="*/ 3 h 86"/>
                <a:gd name="T16" fmla="*/ 29 w 62"/>
                <a:gd name="T17" fmla="*/ 33 h 86"/>
                <a:gd name="T18" fmla="*/ 16 w 62"/>
                <a:gd name="T19" fmla="*/ 20 h 86"/>
                <a:gd name="T20" fmla="*/ 16 w 62"/>
                <a:gd name="T21" fmla="*/ 20 h 86"/>
                <a:gd name="T22" fmla="*/ 28 w 62"/>
                <a:gd name="T23" fmla="*/ 4 h 86"/>
                <a:gd name="T24" fmla="*/ 26 w 62"/>
                <a:gd name="T25" fmla="*/ 2 h 86"/>
                <a:gd name="T26" fmla="*/ 5 w 62"/>
                <a:gd name="T27" fmla="*/ 36 h 86"/>
                <a:gd name="T28" fmla="*/ 3 w 62"/>
                <a:gd name="T29" fmla="*/ 63 h 86"/>
                <a:gd name="T30" fmla="*/ 27 w 62"/>
                <a:gd name="T31" fmla="*/ 85 h 86"/>
                <a:gd name="T32" fmla="*/ 28 w 62"/>
                <a:gd name="T33" fmla="*/ 82 h 86"/>
                <a:gd name="T34" fmla="*/ 6 w 62"/>
                <a:gd name="T35" fmla="*/ 61 h 86"/>
                <a:gd name="T36" fmla="*/ 5 w 62"/>
                <a:gd name="T37" fmla="*/ 46 h 86"/>
                <a:gd name="T38" fmla="*/ 29 w 62"/>
                <a:gd name="T39" fmla="*/ 70 h 86"/>
                <a:gd name="T40" fmla="*/ 29 w 62"/>
                <a:gd name="T41" fmla="*/ 84 h 86"/>
                <a:gd name="T42" fmla="*/ 33 w 62"/>
                <a:gd name="T43" fmla="*/ 84 h 86"/>
                <a:gd name="T44" fmla="*/ 33 w 62"/>
                <a:gd name="T45" fmla="*/ 70 h 86"/>
                <a:gd name="T46" fmla="*/ 56 w 62"/>
                <a:gd name="T47" fmla="*/ 46 h 86"/>
                <a:gd name="T48" fmla="*/ 56 w 62"/>
                <a:gd name="T49" fmla="*/ 60 h 86"/>
                <a:gd name="T50" fmla="*/ 34 w 62"/>
                <a:gd name="T51" fmla="*/ 82 h 86"/>
                <a:gd name="T52" fmla="*/ 35 w 62"/>
                <a:gd name="T53" fmla="*/ 85 h 86"/>
                <a:gd name="T54" fmla="*/ 58 w 62"/>
                <a:gd name="T55" fmla="*/ 64 h 86"/>
                <a:gd name="T56" fmla="*/ 57 w 62"/>
                <a:gd name="T57" fmla="*/ 36 h 86"/>
                <a:gd name="T58" fmla="*/ 7 w 62"/>
                <a:gd name="T59" fmla="*/ 42 h 86"/>
                <a:gd name="T60" fmla="*/ 6 w 62"/>
                <a:gd name="T61" fmla="*/ 42 h 86"/>
                <a:gd name="T62" fmla="*/ 9 w 62"/>
                <a:gd name="T63" fmla="*/ 35 h 86"/>
                <a:gd name="T64" fmla="*/ 15 w 62"/>
                <a:gd name="T65" fmla="*/ 23 h 86"/>
                <a:gd name="T66" fmla="*/ 29 w 62"/>
                <a:gd name="T67" fmla="*/ 38 h 86"/>
                <a:gd name="T68" fmla="*/ 29 w 62"/>
                <a:gd name="T69" fmla="*/ 65 h 86"/>
                <a:gd name="T70" fmla="*/ 7 w 62"/>
                <a:gd name="T71" fmla="*/ 42 h 86"/>
                <a:gd name="T72" fmla="*/ 55 w 62"/>
                <a:gd name="T73" fmla="*/ 42 h 86"/>
                <a:gd name="T74" fmla="*/ 33 w 62"/>
                <a:gd name="T75" fmla="*/ 65 h 86"/>
                <a:gd name="T76" fmla="*/ 33 w 62"/>
                <a:gd name="T77" fmla="*/ 38 h 86"/>
                <a:gd name="T78" fmla="*/ 47 w 62"/>
                <a:gd name="T79" fmla="*/ 23 h 86"/>
                <a:gd name="T80" fmla="*/ 53 w 62"/>
                <a:gd name="T81" fmla="*/ 34 h 86"/>
                <a:gd name="T82" fmla="*/ 56 w 62"/>
                <a:gd name="T83" fmla="*/ 42 h 86"/>
                <a:gd name="T84" fmla="*/ 55 w 62"/>
                <a:gd name="T85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86">
                  <a:moveTo>
                    <a:pt x="57" y="36"/>
                  </a:moveTo>
                  <a:cubicBezTo>
                    <a:pt x="53" y="24"/>
                    <a:pt x="45" y="12"/>
                    <a:pt x="36" y="2"/>
                  </a:cubicBezTo>
                  <a:cubicBezTo>
                    <a:pt x="34" y="0"/>
                    <a:pt x="32" y="3"/>
                    <a:pt x="34" y="4"/>
                  </a:cubicBezTo>
                  <a:cubicBezTo>
                    <a:pt x="38" y="9"/>
                    <a:pt x="42" y="14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1" y="25"/>
                    <a:pt x="37" y="29"/>
                    <a:pt x="33" y="33"/>
                  </a:cubicBezTo>
                  <a:cubicBezTo>
                    <a:pt x="33" y="23"/>
                    <a:pt x="33" y="13"/>
                    <a:pt x="33" y="3"/>
                  </a:cubicBezTo>
                  <a:cubicBezTo>
                    <a:pt x="33" y="1"/>
                    <a:pt x="29" y="1"/>
                    <a:pt x="29" y="3"/>
                  </a:cubicBezTo>
                  <a:cubicBezTo>
                    <a:pt x="29" y="13"/>
                    <a:pt x="29" y="23"/>
                    <a:pt x="29" y="33"/>
                  </a:cubicBezTo>
                  <a:cubicBezTo>
                    <a:pt x="25" y="29"/>
                    <a:pt x="21" y="25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0" y="14"/>
                    <a:pt x="24" y="9"/>
                    <a:pt x="28" y="4"/>
                  </a:cubicBezTo>
                  <a:cubicBezTo>
                    <a:pt x="30" y="3"/>
                    <a:pt x="27" y="0"/>
                    <a:pt x="26" y="2"/>
                  </a:cubicBezTo>
                  <a:cubicBezTo>
                    <a:pt x="17" y="12"/>
                    <a:pt x="10" y="23"/>
                    <a:pt x="5" y="36"/>
                  </a:cubicBezTo>
                  <a:cubicBezTo>
                    <a:pt x="2" y="44"/>
                    <a:pt x="0" y="54"/>
                    <a:pt x="3" y="63"/>
                  </a:cubicBezTo>
                  <a:cubicBezTo>
                    <a:pt x="7" y="74"/>
                    <a:pt x="17" y="81"/>
                    <a:pt x="27" y="85"/>
                  </a:cubicBezTo>
                  <a:cubicBezTo>
                    <a:pt x="29" y="86"/>
                    <a:pt x="29" y="83"/>
                    <a:pt x="28" y="82"/>
                  </a:cubicBezTo>
                  <a:cubicBezTo>
                    <a:pt x="18" y="78"/>
                    <a:pt x="9" y="71"/>
                    <a:pt x="6" y="61"/>
                  </a:cubicBezTo>
                  <a:cubicBezTo>
                    <a:pt x="4" y="56"/>
                    <a:pt x="5" y="51"/>
                    <a:pt x="5" y="46"/>
                  </a:cubicBezTo>
                  <a:cubicBezTo>
                    <a:pt x="13" y="54"/>
                    <a:pt x="21" y="62"/>
                    <a:pt x="29" y="70"/>
                  </a:cubicBezTo>
                  <a:cubicBezTo>
                    <a:pt x="29" y="74"/>
                    <a:pt x="29" y="79"/>
                    <a:pt x="29" y="84"/>
                  </a:cubicBezTo>
                  <a:cubicBezTo>
                    <a:pt x="29" y="86"/>
                    <a:pt x="33" y="86"/>
                    <a:pt x="33" y="84"/>
                  </a:cubicBezTo>
                  <a:cubicBezTo>
                    <a:pt x="33" y="79"/>
                    <a:pt x="33" y="74"/>
                    <a:pt x="33" y="70"/>
                  </a:cubicBezTo>
                  <a:cubicBezTo>
                    <a:pt x="40" y="62"/>
                    <a:pt x="48" y="54"/>
                    <a:pt x="56" y="46"/>
                  </a:cubicBezTo>
                  <a:cubicBezTo>
                    <a:pt x="57" y="51"/>
                    <a:pt x="57" y="55"/>
                    <a:pt x="56" y="60"/>
                  </a:cubicBezTo>
                  <a:cubicBezTo>
                    <a:pt x="54" y="71"/>
                    <a:pt x="44" y="78"/>
                    <a:pt x="34" y="82"/>
                  </a:cubicBezTo>
                  <a:cubicBezTo>
                    <a:pt x="32" y="83"/>
                    <a:pt x="33" y="86"/>
                    <a:pt x="35" y="85"/>
                  </a:cubicBezTo>
                  <a:cubicBezTo>
                    <a:pt x="45" y="81"/>
                    <a:pt x="55" y="74"/>
                    <a:pt x="58" y="64"/>
                  </a:cubicBezTo>
                  <a:cubicBezTo>
                    <a:pt x="62" y="55"/>
                    <a:pt x="60" y="45"/>
                    <a:pt x="57" y="36"/>
                  </a:cubicBezTo>
                  <a:close/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0"/>
                    <a:pt x="8" y="37"/>
                    <a:pt x="9" y="35"/>
                  </a:cubicBezTo>
                  <a:cubicBezTo>
                    <a:pt x="10" y="31"/>
                    <a:pt x="12" y="27"/>
                    <a:pt x="15" y="23"/>
                  </a:cubicBezTo>
                  <a:cubicBezTo>
                    <a:pt x="19" y="28"/>
                    <a:pt x="24" y="33"/>
                    <a:pt x="29" y="38"/>
                  </a:cubicBezTo>
                  <a:cubicBezTo>
                    <a:pt x="29" y="47"/>
                    <a:pt x="29" y="56"/>
                    <a:pt x="29" y="65"/>
                  </a:cubicBezTo>
                  <a:cubicBezTo>
                    <a:pt x="22" y="58"/>
                    <a:pt x="14" y="50"/>
                    <a:pt x="7" y="42"/>
                  </a:cubicBezTo>
                  <a:close/>
                  <a:moveTo>
                    <a:pt x="55" y="42"/>
                  </a:moveTo>
                  <a:cubicBezTo>
                    <a:pt x="48" y="50"/>
                    <a:pt x="40" y="58"/>
                    <a:pt x="33" y="65"/>
                  </a:cubicBezTo>
                  <a:cubicBezTo>
                    <a:pt x="33" y="56"/>
                    <a:pt x="33" y="47"/>
                    <a:pt x="33" y="38"/>
                  </a:cubicBezTo>
                  <a:cubicBezTo>
                    <a:pt x="37" y="33"/>
                    <a:pt x="42" y="28"/>
                    <a:pt x="47" y="23"/>
                  </a:cubicBezTo>
                  <a:cubicBezTo>
                    <a:pt x="49" y="27"/>
                    <a:pt x="51" y="30"/>
                    <a:pt x="53" y="34"/>
                  </a:cubicBezTo>
                  <a:cubicBezTo>
                    <a:pt x="54" y="37"/>
                    <a:pt x="55" y="40"/>
                    <a:pt x="56" y="42"/>
                  </a:cubicBezTo>
                  <a:cubicBezTo>
                    <a:pt x="56" y="42"/>
                    <a:pt x="55" y="42"/>
                    <a:pt x="55" y="42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7" name="íṩ1íďe">
              <a:extLst>
                <a:ext uri="{FF2B5EF4-FFF2-40B4-BE49-F238E27FC236}">
                  <a16:creationId xmlns:a16="http://schemas.microsoft.com/office/drawing/2014/main" xmlns="" id="{2386FFA3-E150-478F-8A72-ABF78B9E561F}"/>
                </a:ext>
              </a:extLst>
            </p:cNvPr>
            <p:cNvSpPr/>
            <p:nvPr/>
          </p:nvSpPr>
          <p:spPr bwMode="auto">
            <a:xfrm>
              <a:off x="5724525" y="4832350"/>
              <a:ext cx="885825" cy="179388"/>
            </a:xfrm>
            <a:custGeom>
              <a:avLst/>
              <a:gdLst>
                <a:gd name="T0" fmla="*/ 180 w 198"/>
                <a:gd name="T1" fmla="*/ 40 h 40"/>
                <a:gd name="T2" fmla="*/ 18 w 198"/>
                <a:gd name="T3" fmla="*/ 40 h 40"/>
                <a:gd name="T4" fmla="*/ 0 w 198"/>
                <a:gd name="T5" fmla="*/ 22 h 40"/>
                <a:gd name="T6" fmla="*/ 0 w 198"/>
                <a:gd name="T7" fmla="*/ 18 h 40"/>
                <a:gd name="T8" fmla="*/ 18 w 198"/>
                <a:gd name="T9" fmla="*/ 0 h 40"/>
                <a:gd name="T10" fmla="*/ 180 w 198"/>
                <a:gd name="T11" fmla="*/ 0 h 40"/>
                <a:gd name="T12" fmla="*/ 198 w 198"/>
                <a:gd name="T13" fmla="*/ 18 h 40"/>
                <a:gd name="T14" fmla="*/ 198 w 198"/>
                <a:gd name="T15" fmla="*/ 22 h 40"/>
                <a:gd name="T16" fmla="*/ 180 w 198"/>
                <a:gd name="T17" fmla="*/ 40 h 40"/>
                <a:gd name="T18" fmla="*/ 18 w 198"/>
                <a:gd name="T19" fmla="*/ 8 h 40"/>
                <a:gd name="T20" fmla="*/ 8 w 198"/>
                <a:gd name="T21" fmla="*/ 18 h 40"/>
                <a:gd name="T22" fmla="*/ 8 w 198"/>
                <a:gd name="T23" fmla="*/ 22 h 40"/>
                <a:gd name="T24" fmla="*/ 18 w 198"/>
                <a:gd name="T25" fmla="*/ 32 h 40"/>
                <a:gd name="T26" fmla="*/ 180 w 198"/>
                <a:gd name="T27" fmla="*/ 32 h 40"/>
                <a:gd name="T28" fmla="*/ 190 w 198"/>
                <a:gd name="T29" fmla="*/ 22 h 40"/>
                <a:gd name="T30" fmla="*/ 190 w 198"/>
                <a:gd name="T31" fmla="*/ 18 h 40"/>
                <a:gd name="T32" fmla="*/ 180 w 198"/>
                <a:gd name="T33" fmla="*/ 8 h 40"/>
                <a:gd name="T34" fmla="*/ 18 w 198"/>
                <a:gd name="T35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40">
                  <a:moveTo>
                    <a:pt x="180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0" y="0"/>
                    <a:pt x="198" y="8"/>
                    <a:pt x="198" y="18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198" y="32"/>
                    <a:pt x="190" y="40"/>
                    <a:pt x="180" y="40"/>
                  </a:cubicBezTo>
                  <a:close/>
                  <a:moveTo>
                    <a:pt x="18" y="8"/>
                  </a:moveTo>
                  <a:cubicBezTo>
                    <a:pt x="12" y="8"/>
                    <a:pt x="8" y="12"/>
                    <a:pt x="8" y="18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12" y="32"/>
                    <a:pt x="18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5" y="32"/>
                    <a:pt x="190" y="27"/>
                    <a:pt x="190" y="2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2"/>
                    <a:pt x="185" y="8"/>
                    <a:pt x="180" y="8"/>
                  </a:cubicBezTo>
                  <a:lnTo>
                    <a:pt x="1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8" name="íṩľîḍè">
              <a:extLst>
                <a:ext uri="{FF2B5EF4-FFF2-40B4-BE49-F238E27FC236}">
                  <a16:creationId xmlns:a16="http://schemas.microsoft.com/office/drawing/2014/main" xmlns="" id="{FCD3FB44-048F-4773-9A21-2BA00418D0F1}"/>
                </a:ext>
              </a:extLst>
            </p:cNvPr>
            <p:cNvSpPr/>
            <p:nvPr/>
          </p:nvSpPr>
          <p:spPr bwMode="auto">
            <a:xfrm>
              <a:off x="2509838" y="3906838"/>
              <a:ext cx="639763" cy="889000"/>
            </a:xfrm>
            <a:custGeom>
              <a:avLst/>
              <a:gdLst>
                <a:gd name="T0" fmla="*/ 132 w 143"/>
                <a:gd name="T1" fmla="*/ 83 h 199"/>
                <a:gd name="T2" fmla="*/ 83 w 143"/>
                <a:gd name="T3" fmla="*/ 4 h 199"/>
                <a:gd name="T4" fmla="*/ 78 w 143"/>
                <a:gd name="T5" fmla="*/ 9 h 199"/>
                <a:gd name="T6" fmla="*/ 106 w 143"/>
                <a:gd name="T7" fmla="*/ 46 h 199"/>
                <a:gd name="T8" fmla="*/ 105 w 143"/>
                <a:gd name="T9" fmla="*/ 46 h 199"/>
                <a:gd name="T10" fmla="*/ 75 w 143"/>
                <a:gd name="T11" fmla="*/ 77 h 199"/>
                <a:gd name="T12" fmla="*/ 75 w 143"/>
                <a:gd name="T13" fmla="*/ 6 h 199"/>
                <a:gd name="T14" fmla="*/ 68 w 143"/>
                <a:gd name="T15" fmla="*/ 6 h 199"/>
                <a:gd name="T16" fmla="*/ 68 w 143"/>
                <a:gd name="T17" fmla="*/ 76 h 199"/>
                <a:gd name="T18" fmla="*/ 38 w 143"/>
                <a:gd name="T19" fmla="*/ 46 h 199"/>
                <a:gd name="T20" fmla="*/ 37 w 143"/>
                <a:gd name="T21" fmla="*/ 46 h 199"/>
                <a:gd name="T22" fmla="*/ 65 w 143"/>
                <a:gd name="T23" fmla="*/ 9 h 199"/>
                <a:gd name="T24" fmla="*/ 60 w 143"/>
                <a:gd name="T25" fmla="*/ 4 h 199"/>
                <a:gd name="T26" fmla="*/ 12 w 143"/>
                <a:gd name="T27" fmla="*/ 82 h 199"/>
                <a:gd name="T28" fmla="*/ 7 w 143"/>
                <a:gd name="T29" fmla="*/ 146 h 199"/>
                <a:gd name="T30" fmla="*/ 62 w 143"/>
                <a:gd name="T31" fmla="*/ 197 h 199"/>
                <a:gd name="T32" fmla="*/ 64 w 143"/>
                <a:gd name="T33" fmla="*/ 190 h 199"/>
                <a:gd name="T34" fmla="*/ 13 w 143"/>
                <a:gd name="T35" fmla="*/ 140 h 199"/>
                <a:gd name="T36" fmla="*/ 12 w 143"/>
                <a:gd name="T37" fmla="*/ 106 h 199"/>
                <a:gd name="T38" fmla="*/ 68 w 143"/>
                <a:gd name="T39" fmla="*/ 161 h 199"/>
                <a:gd name="T40" fmla="*/ 68 w 143"/>
                <a:gd name="T41" fmla="*/ 193 h 199"/>
                <a:gd name="T42" fmla="*/ 75 w 143"/>
                <a:gd name="T43" fmla="*/ 193 h 199"/>
                <a:gd name="T44" fmla="*/ 75 w 143"/>
                <a:gd name="T45" fmla="*/ 161 h 199"/>
                <a:gd name="T46" fmla="*/ 131 w 143"/>
                <a:gd name="T47" fmla="*/ 106 h 199"/>
                <a:gd name="T48" fmla="*/ 130 w 143"/>
                <a:gd name="T49" fmla="*/ 139 h 199"/>
                <a:gd name="T50" fmla="*/ 79 w 143"/>
                <a:gd name="T51" fmla="*/ 190 h 199"/>
                <a:gd name="T52" fmla="*/ 81 w 143"/>
                <a:gd name="T53" fmla="*/ 197 h 199"/>
                <a:gd name="T54" fmla="*/ 135 w 143"/>
                <a:gd name="T55" fmla="*/ 147 h 199"/>
                <a:gd name="T56" fmla="*/ 132 w 143"/>
                <a:gd name="T57" fmla="*/ 83 h 199"/>
                <a:gd name="T58" fmla="*/ 15 w 143"/>
                <a:gd name="T59" fmla="*/ 98 h 199"/>
                <a:gd name="T60" fmla="*/ 14 w 143"/>
                <a:gd name="T61" fmla="*/ 97 h 199"/>
                <a:gd name="T62" fmla="*/ 20 w 143"/>
                <a:gd name="T63" fmla="*/ 80 h 199"/>
                <a:gd name="T64" fmla="*/ 33 w 143"/>
                <a:gd name="T65" fmla="*/ 53 h 199"/>
                <a:gd name="T66" fmla="*/ 68 w 143"/>
                <a:gd name="T67" fmla="*/ 87 h 199"/>
                <a:gd name="T68" fmla="*/ 68 w 143"/>
                <a:gd name="T69" fmla="*/ 151 h 199"/>
                <a:gd name="T70" fmla="*/ 15 w 143"/>
                <a:gd name="T71" fmla="*/ 98 h 199"/>
                <a:gd name="T72" fmla="*/ 128 w 143"/>
                <a:gd name="T73" fmla="*/ 98 h 199"/>
                <a:gd name="T74" fmla="*/ 75 w 143"/>
                <a:gd name="T75" fmla="*/ 151 h 199"/>
                <a:gd name="T76" fmla="*/ 75 w 143"/>
                <a:gd name="T77" fmla="*/ 87 h 199"/>
                <a:gd name="T78" fmla="*/ 110 w 143"/>
                <a:gd name="T79" fmla="*/ 53 h 199"/>
                <a:gd name="T80" fmla="*/ 122 w 143"/>
                <a:gd name="T81" fmla="*/ 78 h 199"/>
                <a:gd name="T82" fmla="*/ 129 w 143"/>
                <a:gd name="T83" fmla="*/ 97 h 199"/>
                <a:gd name="T84" fmla="*/ 128 w 143"/>
                <a:gd name="T8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3" h="199">
                  <a:moveTo>
                    <a:pt x="132" y="83"/>
                  </a:moveTo>
                  <a:cubicBezTo>
                    <a:pt x="122" y="54"/>
                    <a:pt x="104" y="26"/>
                    <a:pt x="83" y="4"/>
                  </a:cubicBezTo>
                  <a:cubicBezTo>
                    <a:pt x="80" y="0"/>
                    <a:pt x="74" y="5"/>
                    <a:pt x="78" y="9"/>
                  </a:cubicBezTo>
                  <a:cubicBezTo>
                    <a:pt x="88" y="20"/>
                    <a:pt x="97" y="33"/>
                    <a:pt x="106" y="46"/>
                  </a:cubicBezTo>
                  <a:cubicBezTo>
                    <a:pt x="106" y="46"/>
                    <a:pt x="105" y="46"/>
                    <a:pt x="105" y="46"/>
                  </a:cubicBezTo>
                  <a:cubicBezTo>
                    <a:pt x="95" y="56"/>
                    <a:pt x="85" y="67"/>
                    <a:pt x="75" y="77"/>
                  </a:cubicBezTo>
                  <a:cubicBezTo>
                    <a:pt x="75" y="53"/>
                    <a:pt x="75" y="30"/>
                    <a:pt x="75" y="6"/>
                  </a:cubicBezTo>
                  <a:cubicBezTo>
                    <a:pt x="75" y="2"/>
                    <a:pt x="68" y="2"/>
                    <a:pt x="68" y="6"/>
                  </a:cubicBezTo>
                  <a:cubicBezTo>
                    <a:pt x="68" y="30"/>
                    <a:pt x="68" y="53"/>
                    <a:pt x="68" y="76"/>
                  </a:cubicBezTo>
                  <a:cubicBezTo>
                    <a:pt x="58" y="66"/>
                    <a:pt x="48" y="56"/>
                    <a:pt x="38" y="46"/>
                  </a:cubicBezTo>
                  <a:cubicBezTo>
                    <a:pt x="38" y="46"/>
                    <a:pt x="37" y="46"/>
                    <a:pt x="37" y="46"/>
                  </a:cubicBezTo>
                  <a:cubicBezTo>
                    <a:pt x="45" y="33"/>
                    <a:pt x="55" y="20"/>
                    <a:pt x="65" y="9"/>
                  </a:cubicBezTo>
                  <a:cubicBezTo>
                    <a:pt x="69" y="5"/>
                    <a:pt x="63" y="0"/>
                    <a:pt x="60" y="4"/>
                  </a:cubicBezTo>
                  <a:cubicBezTo>
                    <a:pt x="40" y="26"/>
                    <a:pt x="22" y="53"/>
                    <a:pt x="12" y="82"/>
                  </a:cubicBezTo>
                  <a:cubicBezTo>
                    <a:pt x="4" y="102"/>
                    <a:pt x="0" y="125"/>
                    <a:pt x="7" y="146"/>
                  </a:cubicBezTo>
                  <a:cubicBezTo>
                    <a:pt x="15" y="171"/>
                    <a:pt x="38" y="187"/>
                    <a:pt x="62" y="197"/>
                  </a:cubicBezTo>
                  <a:cubicBezTo>
                    <a:pt x="66" y="199"/>
                    <a:pt x="68" y="191"/>
                    <a:pt x="64" y="190"/>
                  </a:cubicBezTo>
                  <a:cubicBezTo>
                    <a:pt x="41" y="180"/>
                    <a:pt x="20" y="165"/>
                    <a:pt x="13" y="140"/>
                  </a:cubicBezTo>
                  <a:cubicBezTo>
                    <a:pt x="10" y="129"/>
                    <a:pt x="10" y="117"/>
                    <a:pt x="12" y="106"/>
                  </a:cubicBezTo>
                  <a:cubicBezTo>
                    <a:pt x="31" y="124"/>
                    <a:pt x="49" y="143"/>
                    <a:pt x="68" y="161"/>
                  </a:cubicBezTo>
                  <a:cubicBezTo>
                    <a:pt x="68" y="172"/>
                    <a:pt x="68" y="182"/>
                    <a:pt x="68" y="193"/>
                  </a:cubicBezTo>
                  <a:cubicBezTo>
                    <a:pt x="68" y="198"/>
                    <a:pt x="75" y="198"/>
                    <a:pt x="75" y="193"/>
                  </a:cubicBezTo>
                  <a:cubicBezTo>
                    <a:pt x="75" y="182"/>
                    <a:pt x="75" y="172"/>
                    <a:pt x="75" y="161"/>
                  </a:cubicBezTo>
                  <a:cubicBezTo>
                    <a:pt x="94" y="143"/>
                    <a:pt x="112" y="124"/>
                    <a:pt x="131" y="106"/>
                  </a:cubicBezTo>
                  <a:cubicBezTo>
                    <a:pt x="132" y="117"/>
                    <a:pt x="133" y="128"/>
                    <a:pt x="130" y="139"/>
                  </a:cubicBezTo>
                  <a:cubicBezTo>
                    <a:pt x="124" y="164"/>
                    <a:pt x="102" y="180"/>
                    <a:pt x="79" y="190"/>
                  </a:cubicBezTo>
                  <a:cubicBezTo>
                    <a:pt x="75" y="191"/>
                    <a:pt x="77" y="199"/>
                    <a:pt x="81" y="197"/>
                  </a:cubicBezTo>
                  <a:cubicBezTo>
                    <a:pt x="105" y="187"/>
                    <a:pt x="126" y="172"/>
                    <a:pt x="135" y="147"/>
                  </a:cubicBezTo>
                  <a:cubicBezTo>
                    <a:pt x="143" y="126"/>
                    <a:pt x="139" y="103"/>
                    <a:pt x="132" y="83"/>
                  </a:cubicBezTo>
                  <a:close/>
                  <a:moveTo>
                    <a:pt x="15" y="98"/>
                  </a:moveTo>
                  <a:cubicBezTo>
                    <a:pt x="15" y="98"/>
                    <a:pt x="15" y="98"/>
                    <a:pt x="14" y="97"/>
                  </a:cubicBezTo>
                  <a:cubicBezTo>
                    <a:pt x="16" y="91"/>
                    <a:pt x="18" y="85"/>
                    <a:pt x="20" y="80"/>
                  </a:cubicBezTo>
                  <a:cubicBezTo>
                    <a:pt x="24" y="70"/>
                    <a:pt x="28" y="61"/>
                    <a:pt x="33" y="53"/>
                  </a:cubicBezTo>
                  <a:cubicBezTo>
                    <a:pt x="45" y="64"/>
                    <a:pt x="56" y="76"/>
                    <a:pt x="68" y="87"/>
                  </a:cubicBezTo>
                  <a:cubicBezTo>
                    <a:pt x="68" y="108"/>
                    <a:pt x="68" y="129"/>
                    <a:pt x="68" y="151"/>
                  </a:cubicBezTo>
                  <a:cubicBezTo>
                    <a:pt x="50" y="133"/>
                    <a:pt x="32" y="115"/>
                    <a:pt x="15" y="98"/>
                  </a:cubicBezTo>
                  <a:close/>
                  <a:moveTo>
                    <a:pt x="128" y="98"/>
                  </a:moveTo>
                  <a:cubicBezTo>
                    <a:pt x="110" y="115"/>
                    <a:pt x="93" y="133"/>
                    <a:pt x="75" y="151"/>
                  </a:cubicBezTo>
                  <a:cubicBezTo>
                    <a:pt x="75" y="130"/>
                    <a:pt x="75" y="108"/>
                    <a:pt x="75" y="87"/>
                  </a:cubicBezTo>
                  <a:cubicBezTo>
                    <a:pt x="87" y="76"/>
                    <a:pt x="98" y="64"/>
                    <a:pt x="110" y="53"/>
                  </a:cubicBezTo>
                  <a:cubicBezTo>
                    <a:pt x="114" y="61"/>
                    <a:pt x="119" y="70"/>
                    <a:pt x="122" y="78"/>
                  </a:cubicBezTo>
                  <a:cubicBezTo>
                    <a:pt x="125" y="85"/>
                    <a:pt x="127" y="91"/>
                    <a:pt x="129" y="97"/>
                  </a:cubicBezTo>
                  <a:cubicBezTo>
                    <a:pt x="128" y="98"/>
                    <a:pt x="128" y="98"/>
                    <a:pt x="128" y="98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19" name="ï$1îḑe">
              <a:extLst>
                <a:ext uri="{FF2B5EF4-FFF2-40B4-BE49-F238E27FC236}">
                  <a16:creationId xmlns:a16="http://schemas.microsoft.com/office/drawing/2014/main" xmlns="" id="{524C85F5-3813-4E60-B630-5AEC934BC1AE}"/>
                </a:ext>
              </a:extLst>
            </p:cNvPr>
            <p:cNvSpPr/>
            <p:nvPr/>
          </p:nvSpPr>
          <p:spPr bwMode="auto">
            <a:xfrm>
              <a:off x="2808288" y="4795838"/>
              <a:ext cx="36513" cy="287338"/>
            </a:xfrm>
            <a:custGeom>
              <a:avLst/>
              <a:gdLst>
                <a:gd name="T0" fmla="*/ 0 w 8"/>
                <a:gd name="T1" fmla="*/ 5 h 64"/>
                <a:gd name="T2" fmla="*/ 0 w 8"/>
                <a:gd name="T3" fmla="*/ 59 h 64"/>
                <a:gd name="T4" fmla="*/ 8 w 8"/>
                <a:gd name="T5" fmla="*/ 59 h 64"/>
                <a:gd name="T6" fmla="*/ 8 w 8"/>
                <a:gd name="T7" fmla="*/ 5 h 64"/>
                <a:gd name="T8" fmla="*/ 0 w 8"/>
                <a:gd name="T9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4">
                  <a:moveTo>
                    <a:pt x="0" y="5"/>
                  </a:moveTo>
                  <a:cubicBezTo>
                    <a:pt x="1" y="23"/>
                    <a:pt x="0" y="41"/>
                    <a:pt x="0" y="59"/>
                  </a:cubicBezTo>
                  <a:cubicBezTo>
                    <a:pt x="0" y="64"/>
                    <a:pt x="8" y="64"/>
                    <a:pt x="8" y="59"/>
                  </a:cubicBezTo>
                  <a:cubicBezTo>
                    <a:pt x="7" y="41"/>
                    <a:pt x="8" y="23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0" name="îş1iďê">
              <a:extLst>
                <a:ext uri="{FF2B5EF4-FFF2-40B4-BE49-F238E27FC236}">
                  <a16:creationId xmlns:a16="http://schemas.microsoft.com/office/drawing/2014/main" xmlns="" id="{7C35F223-DA9B-441B-A13B-79B8CDBC5A4D}"/>
                </a:ext>
              </a:extLst>
            </p:cNvPr>
            <p:cNvSpPr/>
            <p:nvPr/>
          </p:nvSpPr>
          <p:spPr bwMode="auto">
            <a:xfrm>
              <a:off x="8842375" y="3992563"/>
              <a:ext cx="544513" cy="754063"/>
            </a:xfrm>
            <a:custGeom>
              <a:avLst/>
              <a:gdLst>
                <a:gd name="T0" fmla="*/ 112 w 122"/>
                <a:gd name="T1" fmla="*/ 71 h 169"/>
                <a:gd name="T2" fmla="*/ 70 w 122"/>
                <a:gd name="T3" fmla="*/ 3 h 169"/>
                <a:gd name="T4" fmla="*/ 66 w 122"/>
                <a:gd name="T5" fmla="*/ 7 h 169"/>
                <a:gd name="T6" fmla="*/ 90 w 122"/>
                <a:gd name="T7" fmla="*/ 39 h 169"/>
                <a:gd name="T8" fmla="*/ 90 w 122"/>
                <a:gd name="T9" fmla="*/ 39 h 169"/>
                <a:gd name="T10" fmla="*/ 64 w 122"/>
                <a:gd name="T11" fmla="*/ 65 h 169"/>
                <a:gd name="T12" fmla="*/ 64 w 122"/>
                <a:gd name="T13" fmla="*/ 5 h 169"/>
                <a:gd name="T14" fmla="*/ 57 w 122"/>
                <a:gd name="T15" fmla="*/ 5 h 169"/>
                <a:gd name="T16" fmla="*/ 57 w 122"/>
                <a:gd name="T17" fmla="*/ 65 h 169"/>
                <a:gd name="T18" fmla="*/ 32 w 122"/>
                <a:gd name="T19" fmla="*/ 39 h 169"/>
                <a:gd name="T20" fmla="*/ 31 w 122"/>
                <a:gd name="T21" fmla="*/ 39 h 169"/>
                <a:gd name="T22" fmla="*/ 55 w 122"/>
                <a:gd name="T23" fmla="*/ 7 h 169"/>
                <a:gd name="T24" fmla="*/ 51 w 122"/>
                <a:gd name="T25" fmla="*/ 3 h 169"/>
                <a:gd name="T26" fmla="*/ 9 w 122"/>
                <a:gd name="T27" fmla="*/ 69 h 169"/>
                <a:gd name="T28" fmla="*/ 6 w 122"/>
                <a:gd name="T29" fmla="*/ 124 h 169"/>
                <a:gd name="T30" fmla="*/ 52 w 122"/>
                <a:gd name="T31" fmla="*/ 168 h 169"/>
                <a:gd name="T32" fmla="*/ 54 w 122"/>
                <a:gd name="T33" fmla="*/ 162 h 169"/>
                <a:gd name="T34" fmla="*/ 11 w 122"/>
                <a:gd name="T35" fmla="*/ 119 h 169"/>
                <a:gd name="T36" fmla="*/ 10 w 122"/>
                <a:gd name="T37" fmla="*/ 90 h 169"/>
                <a:gd name="T38" fmla="*/ 57 w 122"/>
                <a:gd name="T39" fmla="*/ 137 h 169"/>
                <a:gd name="T40" fmla="*/ 57 w 122"/>
                <a:gd name="T41" fmla="*/ 165 h 169"/>
                <a:gd name="T42" fmla="*/ 64 w 122"/>
                <a:gd name="T43" fmla="*/ 165 h 169"/>
                <a:gd name="T44" fmla="*/ 64 w 122"/>
                <a:gd name="T45" fmla="*/ 138 h 169"/>
                <a:gd name="T46" fmla="*/ 111 w 122"/>
                <a:gd name="T47" fmla="*/ 90 h 169"/>
                <a:gd name="T48" fmla="*/ 111 w 122"/>
                <a:gd name="T49" fmla="*/ 118 h 169"/>
                <a:gd name="T50" fmla="*/ 67 w 122"/>
                <a:gd name="T51" fmla="*/ 162 h 169"/>
                <a:gd name="T52" fmla="*/ 69 w 122"/>
                <a:gd name="T53" fmla="*/ 168 h 169"/>
                <a:gd name="T54" fmla="*/ 115 w 122"/>
                <a:gd name="T55" fmla="*/ 125 h 169"/>
                <a:gd name="T56" fmla="*/ 112 w 122"/>
                <a:gd name="T57" fmla="*/ 71 h 169"/>
                <a:gd name="T58" fmla="*/ 12 w 122"/>
                <a:gd name="T59" fmla="*/ 83 h 169"/>
                <a:gd name="T60" fmla="*/ 12 w 122"/>
                <a:gd name="T61" fmla="*/ 83 h 169"/>
                <a:gd name="T62" fmla="*/ 17 w 122"/>
                <a:gd name="T63" fmla="*/ 68 h 169"/>
                <a:gd name="T64" fmla="*/ 28 w 122"/>
                <a:gd name="T65" fmla="*/ 45 h 169"/>
                <a:gd name="T66" fmla="*/ 57 w 122"/>
                <a:gd name="T67" fmla="*/ 74 h 169"/>
                <a:gd name="T68" fmla="*/ 57 w 122"/>
                <a:gd name="T69" fmla="*/ 128 h 169"/>
                <a:gd name="T70" fmla="*/ 12 w 122"/>
                <a:gd name="T71" fmla="*/ 83 h 169"/>
                <a:gd name="T72" fmla="*/ 109 w 122"/>
                <a:gd name="T73" fmla="*/ 83 h 169"/>
                <a:gd name="T74" fmla="*/ 64 w 122"/>
                <a:gd name="T75" fmla="*/ 129 h 169"/>
                <a:gd name="T76" fmla="*/ 64 w 122"/>
                <a:gd name="T77" fmla="*/ 74 h 169"/>
                <a:gd name="T78" fmla="*/ 93 w 122"/>
                <a:gd name="T79" fmla="*/ 45 h 169"/>
                <a:gd name="T80" fmla="*/ 104 w 122"/>
                <a:gd name="T81" fmla="*/ 67 h 169"/>
                <a:gd name="T82" fmla="*/ 110 w 122"/>
                <a:gd name="T83" fmla="*/ 83 h 169"/>
                <a:gd name="T84" fmla="*/ 109 w 122"/>
                <a:gd name="T85" fmla="*/ 8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69">
                  <a:moveTo>
                    <a:pt x="112" y="71"/>
                  </a:moveTo>
                  <a:cubicBezTo>
                    <a:pt x="103" y="46"/>
                    <a:pt x="88" y="22"/>
                    <a:pt x="70" y="3"/>
                  </a:cubicBezTo>
                  <a:cubicBezTo>
                    <a:pt x="68" y="0"/>
                    <a:pt x="63" y="4"/>
                    <a:pt x="66" y="7"/>
                  </a:cubicBezTo>
                  <a:cubicBezTo>
                    <a:pt x="75" y="17"/>
                    <a:pt x="83" y="2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1" y="48"/>
                    <a:pt x="72" y="57"/>
                    <a:pt x="64" y="65"/>
                  </a:cubicBezTo>
                  <a:cubicBezTo>
                    <a:pt x="64" y="45"/>
                    <a:pt x="64" y="25"/>
                    <a:pt x="64" y="5"/>
                  </a:cubicBezTo>
                  <a:cubicBezTo>
                    <a:pt x="64" y="1"/>
                    <a:pt x="57" y="1"/>
                    <a:pt x="57" y="5"/>
                  </a:cubicBezTo>
                  <a:cubicBezTo>
                    <a:pt x="57" y="25"/>
                    <a:pt x="57" y="45"/>
                    <a:pt x="57" y="65"/>
                  </a:cubicBezTo>
                  <a:cubicBezTo>
                    <a:pt x="49" y="57"/>
                    <a:pt x="40" y="48"/>
                    <a:pt x="32" y="39"/>
                  </a:cubicBezTo>
                  <a:cubicBezTo>
                    <a:pt x="32" y="39"/>
                    <a:pt x="32" y="39"/>
                    <a:pt x="31" y="39"/>
                  </a:cubicBezTo>
                  <a:cubicBezTo>
                    <a:pt x="38" y="28"/>
                    <a:pt x="47" y="17"/>
                    <a:pt x="55" y="7"/>
                  </a:cubicBezTo>
                  <a:cubicBezTo>
                    <a:pt x="58" y="4"/>
                    <a:pt x="54" y="0"/>
                    <a:pt x="51" y="3"/>
                  </a:cubicBezTo>
                  <a:cubicBezTo>
                    <a:pt x="33" y="22"/>
                    <a:pt x="19" y="45"/>
                    <a:pt x="9" y="69"/>
                  </a:cubicBezTo>
                  <a:cubicBezTo>
                    <a:pt x="3" y="87"/>
                    <a:pt x="0" y="106"/>
                    <a:pt x="6" y="124"/>
                  </a:cubicBezTo>
                  <a:cubicBezTo>
                    <a:pt x="13" y="146"/>
                    <a:pt x="32" y="159"/>
                    <a:pt x="52" y="168"/>
                  </a:cubicBezTo>
                  <a:cubicBezTo>
                    <a:pt x="56" y="169"/>
                    <a:pt x="58" y="163"/>
                    <a:pt x="54" y="162"/>
                  </a:cubicBezTo>
                  <a:cubicBezTo>
                    <a:pt x="35" y="154"/>
                    <a:pt x="17" y="140"/>
                    <a:pt x="11" y="119"/>
                  </a:cubicBezTo>
                  <a:cubicBezTo>
                    <a:pt x="8" y="110"/>
                    <a:pt x="8" y="100"/>
                    <a:pt x="10" y="90"/>
                  </a:cubicBezTo>
                  <a:cubicBezTo>
                    <a:pt x="26" y="106"/>
                    <a:pt x="42" y="122"/>
                    <a:pt x="57" y="137"/>
                  </a:cubicBezTo>
                  <a:cubicBezTo>
                    <a:pt x="57" y="147"/>
                    <a:pt x="57" y="156"/>
                    <a:pt x="57" y="165"/>
                  </a:cubicBezTo>
                  <a:cubicBezTo>
                    <a:pt x="57" y="169"/>
                    <a:pt x="64" y="169"/>
                    <a:pt x="64" y="165"/>
                  </a:cubicBezTo>
                  <a:cubicBezTo>
                    <a:pt x="64" y="156"/>
                    <a:pt x="64" y="147"/>
                    <a:pt x="64" y="138"/>
                  </a:cubicBezTo>
                  <a:cubicBezTo>
                    <a:pt x="80" y="122"/>
                    <a:pt x="95" y="106"/>
                    <a:pt x="111" y="90"/>
                  </a:cubicBezTo>
                  <a:cubicBezTo>
                    <a:pt x="113" y="99"/>
                    <a:pt x="113" y="109"/>
                    <a:pt x="111" y="118"/>
                  </a:cubicBezTo>
                  <a:cubicBezTo>
                    <a:pt x="106" y="140"/>
                    <a:pt x="87" y="154"/>
                    <a:pt x="67" y="162"/>
                  </a:cubicBezTo>
                  <a:cubicBezTo>
                    <a:pt x="64" y="163"/>
                    <a:pt x="65" y="169"/>
                    <a:pt x="69" y="168"/>
                  </a:cubicBezTo>
                  <a:cubicBezTo>
                    <a:pt x="89" y="159"/>
                    <a:pt x="107" y="146"/>
                    <a:pt x="115" y="125"/>
                  </a:cubicBezTo>
                  <a:cubicBezTo>
                    <a:pt x="122" y="108"/>
                    <a:pt x="118" y="88"/>
                    <a:pt x="112" y="71"/>
                  </a:cubicBezTo>
                  <a:close/>
                  <a:moveTo>
                    <a:pt x="12" y="83"/>
                  </a:moveTo>
                  <a:cubicBezTo>
                    <a:pt x="12" y="83"/>
                    <a:pt x="12" y="83"/>
                    <a:pt x="12" y="83"/>
                  </a:cubicBezTo>
                  <a:cubicBezTo>
                    <a:pt x="13" y="78"/>
                    <a:pt x="15" y="73"/>
                    <a:pt x="17" y="68"/>
                  </a:cubicBezTo>
                  <a:cubicBezTo>
                    <a:pt x="20" y="60"/>
                    <a:pt x="24" y="52"/>
                    <a:pt x="28" y="45"/>
                  </a:cubicBezTo>
                  <a:cubicBezTo>
                    <a:pt x="38" y="54"/>
                    <a:pt x="48" y="64"/>
                    <a:pt x="57" y="74"/>
                  </a:cubicBezTo>
                  <a:cubicBezTo>
                    <a:pt x="57" y="92"/>
                    <a:pt x="57" y="110"/>
                    <a:pt x="57" y="128"/>
                  </a:cubicBezTo>
                  <a:cubicBezTo>
                    <a:pt x="42" y="113"/>
                    <a:pt x="27" y="98"/>
                    <a:pt x="12" y="83"/>
                  </a:cubicBezTo>
                  <a:close/>
                  <a:moveTo>
                    <a:pt x="109" y="83"/>
                  </a:moveTo>
                  <a:cubicBezTo>
                    <a:pt x="94" y="98"/>
                    <a:pt x="79" y="113"/>
                    <a:pt x="64" y="129"/>
                  </a:cubicBezTo>
                  <a:cubicBezTo>
                    <a:pt x="64" y="110"/>
                    <a:pt x="64" y="92"/>
                    <a:pt x="64" y="74"/>
                  </a:cubicBezTo>
                  <a:cubicBezTo>
                    <a:pt x="74" y="64"/>
                    <a:pt x="83" y="55"/>
                    <a:pt x="93" y="45"/>
                  </a:cubicBezTo>
                  <a:cubicBezTo>
                    <a:pt x="97" y="52"/>
                    <a:pt x="101" y="59"/>
                    <a:pt x="104" y="67"/>
                  </a:cubicBezTo>
                  <a:cubicBezTo>
                    <a:pt x="106" y="72"/>
                    <a:pt x="108" y="77"/>
                    <a:pt x="110" y="83"/>
                  </a:cubicBezTo>
                  <a:cubicBezTo>
                    <a:pt x="109" y="83"/>
                    <a:pt x="109" y="83"/>
                    <a:pt x="109" y="83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1" name="íSļíḋé">
              <a:extLst>
                <a:ext uri="{FF2B5EF4-FFF2-40B4-BE49-F238E27FC236}">
                  <a16:creationId xmlns:a16="http://schemas.microsoft.com/office/drawing/2014/main" xmlns="" id="{574E7A71-0DD3-4B31-A42A-D6F621BB6F5D}"/>
                </a:ext>
              </a:extLst>
            </p:cNvPr>
            <p:cNvSpPr/>
            <p:nvPr/>
          </p:nvSpPr>
          <p:spPr bwMode="auto">
            <a:xfrm>
              <a:off x="9096375" y="4751388"/>
              <a:ext cx="31750" cy="241300"/>
            </a:xfrm>
            <a:custGeom>
              <a:avLst/>
              <a:gdLst>
                <a:gd name="T0" fmla="*/ 0 w 7"/>
                <a:gd name="T1" fmla="*/ 4 h 54"/>
                <a:gd name="T2" fmla="*/ 0 w 7"/>
                <a:gd name="T3" fmla="*/ 50 h 54"/>
                <a:gd name="T4" fmla="*/ 6 w 7"/>
                <a:gd name="T5" fmla="*/ 50 h 54"/>
                <a:gd name="T6" fmla="*/ 6 w 7"/>
                <a:gd name="T7" fmla="*/ 4 h 54"/>
                <a:gd name="T8" fmla="*/ 0 w 7"/>
                <a:gd name="T9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4">
                  <a:moveTo>
                    <a:pt x="0" y="4"/>
                  </a:moveTo>
                  <a:cubicBezTo>
                    <a:pt x="0" y="19"/>
                    <a:pt x="0" y="35"/>
                    <a:pt x="0" y="50"/>
                  </a:cubicBezTo>
                  <a:cubicBezTo>
                    <a:pt x="0" y="54"/>
                    <a:pt x="6" y="54"/>
                    <a:pt x="6" y="50"/>
                  </a:cubicBezTo>
                  <a:cubicBezTo>
                    <a:pt x="6" y="35"/>
                    <a:pt x="7" y="19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2" name="ísḻïdè">
              <a:extLst>
                <a:ext uri="{FF2B5EF4-FFF2-40B4-BE49-F238E27FC236}">
                  <a16:creationId xmlns:a16="http://schemas.microsoft.com/office/drawing/2014/main" xmlns="" id="{15E9887E-97C6-4B2F-864E-168153E1ECE0}"/>
                </a:ext>
              </a:extLst>
            </p:cNvPr>
            <p:cNvSpPr/>
            <p:nvPr/>
          </p:nvSpPr>
          <p:spPr bwMode="auto">
            <a:xfrm>
              <a:off x="8274050" y="1552575"/>
              <a:ext cx="514350" cy="527050"/>
            </a:xfrm>
            <a:custGeom>
              <a:avLst/>
              <a:gdLst>
                <a:gd name="T0" fmla="*/ 110 w 115"/>
                <a:gd name="T1" fmla="*/ 59 h 118"/>
                <a:gd name="T2" fmla="*/ 61 w 115"/>
                <a:gd name="T3" fmla="*/ 108 h 118"/>
                <a:gd name="T4" fmla="*/ 12 w 115"/>
                <a:gd name="T5" fmla="*/ 59 h 118"/>
                <a:gd name="T6" fmla="*/ 61 w 115"/>
                <a:gd name="T7" fmla="*/ 10 h 118"/>
                <a:gd name="T8" fmla="*/ 110 w 115"/>
                <a:gd name="T9" fmla="*/ 59 h 118"/>
                <a:gd name="T10" fmla="*/ 115 w 115"/>
                <a:gd name="T11" fmla="*/ 59 h 118"/>
                <a:gd name="T12" fmla="*/ 74 w 115"/>
                <a:gd name="T13" fmla="*/ 6 h 118"/>
                <a:gd name="T14" fmla="*/ 12 w 115"/>
                <a:gd name="T15" fmla="*/ 34 h 118"/>
                <a:gd name="T16" fmla="*/ 25 w 115"/>
                <a:gd name="T17" fmla="*/ 101 h 118"/>
                <a:gd name="T18" fmla="*/ 92 w 115"/>
                <a:gd name="T19" fmla="*/ 104 h 118"/>
                <a:gd name="T20" fmla="*/ 115 w 115"/>
                <a:gd name="T21" fmla="*/ 59 h 118"/>
                <a:gd name="T22" fmla="*/ 110 w 115"/>
                <a:gd name="T23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18">
                  <a:moveTo>
                    <a:pt x="110" y="59"/>
                  </a:moveTo>
                  <a:cubicBezTo>
                    <a:pt x="109" y="86"/>
                    <a:pt x="88" y="108"/>
                    <a:pt x="61" y="108"/>
                  </a:cubicBezTo>
                  <a:cubicBezTo>
                    <a:pt x="34" y="109"/>
                    <a:pt x="12" y="86"/>
                    <a:pt x="12" y="59"/>
                  </a:cubicBezTo>
                  <a:cubicBezTo>
                    <a:pt x="11" y="32"/>
                    <a:pt x="34" y="11"/>
                    <a:pt x="61" y="10"/>
                  </a:cubicBezTo>
                  <a:cubicBezTo>
                    <a:pt x="88" y="10"/>
                    <a:pt x="109" y="33"/>
                    <a:pt x="110" y="59"/>
                  </a:cubicBezTo>
                  <a:cubicBezTo>
                    <a:pt x="110" y="63"/>
                    <a:pt x="115" y="63"/>
                    <a:pt x="115" y="59"/>
                  </a:cubicBezTo>
                  <a:cubicBezTo>
                    <a:pt x="115" y="34"/>
                    <a:pt x="98" y="13"/>
                    <a:pt x="74" y="6"/>
                  </a:cubicBezTo>
                  <a:cubicBezTo>
                    <a:pt x="50" y="0"/>
                    <a:pt x="24" y="12"/>
                    <a:pt x="12" y="34"/>
                  </a:cubicBezTo>
                  <a:cubicBezTo>
                    <a:pt x="0" y="56"/>
                    <a:pt x="6" y="84"/>
                    <a:pt x="25" y="101"/>
                  </a:cubicBezTo>
                  <a:cubicBezTo>
                    <a:pt x="44" y="117"/>
                    <a:pt x="72" y="118"/>
                    <a:pt x="92" y="104"/>
                  </a:cubicBezTo>
                  <a:cubicBezTo>
                    <a:pt x="107" y="94"/>
                    <a:pt x="115" y="77"/>
                    <a:pt x="115" y="59"/>
                  </a:cubicBezTo>
                  <a:cubicBezTo>
                    <a:pt x="115" y="56"/>
                    <a:pt x="110" y="56"/>
                    <a:pt x="110" y="59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3" name="îṧļíḍé">
              <a:extLst>
                <a:ext uri="{FF2B5EF4-FFF2-40B4-BE49-F238E27FC236}">
                  <a16:creationId xmlns:a16="http://schemas.microsoft.com/office/drawing/2014/main" xmlns="" id="{DF475B77-A88A-4BAA-A1E3-36C3966E17AA}"/>
                </a:ext>
              </a:extLst>
            </p:cNvPr>
            <p:cNvSpPr/>
            <p:nvPr/>
          </p:nvSpPr>
          <p:spPr bwMode="auto">
            <a:xfrm>
              <a:off x="8207375" y="1547813"/>
              <a:ext cx="150813" cy="120650"/>
            </a:xfrm>
            <a:custGeom>
              <a:avLst/>
              <a:gdLst>
                <a:gd name="T0" fmla="*/ 3 w 34"/>
                <a:gd name="T1" fmla="*/ 6 h 27"/>
                <a:gd name="T2" fmla="*/ 27 w 34"/>
                <a:gd name="T3" fmla="*/ 25 h 27"/>
                <a:gd name="T4" fmla="*/ 31 w 34"/>
                <a:gd name="T5" fmla="*/ 21 h 27"/>
                <a:gd name="T6" fmla="*/ 7 w 34"/>
                <a:gd name="T7" fmla="*/ 2 h 27"/>
                <a:gd name="T8" fmla="*/ 3 w 34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7">
                  <a:moveTo>
                    <a:pt x="3" y="6"/>
                  </a:moveTo>
                  <a:cubicBezTo>
                    <a:pt x="11" y="12"/>
                    <a:pt x="19" y="19"/>
                    <a:pt x="27" y="25"/>
                  </a:cubicBezTo>
                  <a:cubicBezTo>
                    <a:pt x="30" y="27"/>
                    <a:pt x="34" y="23"/>
                    <a:pt x="31" y="21"/>
                  </a:cubicBezTo>
                  <a:cubicBezTo>
                    <a:pt x="23" y="15"/>
                    <a:pt x="15" y="8"/>
                    <a:pt x="7" y="2"/>
                  </a:cubicBezTo>
                  <a:cubicBezTo>
                    <a:pt x="5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4" name="îşlîḍê">
              <a:extLst>
                <a:ext uri="{FF2B5EF4-FFF2-40B4-BE49-F238E27FC236}">
                  <a16:creationId xmlns:a16="http://schemas.microsoft.com/office/drawing/2014/main" xmlns="" id="{F4CEE900-F905-46A3-9EF0-B986FDEAA34C}"/>
                </a:ext>
              </a:extLst>
            </p:cNvPr>
            <p:cNvSpPr/>
            <p:nvPr/>
          </p:nvSpPr>
          <p:spPr bwMode="auto">
            <a:xfrm>
              <a:off x="8350250" y="1431925"/>
              <a:ext cx="98425" cy="165100"/>
            </a:xfrm>
            <a:custGeom>
              <a:avLst/>
              <a:gdLst>
                <a:gd name="T0" fmla="*/ 21 w 22"/>
                <a:gd name="T1" fmla="*/ 30 h 37"/>
                <a:gd name="T2" fmla="*/ 7 w 22"/>
                <a:gd name="T3" fmla="*/ 4 h 37"/>
                <a:gd name="T4" fmla="*/ 2 w 22"/>
                <a:gd name="T5" fmla="*/ 7 h 37"/>
                <a:gd name="T6" fmla="*/ 16 w 22"/>
                <a:gd name="T7" fmla="*/ 33 h 37"/>
                <a:gd name="T8" fmla="*/ 21 w 22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7">
                  <a:moveTo>
                    <a:pt x="21" y="30"/>
                  </a:moveTo>
                  <a:cubicBezTo>
                    <a:pt x="16" y="21"/>
                    <a:pt x="12" y="13"/>
                    <a:pt x="7" y="4"/>
                  </a:cubicBezTo>
                  <a:cubicBezTo>
                    <a:pt x="5" y="0"/>
                    <a:pt x="0" y="3"/>
                    <a:pt x="2" y="7"/>
                  </a:cubicBezTo>
                  <a:cubicBezTo>
                    <a:pt x="7" y="15"/>
                    <a:pt x="11" y="24"/>
                    <a:pt x="16" y="33"/>
                  </a:cubicBezTo>
                  <a:cubicBezTo>
                    <a:pt x="17" y="37"/>
                    <a:pt x="22" y="34"/>
                    <a:pt x="21" y="30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5" name="ïSḻïḑe">
              <a:extLst>
                <a:ext uri="{FF2B5EF4-FFF2-40B4-BE49-F238E27FC236}">
                  <a16:creationId xmlns:a16="http://schemas.microsoft.com/office/drawing/2014/main" xmlns="" id="{C331014E-E605-4904-A6AE-6460A64FBC13}"/>
                </a:ext>
              </a:extLst>
            </p:cNvPr>
            <p:cNvSpPr/>
            <p:nvPr/>
          </p:nvSpPr>
          <p:spPr bwMode="auto">
            <a:xfrm>
              <a:off x="8135938" y="1860550"/>
              <a:ext cx="169863" cy="61913"/>
            </a:xfrm>
            <a:custGeom>
              <a:avLst/>
              <a:gdLst>
                <a:gd name="T0" fmla="*/ 5 w 38"/>
                <a:gd name="T1" fmla="*/ 13 h 14"/>
                <a:gd name="T2" fmla="*/ 34 w 38"/>
                <a:gd name="T3" fmla="*/ 6 h 14"/>
                <a:gd name="T4" fmla="*/ 33 w 38"/>
                <a:gd name="T5" fmla="*/ 1 h 14"/>
                <a:gd name="T6" fmla="*/ 3 w 38"/>
                <a:gd name="T7" fmla="*/ 7 h 14"/>
                <a:gd name="T8" fmla="*/ 5 w 38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5" y="13"/>
                  </a:moveTo>
                  <a:cubicBezTo>
                    <a:pt x="15" y="11"/>
                    <a:pt x="25" y="8"/>
                    <a:pt x="34" y="6"/>
                  </a:cubicBezTo>
                  <a:cubicBezTo>
                    <a:pt x="38" y="5"/>
                    <a:pt x="37" y="0"/>
                    <a:pt x="33" y="1"/>
                  </a:cubicBezTo>
                  <a:cubicBezTo>
                    <a:pt x="23" y="3"/>
                    <a:pt x="13" y="5"/>
                    <a:pt x="3" y="7"/>
                  </a:cubicBezTo>
                  <a:cubicBezTo>
                    <a:pt x="0" y="8"/>
                    <a:pt x="1" y="14"/>
                    <a:pt x="5" y="13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6" name="i$ļiďê">
              <a:extLst>
                <a:ext uri="{FF2B5EF4-FFF2-40B4-BE49-F238E27FC236}">
                  <a16:creationId xmlns:a16="http://schemas.microsoft.com/office/drawing/2014/main" xmlns="" id="{F1B35FF5-8358-4B5A-BBA6-A93534BEA10A}"/>
                </a:ext>
              </a:extLst>
            </p:cNvPr>
            <p:cNvSpPr/>
            <p:nvPr/>
          </p:nvSpPr>
          <p:spPr bwMode="auto">
            <a:xfrm>
              <a:off x="8135938" y="1712913"/>
              <a:ext cx="169863" cy="63500"/>
            </a:xfrm>
            <a:custGeom>
              <a:avLst/>
              <a:gdLst>
                <a:gd name="T0" fmla="*/ 34 w 38"/>
                <a:gd name="T1" fmla="*/ 7 h 14"/>
                <a:gd name="T2" fmla="*/ 5 w 38"/>
                <a:gd name="T3" fmla="*/ 0 h 14"/>
                <a:gd name="T4" fmla="*/ 3 w 38"/>
                <a:gd name="T5" fmla="*/ 6 h 14"/>
                <a:gd name="T6" fmla="*/ 33 w 38"/>
                <a:gd name="T7" fmla="*/ 13 h 14"/>
                <a:gd name="T8" fmla="*/ 34 w 38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4" y="7"/>
                  </a:moveTo>
                  <a:cubicBezTo>
                    <a:pt x="24" y="5"/>
                    <a:pt x="15" y="3"/>
                    <a:pt x="5" y="0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13" y="8"/>
                    <a:pt x="23" y="10"/>
                    <a:pt x="33" y="13"/>
                  </a:cubicBezTo>
                  <a:cubicBezTo>
                    <a:pt x="36" y="14"/>
                    <a:pt x="38" y="8"/>
                    <a:pt x="34" y="7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7" name="î$lïdè">
              <a:extLst>
                <a:ext uri="{FF2B5EF4-FFF2-40B4-BE49-F238E27FC236}">
                  <a16:creationId xmlns:a16="http://schemas.microsoft.com/office/drawing/2014/main" xmlns="" id="{EEFA3EED-30BA-4D8E-BF70-6837EDE48F56}"/>
                </a:ext>
              </a:extLst>
            </p:cNvPr>
            <p:cNvSpPr/>
            <p:nvPr/>
          </p:nvSpPr>
          <p:spPr bwMode="auto">
            <a:xfrm>
              <a:off x="8532813" y="1395413"/>
              <a:ext cx="26988" cy="174625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6 h 39"/>
                <a:gd name="T4" fmla="*/ 6 w 6"/>
                <a:gd name="T5" fmla="*/ 36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5"/>
                    <a:pt x="0" y="25"/>
                    <a:pt x="0" y="36"/>
                  </a:cubicBezTo>
                  <a:cubicBezTo>
                    <a:pt x="0" y="39"/>
                    <a:pt x="6" y="39"/>
                    <a:pt x="6" y="36"/>
                  </a:cubicBezTo>
                  <a:cubicBezTo>
                    <a:pt x="6" y="25"/>
                    <a:pt x="6" y="1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8" name="îslîdê">
              <a:extLst>
                <a:ext uri="{FF2B5EF4-FFF2-40B4-BE49-F238E27FC236}">
                  <a16:creationId xmlns:a16="http://schemas.microsoft.com/office/drawing/2014/main" xmlns="" id="{C0593FCF-D4D7-4DF6-9CCD-FE88AA4655B2}"/>
                </a:ext>
              </a:extLst>
            </p:cNvPr>
            <p:cNvSpPr/>
            <p:nvPr/>
          </p:nvSpPr>
          <p:spPr bwMode="auto">
            <a:xfrm>
              <a:off x="8645525" y="1431925"/>
              <a:ext cx="93663" cy="165100"/>
            </a:xfrm>
            <a:custGeom>
              <a:avLst/>
              <a:gdLst>
                <a:gd name="T0" fmla="*/ 6 w 21"/>
                <a:gd name="T1" fmla="*/ 33 h 37"/>
                <a:gd name="T2" fmla="*/ 19 w 21"/>
                <a:gd name="T3" fmla="*/ 7 h 37"/>
                <a:gd name="T4" fmla="*/ 14 w 21"/>
                <a:gd name="T5" fmla="*/ 4 h 37"/>
                <a:gd name="T6" fmla="*/ 1 w 21"/>
                <a:gd name="T7" fmla="*/ 30 h 37"/>
                <a:gd name="T8" fmla="*/ 6 w 21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6" y="33"/>
                  </a:moveTo>
                  <a:cubicBezTo>
                    <a:pt x="11" y="24"/>
                    <a:pt x="15" y="15"/>
                    <a:pt x="19" y="7"/>
                  </a:cubicBezTo>
                  <a:cubicBezTo>
                    <a:pt x="21" y="3"/>
                    <a:pt x="16" y="0"/>
                    <a:pt x="14" y="4"/>
                  </a:cubicBezTo>
                  <a:cubicBezTo>
                    <a:pt x="10" y="13"/>
                    <a:pt x="6" y="21"/>
                    <a:pt x="1" y="30"/>
                  </a:cubicBezTo>
                  <a:cubicBezTo>
                    <a:pt x="0" y="34"/>
                    <a:pt x="5" y="37"/>
                    <a:pt x="6" y="33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29" name="íṡļîḑê">
              <a:extLst>
                <a:ext uri="{FF2B5EF4-FFF2-40B4-BE49-F238E27FC236}">
                  <a16:creationId xmlns:a16="http://schemas.microsoft.com/office/drawing/2014/main" xmlns="" id="{93558926-B584-4215-A56E-5F43C81F499A}"/>
                </a:ext>
              </a:extLst>
            </p:cNvPr>
            <p:cNvSpPr/>
            <p:nvPr/>
          </p:nvSpPr>
          <p:spPr bwMode="auto">
            <a:xfrm>
              <a:off x="8207375" y="1963738"/>
              <a:ext cx="150813" cy="125413"/>
            </a:xfrm>
            <a:custGeom>
              <a:avLst/>
              <a:gdLst>
                <a:gd name="T0" fmla="*/ 7 w 34"/>
                <a:gd name="T1" fmla="*/ 25 h 28"/>
                <a:gd name="T2" fmla="*/ 31 w 34"/>
                <a:gd name="T3" fmla="*/ 7 h 28"/>
                <a:gd name="T4" fmla="*/ 27 w 34"/>
                <a:gd name="T5" fmla="*/ 3 h 28"/>
                <a:gd name="T6" fmla="*/ 3 w 34"/>
                <a:gd name="T7" fmla="*/ 21 h 28"/>
                <a:gd name="T8" fmla="*/ 7 w 34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8">
                  <a:moveTo>
                    <a:pt x="7" y="25"/>
                  </a:moveTo>
                  <a:cubicBezTo>
                    <a:pt x="15" y="19"/>
                    <a:pt x="23" y="13"/>
                    <a:pt x="31" y="7"/>
                  </a:cubicBezTo>
                  <a:cubicBezTo>
                    <a:pt x="34" y="4"/>
                    <a:pt x="30" y="0"/>
                    <a:pt x="27" y="3"/>
                  </a:cubicBezTo>
                  <a:cubicBezTo>
                    <a:pt x="19" y="9"/>
                    <a:pt x="11" y="15"/>
                    <a:pt x="3" y="21"/>
                  </a:cubicBezTo>
                  <a:cubicBezTo>
                    <a:pt x="0" y="24"/>
                    <a:pt x="4" y="28"/>
                    <a:pt x="7" y="25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0" name="îšḷïḋe">
              <a:extLst>
                <a:ext uri="{FF2B5EF4-FFF2-40B4-BE49-F238E27FC236}">
                  <a16:creationId xmlns:a16="http://schemas.microsoft.com/office/drawing/2014/main" xmlns="" id="{D0756449-7D26-4784-B114-C748DBEA6533}"/>
                </a:ext>
              </a:extLst>
            </p:cNvPr>
            <p:cNvSpPr/>
            <p:nvPr/>
          </p:nvSpPr>
          <p:spPr bwMode="auto">
            <a:xfrm>
              <a:off x="8783638" y="1860550"/>
              <a:ext cx="174625" cy="61913"/>
            </a:xfrm>
            <a:custGeom>
              <a:avLst/>
              <a:gdLst>
                <a:gd name="T0" fmla="*/ 35 w 39"/>
                <a:gd name="T1" fmla="*/ 7 h 14"/>
                <a:gd name="T2" fmla="*/ 5 w 39"/>
                <a:gd name="T3" fmla="*/ 1 h 14"/>
                <a:gd name="T4" fmla="*/ 4 w 39"/>
                <a:gd name="T5" fmla="*/ 6 h 14"/>
                <a:gd name="T6" fmla="*/ 34 w 39"/>
                <a:gd name="T7" fmla="*/ 13 h 14"/>
                <a:gd name="T8" fmla="*/ 35 w 39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35" y="7"/>
                  </a:moveTo>
                  <a:cubicBezTo>
                    <a:pt x="25" y="5"/>
                    <a:pt x="15" y="3"/>
                    <a:pt x="5" y="1"/>
                  </a:cubicBezTo>
                  <a:cubicBezTo>
                    <a:pt x="2" y="0"/>
                    <a:pt x="0" y="5"/>
                    <a:pt x="4" y="6"/>
                  </a:cubicBezTo>
                  <a:cubicBezTo>
                    <a:pt x="14" y="8"/>
                    <a:pt x="24" y="11"/>
                    <a:pt x="34" y="13"/>
                  </a:cubicBezTo>
                  <a:cubicBezTo>
                    <a:pt x="37" y="14"/>
                    <a:pt x="39" y="8"/>
                    <a:pt x="35" y="7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1" name="ïṥļïḓê">
              <a:extLst>
                <a:ext uri="{FF2B5EF4-FFF2-40B4-BE49-F238E27FC236}">
                  <a16:creationId xmlns:a16="http://schemas.microsoft.com/office/drawing/2014/main" xmlns="" id="{068C9B2A-ED77-43DB-91DD-AC39BF86E982}"/>
                </a:ext>
              </a:extLst>
            </p:cNvPr>
            <p:cNvSpPr/>
            <p:nvPr/>
          </p:nvSpPr>
          <p:spPr bwMode="auto">
            <a:xfrm>
              <a:off x="8724900" y="1958975"/>
              <a:ext cx="157163" cy="130175"/>
            </a:xfrm>
            <a:custGeom>
              <a:avLst/>
              <a:gdLst>
                <a:gd name="T0" fmla="*/ 3 w 35"/>
                <a:gd name="T1" fmla="*/ 7 h 29"/>
                <a:gd name="T2" fmla="*/ 28 w 35"/>
                <a:gd name="T3" fmla="*/ 26 h 29"/>
                <a:gd name="T4" fmla="*/ 32 w 35"/>
                <a:gd name="T5" fmla="*/ 22 h 29"/>
                <a:gd name="T6" fmla="*/ 7 w 35"/>
                <a:gd name="T7" fmla="*/ 3 h 29"/>
                <a:gd name="T8" fmla="*/ 3 w 3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3" y="7"/>
                  </a:moveTo>
                  <a:cubicBezTo>
                    <a:pt x="11" y="13"/>
                    <a:pt x="20" y="20"/>
                    <a:pt x="28" y="26"/>
                  </a:cubicBezTo>
                  <a:cubicBezTo>
                    <a:pt x="31" y="29"/>
                    <a:pt x="35" y="25"/>
                    <a:pt x="32" y="22"/>
                  </a:cubicBezTo>
                  <a:cubicBezTo>
                    <a:pt x="24" y="16"/>
                    <a:pt x="16" y="9"/>
                    <a:pt x="7" y="3"/>
                  </a:cubicBezTo>
                  <a:cubicBezTo>
                    <a:pt x="4" y="0"/>
                    <a:pt x="0" y="4"/>
                    <a:pt x="3" y="7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2" name="ïṡḻïḓe">
              <a:extLst>
                <a:ext uri="{FF2B5EF4-FFF2-40B4-BE49-F238E27FC236}">
                  <a16:creationId xmlns:a16="http://schemas.microsoft.com/office/drawing/2014/main" xmlns="" id="{35768DE5-677E-4262-93C0-B7C8BB714344}"/>
                </a:ext>
              </a:extLst>
            </p:cNvPr>
            <p:cNvSpPr/>
            <p:nvPr/>
          </p:nvSpPr>
          <p:spPr bwMode="auto">
            <a:xfrm>
              <a:off x="8783638" y="1712913"/>
              <a:ext cx="174625" cy="63500"/>
            </a:xfrm>
            <a:custGeom>
              <a:avLst/>
              <a:gdLst>
                <a:gd name="T0" fmla="*/ 5 w 39"/>
                <a:gd name="T1" fmla="*/ 13 h 14"/>
                <a:gd name="T2" fmla="*/ 35 w 39"/>
                <a:gd name="T3" fmla="*/ 6 h 14"/>
                <a:gd name="T4" fmla="*/ 34 w 39"/>
                <a:gd name="T5" fmla="*/ 0 h 14"/>
                <a:gd name="T6" fmla="*/ 4 w 39"/>
                <a:gd name="T7" fmla="*/ 7 h 14"/>
                <a:gd name="T8" fmla="*/ 5 w 39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5" y="13"/>
                  </a:moveTo>
                  <a:cubicBezTo>
                    <a:pt x="15" y="11"/>
                    <a:pt x="25" y="8"/>
                    <a:pt x="35" y="6"/>
                  </a:cubicBezTo>
                  <a:cubicBezTo>
                    <a:pt x="39" y="5"/>
                    <a:pt x="37" y="0"/>
                    <a:pt x="34" y="0"/>
                  </a:cubicBezTo>
                  <a:cubicBezTo>
                    <a:pt x="24" y="3"/>
                    <a:pt x="14" y="5"/>
                    <a:pt x="4" y="7"/>
                  </a:cubicBezTo>
                  <a:cubicBezTo>
                    <a:pt x="0" y="8"/>
                    <a:pt x="2" y="14"/>
                    <a:pt x="5" y="13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3" name="íṧḻïďe">
              <a:extLst>
                <a:ext uri="{FF2B5EF4-FFF2-40B4-BE49-F238E27FC236}">
                  <a16:creationId xmlns:a16="http://schemas.microsoft.com/office/drawing/2014/main" xmlns="" id="{EE05BE0D-94EA-4A17-8289-7B954CF5658A}"/>
                </a:ext>
              </a:extLst>
            </p:cNvPr>
            <p:cNvSpPr/>
            <p:nvPr/>
          </p:nvSpPr>
          <p:spPr bwMode="auto">
            <a:xfrm>
              <a:off x="8729663" y="1547813"/>
              <a:ext cx="152400" cy="120650"/>
            </a:xfrm>
            <a:custGeom>
              <a:avLst/>
              <a:gdLst>
                <a:gd name="T0" fmla="*/ 27 w 34"/>
                <a:gd name="T1" fmla="*/ 2 h 27"/>
                <a:gd name="T2" fmla="*/ 3 w 34"/>
                <a:gd name="T3" fmla="*/ 21 h 27"/>
                <a:gd name="T4" fmla="*/ 7 w 34"/>
                <a:gd name="T5" fmla="*/ 25 h 27"/>
                <a:gd name="T6" fmla="*/ 31 w 34"/>
                <a:gd name="T7" fmla="*/ 6 h 27"/>
                <a:gd name="T8" fmla="*/ 27 w 34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7">
                  <a:moveTo>
                    <a:pt x="27" y="2"/>
                  </a:moveTo>
                  <a:cubicBezTo>
                    <a:pt x="19" y="8"/>
                    <a:pt x="11" y="15"/>
                    <a:pt x="3" y="21"/>
                  </a:cubicBezTo>
                  <a:cubicBezTo>
                    <a:pt x="0" y="23"/>
                    <a:pt x="5" y="27"/>
                    <a:pt x="7" y="25"/>
                  </a:cubicBezTo>
                  <a:cubicBezTo>
                    <a:pt x="15" y="19"/>
                    <a:pt x="23" y="12"/>
                    <a:pt x="31" y="6"/>
                  </a:cubicBezTo>
                  <a:cubicBezTo>
                    <a:pt x="34" y="4"/>
                    <a:pt x="30" y="0"/>
                    <a:pt x="27" y="2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4" name="îṡḻiḑe">
              <a:extLst>
                <a:ext uri="{FF2B5EF4-FFF2-40B4-BE49-F238E27FC236}">
                  <a16:creationId xmlns:a16="http://schemas.microsoft.com/office/drawing/2014/main" xmlns="" id="{A0D0B8B7-EF24-4F40-A1AC-FF8919C4A31E}"/>
                </a:ext>
              </a:extLst>
            </p:cNvPr>
            <p:cNvSpPr/>
            <p:nvPr/>
          </p:nvSpPr>
          <p:spPr bwMode="auto">
            <a:xfrm>
              <a:off x="8640763" y="2030413"/>
              <a:ext cx="98425" cy="169863"/>
            </a:xfrm>
            <a:custGeom>
              <a:avLst/>
              <a:gdLst>
                <a:gd name="T0" fmla="*/ 20 w 22"/>
                <a:gd name="T1" fmla="*/ 32 h 38"/>
                <a:gd name="T2" fmla="*/ 7 w 22"/>
                <a:gd name="T3" fmla="*/ 4 h 38"/>
                <a:gd name="T4" fmla="*/ 2 w 22"/>
                <a:gd name="T5" fmla="*/ 7 h 38"/>
                <a:gd name="T6" fmla="*/ 15 w 22"/>
                <a:gd name="T7" fmla="*/ 35 h 38"/>
                <a:gd name="T8" fmla="*/ 20 w 22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20" y="32"/>
                  </a:moveTo>
                  <a:cubicBezTo>
                    <a:pt x="16" y="22"/>
                    <a:pt x="11" y="13"/>
                    <a:pt x="7" y="4"/>
                  </a:cubicBezTo>
                  <a:cubicBezTo>
                    <a:pt x="5" y="0"/>
                    <a:pt x="0" y="3"/>
                    <a:pt x="2" y="7"/>
                  </a:cubicBezTo>
                  <a:cubicBezTo>
                    <a:pt x="6" y="16"/>
                    <a:pt x="11" y="25"/>
                    <a:pt x="15" y="35"/>
                  </a:cubicBezTo>
                  <a:cubicBezTo>
                    <a:pt x="17" y="38"/>
                    <a:pt x="22" y="35"/>
                    <a:pt x="20" y="32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5" name="îṥḷîḑê">
              <a:extLst>
                <a:ext uri="{FF2B5EF4-FFF2-40B4-BE49-F238E27FC236}">
                  <a16:creationId xmlns:a16="http://schemas.microsoft.com/office/drawing/2014/main" xmlns="" id="{B39B5821-2145-4DA2-8E8B-4328CB774074}"/>
                </a:ext>
              </a:extLst>
            </p:cNvPr>
            <p:cNvSpPr/>
            <p:nvPr/>
          </p:nvSpPr>
          <p:spPr bwMode="auto">
            <a:xfrm>
              <a:off x="8532813" y="2062163"/>
              <a:ext cx="26988" cy="174625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5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6" name="iŝḻiďé">
              <a:extLst>
                <a:ext uri="{FF2B5EF4-FFF2-40B4-BE49-F238E27FC236}">
                  <a16:creationId xmlns:a16="http://schemas.microsoft.com/office/drawing/2014/main" xmlns="" id="{D137C328-5621-422A-AFD8-4A1AC04444E2}"/>
                </a:ext>
              </a:extLst>
            </p:cNvPr>
            <p:cNvSpPr/>
            <p:nvPr/>
          </p:nvSpPr>
          <p:spPr bwMode="auto">
            <a:xfrm>
              <a:off x="8350250" y="2039938"/>
              <a:ext cx="98425" cy="160338"/>
            </a:xfrm>
            <a:custGeom>
              <a:avLst/>
              <a:gdLst>
                <a:gd name="T0" fmla="*/ 7 w 22"/>
                <a:gd name="T1" fmla="*/ 33 h 36"/>
                <a:gd name="T2" fmla="*/ 21 w 22"/>
                <a:gd name="T3" fmla="*/ 6 h 36"/>
                <a:gd name="T4" fmla="*/ 16 w 22"/>
                <a:gd name="T5" fmla="*/ 3 h 36"/>
                <a:gd name="T6" fmla="*/ 2 w 22"/>
                <a:gd name="T7" fmla="*/ 30 h 36"/>
                <a:gd name="T8" fmla="*/ 7 w 22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6">
                  <a:moveTo>
                    <a:pt x="7" y="33"/>
                  </a:moveTo>
                  <a:cubicBezTo>
                    <a:pt x="12" y="24"/>
                    <a:pt x="16" y="15"/>
                    <a:pt x="21" y="6"/>
                  </a:cubicBezTo>
                  <a:cubicBezTo>
                    <a:pt x="22" y="3"/>
                    <a:pt x="17" y="0"/>
                    <a:pt x="16" y="3"/>
                  </a:cubicBezTo>
                  <a:cubicBezTo>
                    <a:pt x="11" y="12"/>
                    <a:pt x="7" y="21"/>
                    <a:pt x="2" y="30"/>
                  </a:cubicBezTo>
                  <a:cubicBezTo>
                    <a:pt x="0" y="33"/>
                    <a:pt x="5" y="36"/>
                    <a:pt x="7" y="33"/>
                  </a:cubicBezTo>
                  <a:close/>
                </a:path>
              </a:pathLst>
            </a:custGeom>
            <a:solidFill>
              <a:srgbClr val="2B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7" name="ïŝľíḓé">
              <a:extLst>
                <a:ext uri="{FF2B5EF4-FFF2-40B4-BE49-F238E27FC236}">
                  <a16:creationId xmlns:a16="http://schemas.microsoft.com/office/drawing/2014/main" xmlns="" id="{A894D3BA-C12C-4E82-A548-0CB4D7D659B0}"/>
                </a:ext>
              </a:extLst>
            </p:cNvPr>
            <p:cNvSpPr/>
            <p:nvPr/>
          </p:nvSpPr>
          <p:spPr bwMode="auto">
            <a:xfrm>
              <a:off x="7732713" y="3263900"/>
              <a:ext cx="1095375" cy="1371600"/>
            </a:xfrm>
            <a:custGeom>
              <a:avLst/>
              <a:gdLst>
                <a:gd name="T0" fmla="*/ 241 w 245"/>
                <a:gd name="T1" fmla="*/ 307 h 307"/>
                <a:gd name="T2" fmla="*/ 237 w 245"/>
                <a:gd name="T3" fmla="*/ 303 h 307"/>
                <a:gd name="T4" fmla="*/ 237 w 245"/>
                <a:gd name="T5" fmla="*/ 8 h 307"/>
                <a:gd name="T6" fmla="*/ 8 w 245"/>
                <a:gd name="T7" fmla="*/ 8 h 307"/>
                <a:gd name="T8" fmla="*/ 8 w 245"/>
                <a:gd name="T9" fmla="*/ 232 h 307"/>
                <a:gd name="T10" fmla="*/ 4 w 245"/>
                <a:gd name="T11" fmla="*/ 236 h 307"/>
                <a:gd name="T12" fmla="*/ 0 w 245"/>
                <a:gd name="T13" fmla="*/ 232 h 307"/>
                <a:gd name="T14" fmla="*/ 0 w 245"/>
                <a:gd name="T15" fmla="*/ 4 h 307"/>
                <a:gd name="T16" fmla="*/ 4 w 245"/>
                <a:gd name="T17" fmla="*/ 0 h 307"/>
                <a:gd name="T18" fmla="*/ 241 w 245"/>
                <a:gd name="T19" fmla="*/ 0 h 307"/>
                <a:gd name="T20" fmla="*/ 245 w 245"/>
                <a:gd name="T21" fmla="*/ 4 h 307"/>
                <a:gd name="T22" fmla="*/ 245 w 245"/>
                <a:gd name="T23" fmla="*/ 303 h 307"/>
                <a:gd name="T24" fmla="*/ 241 w 245"/>
                <a:gd name="T25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307">
                  <a:moveTo>
                    <a:pt x="241" y="307"/>
                  </a:moveTo>
                  <a:cubicBezTo>
                    <a:pt x="239" y="307"/>
                    <a:pt x="237" y="305"/>
                    <a:pt x="237" y="303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4"/>
                    <a:pt x="6" y="236"/>
                    <a:pt x="4" y="236"/>
                  </a:cubicBezTo>
                  <a:cubicBezTo>
                    <a:pt x="2" y="236"/>
                    <a:pt x="0" y="234"/>
                    <a:pt x="0" y="23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3" y="0"/>
                    <a:pt x="245" y="2"/>
                    <a:pt x="245" y="4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45" y="305"/>
                    <a:pt x="243" y="307"/>
                    <a:pt x="241" y="3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8" name="ïṥļíḋé">
              <a:extLst>
                <a:ext uri="{FF2B5EF4-FFF2-40B4-BE49-F238E27FC236}">
                  <a16:creationId xmlns:a16="http://schemas.microsoft.com/office/drawing/2014/main" xmlns="" id="{D0646E19-BFC0-4262-B16A-018ECA33477C}"/>
                </a:ext>
              </a:extLst>
            </p:cNvPr>
            <p:cNvSpPr/>
            <p:nvPr/>
          </p:nvSpPr>
          <p:spPr bwMode="auto">
            <a:xfrm>
              <a:off x="9445625" y="4649788"/>
              <a:ext cx="125413" cy="214313"/>
            </a:xfrm>
            <a:custGeom>
              <a:avLst/>
              <a:gdLst>
                <a:gd name="T0" fmla="*/ 24 w 28"/>
                <a:gd name="T1" fmla="*/ 48 h 48"/>
                <a:gd name="T2" fmla="*/ 0 w 28"/>
                <a:gd name="T3" fmla="*/ 24 h 48"/>
                <a:gd name="T4" fmla="*/ 24 w 28"/>
                <a:gd name="T5" fmla="*/ 0 h 48"/>
                <a:gd name="T6" fmla="*/ 28 w 28"/>
                <a:gd name="T7" fmla="*/ 4 h 48"/>
                <a:gd name="T8" fmla="*/ 28 w 28"/>
                <a:gd name="T9" fmla="*/ 43 h 48"/>
                <a:gd name="T10" fmla="*/ 28 w 28"/>
                <a:gd name="T11" fmla="*/ 43 h 48"/>
                <a:gd name="T12" fmla="*/ 28 w 28"/>
                <a:gd name="T13" fmla="*/ 44 h 48"/>
                <a:gd name="T14" fmla="*/ 24 w 28"/>
                <a:gd name="T15" fmla="*/ 48 h 48"/>
                <a:gd name="T16" fmla="*/ 20 w 28"/>
                <a:gd name="T17" fmla="*/ 8 h 48"/>
                <a:gd name="T18" fmla="*/ 8 w 28"/>
                <a:gd name="T19" fmla="*/ 24 h 48"/>
                <a:gd name="T20" fmla="*/ 20 w 28"/>
                <a:gd name="T21" fmla="*/ 39 h 48"/>
                <a:gd name="T22" fmla="*/ 20 w 28"/>
                <a:gd name="T2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26" y="0"/>
                    <a:pt x="28" y="2"/>
                    <a:pt x="28" y="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4"/>
                    <a:pt x="28" y="44"/>
                  </a:cubicBezTo>
                  <a:cubicBezTo>
                    <a:pt x="28" y="46"/>
                    <a:pt x="26" y="48"/>
                    <a:pt x="24" y="48"/>
                  </a:cubicBezTo>
                  <a:close/>
                  <a:moveTo>
                    <a:pt x="20" y="8"/>
                  </a:moveTo>
                  <a:cubicBezTo>
                    <a:pt x="13" y="10"/>
                    <a:pt x="8" y="16"/>
                    <a:pt x="8" y="24"/>
                  </a:cubicBezTo>
                  <a:cubicBezTo>
                    <a:pt x="8" y="31"/>
                    <a:pt x="13" y="37"/>
                    <a:pt x="20" y="39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39" name="iṣḻîḋê">
              <a:extLst>
                <a:ext uri="{FF2B5EF4-FFF2-40B4-BE49-F238E27FC236}">
                  <a16:creationId xmlns:a16="http://schemas.microsoft.com/office/drawing/2014/main" xmlns="" id="{38D49D70-BCAF-4FEE-83B6-46BD34717AC1}"/>
                </a:ext>
              </a:extLst>
            </p:cNvPr>
            <p:cNvSpPr/>
            <p:nvPr/>
          </p:nvSpPr>
          <p:spPr bwMode="auto">
            <a:xfrm>
              <a:off x="9578975" y="4675188"/>
              <a:ext cx="85725" cy="41275"/>
            </a:xfrm>
            <a:custGeom>
              <a:avLst/>
              <a:gdLst>
                <a:gd name="T0" fmla="*/ 15 w 19"/>
                <a:gd name="T1" fmla="*/ 9 h 9"/>
                <a:gd name="T2" fmla="*/ 4 w 19"/>
                <a:gd name="T3" fmla="*/ 9 h 9"/>
                <a:gd name="T4" fmla="*/ 0 w 19"/>
                <a:gd name="T5" fmla="*/ 4 h 9"/>
                <a:gd name="T6" fmla="*/ 4 w 19"/>
                <a:gd name="T7" fmla="*/ 0 h 9"/>
                <a:gd name="T8" fmla="*/ 15 w 19"/>
                <a:gd name="T9" fmla="*/ 0 h 9"/>
                <a:gd name="T10" fmla="*/ 19 w 19"/>
                <a:gd name="T11" fmla="*/ 4 h 9"/>
                <a:gd name="T12" fmla="*/ 15 w 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cubicBezTo>
                    <a:pt x="19" y="7"/>
                    <a:pt x="17" y="9"/>
                    <a:pt x="1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0" name="iṣḻíḋe">
              <a:extLst>
                <a:ext uri="{FF2B5EF4-FFF2-40B4-BE49-F238E27FC236}">
                  <a16:creationId xmlns:a16="http://schemas.microsoft.com/office/drawing/2014/main" xmlns="" id="{43701083-B681-4ECA-BEA6-A58477F739B5}"/>
                </a:ext>
              </a:extLst>
            </p:cNvPr>
            <p:cNvSpPr/>
            <p:nvPr/>
          </p:nvSpPr>
          <p:spPr bwMode="auto">
            <a:xfrm>
              <a:off x="9578975" y="4795838"/>
              <a:ext cx="85725" cy="36513"/>
            </a:xfrm>
            <a:custGeom>
              <a:avLst/>
              <a:gdLst>
                <a:gd name="T0" fmla="*/ 15 w 19"/>
                <a:gd name="T1" fmla="*/ 8 h 8"/>
                <a:gd name="T2" fmla="*/ 4 w 19"/>
                <a:gd name="T3" fmla="*/ 8 h 8"/>
                <a:gd name="T4" fmla="*/ 0 w 19"/>
                <a:gd name="T5" fmla="*/ 4 h 8"/>
                <a:gd name="T6" fmla="*/ 4 w 19"/>
                <a:gd name="T7" fmla="*/ 0 h 8"/>
                <a:gd name="T8" fmla="*/ 15 w 19"/>
                <a:gd name="T9" fmla="*/ 0 h 8"/>
                <a:gd name="T10" fmla="*/ 19 w 19"/>
                <a:gd name="T11" fmla="*/ 4 h 8"/>
                <a:gd name="T12" fmla="*/ 15 w 1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1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cubicBezTo>
                    <a:pt x="19" y="6"/>
                    <a:pt x="17" y="8"/>
                    <a:pt x="15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1" name="iṡḷïḓe">
              <a:extLst>
                <a:ext uri="{FF2B5EF4-FFF2-40B4-BE49-F238E27FC236}">
                  <a16:creationId xmlns:a16="http://schemas.microsoft.com/office/drawing/2014/main" xmlns="" id="{B43CBE2B-C9AF-4D61-A5F1-F4577C4D8074}"/>
                </a:ext>
              </a:extLst>
            </p:cNvPr>
            <p:cNvSpPr/>
            <p:nvPr/>
          </p:nvSpPr>
          <p:spPr bwMode="auto">
            <a:xfrm>
              <a:off x="7469188" y="2500313"/>
              <a:ext cx="639763" cy="446088"/>
            </a:xfrm>
            <a:custGeom>
              <a:avLst/>
              <a:gdLst>
                <a:gd name="T0" fmla="*/ 107 w 143"/>
                <a:gd name="T1" fmla="*/ 100 h 100"/>
                <a:gd name="T2" fmla="*/ 36 w 143"/>
                <a:gd name="T3" fmla="*/ 100 h 100"/>
                <a:gd name="T4" fmla="*/ 0 w 143"/>
                <a:gd name="T5" fmla="*/ 63 h 100"/>
                <a:gd name="T6" fmla="*/ 36 w 143"/>
                <a:gd name="T7" fmla="*/ 27 h 100"/>
                <a:gd name="T8" fmla="*/ 42 w 143"/>
                <a:gd name="T9" fmla="*/ 27 h 100"/>
                <a:gd name="T10" fmla="*/ 77 w 143"/>
                <a:gd name="T11" fmla="*/ 0 h 100"/>
                <a:gd name="T12" fmla="*/ 112 w 143"/>
                <a:gd name="T13" fmla="*/ 27 h 100"/>
                <a:gd name="T14" fmla="*/ 143 w 143"/>
                <a:gd name="T15" fmla="*/ 63 h 100"/>
                <a:gd name="T16" fmla="*/ 107 w 143"/>
                <a:gd name="T17" fmla="*/ 100 h 100"/>
                <a:gd name="T18" fmla="*/ 36 w 143"/>
                <a:gd name="T19" fmla="*/ 35 h 100"/>
                <a:gd name="T20" fmla="*/ 8 w 143"/>
                <a:gd name="T21" fmla="*/ 63 h 100"/>
                <a:gd name="T22" fmla="*/ 36 w 143"/>
                <a:gd name="T23" fmla="*/ 91 h 100"/>
                <a:gd name="T24" fmla="*/ 107 w 143"/>
                <a:gd name="T25" fmla="*/ 91 h 100"/>
                <a:gd name="T26" fmla="*/ 135 w 143"/>
                <a:gd name="T27" fmla="*/ 63 h 100"/>
                <a:gd name="T28" fmla="*/ 108 w 143"/>
                <a:gd name="T29" fmla="*/ 35 h 100"/>
                <a:gd name="T30" fmla="*/ 105 w 143"/>
                <a:gd name="T31" fmla="*/ 35 h 100"/>
                <a:gd name="T32" fmla="*/ 104 w 143"/>
                <a:gd name="T33" fmla="*/ 32 h 100"/>
                <a:gd name="T34" fmla="*/ 77 w 143"/>
                <a:gd name="T35" fmla="*/ 8 h 100"/>
                <a:gd name="T36" fmla="*/ 49 w 143"/>
                <a:gd name="T37" fmla="*/ 33 h 100"/>
                <a:gd name="T38" fmla="*/ 49 w 143"/>
                <a:gd name="T39" fmla="*/ 38 h 100"/>
                <a:gd name="T40" fmla="*/ 44 w 143"/>
                <a:gd name="T41" fmla="*/ 36 h 100"/>
                <a:gd name="T42" fmla="*/ 36 w 143"/>
                <a:gd name="T4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3" h="100">
                  <a:moveTo>
                    <a:pt x="107" y="100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16" y="100"/>
                    <a:pt x="0" y="83"/>
                    <a:pt x="0" y="63"/>
                  </a:cubicBezTo>
                  <a:cubicBezTo>
                    <a:pt x="0" y="43"/>
                    <a:pt x="16" y="27"/>
                    <a:pt x="36" y="27"/>
                  </a:cubicBezTo>
                  <a:cubicBezTo>
                    <a:pt x="38" y="27"/>
                    <a:pt x="40" y="27"/>
                    <a:pt x="42" y="27"/>
                  </a:cubicBezTo>
                  <a:cubicBezTo>
                    <a:pt x="46" y="11"/>
                    <a:pt x="60" y="0"/>
                    <a:pt x="77" y="0"/>
                  </a:cubicBezTo>
                  <a:cubicBezTo>
                    <a:pt x="94" y="0"/>
                    <a:pt x="108" y="11"/>
                    <a:pt x="112" y="27"/>
                  </a:cubicBezTo>
                  <a:cubicBezTo>
                    <a:pt x="130" y="30"/>
                    <a:pt x="143" y="45"/>
                    <a:pt x="143" y="63"/>
                  </a:cubicBezTo>
                  <a:cubicBezTo>
                    <a:pt x="143" y="83"/>
                    <a:pt x="127" y="100"/>
                    <a:pt x="107" y="100"/>
                  </a:cubicBezTo>
                  <a:close/>
                  <a:moveTo>
                    <a:pt x="36" y="35"/>
                  </a:moveTo>
                  <a:cubicBezTo>
                    <a:pt x="21" y="35"/>
                    <a:pt x="8" y="48"/>
                    <a:pt x="8" y="63"/>
                  </a:cubicBezTo>
                  <a:cubicBezTo>
                    <a:pt x="8" y="79"/>
                    <a:pt x="21" y="91"/>
                    <a:pt x="36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23" y="91"/>
                    <a:pt x="135" y="79"/>
                    <a:pt x="135" y="63"/>
                  </a:cubicBezTo>
                  <a:cubicBezTo>
                    <a:pt x="135" y="48"/>
                    <a:pt x="123" y="36"/>
                    <a:pt x="108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2" y="18"/>
                    <a:pt x="91" y="8"/>
                    <a:pt x="77" y="8"/>
                  </a:cubicBezTo>
                  <a:cubicBezTo>
                    <a:pt x="63" y="8"/>
                    <a:pt x="51" y="19"/>
                    <a:pt x="49" y="33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5"/>
                    <a:pt x="39" y="35"/>
                    <a:pt x="3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2" name="ísḷíde">
              <a:extLst>
                <a:ext uri="{FF2B5EF4-FFF2-40B4-BE49-F238E27FC236}">
                  <a16:creationId xmlns:a16="http://schemas.microsoft.com/office/drawing/2014/main" xmlns="" id="{0CB9BADD-CBD9-4F6A-8CC4-482C8DB7531F}"/>
                </a:ext>
              </a:extLst>
            </p:cNvPr>
            <p:cNvSpPr/>
            <p:nvPr/>
          </p:nvSpPr>
          <p:spPr bwMode="auto">
            <a:xfrm>
              <a:off x="3413125" y="1668463"/>
              <a:ext cx="639763" cy="447675"/>
            </a:xfrm>
            <a:custGeom>
              <a:avLst/>
              <a:gdLst>
                <a:gd name="T0" fmla="*/ 107 w 143"/>
                <a:gd name="T1" fmla="*/ 100 h 100"/>
                <a:gd name="T2" fmla="*/ 36 w 143"/>
                <a:gd name="T3" fmla="*/ 100 h 100"/>
                <a:gd name="T4" fmla="*/ 0 w 143"/>
                <a:gd name="T5" fmla="*/ 63 h 100"/>
                <a:gd name="T6" fmla="*/ 36 w 143"/>
                <a:gd name="T7" fmla="*/ 27 h 100"/>
                <a:gd name="T8" fmla="*/ 42 w 143"/>
                <a:gd name="T9" fmla="*/ 28 h 100"/>
                <a:gd name="T10" fmla="*/ 77 w 143"/>
                <a:gd name="T11" fmla="*/ 0 h 100"/>
                <a:gd name="T12" fmla="*/ 112 w 143"/>
                <a:gd name="T13" fmla="*/ 27 h 100"/>
                <a:gd name="T14" fmla="*/ 143 w 143"/>
                <a:gd name="T15" fmla="*/ 63 h 100"/>
                <a:gd name="T16" fmla="*/ 107 w 143"/>
                <a:gd name="T17" fmla="*/ 100 h 100"/>
                <a:gd name="T18" fmla="*/ 36 w 143"/>
                <a:gd name="T19" fmla="*/ 35 h 100"/>
                <a:gd name="T20" fmla="*/ 8 w 143"/>
                <a:gd name="T21" fmla="*/ 63 h 100"/>
                <a:gd name="T22" fmla="*/ 36 w 143"/>
                <a:gd name="T23" fmla="*/ 92 h 100"/>
                <a:gd name="T24" fmla="*/ 107 w 143"/>
                <a:gd name="T25" fmla="*/ 92 h 100"/>
                <a:gd name="T26" fmla="*/ 135 w 143"/>
                <a:gd name="T27" fmla="*/ 63 h 100"/>
                <a:gd name="T28" fmla="*/ 108 w 143"/>
                <a:gd name="T29" fmla="*/ 35 h 100"/>
                <a:gd name="T30" fmla="*/ 105 w 143"/>
                <a:gd name="T31" fmla="*/ 35 h 100"/>
                <a:gd name="T32" fmla="*/ 104 w 143"/>
                <a:gd name="T33" fmla="*/ 32 h 100"/>
                <a:gd name="T34" fmla="*/ 77 w 143"/>
                <a:gd name="T35" fmla="*/ 8 h 100"/>
                <a:gd name="T36" fmla="*/ 49 w 143"/>
                <a:gd name="T37" fmla="*/ 33 h 100"/>
                <a:gd name="T38" fmla="*/ 49 w 143"/>
                <a:gd name="T39" fmla="*/ 38 h 100"/>
                <a:gd name="T40" fmla="*/ 44 w 143"/>
                <a:gd name="T41" fmla="*/ 36 h 100"/>
                <a:gd name="T42" fmla="*/ 36 w 143"/>
                <a:gd name="T4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3" h="100">
                  <a:moveTo>
                    <a:pt x="107" y="100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16" y="100"/>
                    <a:pt x="0" y="83"/>
                    <a:pt x="0" y="63"/>
                  </a:cubicBezTo>
                  <a:cubicBezTo>
                    <a:pt x="0" y="43"/>
                    <a:pt x="16" y="27"/>
                    <a:pt x="36" y="27"/>
                  </a:cubicBezTo>
                  <a:cubicBezTo>
                    <a:pt x="38" y="27"/>
                    <a:pt x="40" y="27"/>
                    <a:pt x="42" y="28"/>
                  </a:cubicBezTo>
                  <a:cubicBezTo>
                    <a:pt x="46" y="12"/>
                    <a:pt x="60" y="0"/>
                    <a:pt x="77" y="0"/>
                  </a:cubicBezTo>
                  <a:cubicBezTo>
                    <a:pt x="94" y="0"/>
                    <a:pt x="108" y="12"/>
                    <a:pt x="112" y="27"/>
                  </a:cubicBezTo>
                  <a:cubicBezTo>
                    <a:pt x="130" y="30"/>
                    <a:pt x="143" y="45"/>
                    <a:pt x="143" y="63"/>
                  </a:cubicBezTo>
                  <a:cubicBezTo>
                    <a:pt x="143" y="83"/>
                    <a:pt x="127" y="100"/>
                    <a:pt x="107" y="100"/>
                  </a:cubicBezTo>
                  <a:close/>
                  <a:moveTo>
                    <a:pt x="36" y="35"/>
                  </a:moveTo>
                  <a:cubicBezTo>
                    <a:pt x="20" y="35"/>
                    <a:pt x="8" y="48"/>
                    <a:pt x="8" y="63"/>
                  </a:cubicBezTo>
                  <a:cubicBezTo>
                    <a:pt x="8" y="79"/>
                    <a:pt x="20" y="92"/>
                    <a:pt x="36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23" y="92"/>
                    <a:pt x="135" y="79"/>
                    <a:pt x="135" y="63"/>
                  </a:cubicBezTo>
                  <a:cubicBezTo>
                    <a:pt x="135" y="48"/>
                    <a:pt x="123" y="36"/>
                    <a:pt x="108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2" y="18"/>
                    <a:pt x="91" y="8"/>
                    <a:pt x="77" y="8"/>
                  </a:cubicBezTo>
                  <a:cubicBezTo>
                    <a:pt x="63" y="8"/>
                    <a:pt x="51" y="19"/>
                    <a:pt x="49" y="33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6"/>
                    <a:pt x="39" y="35"/>
                    <a:pt x="3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3" name="ïśļíde">
              <a:extLst>
                <a:ext uri="{FF2B5EF4-FFF2-40B4-BE49-F238E27FC236}">
                  <a16:creationId xmlns:a16="http://schemas.microsoft.com/office/drawing/2014/main" xmlns="" id="{83937521-1D70-4547-92F3-AF3812E23898}"/>
                </a:ext>
              </a:extLst>
            </p:cNvPr>
            <p:cNvSpPr/>
            <p:nvPr/>
          </p:nvSpPr>
          <p:spPr bwMode="auto">
            <a:xfrm>
              <a:off x="7907338" y="3433763"/>
              <a:ext cx="307975" cy="312738"/>
            </a:xfrm>
            <a:custGeom>
              <a:avLst/>
              <a:gdLst>
                <a:gd name="T0" fmla="*/ 65 w 69"/>
                <a:gd name="T1" fmla="*/ 70 h 70"/>
                <a:gd name="T2" fmla="*/ 4 w 69"/>
                <a:gd name="T3" fmla="*/ 70 h 70"/>
                <a:gd name="T4" fmla="*/ 0 w 69"/>
                <a:gd name="T5" fmla="*/ 66 h 70"/>
                <a:gd name="T6" fmla="*/ 0 w 69"/>
                <a:gd name="T7" fmla="*/ 4 h 70"/>
                <a:gd name="T8" fmla="*/ 4 w 69"/>
                <a:gd name="T9" fmla="*/ 0 h 70"/>
                <a:gd name="T10" fmla="*/ 65 w 69"/>
                <a:gd name="T11" fmla="*/ 0 h 70"/>
                <a:gd name="T12" fmla="*/ 69 w 69"/>
                <a:gd name="T13" fmla="*/ 4 h 70"/>
                <a:gd name="T14" fmla="*/ 69 w 69"/>
                <a:gd name="T15" fmla="*/ 66 h 70"/>
                <a:gd name="T16" fmla="*/ 65 w 69"/>
                <a:gd name="T17" fmla="*/ 70 h 70"/>
                <a:gd name="T18" fmla="*/ 8 w 69"/>
                <a:gd name="T19" fmla="*/ 61 h 70"/>
                <a:gd name="T20" fmla="*/ 61 w 69"/>
                <a:gd name="T21" fmla="*/ 61 h 70"/>
                <a:gd name="T22" fmla="*/ 61 w 69"/>
                <a:gd name="T23" fmla="*/ 8 h 70"/>
                <a:gd name="T24" fmla="*/ 8 w 69"/>
                <a:gd name="T25" fmla="*/ 8 h 70"/>
                <a:gd name="T26" fmla="*/ 8 w 69"/>
                <a:gd name="T27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0">
                  <a:moveTo>
                    <a:pt x="65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" y="70"/>
                    <a:pt x="0" y="68"/>
                    <a:pt x="0" y="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9" y="2"/>
                    <a:pt x="69" y="4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8"/>
                    <a:pt x="67" y="70"/>
                    <a:pt x="65" y="70"/>
                  </a:cubicBezTo>
                  <a:close/>
                  <a:moveTo>
                    <a:pt x="8" y="61"/>
                  </a:moveTo>
                  <a:cubicBezTo>
                    <a:pt x="61" y="61"/>
                    <a:pt x="61" y="61"/>
                    <a:pt x="61" y="61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4" name="îsliḍê">
              <a:extLst>
                <a:ext uri="{FF2B5EF4-FFF2-40B4-BE49-F238E27FC236}">
                  <a16:creationId xmlns:a16="http://schemas.microsoft.com/office/drawing/2014/main" xmlns="" id="{1F2A9482-B277-4971-AB7A-859C60BA5205}"/>
                </a:ext>
              </a:extLst>
            </p:cNvPr>
            <p:cNvSpPr/>
            <p:nvPr/>
          </p:nvSpPr>
          <p:spPr bwMode="auto">
            <a:xfrm>
              <a:off x="8340725" y="3433763"/>
              <a:ext cx="309563" cy="312738"/>
            </a:xfrm>
            <a:custGeom>
              <a:avLst/>
              <a:gdLst>
                <a:gd name="T0" fmla="*/ 65 w 69"/>
                <a:gd name="T1" fmla="*/ 70 h 70"/>
                <a:gd name="T2" fmla="*/ 4 w 69"/>
                <a:gd name="T3" fmla="*/ 70 h 70"/>
                <a:gd name="T4" fmla="*/ 0 w 69"/>
                <a:gd name="T5" fmla="*/ 66 h 70"/>
                <a:gd name="T6" fmla="*/ 0 w 69"/>
                <a:gd name="T7" fmla="*/ 4 h 70"/>
                <a:gd name="T8" fmla="*/ 4 w 69"/>
                <a:gd name="T9" fmla="*/ 0 h 70"/>
                <a:gd name="T10" fmla="*/ 65 w 69"/>
                <a:gd name="T11" fmla="*/ 0 h 70"/>
                <a:gd name="T12" fmla="*/ 69 w 69"/>
                <a:gd name="T13" fmla="*/ 4 h 70"/>
                <a:gd name="T14" fmla="*/ 69 w 69"/>
                <a:gd name="T15" fmla="*/ 66 h 70"/>
                <a:gd name="T16" fmla="*/ 65 w 69"/>
                <a:gd name="T17" fmla="*/ 70 h 70"/>
                <a:gd name="T18" fmla="*/ 8 w 69"/>
                <a:gd name="T19" fmla="*/ 61 h 70"/>
                <a:gd name="T20" fmla="*/ 61 w 69"/>
                <a:gd name="T21" fmla="*/ 61 h 70"/>
                <a:gd name="T22" fmla="*/ 61 w 69"/>
                <a:gd name="T23" fmla="*/ 8 h 70"/>
                <a:gd name="T24" fmla="*/ 8 w 69"/>
                <a:gd name="T25" fmla="*/ 8 h 70"/>
                <a:gd name="T26" fmla="*/ 8 w 69"/>
                <a:gd name="T27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0">
                  <a:moveTo>
                    <a:pt x="65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69" y="2"/>
                    <a:pt x="69" y="4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8"/>
                    <a:pt x="68" y="70"/>
                    <a:pt x="65" y="70"/>
                  </a:cubicBezTo>
                  <a:close/>
                  <a:moveTo>
                    <a:pt x="8" y="61"/>
                  </a:moveTo>
                  <a:cubicBezTo>
                    <a:pt x="61" y="61"/>
                    <a:pt x="61" y="61"/>
                    <a:pt x="61" y="61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5" name="iṥļïdè">
              <a:extLst>
                <a:ext uri="{FF2B5EF4-FFF2-40B4-BE49-F238E27FC236}">
                  <a16:creationId xmlns:a16="http://schemas.microsoft.com/office/drawing/2014/main" xmlns="" id="{A7294354-3119-4226-9075-8443ECADBB6C}"/>
                </a:ext>
              </a:extLst>
            </p:cNvPr>
            <p:cNvSpPr/>
            <p:nvPr/>
          </p:nvSpPr>
          <p:spPr bwMode="auto">
            <a:xfrm>
              <a:off x="7907338" y="3844925"/>
              <a:ext cx="307975" cy="307975"/>
            </a:xfrm>
            <a:custGeom>
              <a:avLst/>
              <a:gdLst>
                <a:gd name="T0" fmla="*/ 65 w 69"/>
                <a:gd name="T1" fmla="*/ 69 h 69"/>
                <a:gd name="T2" fmla="*/ 4 w 69"/>
                <a:gd name="T3" fmla="*/ 69 h 69"/>
                <a:gd name="T4" fmla="*/ 0 w 69"/>
                <a:gd name="T5" fmla="*/ 65 h 69"/>
                <a:gd name="T6" fmla="*/ 0 w 69"/>
                <a:gd name="T7" fmla="*/ 4 h 69"/>
                <a:gd name="T8" fmla="*/ 4 w 69"/>
                <a:gd name="T9" fmla="*/ 0 h 69"/>
                <a:gd name="T10" fmla="*/ 65 w 69"/>
                <a:gd name="T11" fmla="*/ 0 h 69"/>
                <a:gd name="T12" fmla="*/ 69 w 69"/>
                <a:gd name="T13" fmla="*/ 4 h 69"/>
                <a:gd name="T14" fmla="*/ 69 w 69"/>
                <a:gd name="T15" fmla="*/ 65 h 69"/>
                <a:gd name="T16" fmla="*/ 65 w 69"/>
                <a:gd name="T17" fmla="*/ 69 h 69"/>
                <a:gd name="T18" fmla="*/ 8 w 69"/>
                <a:gd name="T19" fmla="*/ 61 h 69"/>
                <a:gd name="T20" fmla="*/ 61 w 69"/>
                <a:gd name="T21" fmla="*/ 61 h 69"/>
                <a:gd name="T22" fmla="*/ 61 w 69"/>
                <a:gd name="T23" fmla="*/ 8 h 69"/>
                <a:gd name="T24" fmla="*/ 8 w 69"/>
                <a:gd name="T25" fmla="*/ 8 h 69"/>
                <a:gd name="T26" fmla="*/ 8 w 69"/>
                <a:gd name="T27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69">
                  <a:moveTo>
                    <a:pt x="65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1" y="69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9" y="2"/>
                    <a:pt x="69" y="4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7" y="69"/>
                    <a:pt x="65" y="69"/>
                  </a:cubicBezTo>
                  <a:close/>
                  <a:moveTo>
                    <a:pt x="8" y="61"/>
                  </a:moveTo>
                  <a:cubicBezTo>
                    <a:pt x="61" y="61"/>
                    <a:pt x="61" y="61"/>
                    <a:pt x="61" y="61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6" name="îṥľiḋè">
              <a:extLst>
                <a:ext uri="{FF2B5EF4-FFF2-40B4-BE49-F238E27FC236}">
                  <a16:creationId xmlns:a16="http://schemas.microsoft.com/office/drawing/2014/main" xmlns="" id="{2BF87356-7B80-496A-A34B-FFBDE315413C}"/>
                </a:ext>
              </a:extLst>
            </p:cNvPr>
            <p:cNvSpPr/>
            <p:nvPr/>
          </p:nvSpPr>
          <p:spPr bwMode="auto">
            <a:xfrm>
              <a:off x="8340725" y="3844925"/>
              <a:ext cx="309563" cy="307975"/>
            </a:xfrm>
            <a:custGeom>
              <a:avLst/>
              <a:gdLst>
                <a:gd name="T0" fmla="*/ 65 w 69"/>
                <a:gd name="T1" fmla="*/ 69 h 69"/>
                <a:gd name="T2" fmla="*/ 4 w 69"/>
                <a:gd name="T3" fmla="*/ 69 h 69"/>
                <a:gd name="T4" fmla="*/ 0 w 69"/>
                <a:gd name="T5" fmla="*/ 65 h 69"/>
                <a:gd name="T6" fmla="*/ 0 w 69"/>
                <a:gd name="T7" fmla="*/ 4 h 69"/>
                <a:gd name="T8" fmla="*/ 4 w 69"/>
                <a:gd name="T9" fmla="*/ 0 h 69"/>
                <a:gd name="T10" fmla="*/ 65 w 69"/>
                <a:gd name="T11" fmla="*/ 0 h 69"/>
                <a:gd name="T12" fmla="*/ 69 w 69"/>
                <a:gd name="T13" fmla="*/ 4 h 69"/>
                <a:gd name="T14" fmla="*/ 69 w 69"/>
                <a:gd name="T15" fmla="*/ 65 h 69"/>
                <a:gd name="T16" fmla="*/ 65 w 69"/>
                <a:gd name="T17" fmla="*/ 69 h 69"/>
                <a:gd name="T18" fmla="*/ 8 w 69"/>
                <a:gd name="T19" fmla="*/ 61 h 69"/>
                <a:gd name="T20" fmla="*/ 61 w 69"/>
                <a:gd name="T21" fmla="*/ 61 h 69"/>
                <a:gd name="T22" fmla="*/ 61 w 69"/>
                <a:gd name="T23" fmla="*/ 8 h 69"/>
                <a:gd name="T24" fmla="*/ 8 w 69"/>
                <a:gd name="T25" fmla="*/ 8 h 69"/>
                <a:gd name="T26" fmla="*/ 8 w 69"/>
                <a:gd name="T27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69">
                  <a:moveTo>
                    <a:pt x="65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2" y="69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69" y="2"/>
                    <a:pt x="69" y="4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8" y="69"/>
                    <a:pt x="65" y="69"/>
                  </a:cubicBezTo>
                  <a:close/>
                  <a:moveTo>
                    <a:pt x="8" y="61"/>
                  </a:moveTo>
                  <a:cubicBezTo>
                    <a:pt x="61" y="61"/>
                    <a:pt x="61" y="61"/>
                    <a:pt x="61" y="61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7" name="ïSḷîde">
              <a:extLst>
                <a:ext uri="{FF2B5EF4-FFF2-40B4-BE49-F238E27FC236}">
                  <a16:creationId xmlns:a16="http://schemas.microsoft.com/office/drawing/2014/main" xmlns="" id="{D646B9E2-5CCF-4F17-845A-B6DBC1D10005}"/>
                </a:ext>
              </a:extLst>
            </p:cNvPr>
            <p:cNvSpPr/>
            <p:nvPr/>
          </p:nvSpPr>
          <p:spPr bwMode="auto">
            <a:xfrm>
              <a:off x="7996238" y="1946275"/>
              <a:ext cx="31750" cy="3175"/>
            </a:xfrm>
            <a:custGeom>
              <a:avLst/>
              <a:gdLst>
                <a:gd name="T0" fmla="*/ 7 w 7"/>
                <a:gd name="T1" fmla="*/ 1 h 1"/>
                <a:gd name="T2" fmla="*/ 1 w 7"/>
                <a:gd name="T3" fmla="*/ 1 h 1"/>
                <a:gd name="T4" fmla="*/ 0 w 7"/>
                <a:gd name="T5" fmla="*/ 0 h 1"/>
                <a:gd name="T6" fmla="*/ 1 w 7"/>
                <a:gd name="T7" fmla="*/ 0 h 1"/>
                <a:gd name="T8" fmla="*/ 7 w 7"/>
                <a:gd name="T9" fmla="*/ 0 h 1"/>
                <a:gd name="T10" fmla="*/ 7 w 7"/>
                <a:gd name="T11" fmla="*/ 0 h 1"/>
                <a:gd name="T12" fmla="*/ 7 w 7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8" name="ïšļîḑê">
              <a:extLst>
                <a:ext uri="{FF2B5EF4-FFF2-40B4-BE49-F238E27FC236}">
                  <a16:creationId xmlns:a16="http://schemas.microsoft.com/office/drawing/2014/main" xmlns="" id="{81892755-1F7E-4366-BD0A-385BD6946E09}"/>
                </a:ext>
              </a:extLst>
            </p:cNvPr>
            <p:cNvSpPr/>
            <p:nvPr/>
          </p:nvSpPr>
          <p:spPr bwMode="auto">
            <a:xfrm>
              <a:off x="6216650" y="1946275"/>
              <a:ext cx="1735138" cy="3175"/>
            </a:xfrm>
            <a:custGeom>
              <a:avLst/>
              <a:gdLst>
                <a:gd name="T0" fmla="*/ 376 w 388"/>
                <a:gd name="T1" fmla="*/ 1 h 1"/>
                <a:gd name="T2" fmla="*/ 376 w 388"/>
                <a:gd name="T3" fmla="*/ 0 h 1"/>
                <a:gd name="T4" fmla="*/ 388 w 388"/>
                <a:gd name="T5" fmla="*/ 0 h 1"/>
                <a:gd name="T6" fmla="*/ 364 w 388"/>
                <a:gd name="T7" fmla="*/ 1 h 1"/>
                <a:gd name="T8" fmla="*/ 352 w 388"/>
                <a:gd name="T9" fmla="*/ 0 h 1"/>
                <a:gd name="T10" fmla="*/ 364 w 388"/>
                <a:gd name="T11" fmla="*/ 0 h 1"/>
                <a:gd name="T12" fmla="*/ 364 w 388"/>
                <a:gd name="T13" fmla="*/ 1 h 1"/>
                <a:gd name="T14" fmla="*/ 329 w 388"/>
                <a:gd name="T15" fmla="*/ 1 h 1"/>
                <a:gd name="T16" fmla="*/ 329 w 388"/>
                <a:gd name="T17" fmla="*/ 0 h 1"/>
                <a:gd name="T18" fmla="*/ 341 w 388"/>
                <a:gd name="T19" fmla="*/ 0 h 1"/>
                <a:gd name="T20" fmla="*/ 317 w 388"/>
                <a:gd name="T21" fmla="*/ 1 h 1"/>
                <a:gd name="T22" fmla="*/ 305 w 388"/>
                <a:gd name="T23" fmla="*/ 0 h 1"/>
                <a:gd name="T24" fmla="*/ 317 w 388"/>
                <a:gd name="T25" fmla="*/ 0 h 1"/>
                <a:gd name="T26" fmla="*/ 317 w 388"/>
                <a:gd name="T27" fmla="*/ 1 h 1"/>
                <a:gd name="T28" fmla="*/ 282 w 388"/>
                <a:gd name="T29" fmla="*/ 1 h 1"/>
                <a:gd name="T30" fmla="*/ 282 w 388"/>
                <a:gd name="T31" fmla="*/ 0 h 1"/>
                <a:gd name="T32" fmla="*/ 294 w 388"/>
                <a:gd name="T33" fmla="*/ 0 h 1"/>
                <a:gd name="T34" fmla="*/ 270 w 388"/>
                <a:gd name="T35" fmla="*/ 1 h 1"/>
                <a:gd name="T36" fmla="*/ 258 w 388"/>
                <a:gd name="T37" fmla="*/ 0 h 1"/>
                <a:gd name="T38" fmla="*/ 270 w 388"/>
                <a:gd name="T39" fmla="*/ 0 h 1"/>
                <a:gd name="T40" fmla="*/ 270 w 388"/>
                <a:gd name="T41" fmla="*/ 1 h 1"/>
                <a:gd name="T42" fmla="*/ 235 w 388"/>
                <a:gd name="T43" fmla="*/ 1 h 1"/>
                <a:gd name="T44" fmla="*/ 235 w 388"/>
                <a:gd name="T45" fmla="*/ 0 h 1"/>
                <a:gd name="T46" fmla="*/ 247 w 388"/>
                <a:gd name="T47" fmla="*/ 0 h 1"/>
                <a:gd name="T48" fmla="*/ 223 w 388"/>
                <a:gd name="T49" fmla="*/ 1 h 1"/>
                <a:gd name="T50" fmla="*/ 211 w 388"/>
                <a:gd name="T51" fmla="*/ 0 h 1"/>
                <a:gd name="T52" fmla="*/ 223 w 388"/>
                <a:gd name="T53" fmla="*/ 0 h 1"/>
                <a:gd name="T54" fmla="*/ 223 w 388"/>
                <a:gd name="T55" fmla="*/ 1 h 1"/>
                <a:gd name="T56" fmla="*/ 188 w 388"/>
                <a:gd name="T57" fmla="*/ 1 h 1"/>
                <a:gd name="T58" fmla="*/ 188 w 388"/>
                <a:gd name="T59" fmla="*/ 0 h 1"/>
                <a:gd name="T60" fmla="*/ 200 w 388"/>
                <a:gd name="T61" fmla="*/ 0 h 1"/>
                <a:gd name="T62" fmla="*/ 176 w 388"/>
                <a:gd name="T63" fmla="*/ 1 h 1"/>
                <a:gd name="T64" fmla="*/ 164 w 388"/>
                <a:gd name="T65" fmla="*/ 0 h 1"/>
                <a:gd name="T66" fmla="*/ 176 w 388"/>
                <a:gd name="T67" fmla="*/ 0 h 1"/>
                <a:gd name="T68" fmla="*/ 176 w 388"/>
                <a:gd name="T69" fmla="*/ 1 h 1"/>
                <a:gd name="T70" fmla="*/ 141 w 388"/>
                <a:gd name="T71" fmla="*/ 1 h 1"/>
                <a:gd name="T72" fmla="*/ 141 w 388"/>
                <a:gd name="T73" fmla="*/ 0 h 1"/>
                <a:gd name="T74" fmla="*/ 154 w 388"/>
                <a:gd name="T75" fmla="*/ 0 h 1"/>
                <a:gd name="T76" fmla="*/ 130 w 388"/>
                <a:gd name="T77" fmla="*/ 1 h 1"/>
                <a:gd name="T78" fmla="*/ 117 w 388"/>
                <a:gd name="T79" fmla="*/ 0 h 1"/>
                <a:gd name="T80" fmla="*/ 130 w 388"/>
                <a:gd name="T81" fmla="*/ 0 h 1"/>
                <a:gd name="T82" fmla="*/ 130 w 388"/>
                <a:gd name="T83" fmla="*/ 1 h 1"/>
                <a:gd name="T84" fmla="*/ 95 w 388"/>
                <a:gd name="T85" fmla="*/ 1 h 1"/>
                <a:gd name="T86" fmla="*/ 95 w 388"/>
                <a:gd name="T87" fmla="*/ 0 h 1"/>
                <a:gd name="T88" fmla="*/ 107 w 388"/>
                <a:gd name="T89" fmla="*/ 0 h 1"/>
                <a:gd name="T90" fmla="*/ 83 w 388"/>
                <a:gd name="T91" fmla="*/ 1 h 1"/>
                <a:gd name="T92" fmla="*/ 71 w 388"/>
                <a:gd name="T93" fmla="*/ 0 h 1"/>
                <a:gd name="T94" fmla="*/ 83 w 388"/>
                <a:gd name="T95" fmla="*/ 0 h 1"/>
                <a:gd name="T96" fmla="*/ 83 w 388"/>
                <a:gd name="T97" fmla="*/ 1 h 1"/>
                <a:gd name="T98" fmla="*/ 48 w 388"/>
                <a:gd name="T99" fmla="*/ 1 h 1"/>
                <a:gd name="T100" fmla="*/ 48 w 388"/>
                <a:gd name="T101" fmla="*/ 0 h 1"/>
                <a:gd name="T102" fmla="*/ 60 w 388"/>
                <a:gd name="T103" fmla="*/ 0 h 1"/>
                <a:gd name="T104" fmla="*/ 36 w 388"/>
                <a:gd name="T105" fmla="*/ 1 h 1"/>
                <a:gd name="T106" fmla="*/ 24 w 388"/>
                <a:gd name="T107" fmla="*/ 0 h 1"/>
                <a:gd name="T108" fmla="*/ 36 w 388"/>
                <a:gd name="T109" fmla="*/ 0 h 1"/>
                <a:gd name="T110" fmla="*/ 36 w 388"/>
                <a:gd name="T111" fmla="*/ 1 h 1"/>
                <a:gd name="T112" fmla="*/ 1 w 388"/>
                <a:gd name="T113" fmla="*/ 1 h 1"/>
                <a:gd name="T114" fmla="*/ 1 w 388"/>
                <a:gd name="T115" fmla="*/ 0 h 1"/>
                <a:gd name="T116" fmla="*/ 13 w 388"/>
                <a:gd name="T1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8" h="1">
                  <a:moveTo>
                    <a:pt x="387" y="1"/>
                  </a:moveTo>
                  <a:cubicBezTo>
                    <a:pt x="376" y="1"/>
                    <a:pt x="376" y="1"/>
                    <a:pt x="376" y="1"/>
                  </a:cubicBezTo>
                  <a:cubicBezTo>
                    <a:pt x="375" y="1"/>
                    <a:pt x="375" y="1"/>
                    <a:pt x="375" y="0"/>
                  </a:cubicBezTo>
                  <a:cubicBezTo>
                    <a:pt x="375" y="0"/>
                    <a:pt x="375" y="0"/>
                    <a:pt x="37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"/>
                    <a:pt x="388" y="1"/>
                    <a:pt x="387" y="1"/>
                  </a:cubicBezTo>
                  <a:close/>
                  <a:moveTo>
                    <a:pt x="364" y="1"/>
                  </a:moveTo>
                  <a:cubicBezTo>
                    <a:pt x="352" y="1"/>
                    <a:pt x="352" y="1"/>
                    <a:pt x="352" y="1"/>
                  </a:cubicBezTo>
                  <a:cubicBezTo>
                    <a:pt x="352" y="1"/>
                    <a:pt x="352" y="1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4" y="1"/>
                    <a:pt x="364" y="1"/>
                    <a:pt x="364" y="1"/>
                  </a:cubicBezTo>
                  <a:close/>
                  <a:moveTo>
                    <a:pt x="340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8" y="1"/>
                    <a:pt x="328" y="1"/>
                    <a:pt x="328" y="0"/>
                  </a:cubicBezTo>
                  <a:cubicBezTo>
                    <a:pt x="328" y="0"/>
                    <a:pt x="328" y="0"/>
                    <a:pt x="32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1"/>
                    <a:pt x="341" y="1"/>
                    <a:pt x="340" y="1"/>
                  </a:cubicBezTo>
                  <a:close/>
                  <a:moveTo>
                    <a:pt x="317" y="1"/>
                  </a:moveTo>
                  <a:cubicBezTo>
                    <a:pt x="305" y="1"/>
                    <a:pt x="305" y="1"/>
                    <a:pt x="305" y="1"/>
                  </a:cubicBezTo>
                  <a:cubicBezTo>
                    <a:pt x="305" y="1"/>
                    <a:pt x="305" y="1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318" y="0"/>
                    <a:pt x="318" y="0"/>
                  </a:cubicBezTo>
                  <a:cubicBezTo>
                    <a:pt x="318" y="1"/>
                    <a:pt x="317" y="1"/>
                    <a:pt x="317" y="1"/>
                  </a:cubicBezTo>
                  <a:close/>
                  <a:moveTo>
                    <a:pt x="294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"/>
                    <a:pt x="281" y="1"/>
                    <a:pt x="281" y="0"/>
                  </a:cubicBezTo>
                  <a:cubicBezTo>
                    <a:pt x="281" y="0"/>
                    <a:pt x="282" y="0"/>
                    <a:pt x="282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1"/>
                    <a:pt x="294" y="1"/>
                    <a:pt x="294" y="1"/>
                  </a:cubicBezTo>
                  <a:close/>
                  <a:moveTo>
                    <a:pt x="270" y="1"/>
                  </a:moveTo>
                  <a:cubicBezTo>
                    <a:pt x="258" y="1"/>
                    <a:pt x="258" y="1"/>
                    <a:pt x="258" y="1"/>
                  </a:cubicBezTo>
                  <a:cubicBezTo>
                    <a:pt x="258" y="1"/>
                    <a:pt x="258" y="1"/>
                    <a:pt x="25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1" y="0"/>
                    <a:pt x="271" y="0"/>
                  </a:cubicBezTo>
                  <a:cubicBezTo>
                    <a:pt x="271" y="1"/>
                    <a:pt x="270" y="1"/>
                    <a:pt x="270" y="1"/>
                  </a:cubicBezTo>
                  <a:close/>
                  <a:moveTo>
                    <a:pt x="247" y="1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4" y="1"/>
                    <a:pt x="234" y="0"/>
                  </a:cubicBezTo>
                  <a:cubicBezTo>
                    <a:pt x="234" y="0"/>
                    <a:pt x="235" y="0"/>
                    <a:pt x="235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1"/>
                    <a:pt x="247" y="1"/>
                    <a:pt x="247" y="1"/>
                  </a:cubicBezTo>
                  <a:close/>
                  <a:moveTo>
                    <a:pt x="223" y="1"/>
                  </a:moveTo>
                  <a:cubicBezTo>
                    <a:pt x="212" y="1"/>
                    <a:pt x="212" y="1"/>
                    <a:pt x="212" y="1"/>
                  </a:cubicBezTo>
                  <a:cubicBezTo>
                    <a:pt x="211" y="1"/>
                    <a:pt x="211" y="1"/>
                    <a:pt x="211" y="0"/>
                  </a:cubicBezTo>
                  <a:cubicBezTo>
                    <a:pt x="211" y="0"/>
                    <a:pt x="211" y="0"/>
                    <a:pt x="212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"/>
                    <a:pt x="224" y="1"/>
                    <a:pt x="223" y="1"/>
                  </a:cubicBezTo>
                  <a:close/>
                  <a:moveTo>
                    <a:pt x="200" y="1"/>
                  </a:moveTo>
                  <a:cubicBezTo>
                    <a:pt x="188" y="1"/>
                    <a:pt x="188" y="1"/>
                    <a:pt x="188" y="1"/>
                  </a:cubicBezTo>
                  <a:cubicBezTo>
                    <a:pt x="188" y="1"/>
                    <a:pt x="188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1"/>
                    <a:pt x="200" y="1"/>
                    <a:pt x="200" y="1"/>
                  </a:cubicBezTo>
                  <a:close/>
                  <a:moveTo>
                    <a:pt x="176" y="1"/>
                  </a:moveTo>
                  <a:cubicBezTo>
                    <a:pt x="165" y="1"/>
                    <a:pt x="165" y="1"/>
                    <a:pt x="165" y="1"/>
                  </a:cubicBezTo>
                  <a:cubicBezTo>
                    <a:pt x="164" y="1"/>
                    <a:pt x="164" y="1"/>
                    <a:pt x="164" y="0"/>
                  </a:cubicBezTo>
                  <a:cubicBezTo>
                    <a:pt x="164" y="0"/>
                    <a:pt x="164" y="0"/>
                    <a:pt x="16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1"/>
                    <a:pt x="177" y="1"/>
                    <a:pt x="176" y="1"/>
                  </a:cubicBezTo>
                  <a:close/>
                  <a:moveTo>
                    <a:pt x="153" y="1"/>
                  </a:moveTo>
                  <a:cubicBezTo>
                    <a:pt x="141" y="1"/>
                    <a:pt x="141" y="1"/>
                    <a:pt x="141" y="1"/>
                  </a:cubicBezTo>
                  <a:cubicBezTo>
                    <a:pt x="141" y="1"/>
                    <a:pt x="141" y="1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4" y="0"/>
                    <a:pt x="154" y="0"/>
                  </a:cubicBezTo>
                  <a:cubicBezTo>
                    <a:pt x="154" y="1"/>
                    <a:pt x="153" y="1"/>
                    <a:pt x="153" y="1"/>
                  </a:cubicBezTo>
                  <a:close/>
                  <a:moveTo>
                    <a:pt x="130" y="1"/>
                  </a:move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117" y="1"/>
                    <a:pt x="117" y="0"/>
                  </a:cubicBezTo>
                  <a:cubicBezTo>
                    <a:pt x="117" y="0"/>
                    <a:pt x="118" y="0"/>
                    <a:pt x="11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"/>
                    <a:pt x="130" y="1"/>
                    <a:pt x="130" y="1"/>
                  </a:cubicBezTo>
                  <a:close/>
                  <a:moveTo>
                    <a:pt x="106" y="1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4" y="1"/>
                    <a:pt x="94" y="1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1"/>
                    <a:pt x="107" y="1"/>
                    <a:pt x="106" y="1"/>
                  </a:cubicBezTo>
                  <a:close/>
                  <a:moveTo>
                    <a:pt x="83" y="1"/>
                  </a:move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1"/>
                    <a:pt x="83" y="1"/>
                    <a:pt x="83" y="1"/>
                  </a:cubicBezTo>
                  <a:close/>
                  <a:moveTo>
                    <a:pt x="59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"/>
                    <a:pt x="60" y="1"/>
                    <a:pt x="59" y="1"/>
                  </a:cubicBezTo>
                  <a:close/>
                  <a:moveTo>
                    <a:pt x="36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6" y="1"/>
                    <a:pt x="36" y="1"/>
                  </a:cubicBezTo>
                  <a:close/>
                  <a:moveTo>
                    <a:pt x="1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49" name="íṧľïḓe">
              <a:extLst>
                <a:ext uri="{FF2B5EF4-FFF2-40B4-BE49-F238E27FC236}">
                  <a16:creationId xmlns:a16="http://schemas.microsoft.com/office/drawing/2014/main" xmlns="" id="{37F458DC-9D91-44AF-B4D3-DDD54708E550}"/>
                </a:ext>
              </a:extLst>
            </p:cNvPr>
            <p:cNvSpPr/>
            <p:nvPr/>
          </p:nvSpPr>
          <p:spPr bwMode="auto">
            <a:xfrm>
              <a:off x="6140450" y="1946275"/>
              <a:ext cx="31750" cy="30163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6 h 7"/>
                <a:gd name="T4" fmla="*/ 0 w 7"/>
                <a:gd name="T5" fmla="*/ 0 h 7"/>
                <a:gd name="T6" fmla="*/ 0 w 7"/>
                <a:gd name="T7" fmla="*/ 0 h 7"/>
                <a:gd name="T8" fmla="*/ 6 w 7"/>
                <a:gd name="T9" fmla="*/ 0 h 7"/>
                <a:gd name="T10" fmla="*/ 7 w 7"/>
                <a:gd name="T11" fmla="*/ 0 h 7"/>
                <a:gd name="T12" fmla="*/ 6 w 7"/>
                <a:gd name="T13" fmla="*/ 1 h 7"/>
                <a:gd name="T14" fmla="*/ 1 w 7"/>
                <a:gd name="T15" fmla="*/ 1 h 7"/>
                <a:gd name="T16" fmla="*/ 1 w 7"/>
                <a:gd name="T17" fmla="*/ 6 h 7"/>
                <a:gd name="T18" fmla="*/ 0 w 7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0" name="ïs1ïďe">
              <a:extLst>
                <a:ext uri="{FF2B5EF4-FFF2-40B4-BE49-F238E27FC236}">
                  <a16:creationId xmlns:a16="http://schemas.microsoft.com/office/drawing/2014/main" xmlns="" id="{B92CFF4C-EBAA-44D1-BBA5-5DDC2E414B42}"/>
                </a:ext>
              </a:extLst>
            </p:cNvPr>
            <p:cNvSpPr/>
            <p:nvPr/>
          </p:nvSpPr>
          <p:spPr bwMode="auto">
            <a:xfrm>
              <a:off x="6140450" y="2035175"/>
              <a:ext cx="4763" cy="31750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7 h 7"/>
                <a:gd name="T4" fmla="*/ 0 w 1"/>
                <a:gd name="T5" fmla="*/ 1 h 7"/>
                <a:gd name="T6" fmla="*/ 0 w 1"/>
                <a:gd name="T7" fmla="*/ 0 h 7"/>
                <a:gd name="T8" fmla="*/ 1 w 1"/>
                <a:gd name="T9" fmla="*/ 1 h 7"/>
                <a:gd name="T10" fmla="*/ 1 w 1"/>
                <a:gd name="T11" fmla="*/ 7 h 7"/>
                <a:gd name="T12" fmla="*/ 0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1" name="îṩ1íḓé">
              <a:extLst>
                <a:ext uri="{FF2B5EF4-FFF2-40B4-BE49-F238E27FC236}">
                  <a16:creationId xmlns:a16="http://schemas.microsoft.com/office/drawing/2014/main" xmlns="" id="{D9FC9AC1-4AEC-450D-BD76-337C4C7D5B83}"/>
                </a:ext>
              </a:extLst>
            </p:cNvPr>
            <p:cNvSpPr/>
            <p:nvPr/>
          </p:nvSpPr>
          <p:spPr bwMode="auto">
            <a:xfrm>
              <a:off x="3556000" y="2195513"/>
              <a:ext cx="34925" cy="107950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2" name="ïŝ1iḍe">
              <a:extLst>
                <a:ext uri="{FF2B5EF4-FFF2-40B4-BE49-F238E27FC236}">
                  <a16:creationId xmlns:a16="http://schemas.microsoft.com/office/drawing/2014/main" xmlns="" id="{9CB738C1-921C-4FB6-B2E5-534D90446495}"/>
                </a:ext>
              </a:extLst>
            </p:cNvPr>
            <p:cNvSpPr/>
            <p:nvPr/>
          </p:nvSpPr>
          <p:spPr bwMode="auto">
            <a:xfrm>
              <a:off x="3556000" y="2365375"/>
              <a:ext cx="34925" cy="192088"/>
            </a:xfrm>
            <a:custGeom>
              <a:avLst/>
              <a:gdLst>
                <a:gd name="T0" fmla="*/ 4 w 8"/>
                <a:gd name="T1" fmla="*/ 43 h 43"/>
                <a:gd name="T2" fmla="*/ 0 w 8"/>
                <a:gd name="T3" fmla="*/ 39 h 43"/>
                <a:gd name="T4" fmla="*/ 0 w 8"/>
                <a:gd name="T5" fmla="*/ 4 h 43"/>
                <a:gd name="T6" fmla="*/ 4 w 8"/>
                <a:gd name="T7" fmla="*/ 0 h 43"/>
                <a:gd name="T8" fmla="*/ 8 w 8"/>
                <a:gd name="T9" fmla="*/ 4 h 43"/>
                <a:gd name="T10" fmla="*/ 8 w 8"/>
                <a:gd name="T11" fmla="*/ 39 h 43"/>
                <a:gd name="T12" fmla="*/ 4 w 8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3">
                  <a:moveTo>
                    <a:pt x="4" y="43"/>
                  </a:moveTo>
                  <a:cubicBezTo>
                    <a:pt x="2" y="43"/>
                    <a:pt x="0" y="42"/>
                    <a:pt x="0" y="3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2"/>
                    <a:pt x="7" y="43"/>
                    <a:pt x="4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3" name="ís1idé">
              <a:extLst>
                <a:ext uri="{FF2B5EF4-FFF2-40B4-BE49-F238E27FC236}">
                  <a16:creationId xmlns:a16="http://schemas.microsoft.com/office/drawing/2014/main" xmlns="" id="{37C310CB-4D9B-40D3-844A-02F7D6A6BBC7}"/>
                </a:ext>
              </a:extLst>
            </p:cNvPr>
            <p:cNvSpPr/>
            <p:nvPr/>
          </p:nvSpPr>
          <p:spPr bwMode="auto">
            <a:xfrm>
              <a:off x="3676650" y="2451100"/>
              <a:ext cx="39688" cy="106363"/>
            </a:xfrm>
            <a:custGeom>
              <a:avLst/>
              <a:gdLst>
                <a:gd name="T0" fmla="*/ 5 w 9"/>
                <a:gd name="T1" fmla="*/ 24 h 24"/>
                <a:gd name="T2" fmla="*/ 0 w 9"/>
                <a:gd name="T3" fmla="*/ 20 h 24"/>
                <a:gd name="T4" fmla="*/ 0 w 9"/>
                <a:gd name="T5" fmla="*/ 4 h 24"/>
                <a:gd name="T6" fmla="*/ 5 w 9"/>
                <a:gd name="T7" fmla="*/ 0 h 24"/>
                <a:gd name="T8" fmla="*/ 9 w 9"/>
                <a:gd name="T9" fmla="*/ 4 h 24"/>
                <a:gd name="T10" fmla="*/ 9 w 9"/>
                <a:gd name="T11" fmla="*/ 20 h 24"/>
                <a:gd name="T12" fmla="*/ 5 w 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4">
                  <a:moveTo>
                    <a:pt x="5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4" name="íṡḻîḑe">
              <a:extLst>
                <a:ext uri="{FF2B5EF4-FFF2-40B4-BE49-F238E27FC236}">
                  <a16:creationId xmlns:a16="http://schemas.microsoft.com/office/drawing/2014/main" xmlns="" id="{B4C9B9C6-C2BC-4BB6-94B0-EBAEFCB3E2D7}"/>
                </a:ext>
              </a:extLst>
            </p:cNvPr>
            <p:cNvSpPr/>
            <p:nvPr/>
          </p:nvSpPr>
          <p:spPr bwMode="auto">
            <a:xfrm>
              <a:off x="3676650" y="2195513"/>
              <a:ext cx="39688" cy="192088"/>
            </a:xfrm>
            <a:custGeom>
              <a:avLst/>
              <a:gdLst>
                <a:gd name="T0" fmla="*/ 5 w 9"/>
                <a:gd name="T1" fmla="*/ 43 h 43"/>
                <a:gd name="T2" fmla="*/ 0 w 9"/>
                <a:gd name="T3" fmla="*/ 39 h 43"/>
                <a:gd name="T4" fmla="*/ 0 w 9"/>
                <a:gd name="T5" fmla="*/ 4 h 43"/>
                <a:gd name="T6" fmla="*/ 5 w 9"/>
                <a:gd name="T7" fmla="*/ 0 h 43"/>
                <a:gd name="T8" fmla="*/ 9 w 9"/>
                <a:gd name="T9" fmla="*/ 4 h 43"/>
                <a:gd name="T10" fmla="*/ 9 w 9"/>
                <a:gd name="T11" fmla="*/ 39 h 43"/>
                <a:gd name="T12" fmla="*/ 5 w 9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3">
                  <a:moveTo>
                    <a:pt x="5" y="43"/>
                  </a:moveTo>
                  <a:cubicBezTo>
                    <a:pt x="2" y="43"/>
                    <a:pt x="0" y="41"/>
                    <a:pt x="0" y="3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9" y="1"/>
                    <a:pt x="9" y="4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1"/>
                    <a:pt x="7" y="43"/>
                    <a:pt x="5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5" name="ïṧḻíde">
              <a:extLst>
                <a:ext uri="{FF2B5EF4-FFF2-40B4-BE49-F238E27FC236}">
                  <a16:creationId xmlns:a16="http://schemas.microsoft.com/office/drawing/2014/main" xmlns="" id="{7B9CFDAC-859D-494B-BE8E-491063FA056B}"/>
                </a:ext>
              </a:extLst>
            </p:cNvPr>
            <p:cNvSpPr/>
            <p:nvPr/>
          </p:nvSpPr>
          <p:spPr bwMode="auto">
            <a:xfrm>
              <a:off x="3802063" y="2195513"/>
              <a:ext cx="34925" cy="107950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6" name="ís1îďé">
              <a:extLst>
                <a:ext uri="{FF2B5EF4-FFF2-40B4-BE49-F238E27FC236}">
                  <a16:creationId xmlns:a16="http://schemas.microsoft.com/office/drawing/2014/main" xmlns="" id="{5A6A87BF-3DB1-4B91-8842-F21B725566E9}"/>
                </a:ext>
              </a:extLst>
            </p:cNvPr>
            <p:cNvSpPr/>
            <p:nvPr/>
          </p:nvSpPr>
          <p:spPr bwMode="auto">
            <a:xfrm>
              <a:off x="3802063" y="2365375"/>
              <a:ext cx="34925" cy="192088"/>
            </a:xfrm>
            <a:custGeom>
              <a:avLst/>
              <a:gdLst>
                <a:gd name="T0" fmla="*/ 4 w 8"/>
                <a:gd name="T1" fmla="*/ 43 h 43"/>
                <a:gd name="T2" fmla="*/ 0 w 8"/>
                <a:gd name="T3" fmla="*/ 39 h 43"/>
                <a:gd name="T4" fmla="*/ 0 w 8"/>
                <a:gd name="T5" fmla="*/ 4 h 43"/>
                <a:gd name="T6" fmla="*/ 4 w 8"/>
                <a:gd name="T7" fmla="*/ 0 h 43"/>
                <a:gd name="T8" fmla="*/ 8 w 8"/>
                <a:gd name="T9" fmla="*/ 4 h 43"/>
                <a:gd name="T10" fmla="*/ 8 w 8"/>
                <a:gd name="T11" fmla="*/ 39 h 43"/>
                <a:gd name="T12" fmla="*/ 4 w 8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3">
                  <a:moveTo>
                    <a:pt x="4" y="43"/>
                  </a:moveTo>
                  <a:cubicBezTo>
                    <a:pt x="2" y="43"/>
                    <a:pt x="0" y="42"/>
                    <a:pt x="0" y="3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2"/>
                    <a:pt x="6" y="43"/>
                    <a:pt x="4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7" name="iṡliďê">
              <a:extLst>
                <a:ext uri="{FF2B5EF4-FFF2-40B4-BE49-F238E27FC236}">
                  <a16:creationId xmlns:a16="http://schemas.microsoft.com/office/drawing/2014/main" xmlns="" id="{8C44A05D-EAF8-412F-80C6-8F9F14758D44}"/>
                </a:ext>
              </a:extLst>
            </p:cNvPr>
            <p:cNvSpPr/>
            <p:nvPr/>
          </p:nvSpPr>
          <p:spPr bwMode="auto">
            <a:xfrm>
              <a:off x="3922713" y="2451100"/>
              <a:ext cx="34925" cy="10636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8" name="ïsľíḑé">
              <a:extLst>
                <a:ext uri="{FF2B5EF4-FFF2-40B4-BE49-F238E27FC236}">
                  <a16:creationId xmlns:a16="http://schemas.microsoft.com/office/drawing/2014/main" xmlns="" id="{AA69A627-765A-4214-8794-26D896BC51B8}"/>
                </a:ext>
              </a:extLst>
            </p:cNvPr>
            <p:cNvSpPr/>
            <p:nvPr/>
          </p:nvSpPr>
          <p:spPr bwMode="auto">
            <a:xfrm>
              <a:off x="3922713" y="2195513"/>
              <a:ext cx="34925" cy="192088"/>
            </a:xfrm>
            <a:custGeom>
              <a:avLst/>
              <a:gdLst>
                <a:gd name="T0" fmla="*/ 4 w 8"/>
                <a:gd name="T1" fmla="*/ 43 h 43"/>
                <a:gd name="T2" fmla="*/ 0 w 8"/>
                <a:gd name="T3" fmla="*/ 39 h 43"/>
                <a:gd name="T4" fmla="*/ 0 w 8"/>
                <a:gd name="T5" fmla="*/ 4 h 43"/>
                <a:gd name="T6" fmla="*/ 4 w 8"/>
                <a:gd name="T7" fmla="*/ 0 h 43"/>
                <a:gd name="T8" fmla="*/ 8 w 8"/>
                <a:gd name="T9" fmla="*/ 4 h 43"/>
                <a:gd name="T10" fmla="*/ 8 w 8"/>
                <a:gd name="T11" fmla="*/ 39 h 43"/>
                <a:gd name="T12" fmla="*/ 4 w 8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3">
                  <a:moveTo>
                    <a:pt x="4" y="43"/>
                  </a:moveTo>
                  <a:cubicBezTo>
                    <a:pt x="2" y="43"/>
                    <a:pt x="0" y="41"/>
                    <a:pt x="0" y="3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1"/>
                    <a:pt x="6" y="43"/>
                    <a:pt x="4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59" name="işḻíḍé">
              <a:extLst>
                <a:ext uri="{FF2B5EF4-FFF2-40B4-BE49-F238E27FC236}">
                  <a16:creationId xmlns:a16="http://schemas.microsoft.com/office/drawing/2014/main" xmlns="" id="{856D69A8-239B-4545-B955-93802C4DB282}"/>
                </a:ext>
              </a:extLst>
            </p:cNvPr>
            <p:cNvSpPr/>
            <p:nvPr/>
          </p:nvSpPr>
          <p:spPr bwMode="auto">
            <a:xfrm>
              <a:off x="8448675" y="2884488"/>
              <a:ext cx="361950" cy="347663"/>
            </a:xfrm>
            <a:custGeom>
              <a:avLst/>
              <a:gdLst>
                <a:gd name="T0" fmla="*/ 77 w 81"/>
                <a:gd name="T1" fmla="*/ 78 h 78"/>
                <a:gd name="T2" fmla="*/ 4 w 81"/>
                <a:gd name="T3" fmla="*/ 78 h 78"/>
                <a:gd name="T4" fmla="*/ 0 w 81"/>
                <a:gd name="T5" fmla="*/ 74 h 78"/>
                <a:gd name="T6" fmla="*/ 0 w 81"/>
                <a:gd name="T7" fmla="*/ 4 h 78"/>
                <a:gd name="T8" fmla="*/ 4 w 81"/>
                <a:gd name="T9" fmla="*/ 0 h 78"/>
                <a:gd name="T10" fmla="*/ 77 w 81"/>
                <a:gd name="T11" fmla="*/ 0 h 78"/>
                <a:gd name="T12" fmla="*/ 81 w 81"/>
                <a:gd name="T13" fmla="*/ 4 h 78"/>
                <a:gd name="T14" fmla="*/ 81 w 81"/>
                <a:gd name="T15" fmla="*/ 74 h 78"/>
                <a:gd name="T16" fmla="*/ 77 w 81"/>
                <a:gd name="T17" fmla="*/ 78 h 78"/>
                <a:gd name="T18" fmla="*/ 8 w 81"/>
                <a:gd name="T19" fmla="*/ 70 h 78"/>
                <a:gd name="T20" fmla="*/ 73 w 81"/>
                <a:gd name="T21" fmla="*/ 70 h 78"/>
                <a:gd name="T22" fmla="*/ 73 w 81"/>
                <a:gd name="T23" fmla="*/ 8 h 78"/>
                <a:gd name="T24" fmla="*/ 8 w 81"/>
                <a:gd name="T25" fmla="*/ 8 h 78"/>
                <a:gd name="T26" fmla="*/ 8 w 81"/>
                <a:gd name="T2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78">
                  <a:moveTo>
                    <a:pt x="77" y="78"/>
                  </a:moveTo>
                  <a:cubicBezTo>
                    <a:pt x="4" y="78"/>
                    <a:pt x="4" y="78"/>
                    <a:pt x="4" y="78"/>
                  </a:cubicBezTo>
                  <a:cubicBezTo>
                    <a:pt x="2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1" y="2"/>
                    <a:pt x="81" y="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6"/>
                    <a:pt x="79" y="78"/>
                    <a:pt x="77" y="78"/>
                  </a:cubicBezTo>
                  <a:close/>
                  <a:moveTo>
                    <a:pt x="8" y="70"/>
                  </a:moveTo>
                  <a:cubicBezTo>
                    <a:pt x="73" y="70"/>
                    <a:pt x="73" y="70"/>
                    <a:pt x="73" y="7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0" name="íSḻïḑê">
              <a:extLst>
                <a:ext uri="{FF2B5EF4-FFF2-40B4-BE49-F238E27FC236}">
                  <a16:creationId xmlns:a16="http://schemas.microsoft.com/office/drawing/2014/main" xmlns="" id="{7F81954E-09FB-4F27-98CF-9CCB9D2C0A76}"/>
                </a:ext>
              </a:extLst>
            </p:cNvPr>
            <p:cNvSpPr/>
            <p:nvPr/>
          </p:nvSpPr>
          <p:spPr bwMode="auto">
            <a:xfrm>
              <a:off x="3390900" y="3446463"/>
              <a:ext cx="876300" cy="165100"/>
            </a:xfrm>
            <a:custGeom>
              <a:avLst/>
              <a:gdLst>
                <a:gd name="T0" fmla="*/ 193 w 196"/>
                <a:gd name="T1" fmla="*/ 37 h 37"/>
                <a:gd name="T2" fmla="*/ 3 w 196"/>
                <a:gd name="T3" fmla="*/ 37 h 37"/>
                <a:gd name="T4" fmla="*/ 0 w 196"/>
                <a:gd name="T5" fmla="*/ 34 h 37"/>
                <a:gd name="T6" fmla="*/ 0 w 196"/>
                <a:gd name="T7" fmla="*/ 3 h 37"/>
                <a:gd name="T8" fmla="*/ 3 w 196"/>
                <a:gd name="T9" fmla="*/ 0 h 37"/>
                <a:gd name="T10" fmla="*/ 193 w 196"/>
                <a:gd name="T11" fmla="*/ 0 h 37"/>
                <a:gd name="T12" fmla="*/ 196 w 196"/>
                <a:gd name="T13" fmla="*/ 3 h 37"/>
                <a:gd name="T14" fmla="*/ 196 w 196"/>
                <a:gd name="T15" fmla="*/ 34 h 37"/>
                <a:gd name="T16" fmla="*/ 193 w 196"/>
                <a:gd name="T17" fmla="*/ 37 h 37"/>
                <a:gd name="T18" fmla="*/ 6 w 196"/>
                <a:gd name="T19" fmla="*/ 32 h 37"/>
                <a:gd name="T20" fmla="*/ 190 w 196"/>
                <a:gd name="T21" fmla="*/ 32 h 37"/>
                <a:gd name="T22" fmla="*/ 190 w 196"/>
                <a:gd name="T23" fmla="*/ 6 h 37"/>
                <a:gd name="T24" fmla="*/ 6 w 196"/>
                <a:gd name="T25" fmla="*/ 6 h 37"/>
                <a:gd name="T26" fmla="*/ 6 w 196"/>
                <a:gd name="T2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37">
                  <a:moveTo>
                    <a:pt x="19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5" y="0"/>
                    <a:pt x="196" y="2"/>
                    <a:pt x="196" y="3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6" y="36"/>
                    <a:pt x="195" y="37"/>
                    <a:pt x="193" y="37"/>
                  </a:cubicBezTo>
                  <a:close/>
                  <a:moveTo>
                    <a:pt x="6" y="32"/>
                  </a:moveTo>
                  <a:cubicBezTo>
                    <a:pt x="190" y="32"/>
                    <a:pt x="190" y="32"/>
                    <a:pt x="190" y="32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1" name="îṩļïďè">
              <a:extLst>
                <a:ext uri="{FF2B5EF4-FFF2-40B4-BE49-F238E27FC236}">
                  <a16:creationId xmlns:a16="http://schemas.microsoft.com/office/drawing/2014/main" xmlns="" id="{04B35FA1-AA7D-477D-B84C-18C9795E0251}"/>
                </a:ext>
              </a:extLst>
            </p:cNvPr>
            <p:cNvSpPr/>
            <p:nvPr/>
          </p:nvSpPr>
          <p:spPr bwMode="auto">
            <a:xfrm>
              <a:off x="3390900" y="3160713"/>
              <a:ext cx="876300" cy="165100"/>
            </a:xfrm>
            <a:custGeom>
              <a:avLst/>
              <a:gdLst>
                <a:gd name="T0" fmla="*/ 193 w 196"/>
                <a:gd name="T1" fmla="*/ 37 h 37"/>
                <a:gd name="T2" fmla="*/ 3 w 196"/>
                <a:gd name="T3" fmla="*/ 37 h 37"/>
                <a:gd name="T4" fmla="*/ 0 w 196"/>
                <a:gd name="T5" fmla="*/ 34 h 37"/>
                <a:gd name="T6" fmla="*/ 0 w 196"/>
                <a:gd name="T7" fmla="*/ 3 h 37"/>
                <a:gd name="T8" fmla="*/ 3 w 196"/>
                <a:gd name="T9" fmla="*/ 0 h 37"/>
                <a:gd name="T10" fmla="*/ 193 w 196"/>
                <a:gd name="T11" fmla="*/ 0 h 37"/>
                <a:gd name="T12" fmla="*/ 196 w 196"/>
                <a:gd name="T13" fmla="*/ 3 h 37"/>
                <a:gd name="T14" fmla="*/ 196 w 196"/>
                <a:gd name="T15" fmla="*/ 34 h 37"/>
                <a:gd name="T16" fmla="*/ 193 w 196"/>
                <a:gd name="T17" fmla="*/ 37 h 37"/>
                <a:gd name="T18" fmla="*/ 6 w 196"/>
                <a:gd name="T19" fmla="*/ 31 h 37"/>
                <a:gd name="T20" fmla="*/ 190 w 196"/>
                <a:gd name="T21" fmla="*/ 31 h 37"/>
                <a:gd name="T22" fmla="*/ 190 w 196"/>
                <a:gd name="T23" fmla="*/ 6 h 37"/>
                <a:gd name="T24" fmla="*/ 6 w 196"/>
                <a:gd name="T25" fmla="*/ 6 h 37"/>
                <a:gd name="T26" fmla="*/ 6 w 196"/>
                <a:gd name="T2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37">
                  <a:moveTo>
                    <a:pt x="19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5" y="0"/>
                    <a:pt x="196" y="2"/>
                    <a:pt x="196" y="3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6" y="36"/>
                    <a:pt x="195" y="37"/>
                    <a:pt x="193" y="37"/>
                  </a:cubicBezTo>
                  <a:close/>
                  <a:moveTo>
                    <a:pt x="6" y="31"/>
                  </a:moveTo>
                  <a:cubicBezTo>
                    <a:pt x="190" y="31"/>
                    <a:pt x="190" y="31"/>
                    <a:pt x="190" y="31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2" name="iṧlîďê">
              <a:extLst>
                <a:ext uri="{FF2B5EF4-FFF2-40B4-BE49-F238E27FC236}">
                  <a16:creationId xmlns:a16="http://schemas.microsoft.com/office/drawing/2014/main" xmlns="" id="{4AD28575-74C0-41E3-B7AB-F598E9AB4B43}"/>
                </a:ext>
              </a:extLst>
            </p:cNvPr>
            <p:cNvSpPr/>
            <p:nvPr/>
          </p:nvSpPr>
          <p:spPr bwMode="auto">
            <a:xfrm>
              <a:off x="3779838" y="1584325"/>
              <a:ext cx="4763" cy="25400"/>
            </a:xfrm>
            <a:prstGeom prst="rect">
              <a:avLst/>
            </a:pr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3" name="íṡľïḓè">
              <a:extLst>
                <a:ext uri="{FF2B5EF4-FFF2-40B4-BE49-F238E27FC236}">
                  <a16:creationId xmlns:a16="http://schemas.microsoft.com/office/drawing/2014/main" xmlns="" id="{9349D8C1-F44F-4D24-BCB7-71E5ABE43FFA}"/>
                </a:ext>
              </a:extLst>
            </p:cNvPr>
            <p:cNvSpPr/>
            <p:nvPr/>
          </p:nvSpPr>
          <p:spPr bwMode="auto">
            <a:xfrm>
              <a:off x="3779838" y="1355725"/>
              <a:ext cx="4763" cy="169863"/>
            </a:xfrm>
            <a:custGeom>
              <a:avLst/>
              <a:gdLst>
                <a:gd name="T0" fmla="*/ 3 w 3"/>
                <a:gd name="T1" fmla="*/ 107 h 107"/>
                <a:gd name="T2" fmla="*/ 0 w 3"/>
                <a:gd name="T3" fmla="*/ 107 h 107"/>
                <a:gd name="T4" fmla="*/ 0 w 3"/>
                <a:gd name="T5" fmla="*/ 73 h 107"/>
                <a:gd name="T6" fmla="*/ 3 w 3"/>
                <a:gd name="T7" fmla="*/ 73 h 107"/>
                <a:gd name="T8" fmla="*/ 3 w 3"/>
                <a:gd name="T9" fmla="*/ 107 h 107"/>
                <a:gd name="T10" fmla="*/ 3 w 3"/>
                <a:gd name="T11" fmla="*/ 37 h 107"/>
                <a:gd name="T12" fmla="*/ 0 w 3"/>
                <a:gd name="T13" fmla="*/ 37 h 107"/>
                <a:gd name="T14" fmla="*/ 0 w 3"/>
                <a:gd name="T15" fmla="*/ 0 h 107"/>
                <a:gd name="T16" fmla="*/ 3 w 3"/>
                <a:gd name="T17" fmla="*/ 0 h 107"/>
                <a:gd name="T18" fmla="*/ 3 w 3"/>
                <a:gd name="T19" fmla="*/ 3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7">
                  <a:moveTo>
                    <a:pt x="3" y="107"/>
                  </a:moveTo>
                  <a:lnTo>
                    <a:pt x="0" y="107"/>
                  </a:lnTo>
                  <a:lnTo>
                    <a:pt x="0" y="73"/>
                  </a:lnTo>
                  <a:lnTo>
                    <a:pt x="3" y="73"/>
                  </a:lnTo>
                  <a:lnTo>
                    <a:pt x="3" y="107"/>
                  </a:lnTo>
                  <a:close/>
                  <a:moveTo>
                    <a:pt x="3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7"/>
                  </a:ln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4" name="ïṥlíḋe">
              <a:extLst>
                <a:ext uri="{FF2B5EF4-FFF2-40B4-BE49-F238E27FC236}">
                  <a16:creationId xmlns:a16="http://schemas.microsoft.com/office/drawing/2014/main" xmlns="" id="{583D9E7C-EC78-4D5C-8CB4-A76947246462}"/>
                </a:ext>
              </a:extLst>
            </p:cNvPr>
            <p:cNvSpPr/>
            <p:nvPr/>
          </p:nvSpPr>
          <p:spPr bwMode="auto">
            <a:xfrm>
              <a:off x="3779838" y="1271588"/>
              <a:ext cx="26988" cy="30163"/>
            </a:xfrm>
            <a:custGeom>
              <a:avLst/>
              <a:gdLst>
                <a:gd name="T0" fmla="*/ 3 w 17"/>
                <a:gd name="T1" fmla="*/ 19 h 19"/>
                <a:gd name="T2" fmla="*/ 0 w 17"/>
                <a:gd name="T3" fmla="*/ 19 h 19"/>
                <a:gd name="T4" fmla="*/ 0 w 17"/>
                <a:gd name="T5" fmla="*/ 0 h 19"/>
                <a:gd name="T6" fmla="*/ 17 w 17"/>
                <a:gd name="T7" fmla="*/ 0 h 19"/>
                <a:gd name="T8" fmla="*/ 17 w 17"/>
                <a:gd name="T9" fmla="*/ 5 h 19"/>
                <a:gd name="T10" fmla="*/ 3 w 17"/>
                <a:gd name="T11" fmla="*/ 5 h 19"/>
                <a:gd name="T12" fmla="*/ 3 w 17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9">
                  <a:moveTo>
                    <a:pt x="3" y="19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5"/>
                  </a:lnTo>
                  <a:lnTo>
                    <a:pt x="3" y="5"/>
                  </a:lnTo>
                  <a:lnTo>
                    <a:pt x="3" y="19"/>
                  </a:ln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5" name="išḷîḋê">
              <a:extLst>
                <a:ext uri="{FF2B5EF4-FFF2-40B4-BE49-F238E27FC236}">
                  <a16:creationId xmlns:a16="http://schemas.microsoft.com/office/drawing/2014/main" xmlns="" id="{0C9836D1-0B3A-4C4C-95D7-E6F949C942D6}"/>
                </a:ext>
              </a:extLst>
            </p:cNvPr>
            <p:cNvSpPr/>
            <p:nvPr/>
          </p:nvSpPr>
          <p:spPr bwMode="auto">
            <a:xfrm>
              <a:off x="3859213" y="1271588"/>
              <a:ext cx="3752850" cy="7938"/>
            </a:xfrm>
            <a:custGeom>
              <a:avLst/>
              <a:gdLst>
                <a:gd name="T0" fmla="*/ 2333 w 2364"/>
                <a:gd name="T1" fmla="*/ 0 h 5"/>
                <a:gd name="T2" fmla="*/ 2299 w 2364"/>
                <a:gd name="T3" fmla="*/ 5 h 5"/>
                <a:gd name="T4" fmla="*/ 2299 w 2364"/>
                <a:gd name="T5" fmla="*/ 0 h 5"/>
                <a:gd name="T6" fmla="*/ 2203 w 2364"/>
                <a:gd name="T7" fmla="*/ 5 h 5"/>
                <a:gd name="T8" fmla="*/ 2234 w 2364"/>
                <a:gd name="T9" fmla="*/ 5 h 5"/>
                <a:gd name="T10" fmla="*/ 2139 w 2364"/>
                <a:gd name="T11" fmla="*/ 0 h 5"/>
                <a:gd name="T12" fmla="*/ 2105 w 2364"/>
                <a:gd name="T13" fmla="*/ 5 h 5"/>
                <a:gd name="T14" fmla="*/ 2105 w 2364"/>
                <a:gd name="T15" fmla="*/ 0 h 5"/>
                <a:gd name="T16" fmla="*/ 2009 w 2364"/>
                <a:gd name="T17" fmla="*/ 5 h 5"/>
                <a:gd name="T18" fmla="*/ 2040 w 2364"/>
                <a:gd name="T19" fmla="*/ 5 h 5"/>
                <a:gd name="T20" fmla="*/ 1944 w 2364"/>
                <a:gd name="T21" fmla="*/ 0 h 5"/>
                <a:gd name="T22" fmla="*/ 1910 w 2364"/>
                <a:gd name="T23" fmla="*/ 5 h 5"/>
                <a:gd name="T24" fmla="*/ 1910 w 2364"/>
                <a:gd name="T25" fmla="*/ 0 h 5"/>
                <a:gd name="T26" fmla="*/ 1815 w 2364"/>
                <a:gd name="T27" fmla="*/ 5 h 5"/>
                <a:gd name="T28" fmla="*/ 1846 w 2364"/>
                <a:gd name="T29" fmla="*/ 5 h 5"/>
                <a:gd name="T30" fmla="*/ 1750 w 2364"/>
                <a:gd name="T31" fmla="*/ 0 h 5"/>
                <a:gd name="T32" fmla="*/ 1716 w 2364"/>
                <a:gd name="T33" fmla="*/ 5 h 5"/>
                <a:gd name="T34" fmla="*/ 1716 w 2364"/>
                <a:gd name="T35" fmla="*/ 0 h 5"/>
                <a:gd name="T36" fmla="*/ 1620 w 2364"/>
                <a:gd name="T37" fmla="*/ 5 h 5"/>
                <a:gd name="T38" fmla="*/ 1651 w 2364"/>
                <a:gd name="T39" fmla="*/ 5 h 5"/>
                <a:gd name="T40" fmla="*/ 1555 w 2364"/>
                <a:gd name="T41" fmla="*/ 0 h 5"/>
                <a:gd name="T42" fmla="*/ 1522 w 2364"/>
                <a:gd name="T43" fmla="*/ 5 h 5"/>
                <a:gd name="T44" fmla="*/ 1522 w 2364"/>
                <a:gd name="T45" fmla="*/ 0 h 5"/>
                <a:gd name="T46" fmla="*/ 1426 w 2364"/>
                <a:gd name="T47" fmla="*/ 5 h 5"/>
                <a:gd name="T48" fmla="*/ 1457 w 2364"/>
                <a:gd name="T49" fmla="*/ 5 h 5"/>
                <a:gd name="T50" fmla="*/ 1361 w 2364"/>
                <a:gd name="T51" fmla="*/ 0 h 5"/>
                <a:gd name="T52" fmla="*/ 1327 w 2364"/>
                <a:gd name="T53" fmla="*/ 5 h 5"/>
                <a:gd name="T54" fmla="*/ 1327 w 2364"/>
                <a:gd name="T55" fmla="*/ 0 h 5"/>
                <a:gd name="T56" fmla="*/ 1232 w 2364"/>
                <a:gd name="T57" fmla="*/ 5 h 5"/>
                <a:gd name="T58" fmla="*/ 1263 w 2364"/>
                <a:gd name="T59" fmla="*/ 5 h 5"/>
                <a:gd name="T60" fmla="*/ 1167 w 2364"/>
                <a:gd name="T61" fmla="*/ 0 h 5"/>
                <a:gd name="T62" fmla="*/ 1133 w 2364"/>
                <a:gd name="T63" fmla="*/ 5 h 5"/>
                <a:gd name="T64" fmla="*/ 1133 w 2364"/>
                <a:gd name="T65" fmla="*/ 0 h 5"/>
                <a:gd name="T66" fmla="*/ 1037 w 2364"/>
                <a:gd name="T67" fmla="*/ 5 h 5"/>
                <a:gd name="T68" fmla="*/ 1068 w 2364"/>
                <a:gd name="T69" fmla="*/ 5 h 5"/>
                <a:gd name="T70" fmla="*/ 972 w 2364"/>
                <a:gd name="T71" fmla="*/ 0 h 5"/>
                <a:gd name="T72" fmla="*/ 939 w 2364"/>
                <a:gd name="T73" fmla="*/ 5 h 5"/>
                <a:gd name="T74" fmla="*/ 939 w 2364"/>
                <a:gd name="T75" fmla="*/ 0 h 5"/>
                <a:gd name="T76" fmla="*/ 843 w 2364"/>
                <a:gd name="T77" fmla="*/ 5 h 5"/>
                <a:gd name="T78" fmla="*/ 874 w 2364"/>
                <a:gd name="T79" fmla="*/ 5 h 5"/>
                <a:gd name="T80" fmla="*/ 778 w 2364"/>
                <a:gd name="T81" fmla="*/ 0 h 5"/>
                <a:gd name="T82" fmla="*/ 744 w 2364"/>
                <a:gd name="T83" fmla="*/ 5 h 5"/>
                <a:gd name="T84" fmla="*/ 744 w 2364"/>
                <a:gd name="T85" fmla="*/ 0 h 5"/>
                <a:gd name="T86" fmla="*/ 648 w 2364"/>
                <a:gd name="T87" fmla="*/ 5 h 5"/>
                <a:gd name="T88" fmla="*/ 679 w 2364"/>
                <a:gd name="T89" fmla="*/ 5 h 5"/>
                <a:gd name="T90" fmla="*/ 584 w 2364"/>
                <a:gd name="T91" fmla="*/ 0 h 5"/>
                <a:gd name="T92" fmla="*/ 550 w 2364"/>
                <a:gd name="T93" fmla="*/ 5 h 5"/>
                <a:gd name="T94" fmla="*/ 550 w 2364"/>
                <a:gd name="T95" fmla="*/ 0 h 5"/>
                <a:gd name="T96" fmla="*/ 454 w 2364"/>
                <a:gd name="T97" fmla="*/ 5 h 5"/>
                <a:gd name="T98" fmla="*/ 485 w 2364"/>
                <a:gd name="T99" fmla="*/ 5 h 5"/>
                <a:gd name="T100" fmla="*/ 389 w 2364"/>
                <a:gd name="T101" fmla="*/ 0 h 5"/>
                <a:gd name="T102" fmla="*/ 355 w 2364"/>
                <a:gd name="T103" fmla="*/ 5 h 5"/>
                <a:gd name="T104" fmla="*/ 355 w 2364"/>
                <a:gd name="T105" fmla="*/ 0 h 5"/>
                <a:gd name="T106" fmla="*/ 260 w 2364"/>
                <a:gd name="T107" fmla="*/ 5 h 5"/>
                <a:gd name="T108" fmla="*/ 291 w 2364"/>
                <a:gd name="T109" fmla="*/ 5 h 5"/>
                <a:gd name="T110" fmla="*/ 195 w 2364"/>
                <a:gd name="T111" fmla="*/ 0 h 5"/>
                <a:gd name="T112" fmla="*/ 161 w 2364"/>
                <a:gd name="T113" fmla="*/ 5 h 5"/>
                <a:gd name="T114" fmla="*/ 161 w 2364"/>
                <a:gd name="T115" fmla="*/ 0 h 5"/>
                <a:gd name="T116" fmla="*/ 65 w 2364"/>
                <a:gd name="T117" fmla="*/ 5 h 5"/>
                <a:gd name="T118" fmla="*/ 96 w 2364"/>
                <a:gd name="T119" fmla="*/ 5 h 5"/>
                <a:gd name="T120" fmla="*/ 0 w 2364"/>
                <a:gd name="T1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4" h="5">
                  <a:moveTo>
                    <a:pt x="2364" y="5"/>
                  </a:moveTo>
                  <a:lnTo>
                    <a:pt x="2333" y="5"/>
                  </a:lnTo>
                  <a:lnTo>
                    <a:pt x="2333" y="0"/>
                  </a:lnTo>
                  <a:lnTo>
                    <a:pt x="2364" y="0"/>
                  </a:lnTo>
                  <a:lnTo>
                    <a:pt x="2364" y="5"/>
                  </a:lnTo>
                  <a:close/>
                  <a:moveTo>
                    <a:pt x="2299" y="5"/>
                  </a:moveTo>
                  <a:lnTo>
                    <a:pt x="2268" y="5"/>
                  </a:lnTo>
                  <a:lnTo>
                    <a:pt x="2268" y="0"/>
                  </a:lnTo>
                  <a:lnTo>
                    <a:pt x="2299" y="0"/>
                  </a:lnTo>
                  <a:lnTo>
                    <a:pt x="2299" y="5"/>
                  </a:lnTo>
                  <a:close/>
                  <a:moveTo>
                    <a:pt x="2234" y="5"/>
                  </a:moveTo>
                  <a:lnTo>
                    <a:pt x="2203" y="5"/>
                  </a:lnTo>
                  <a:lnTo>
                    <a:pt x="2203" y="0"/>
                  </a:lnTo>
                  <a:lnTo>
                    <a:pt x="2234" y="0"/>
                  </a:lnTo>
                  <a:lnTo>
                    <a:pt x="2234" y="5"/>
                  </a:lnTo>
                  <a:close/>
                  <a:moveTo>
                    <a:pt x="2170" y="5"/>
                  </a:moveTo>
                  <a:lnTo>
                    <a:pt x="2139" y="5"/>
                  </a:lnTo>
                  <a:lnTo>
                    <a:pt x="2139" y="0"/>
                  </a:lnTo>
                  <a:lnTo>
                    <a:pt x="2170" y="0"/>
                  </a:lnTo>
                  <a:lnTo>
                    <a:pt x="2170" y="5"/>
                  </a:lnTo>
                  <a:close/>
                  <a:moveTo>
                    <a:pt x="2105" y="5"/>
                  </a:moveTo>
                  <a:lnTo>
                    <a:pt x="2074" y="5"/>
                  </a:lnTo>
                  <a:lnTo>
                    <a:pt x="2074" y="0"/>
                  </a:lnTo>
                  <a:lnTo>
                    <a:pt x="2105" y="0"/>
                  </a:lnTo>
                  <a:lnTo>
                    <a:pt x="2105" y="5"/>
                  </a:lnTo>
                  <a:close/>
                  <a:moveTo>
                    <a:pt x="2040" y="5"/>
                  </a:moveTo>
                  <a:lnTo>
                    <a:pt x="2009" y="5"/>
                  </a:lnTo>
                  <a:lnTo>
                    <a:pt x="2009" y="0"/>
                  </a:lnTo>
                  <a:lnTo>
                    <a:pt x="2040" y="0"/>
                  </a:lnTo>
                  <a:lnTo>
                    <a:pt x="2040" y="5"/>
                  </a:lnTo>
                  <a:close/>
                  <a:moveTo>
                    <a:pt x="1975" y="5"/>
                  </a:moveTo>
                  <a:lnTo>
                    <a:pt x="1944" y="5"/>
                  </a:lnTo>
                  <a:lnTo>
                    <a:pt x="1944" y="0"/>
                  </a:lnTo>
                  <a:lnTo>
                    <a:pt x="1975" y="0"/>
                  </a:lnTo>
                  <a:lnTo>
                    <a:pt x="1975" y="5"/>
                  </a:lnTo>
                  <a:close/>
                  <a:moveTo>
                    <a:pt x="1910" y="5"/>
                  </a:moveTo>
                  <a:lnTo>
                    <a:pt x="1879" y="5"/>
                  </a:lnTo>
                  <a:lnTo>
                    <a:pt x="1879" y="0"/>
                  </a:lnTo>
                  <a:lnTo>
                    <a:pt x="1910" y="0"/>
                  </a:lnTo>
                  <a:lnTo>
                    <a:pt x="1910" y="5"/>
                  </a:lnTo>
                  <a:close/>
                  <a:moveTo>
                    <a:pt x="1846" y="5"/>
                  </a:moveTo>
                  <a:lnTo>
                    <a:pt x="1815" y="5"/>
                  </a:lnTo>
                  <a:lnTo>
                    <a:pt x="1815" y="0"/>
                  </a:lnTo>
                  <a:lnTo>
                    <a:pt x="1846" y="0"/>
                  </a:lnTo>
                  <a:lnTo>
                    <a:pt x="1846" y="5"/>
                  </a:lnTo>
                  <a:close/>
                  <a:moveTo>
                    <a:pt x="1781" y="5"/>
                  </a:moveTo>
                  <a:lnTo>
                    <a:pt x="1750" y="5"/>
                  </a:lnTo>
                  <a:lnTo>
                    <a:pt x="1750" y="0"/>
                  </a:lnTo>
                  <a:lnTo>
                    <a:pt x="1781" y="0"/>
                  </a:lnTo>
                  <a:lnTo>
                    <a:pt x="1781" y="5"/>
                  </a:lnTo>
                  <a:close/>
                  <a:moveTo>
                    <a:pt x="1716" y="5"/>
                  </a:moveTo>
                  <a:lnTo>
                    <a:pt x="1685" y="5"/>
                  </a:lnTo>
                  <a:lnTo>
                    <a:pt x="1685" y="0"/>
                  </a:lnTo>
                  <a:lnTo>
                    <a:pt x="1716" y="0"/>
                  </a:lnTo>
                  <a:lnTo>
                    <a:pt x="1716" y="5"/>
                  </a:lnTo>
                  <a:close/>
                  <a:moveTo>
                    <a:pt x="1651" y="5"/>
                  </a:moveTo>
                  <a:lnTo>
                    <a:pt x="1620" y="5"/>
                  </a:lnTo>
                  <a:lnTo>
                    <a:pt x="1620" y="0"/>
                  </a:lnTo>
                  <a:lnTo>
                    <a:pt x="1651" y="0"/>
                  </a:lnTo>
                  <a:lnTo>
                    <a:pt x="1651" y="5"/>
                  </a:lnTo>
                  <a:close/>
                  <a:moveTo>
                    <a:pt x="1586" y="5"/>
                  </a:moveTo>
                  <a:lnTo>
                    <a:pt x="1555" y="5"/>
                  </a:lnTo>
                  <a:lnTo>
                    <a:pt x="1555" y="0"/>
                  </a:lnTo>
                  <a:lnTo>
                    <a:pt x="1586" y="0"/>
                  </a:lnTo>
                  <a:lnTo>
                    <a:pt x="1586" y="5"/>
                  </a:lnTo>
                  <a:close/>
                  <a:moveTo>
                    <a:pt x="1522" y="5"/>
                  </a:moveTo>
                  <a:lnTo>
                    <a:pt x="1491" y="5"/>
                  </a:lnTo>
                  <a:lnTo>
                    <a:pt x="1491" y="0"/>
                  </a:lnTo>
                  <a:lnTo>
                    <a:pt x="1522" y="0"/>
                  </a:lnTo>
                  <a:lnTo>
                    <a:pt x="1522" y="5"/>
                  </a:lnTo>
                  <a:close/>
                  <a:moveTo>
                    <a:pt x="1457" y="5"/>
                  </a:moveTo>
                  <a:lnTo>
                    <a:pt x="1426" y="5"/>
                  </a:lnTo>
                  <a:lnTo>
                    <a:pt x="1426" y="0"/>
                  </a:lnTo>
                  <a:lnTo>
                    <a:pt x="1457" y="0"/>
                  </a:lnTo>
                  <a:lnTo>
                    <a:pt x="1457" y="5"/>
                  </a:lnTo>
                  <a:close/>
                  <a:moveTo>
                    <a:pt x="1392" y="5"/>
                  </a:moveTo>
                  <a:lnTo>
                    <a:pt x="1361" y="5"/>
                  </a:lnTo>
                  <a:lnTo>
                    <a:pt x="1361" y="0"/>
                  </a:lnTo>
                  <a:lnTo>
                    <a:pt x="1392" y="0"/>
                  </a:lnTo>
                  <a:lnTo>
                    <a:pt x="1392" y="5"/>
                  </a:lnTo>
                  <a:close/>
                  <a:moveTo>
                    <a:pt x="1327" y="5"/>
                  </a:moveTo>
                  <a:lnTo>
                    <a:pt x="1296" y="5"/>
                  </a:lnTo>
                  <a:lnTo>
                    <a:pt x="1296" y="0"/>
                  </a:lnTo>
                  <a:lnTo>
                    <a:pt x="1327" y="0"/>
                  </a:lnTo>
                  <a:lnTo>
                    <a:pt x="1327" y="5"/>
                  </a:lnTo>
                  <a:close/>
                  <a:moveTo>
                    <a:pt x="1263" y="5"/>
                  </a:moveTo>
                  <a:lnTo>
                    <a:pt x="1232" y="5"/>
                  </a:lnTo>
                  <a:lnTo>
                    <a:pt x="1232" y="0"/>
                  </a:lnTo>
                  <a:lnTo>
                    <a:pt x="1263" y="0"/>
                  </a:lnTo>
                  <a:lnTo>
                    <a:pt x="1263" y="5"/>
                  </a:lnTo>
                  <a:close/>
                  <a:moveTo>
                    <a:pt x="1198" y="5"/>
                  </a:moveTo>
                  <a:lnTo>
                    <a:pt x="1167" y="5"/>
                  </a:lnTo>
                  <a:lnTo>
                    <a:pt x="1167" y="0"/>
                  </a:lnTo>
                  <a:lnTo>
                    <a:pt x="1198" y="0"/>
                  </a:lnTo>
                  <a:lnTo>
                    <a:pt x="1198" y="5"/>
                  </a:lnTo>
                  <a:close/>
                  <a:moveTo>
                    <a:pt x="1133" y="5"/>
                  </a:moveTo>
                  <a:lnTo>
                    <a:pt x="1102" y="5"/>
                  </a:lnTo>
                  <a:lnTo>
                    <a:pt x="1102" y="0"/>
                  </a:lnTo>
                  <a:lnTo>
                    <a:pt x="1133" y="0"/>
                  </a:lnTo>
                  <a:lnTo>
                    <a:pt x="1133" y="5"/>
                  </a:lnTo>
                  <a:close/>
                  <a:moveTo>
                    <a:pt x="1068" y="5"/>
                  </a:moveTo>
                  <a:lnTo>
                    <a:pt x="1037" y="5"/>
                  </a:lnTo>
                  <a:lnTo>
                    <a:pt x="1037" y="0"/>
                  </a:lnTo>
                  <a:lnTo>
                    <a:pt x="1068" y="0"/>
                  </a:lnTo>
                  <a:lnTo>
                    <a:pt x="1068" y="5"/>
                  </a:lnTo>
                  <a:close/>
                  <a:moveTo>
                    <a:pt x="1003" y="5"/>
                  </a:moveTo>
                  <a:lnTo>
                    <a:pt x="972" y="5"/>
                  </a:lnTo>
                  <a:lnTo>
                    <a:pt x="972" y="0"/>
                  </a:lnTo>
                  <a:lnTo>
                    <a:pt x="1003" y="0"/>
                  </a:lnTo>
                  <a:lnTo>
                    <a:pt x="1003" y="5"/>
                  </a:lnTo>
                  <a:close/>
                  <a:moveTo>
                    <a:pt x="939" y="5"/>
                  </a:moveTo>
                  <a:lnTo>
                    <a:pt x="908" y="5"/>
                  </a:lnTo>
                  <a:lnTo>
                    <a:pt x="908" y="0"/>
                  </a:lnTo>
                  <a:lnTo>
                    <a:pt x="939" y="0"/>
                  </a:lnTo>
                  <a:lnTo>
                    <a:pt x="939" y="5"/>
                  </a:lnTo>
                  <a:close/>
                  <a:moveTo>
                    <a:pt x="874" y="5"/>
                  </a:moveTo>
                  <a:lnTo>
                    <a:pt x="843" y="5"/>
                  </a:lnTo>
                  <a:lnTo>
                    <a:pt x="843" y="0"/>
                  </a:lnTo>
                  <a:lnTo>
                    <a:pt x="874" y="0"/>
                  </a:lnTo>
                  <a:lnTo>
                    <a:pt x="874" y="5"/>
                  </a:lnTo>
                  <a:close/>
                  <a:moveTo>
                    <a:pt x="809" y="5"/>
                  </a:moveTo>
                  <a:lnTo>
                    <a:pt x="778" y="5"/>
                  </a:lnTo>
                  <a:lnTo>
                    <a:pt x="778" y="0"/>
                  </a:lnTo>
                  <a:lnTo>
                    <a:pt x="809" y="0"/>
                  </a:lnTo>
                  <a:lnTo>
                    <a:pt x="809" y="5"/>
                  </a:lnTo>
                  <a:close/>
                  <a:moveTo>
                    <a:pt x="744" y="5"/>
                  </a:moveTo>
                  <a:lnTo>
                    <a:pt x="713" y="5"/>
                  </a:lnTo>
                  <a:lnTo>
                    <a:pt x="713" y="0"/>
                  </a:lnTo>
                  <a:lnTo>
                    <a:pt x="744" y="0"/>
                  </a:lnTo>
                  <a:lnTo>
                    <a:pt x="744" y="5"/>
                  </a:lnTo>
                  <a:close/>
                  <a:moveTo>
                    <a:pt x="679" y="5"/>
                  </a:moveTo>
                  <a:lnTo>
                    <a:pt x="648" y="5"/>
                  </a:lnTo>
                  <a:lnTo>
                    <a:pt x="648" y="0"/>
                  </a:lnTo>
                  <a:lnTo>
                    <a:pt x="679" y="0"/>
                  </a:lnTo>
                  <a:lnTo>
                    <a:pt x="679" y="5"/>
                  </a:lnTo>
                  <a:close/>
                  <a:moveTo>
                    <a:pt x="615" y="5"/>
                  </a:moveTo>
                  <a:lnTo>
                    <a:pt x="584" y="5"/>
                  </a:lnTo>
                  <a:lnTo>
                    <a:pt x="584" y="0"/>
                  </a:lnTo>
                  <a:lnTo>
                    <a:pt x="615" y="0"/>
                  </a:lnTo>
                  <a:lnTo>
                    <a:pt x="615" y="5"/>
                  </a:lnTo>
                  <a:close/>
                  <a:moveTo>
                    <a:pt x="550" y="5"/>
                  </a:moveTo>
                  <a:lnTo>
                    <a:pt x="519" y="5"/>
                  </a:lnTo>
                  <a:lnTo>
                    <a:pt x="519" y="0"/>
                  </a:lnTo>
                  <a:lnTo>
                    <a:pt x="550" y="0"/>
                  </a:lnTo>
                  <a:lnTo>
                    <a:pt x="550" y="5"/>
                  </a:lnTo>
                  <a:close/>
                  <a:moveTo>
                    <a:pt x="485" y="5"/>
                  </a:moveTo>
                  <a:lnTo>
                    <a:pt x="454" y="5"/>
                  </a:lnTo>
                  <a:lnTo>
                    <a:pt x="454" y="0"/>
                  </a:lnTo>
                  <a:lnTo>
                    <a:pt x="485" y="0"/>
                  </a:lnTo>
                  <a:lnTo>
                    <a:pt x="485" y="5"/>
                  </a:lnTo>
                  <a:close/>
                  <a:moveTo>
                    <a:pt x="420" y="5"/>
                  </a:moveTo>
                  <a:lnTo>
                    <a:pt x="389" y="5"/>
                  </a:lnTo>
                  <a:lnTo>
                    <a:pt x="389" y="0"/>
                  </a:lnTo>
                  <a:lnTo>
                    <a:pt x="420" y="0"/>
                  </a:lnTo>
                  <a:lnTo>
                    <a:pt x="420" y="5"/>
                  </a:lnTo>
                  <a:close/>
                  <a:moveTo>
                    <a:pt x="355" y="5"/>
                  </a:moveTo>
                  <a:lnTo>
                    <a:pt x="324" y="5"/>
                  </a:lnTo>
                  <a:lnTo>
                    <a:pt x="324" y="0"/>
                  </a:lnTo>
                  <a:lnTo>
                    <a:pt x="355" y="0"/>
                  </a:lnTo>
                  <a:lnTo>
                    <a:pt x="355" y="5"/>
                  </a:lnTo>
                  <a:close/>
                  <a:moveTo>
                    <a:pt x="291" y="5"/>
                  </a:moveTo>
                  <a:lnTo>
                    <a:pt x="260" y="5"/>
                  </a:lnTo>
                  <a:lnTo>
                    <a:pt x="260" y="0"/>
                  </a:lnTo>
                  <a:lnTo>
                    <a:pt x="291" y="0"/>
                  </a:lnTo>
                  <a:lnTo>
                    <a:pt x="291" y="5"/>
                  </a:lnTo>
                  <a:close/>
                  <a:moveTo>
                    <a:pt x="226" y="5"/>
                  </a:moveTo>
                  <a:lnTo>
                    <a:pt x="195" y="5"/>
                  </a:lnTo>
                  <a:lnTo>
                    <a:pt x="195" y="0"/>
                  </a:lnTo>
                  <a:lnTo>
                    <a:pt x="226" y="0"/>
                  </a:lnTo>
                  <a:lnTo>
                    <a:pt x="226" y="5"/>
                  </a:lnTo>
                  <a:close/>
                  <a:moveTo>
                    <a:pt x="161" y="5"/>
                  </a:moveTo>
                  <a:lnTo>
                    <a:pt x="130" y="5"/>
                  </a:lnTo>
                  <a:lnTo>
                    <a:pt x="130" y="0"/>
                  </a:lnTo>
                  <a:lnTo>
                    <a:pt x="161" y="0"/>
                  </a:lnTo>
                  <a:lnTo>
                    <a:pt x="161" y="5"/>
                  </a:lnTo>
                  <a:close/>
                  <a:moveTo>
                    <a:pt x="96" y="5"/>
                  </a:moveTo>
                  <a:lnTo>
                    <a:pt x="65" y="5"/>
                  </a:lnTo>
                  <a:lnTo>
                    <a:pt x="65" y="0"/>
                  </a:lnTo>
                  <a:lnTo>
                    <a:pt x="96" y="0"/>
                  </a:lnTo>
                  <a:lnTo>
                    <a:pt x="96" y="5"/>
                  </a:lnTo>
                  <a:close/>
                  <a:moveTo>
                    <a:pt x="31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6" name="î$ḷíḍè">
              <a:extLst>
                <a:ext uri="{FF2B5EF4-FFF2-40B4-BE49-F238E27FC236}">
                  <a16:creationId xmlns:a16="http://schemas.microsoft.com/office/drawing/2014/main" xmlns="" id="{FCBDA2EB-3C67-4DF0-93CB-3195D1C1E34A}"/>
                </a:ext>
              </a:extLst>
            </p:cNvPr>
            <p:cNvSpPr/>
            <p:nvPr/>
          </p:nvSpPr>
          <p:spPr bwMode="auto">
            <a:xfrm>
              <a:off x="7666038" y="1271588"/>
              <a:ext cx="26988" cy="30163"/>
            </a:xfrm>
            <a:custGeom>
              <a:avLst/>
              <a:gdLst>
                <a:gd name="T0" fmla="*/ 17 w 17"/>
                <a:gd name="T1" fmla="*/ 19 h 19"/>
                <a:gd name="T2" fmla="*/ 14 w 17"/>
                <a:gd name="T3" fmla="*/ 19 h 19"/>
                <a:gd name="T4" fmla="*/ 14 w 17"/>
                <a:gd name="T5" fmla="*/ 5 h 19"/>
                <a:gd name="T6" fmla="*/ 0 w 17"/>
                <a:gd name="T7" fmla="*/ 5 h 19"/>
                <a:gd name="T8" fmla="*/ 0 w 17"/>
                <a:gd name="T9" fmla="*/ 0 h 19"/>
                <a:gd name="T10" fmla="*/ 17 w 17"/>
                <a:gd name="T11" fmla="*/ 0 h 19"/>
                <a:gd name="T12" fmla="*/ 17 w 17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lnTo>
                    <a:pt x="14" y="19"/>
                  </a:lnTo>
                  <a:lnTo>
                    <a:pt x="14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7" name="íşliḋê">
              <a:extLst>
                <a:ext uri="{FF2B5EF4-FFF2-40B4-BE49-F238E27FC236}">
                  <a16:creationId xmlns:a16="http://schemas.microsoft.com/office/drawing/2014/main" xmlns="" id="{60FE31FF-E7C1-448B-8EA5-1599EB324013}"/>
                </a:ext>
              </a:extLst>
            </p:cNvPr>
            <p:cNvSpPr/>
            <p:nvPr/>
          </p:nvSpPr>
          <p:spPr bwMode="auto">
            <a:xfrm>
              <a:off x="7688263" y="1350963"/>
              <a:ext cx="4763" cy="957263"/>
            </a:xfrm>
            <a:custGeom>
              <a:avLst/>
              <a:gdLst>
                <a:gd name="T0" fmla="*/ 3 w 3"/>
                <a:gd name="T1" fmla="*/ 603 h 603"/>
                <a:gd name="T2" fmla="*/ 0 w 3"/>
                <a:gd name="T3" fmla="*/ 603 h 603"/>
                <a:gd name="T4" fmla="*/ 0 w 3"/>
                <a:gd name="T5" fmla="*/ 572 h 603"/>
                <a:gd name="T6" fmla="*/ 3 w 3"/>
                <a:gd name="T7" fmla="*/ 572 h 603"/>
                <a:gd name="T8" fmla="*/ 3 w 3"/>
                <a:gd name="T9" fmla="*/ 603 h 603"/>
                <a:gd name="T10" fmla="*/ 3 w 3"/>
                <a:gd name="T11" fmla="*/ 541 h 603"/>
                <a:gd name="T12" fmla="*/ 0 w 3"/>
                <a:gd name="T13" fmla="*/ 541 h 603"/>
                <a:gd name="T14" fmla="*/ 0 w 3"/>
                <a:gd name="T15" fmla="*/ 507 h 603"/>
                <a:gd name="T16" fmla="*/ 3 w 3"/>
                <a:gd name="T17" fmla="*/ 507 h 603"/>
                <a:gd name="T18" fmla="*/ 3 w 3"/>
                <a:gd name="T19" fmla="*/ 541 h 603"/>
                <a:gd name="T20" fmla="*/ 3 w 3"/>
                <a:gd name="T21" fmla="*/ 476 h 603"/>
                <a:gd name="T22" fmla="*/ 0 w 3"/>
                <a:gd name="T23" fmla="*/ 476 h 603"/>
                <a:gd name="T24" fmla="*/ 0 w 3"/>
                <a:gd name="T25" fmla="*/ 445 h 603"/>
                <a:gd name="T26" fmla="*/ 3 w 3"/>
                <a:gd name="T27" fmla="*/ 445 h 603"/>
                <a:gd name="T28" fmla="*/ 3 w 3"/>
                <a:gd name="T29" fmla="*/ 476 h 603"/>
                <a:gd name="T30" fmla="*/ 3 w 3"/>
                <a:gd name="T31" fmla="*/ 411 h 603"/>
                <a:gd name="T32" fmla="*/ 0 w 3"/>
                <a:gd name="T33" fmla="*/ 411 h 603"/>
                <a:gd name="T34" fmla="*/ 0 w 3"/>
                <a:gd name="T35" fmla="*/ 380 h 603"/>
                <a:gd name="T36" fmla="*/ 3 w 3"/>
                <a:gd name="T37" fmla="*/ 380 h 603"/>
                <a:gd name="T38" fmla="*/ 3 w 3"/>
                <a:gd name="T39" fmla="*/ 411 h 603"/>
                <a:gd name="T40" fmla="*/ 3 w 3"/>
                <a:gd name="T41" fmla="*/ 349 h 603"/>
                <a:gd name="T42" fmla="*/ 0 w 3"/>
                <a:gd name="T43" fmla="*/ 349 h 603"/>
                <a:gd name="T44" fmla="*/ 0 w 3"/>
                <a:gd name="T45" fmla="*/ 318 h 603"/>
                <a:gd name="T46" fmla="*/ 3 w 3"/>
                <a:gd name="T47" fmla="*/ 318 h 603"/>
                <a:gd name="T48" fmla="*/ 3 w 3"/>
                <a:gd name="T49" fmla="*/ 349 h 603"/>
                <a:gd name="T50" fmla="*/ 3 w 3"/>
                <a:gd name="T51" fmla="*/ 284 h 603"/>
                <a:gd name="T52" fmla="*/ 0 w 3"/>
                <a:gd name="T53" fmla="*/ 284 h 603"/>
                <a:gd name="T54" fmla="*/ 0 w 3"/>
                <a:gd name="T55" fmla="*/ 254 h 603"/>
                <a:gd name="T56" fmla="*/ 3 w 3"/>
                <a:gd name="T57" fmla="*/ 254 h 603"/>
                <a:gd name="T58" fmla="*/ 3 w 3"/>
                <a:gd name="T59" fmla="*/ 284 h 603"/>
                <a:gd name="T60" fmla="*/ 3 w 3"/>
                <a:gd name="T61" fmla="*/ 223 h 603"/>
                <a:gd name="T62" fmla="*/ 0 w 3"/>
                <a:gd name="T63" fmla="*/ 223 h 603"/>
                <a:gd name="T64" fmla="*/ 0 w 3"/>
                <a:gd name="T65" fmla="*/ 192 h 603"/>
                <a:gd name="T66" fmla="*/ 3 w 3"/>
                <a:gd name="T67" fmla="*/ 192 h 603"/>
                <a:gd name="T68" fmla="*/ 3 w 3"/>
                <a:gd name="T69" fmla="*/ 223 h 603"/>
                <a:gd name="T70" fmla="*/ 3 w 3"/>
                <a:gd name="T71" fmla="*/ 158 h 603"/>
                <a:gd name="T72" fmla="*/ 0 w 3"/>
                <a:gd name="T73" fmla="*/ 158 h 603"/>
                <a:gd name="T74" fmla="*/ 0 w 3"/>
                <a:gd name="T75" fmla="*/ 127 h 603"/>
                <a:gd name="T76" fmla="*/ 3 w 3"/>
                <a:gd name="T77" fmla="*/ 127 h 603"/>
                <a:gd name="T78" fmla="*/ 3 w 3"/>
                <a:gd name="T79" fmla="*/ 158 h 603"/>
                <a:gd name="T80" fmla="*/ 3 w 3"/>
                <a:gd name="T81" fmla="*/ 96 h 603"/>
                <a:gd name="T82" fmla="*/ 0 w 3"/>
                <a:gd name="T83" fmla="*/ 96 h 603"/>
                <a:gd name="T84" fmla="*/ 0 w 3"/>
                <a:gd name="T85" fmla="*/ 65 h 603"/>
                <a:gd name="T86" fmla="*/ 3 w 3"/>
                <a:gd name="T87" fmla="*/ 65 h 603"/>
                <a:gd name="T88" fmla="*/ 3 w 3"/>
                <a:gd name="T89" fmla="*/ 96 h 603"/>
                <a:gd name="T90" fmla="*/ 3 w 3"/>
                <a:gd name="T91" fmla="*/ 31 h 603"/>
                <a:gd name="T92" fmla="*/ 0 w 3"/>
                <a:gd name="T93" fmla="*/ 31 h 603"/>
                <a:gd name="T94" fmla="*/ 0 w 3"/>
                <a:gd name="T95" fmla="*/ 0 h 603"/>
                <a:gd name="T96" fmla="*/ 3 w 3"/>
                <a:gd name="T97" fmla="*/ 0 h 603"/>
                <a:gd name="T98" fmla="*/ 3 w 3"/>
                <a:gd name="T99" fmla="*/ 31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603">
                  <a:moveTo>
                    <a:pt x="3" y="603"/>
                  </a:moveTo>
                  <a:lnTo>
                    <a:pt x="0" y="603"/>
                  </a:lnTo>
                  <a:lnTo>
                    <a:pt x="0" y="572"/>
                  </a:lnTo>
                  <a:lnTo>
                    <a:pt x="3" y="572"/>
                  </a:lnTo>
                  <a:lnTo>
                    <a:pt x="3" y="603"/>
                  </a:lnTo>
                  <a:close/>
                  <a:moveTo>
                    <a:pt x="3" y="541"/>
                  </a:moveTo>
                  <a:lnTo>
                    <a:pt x="0" y="541"/>
                  </a:lnTo>
                  <a:lnTo>
                    <a:pt x="0" y="507"/>
                  </a:lnTo>
                  <a:lnTo>
                    <a:pt x="3" y="507"/>
                  </a:lnTo>
                  <a:lnTo>
                    <a:pt x="3" y="541"/>
                  </a:lnTo>
                  <a:close/>
                  <a:moveTo>
                    <a:pt x="3" y="476"/>
                  </a:moveTo>
                  <a:lnTo>
                    <a:pt x="0" y="476"/>
                  </a:lnTo>
                  <a:lnTo>
                    <a:pt x="0" y="445"/>
                  </a:lnTo>
                  <a:lnTo>
                    <a:pt x="3" y="445"/>
                  </a:lnTo>
                  <a:lnTo>
                    <a:pt x="3" y="476"/>
                  </a:lnTo>
                  <a:close/>
                  <a:moveTo>
                    <a:pt x="3" y="411"/>
                  </a:moveTo>
                  <a:lnTo>
                    <a:pt x="0" y="411"/>
                  </a:lnTo>
                  <a:lnTo>
                    <a:pt x="0" y="380"/>
                  </a:lnTo>
                  <a:lnTo>
                    <a:pt x="3" y="380"/>
                  </a:lnTo>
                  <a:lnTo>
                    <a:pt x="3" y="411"/>
                  </a:lnTo>
                  <a:close/>
                  <a:moveTo>
                    <a:pt x="3" y="349"/>
                  </a:moveTo>
                  <a:lnTo>
                    <a:pt x="0" y="349"/>
                  </a:lnTo>
                  <a:lnTo>
                    <a:pt x="0" y="318"/>
                  </a:lnTo>
                  <a:lnTo>
                    <a:pt x="3" y="318"/>
                  </a:lnTo>
                  <a:lnTo>
                    <a:pt x="3" y="349"/>
                  </a:lnTo>
                  <a:close/>
                  <a:moveTo>
                    <a:pt x="3" y="284"/>
                  </a:moveTo>
                  <a:lnTo>
                    <a:pt x="0" y="284"/>
                  </a:lnTo>
                  <a:lnTo>
                    <a:pt x="0" y="254"/>
                  </a:lnTo>
                  <a:lnTo>
                    <a:pt x="3" y="254"/>
                  </a:lnTo>
                  <a:lnTo>
                    <a:pt x="3" y="284"/>
                  </a:lnTo>
                  <a:close/>
                  <a:moveTo>
                    <a:pt x="3" y="223"/>
                  </a:moveTo>
                  <a:lnTo>
                    <a:pt x="0" y="223"/>
                  </a:lnTo>
                  <a:lnTo>
                    <a:pt x="0" y="192"/>
                  </a:lnTo>
                  <a:lnTo>
                    <a:pt x="3" y="192"/>
                  </a:lnTo>
                  <a:lnTo>
                    <a:pt x="3" y="223"/>
                  </a:lnTo>
                  <a:close/>
                  <a:moveTo>
                    <a:pt x="3" y="158"/>
                  </a:moveTo>
                  <a:lnTo>
                    <a:pt x="0" y="158"/>
                  </a:lnTo>
                  <a:lnTo>
                    <a:pt x="0" y="127"/>
                  </a:lnTo>
                  <a:lnTo>
                    <a:pt x="3" y="127"/>
                  </a:lnTo>
                  <a:lnTo>
                    <a:pt x="3" y="158"/>
                  </a:lnTo>
                  <a:close/>
                  <a:moveTo>
                    <a:pt x="3" y="96"/>
                  </a:moveTo>
                  <a:lnTo>
                    <a:pt x="0" y="96"/>
                  </a:lnTo>
                  <a:lnTo>
                    <a:pt x="0" y="65"/>
                  </a:lnTo>
                  <a:lnTo>
                    <a:pt x="3" y="65"/>
                  </a:lnTo>
                  <a:lnTo>
                    <a:pt x="3" y="96"/>
                  </a:lnTo>
                  <a:close/>
                  <a:moveTo>
                    <a:pt x="3" y="31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1"/>
                  </a:lnTo>
                  <a:close/>
                </a:path>
              </a:pathLst>
            </a:cu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8" name="íṡ1ide">
              <a:extLst>
                <a:ext uri="{FF2B5EF4-FFF2-40B4-BE49-F238E27FC236}">
                  <a16:creationId xmlns:a16="http://schemas.microsoft.com/office/drawing/2014/main" xmlns="" id="{B8B217D2-7DDD-429C-AA44-1A2F3D30D13D}"/>
                </a:ext>
              </a:extLst>
            </p:cNvPr>
            <p:cNvSpPr/>
            <p:nvPr/>
          </p:nvSpPr>
          <p:spPr bwMode="auto">
            <a:xfrm>
              <a:off x="7688263" y="2357438"/>
              <a:ext cx="4763" cy="25400"/>
            </a:xfrm>
            <a:prstGeom prst="rect">
              <a:avLst/>
            </a:prstGeom>
            <a:solidFill>
              <a:srgbClr val="CE4339"/>
            </a:solidFill>
            <a:ln w="17463" cap="flat">
              <a:solidFill>
                <a:srgbClr val="CE4339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69" name="iśľîde">
              <a:extLst>
                <a:ext uri="{FF2B5EF4-FFF2-40B4-BE49-F238E27FC236}">
                  <a16:creationId xmlns:a16="http://schemas.microsoft.com/office/drawing/2014/main" xmlns="" id="{3DCE9D5E-D11A-41F0-BDC2-ACBFA085FDA1}"/>
                </a:ext>
              </a:extLst>
            </p:cNvPr>
            <p:cNvSpPr/>
            <p:nvPr/>
          </p:nvSpPr>
          <p:spPr bwMode="auto">
            <a:xfrm>
              <a:off x="3681413" y="5157788"/>
              <a:ext cx="3121025" cy="41275"/>
            </a:xfrm>
            <a:custGeom>
              <a:avLst/>
              <a:gdLst>
                <a:gd name="T0" fmla="*/ 694 w 698"/>
                <a:gd name="T1" fmla="*/ 0 h 9"/>
                <a:gd name="T2" fmla="*/ 4 w 698"/>
                <a:gd name="T3" fmla="*/ 0 h 9"/>
                <a:gd name="T4" fmla="*/ 0 w 698"/>
                <a:gd name="T5" fmla="*/ 5 h 9"/>
                <a:gd name="T6" fmla="*/ 4 w 698"/>
                <a:gd name="T7" fmla="*/ 9 h 9"/>
                <a:gd name="T8" fmla="*/ 694 w 698"/>
                <a:gd name="T9" fmla="*/ 9 h 9"/>
                <a:gd name="T10" fmla="*/ 698 w 698"/>
                <a:gd name="T11" fmla="*/ 5 h 9"/>
                <a:gd name="T12" fmla="*/ 694 w 69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9">
                  <a:moveTo>
                    <a:pt x="69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694" y="9"/>
                    <a:pt x="694" y="9"/>
                    <a:pt x="694" y="9"/>
                  </a:cubicBezTo>
                  <a:cubicBezTo>
                    <a:pt x="697" y="9"/>
                    <a:pt x="698" y="7"/>
                    <a:pt x="698" y="5"/>
                  </a:cubicBezTo>
                  <a:cubicBezTo>
                    <a:pt x="698" y="2"/>
                    <a:pt x="697" y="0"/>
                    <a:pt x="6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370" name="îṩlíḓê">
              <a:extLst>
                <a:ext uri="{FF2B5EF4-FFF2-40B4-BE49-F238E27FC236}">
                  <a16:creationId xmlns:a16="http://schemas.microsoft.com/office/drawing/2014/main" xmlns="" id="{EC09D128-EB3B-4A29-907D-CDDAC202C116}"/>
                </a:ext>
              </a:extLst>
            </p:cNvPr>
            <p:cNvSpPr/>
            <p:nvPr/>
          </p:nvSpPr>
          <p:spPr bwMode="auto">
            <a:xfrm>
              <a:off x="2687638" y="5157788"/>
              <a:ext cx="804863" cy="41275"/>
            </a:xfrm>
            <a:custGeom>
              <a:avLst/>
              <a:gdLst>
                <a:gd name="T0" fmla="*/ 176 w 180"/>
                <a:gd name="T1" fmla="*/ 0 h 9"/>
                <a:gd name="T2" fmla="*/ 4 w 180"/>
                <a:gd name="T3" fmla="*/ 0 h 9"/>
                <a:gd name="T4" fmla="*/ 0 w 180"/>
                <a:gd name="T5" fmla="*/ 5 h 9"/>
                <a:gd name="T6" fmla="*/ 4 w 180"/>
                <a:gd name="T7" fmla="*/ 9 h 9"/>
                <a:gd name="T8" fmla="*/ 176 w 180"/>
                <a:gd name="T9" fmla="*/ 9 h 9"/>
                <a:gd name="T10" fmla="*/ 180 w 180"/>
                <a:gd name="T11" fmla="*/ 5 h 9"/>
                <a:gd name="T12" fmla="*/ 176 w 18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">
                  <a:moveTo>
                    <a:pt x="1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7"/>
                    <a:pt x="1" y="9"/>
                    <a:pt x="4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178" y="9"/>
                    <a:pt x="180" y="7"/>
                    <a:pt x="180" y="5"/>
                  </a:cubicBezTo>
                  <a:cubicBezTo>
                    <a:pt x="180" y="2"/>
                    <a:pt x="178" y="0"/>
                    <a:pt x="1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1705"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373" name="图表 100">
            <a:extLst>
              <a:ext uri="{FF2B5EF4-FFF2-40B4-BE49-F238E27FC236}">
                <a16:creationId xmlns:a16="http://schemas.microsoft.com/office/drawing/2014/main" xmlns="" id="{128BAE02-64BA-40C7-825A-FE6760E03E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5489795"/>
              </p:ext>
            </p:extLst>
          </p:nvPr>
        </p:nvGraphicFramePr>
        <p:xfrm>
          <a:off x="5662216" y="1107778"/>
          <a:ext cx="4592408" cy="341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9602" y="624118"/>
            <a:ext cx="5842211" cy="750488"/>
          </a:xfrm>
          <a:prstGeom prst="rect">
            <a:avLst/>
          </a:prstGeom>
        </p:spPr>
        <p:txBody>
          <a:bodyPr wrap="square" lIns="103179" tIns="51575" rIns="103179" bIns="51575">
            <a:spAutoFit/>
          </a:bodyPr>
          <a:lstStyle/>
          <a:p>
            <a:pPr algn="ctr" defTabSz="1030429"/>
            <a:r>
              <a:rPr lang="ru-RU" sz="1400" b="1" dirty="0">
                <a:solidFill>
                  <a:srgbClr val="277764"/>
                </a:solidFill>
                <a:latin typeface="Arial" pitchFamily="34" charset="0"/>
                <a:cs typeface="Arial" pitchFamily="34" charset="0"/>
              </a:rPr>
              <a:t>Поступление  доходов </a:t>
            </a:r>
            <a:r>
              <a:rPr lang="ru-RU" sz="1400" b="1" dirty="0">
                <a:solidFill>
                  <a:srgbClr val="277764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от акцизов  по подакцизным товарам (продукции), производимым на территории Российской Федерации</a:t>
            </a:r>
            <a:r>
              <a:rPr lang="ru-RU" sz="1400" b="1" dirty="0">
                <a:solidFill>
                  <a:srgbClr val="277764"/>
                </a:solidFill>
                <a:latin typeface="Arial" pitchFamily="34" charset="0"/>
                <a:cs typeface="Arial" pitchFamily="34" charset="0"/>
              </a:rPr>
              <a:t> в 2020 году по отношению к 2019 году</a:t>
            </a:r>
          </a:p>
        </p:txBody>
      </p:sp>
      <p:sp>
        <p:nvSpPr>
          <p:cNvPr id="134" name="Стрелка влево 29">
            <a:extLst>
              <a:ext uri="{FF2B5EF4-FFF2-40B4-BE49-F238E27FC236}">
                <a16:creationId xmlns:a16="http://schemas.microsoft.com/office/drawing/2014/main" xmlns="" id="{6B3A4177-4796-49F5-8BF7-B6F1B83B5C12}"/>
              </a:ext>
            </a:extLst>
          </p:cNvPr>
          <p:cNvSpPr/>
          <p:nvPr/>
        </p:nvSpPr>
        <p:spPr>
          <a:xfrm>
            <a:off x="8153032" y="3532600"/>
            <a:ext cx="928002" cy="284101"/>
          </a:xfrm>
          <a:prstGeom prst="leftArrow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79" tIns="51575" rIns="103179" bIns="51575" rtlCol="0" anchor="ctr"/>
          <a:lstStyle/>
          <a:p>
            <a:pPr algn="ctr" defTabSz="1031705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xmlns="" id="{8F242924-FAB8-4C40-82B1-EDC7B8CCFB01}"/>
              </a:ext>
            </a:extLst>
          </p:cNvPr>
          <p:cNvSpPr/>
          <p:nvPr/>
        </p:nvSpPr>
        <p:spPr>
          <a:xfrm>
            <a:off x="8344236" y="3336532"/>
            <a:ext cx="670038" cy="381156"/>
          </a:xfrm>
          <a:prstGeom prst="rect">
            <a:avLst/>
          </a:prstGeom>
          <a:noFill/>
        </p:spPr>
        <p:txBody>
          <a:bodyPr wrap="none" lIns="103179" tIns="51575" rIns="103179" bIns="51575" rtlCol="0">
            <a:spAutoFit/>
          </a:bodyPr>
          <a:lstStyle/>
          <a:p>
            <a:pPr defTabSz="1031705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98%</a:t>
            </a:r>
          </a:p>
        </p:txBody>
      </p:sp>
      <p:sp>
        <p:nvSpPr>
          <p:cNvPr id="136" name="Стрелка влево 29">
            <a:extLst>
              <a:ext uri="{FF2B5EF4-FFF2-40B4-BE49-F238E27FC236}">
                <a16:creationId xmlns:a16="http://schemas.microsoft.com/office/drawing/2014/main" xmlns="" id="{CD5E5642-8E3B-4008-BEBF-9F875D2303FA}"/>
              </a:ext>
            </a:extLst>
          </p:cNvPr>
          <p:cNvSpPr/>
          <p:nvPr/>
        </p:nvSpPr>
        <p:spPr>
          <a:xfrm>
            <a:off x="6691879" y="3818110"/>
            <a:ext cx="2422156" cy="273578"/>
          </a:xfrm>
          <a:prstGeom prst="leftArrow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79" tIns="51575" rIns="103179" bIns="51575" rtlCol="0" anchor="ctr"/>
          <a:lstStyle/>
          <a:p>
            <a:pPr algn="ctr" defTabSz="1031705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xmlns="" id="{441DA7FE-D13E-45BF-8054-CDDBEA79C387}"/>
              </a:ext>
            </a:extLst>
          </p:cNvPr>
          <p:cNvSpPr/>
          <p:nvPr/>
        </p:nvSpPr>
        <p:spPr>
          <a:xfrm>
            <a:off x="6924448" y="3581705"/>
            <a:ext cx="1753899" cy="382305"/>
          </a:xfrm>
          <a:prstGeom prst="rect">
            <a:avLst/>
          </a:prstGeom>
          <a:noFill/>
        </p:spPr>
        <p:txBody>
          <a:bodyPr wrap="square" lIns="103179" tIns="51575" rIns="103179" bIns="51575" rtlCol="0">
            <a:spAutoFit/>
          </a:bodyPr>
          <a:lstStyle/>
          <a:p>
            <a:pPr defTabSz="1031705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11542379-15E9-41E9-A1CC-284C733D401B}"/>
              </a:ext>
            </a:extLst>
          </p:cNvPr>
          <p:cNvSpPr txBox="1"/>
          <p:nvPr/>
        </p:nvSpPr>
        <p:spPr>
          <a:xfrm>
            <a:off x="9027749" y="1418086"/>
            <a:ext cx="1283092" cy="319601"/>
          </a:xfrm>
          <a:prstGeom prst="rect">
            <a:avLst/>
          </a:prstGeom>
          <a:noFill/>
        </p:spPr>
        <p:txBody>
          <a:bodyPr wrap="square" lIns="103179" tIns="51575" rIns="103179" bIns="51575" rtlCol="0">
            <a:spAutoFit/>
          </a:bodyPr>
          <a:lstStyle/>
          <a:p>
            <a:pPr defTabSz="1031705"/>
            <a:r>
              <a:rPr lang="ru-RU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194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906" y="1341434"/>
            <a:ext cx="10134600" cy="54864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0" tIns="45680" rIns="91360" bIns="45680" spcCol="0"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СОЦИАЛЬНО-ЭКОНОМИЧЕСКОГО </a:t>
            </a:r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МУНИЦИПАЛЬНОГО </a:t>
            </a:r>
            <a:endParaRPr 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НЕФТЕЮГАНСКИЙ </a:t>
            </a:r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</a:t>
            </a:r>
            <a:endParaRPr 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ГОД</a:t>
            </a:r>
          </a:p>
        </p:txBody>
      </p:sp>
    </p:spTree>
    <p:extLst>
      <p:ext uri="{BB962C8B-B14F-4D97-AF65-F5344CB8AC3E}">
        <p14:creationId xmlns:p14="http://schemas.microsoft.com/office/powerpoint/2010/main" val="28386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8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8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8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789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-45280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9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6"/>
            <a:ext cx="180610" cy="380564"/>
          </a:xfrm>
          <a:prstGeom prst="rect">
            <a:avLst/>
          </a:prstGeom>
          <a:noFill/>
        </p:spPr>
        <p:txBody>
          <a:bodyPr wrap="none" lIns="90174" tIns="45084" rIns="90174" bIns="45084" rtlCol="0">
            <a:spAutoFit/>
          </a:bodyPr>
          <a:lstStyle/>
          <a:p>
            <a:pPr defTabSz="102861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459706" y="-106363"/>
            <a:ext cx="9142942" cy="717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 социально-экономического 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Нефтеюганский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 за 2020 год</a:t>
            </a:r>
          </a:p>
        </p:txBody>
      </p:sp>
      <p:sp>
        <p:nvSpPr>
          <p:cNvPr id="80" name="Овал 79"/>
          <p:cNvSpPr/>
          <p:nvPr/>
        </p:nvSpPr>
        <p:spPr>
          <a:xfrm>
            <a:off x="631322" y="912357"/>
            <a:ext cx="1232304" cy="1214689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/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41" y="1151891"/>
            <a:ext cx="720279" cy="735620"/>
          </a:xfrm>
          <a:prstGeom prst="rect">
            <a:avLst/>
          </a:prstGeom>
        </p:spPr>
      </p:pic>
      <p:sp>
        <p:nvSpPr>
          <p:cNvPr id="82" name="CaixaDeTexto 45"/>
          <p:cNvSpPr txBox="1"/>
          <p:nvPr/>
        </p:nvSpPr>
        <p:spPr>
          <a:xfrm>
            <a:off x="88999" y="2253989"/>
            <a:ext cx="2107830" cy="559790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/>
              <a:t>Рост объема инвестиций</a:t>
            </a:r>
          </a:p>
        </p:txBody>
      </p:sp>
      <p:sp>
        <p:nvSpPr>
          <p:cNvPr id="83" name="Овал 82"/>
          <p:cNvSpPr/>
          <p:nvPr/>
        </p:nvSpPr>
        <p:spPr>
          <a:xfrm>
            <a:off x="3131881" y="856999"/>
            <a:ext cx="1232304" cy="1214689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/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181" y="1108062"/>
            <a:ext cx="697702" cy="712562"/>
          </a:xfrm>
          <a:prstGeom prst="rect">
            <a:avLst/>
          </a:prstGeom>
        </p:spPr>
      </p:pic>
      <p:sp>
        <p:nvSpPr>
          <p:cNvPr id="85" name="CaixaDeTexto 52"/>
          <p:cNvSpPr txBox="1"/>
          <p:nvPr/>
        </p:nvSpPr>
        <p:spPr>
          <a:xfrm>
            <a:off x="2471582" y="2253989"/>
            <a:ext cx="2552901" cy="516021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500" b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  <a:cs typeface="+mn-cs"/>
              </a:rPr>
              <a:t>Рост </a:t>
            </a:r>
            <a:r>
              <a:rPr lang="ru-RU" dirty="0" smtClean="0">
                <a:solidFill>
                  <a:schemeClr val="tx1"/>
                </a:solidFill>
                <a:latin typeface="+mn-lt"/>
                <a:cs typeface="+mn-cs"/>
              </a:rPr>
              <a:t>объема строительно-монтажных работ</a:t>
            </a:r>
            <a:endParaRPr lang="ru-RU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5854021" y="820384"/>
            <a:ext cx="1232304" cy="1214689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/>
          </a:p>
        </p:txBody>
      </p:sp>
      <p:pic>
        <p:nvPicPr>
          <p:cNvPr id="90" name="Picture 8" descr="Картинки по запросу &quot;иконки для презентаций рубль&quot;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825" y="934717"/>
            <a:ext cx="1853679" cy="98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CaixaDeTexto 52"/>
          <p:cNvSpPr txBox="1"/>
          <p:nvPr/>
        </p:nvSpPr>
        <p:spPr>
          <a:xfrm>
            <a:off x="5127522" y="2202580"/>
            <a:ext cx="2552901" cy="723770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500" b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  <a:cs typeface="+mn-cs"/>
              </a:rPr>
              <a:t>Рост среднемесячной заработной платы работников</a:t>
            </a:r>
          </a:p>
        </p:txBody>
      </p:sp>
      <p:sp>
        <p:nvSpPr>
          <p:cNvPr id="92" name="Овал 91"/>
          <p:cNvSpPr/>
          <p:nvPr/>
        </p:nvSpPr>
        <p:spPr>
          <a:xfrm>
            <a:off x="8641844" y="885150"/>
            <a:ext cx="1232304" cy="1214689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/>
          </a:p>
        </p:txBody>
      </p:sp>
      <p:sp>
        <p:nvSpPr>
          <p:cNvPr id="93" name="object 48"/>
          <p:cNvSpPr/>
          <p:nvPr/>
        </p:nvSpPr>
        <p:spPr>
          <a:xfrm>
            <a:off x="8703739" y="1014447"/>
            <a:ext cx="1108514" cy="956094"/>
          </a:xfrm>
          <a:prstGeom prst="rect">
            <a:avLst/>
          </a:prstGeom>
          <a:blipFill>
            <a:blip r:embed="rId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CaixaDeTexto 50"/>
          <p:cNvSpPr txBox="1"/>
          <p:nvPr/>
        </p:nvSpPr>
        <p:spPr>
          <a:xfrm>
            <a:off x="7831767" y="2270771"/>
            <a:ext cx="2589763" cy="516021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500" b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  <a:cs typeface="+mn-cs"/>
              </a:rPr>
              <a:t>Рост денежных доходов в расчете на душу населения</a:t>
            </a:r>
          </a:p>
        </p:txBody>
      </p:sp>
      <p:sp>
        <p:nvSpPr>
          <p:cNvPr id="95" name="CaixaDeTexto 68"/>
          <p:cNvSpPr txBox="1"/>
          <p:nvPr/>
        </p:nvSpPr>
        <p:spPr>
          <a:xfrm>
            <a:off x="0" y="2921935"/>
            <a:ext cx="2459296" cy="773528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dirty="0">
                <a:solidFill>
                  <a:srgbClr val="FF0000"/>
                </a:solidFill>
              </a:rPr>
              <a:t>на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1,2</a:t>
            </a:r>
            <a:r>
              <a:rPr lang="pt-BR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%</a:t>
            </a:r>
          </a:p>
        </p:txBody>
      </p:sp>
      <p:sp>
        <p:nvSpPr>
          <p:cNvPr id="96" name="CaixaDeTexto 68"/>
          <p:cNvSpPr txBox="1"/>
          <p:nvPr/>
        </p:nvSpPr>
        <p:spPr>
          <a:xfrm>
            <a:off x="2451357" y="2897423"/>
            <a:ext cx="2459296" cy="773528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dirty="0">
                <a:solidFill>
                  <a:srgbClr val="FF0000"/>
                </a:solidFill>
              </a:rPr>
              <a:t>на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55,5</a:t>
            </a:r>
            <a:r>
              <a:rPr lang="pt-BR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%</a:t>
            </a:r>
          </a:p>
        </p:txBody>
      </p:sp>
      <p:sp>
        <p:nvSpPr>
          <p:cNvPr id="97" name="CaixaDeTexto 68"/>
          <p:cNvSpPr txBox="1"/>
          <p:nvPr/>
        </p:nvSpPr>
        <p:spPr>
          <a:xfrm>
            <a:off x="5174324" y="2897423"/>
            <a:ext cx="2459296" cy="773528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dirty="0">
                <a:solidFill>
                  <a:srgbClr val="FF0000"/>
                </a:solidFill>
              </a:rPr>
              <a:t>на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5,5</a:t>
            </a:r>
            <a:r>
              <a:rPr lang="pt-BR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%</a:t>
            </a:r>
          </a:p>
        </p:txBody>
      </p:sp>
      <p:sp>
        <p:nvSpPr>
          <p:cNvPr id="100" name="CaixaDeTexto 68"/>
          <p:cNvSpPr txBox="1"/>
          <p:nvPr/>
        </p:nvSpPr>
        <p:spPr>
          <a:xfrm>
            <a:off x="7891103" y="2892030"/>
            <a:ext cx="2459296" cy="773528"/>
          </a:xfrm>
          <a:prstGeom prst="rect">
            <a:avLst/>
          </a:prstGeom>
          <a:noFill/>
        </p:spPr>
        <p:txBody>
          <a:bodyPr wrap="square" lIns="99551" tIns="49775" rIns="99551" bIns="49775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dirty="0">
                <a:solidFill>
                  <a:srgbClr val="FF0000"/>
                </a:solidFill>
              </a:rPr>
              <a:t>на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2,6</a:t>
            </a:r>
            <a:r>
              <a:rPr lang="pt-BR" sz="48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%</a:t>
            </a:r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340765" y="3779837"/>
            <a:ext cx="8713047" cy="50397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9551" tIns="49775" rIns="99551" bIns="49775" rtlCol="0" anchor="ctr"/>
          <a:lstStyle/>
          <a:p>
            <a:pPr defTabSz="995507">
              <a:defRPr/>
            </a:pPr>
            <a:r>
              <a:rPr lang="ru-RU" sz="2200" b="1" dirty="0"/>
              <a:t>Уровень регистрируемой безработицы на 01.01.2021:</a:t>
            </a:r>
          </a:p>
          <a:p>
            <a:pPr marL="311096" indent="-311096" defTabSz="995507">
              <a:buFont typeface="Wingdings" pitchFamily="2" charset="2"/>
              <a:buChar char="Ø"/>
              <a:defRPr/>
            </a:pPr>
            <a:endParaRPr lang="ru-RU" sz="1700" b="1" kern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" name="Схема 101"/>
          <p:cNvGraphicFramePr/>
          <p:nvPr>
            <p:extLst>
              <p:ext uri="{D42A27DB-BD31-4B8C-83A1-F6EECF244321}">
                <p14:modId xmlns:p14="http://schemas.microsoft.com/office/powerpoint/2010/main" val="3626368965"/>
              </p:ext>
            </p:extLst>
          </p:nvPr>
        </p:nvGraphicFramePr>
        <p:xfrm>
          <a:off x="241740" y="4231661"/>
          <a:ext cx="6554001" cy="2199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3" name="Прямоугольник 102"/>
          <p:cNvSpPr/>
          <p:nvPr/>
        </p:nvSpPr>
        <p:spPr>
          <a:xfrm>
            <a:off x="893641" y="6342249"/>
            <a:ext cx="7347926" cy="678533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>
              <a:defRPr/>
            </a:pPr>
            <a:r>
              <a:rPr lang="ru-RU" b="1" dirty="0"/>
              <a:t>Отсутствует просроченная задолженность по заработной плате на предприятиях Нефтеюганского </a:t>
            </a:r>
            <a:r>
              <a:rPr lang="ru-RU" b="1" dirty="0" smtClean="0"/>
              <a:t>района</a:t>
            </a:r>
            <a:endParaRPr lang="ru-RU" b="1" dirty="0"/>
          </a:p>
        </p:txBody>
      </p:sp>
      <p:grpSp>
        <p:nvGrpSpPr>
          <p:cNvPr id="104" name="Группа 103"/>
          <p:cNvGrpSpPr/>
          <p:nvPr/>
        </p:nvGrpSpPr>
        <p:grpSpPr>
          <a:xfrm>
            <a:off x="7316078" y="3722542"/>
            <a:ext cx="3400098" cy="2821262"/>
            <a:chOff x="7323131" y="3969548"/>
            <a:chExt cx="3400098" cy="2821263"/>
          </a:xfrm>
        </p:grpSpPr>
        <p:sp>
          <p:nvSpPr>
            <p:cNvPr id="105" name="Прямоугольник 104"/>
            <p:cNvSpPr/>
            <p:nvPr/>
          </p:nvSpPr>
          <p:spPr>
            <a:xfrm>
              <a:off x="7323131" y="3969548"/>
              <a:ext cx="3400098" cy="838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Удельный вес жилых домов, построенных населением,%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pic>
          <p:nvPicPr>
            <p:cNvPr id="106" name="Picture 4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9645779" y="5225895"/>
              <a:ext cx="1046034" cy="971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7" name="object 231"/>
            <p:cNvSpPr/>
            <p:nvPr/>
          </p:nvSpPr>
          <p:spPr>
            <a:xfrm>
              <a:off x="8198062" y="4843464"/>
              <a:ext cx="1764788" cy="1947347"/>
            </a:xfrm>
            <a:custGeom>
              <a:avLst/>
              <a:gdLst/>
              <a:ahLst/>
              <a:cxnLst/>
              <a:rect l="l" t="t" r="r" b="b"/>
              <a:pathLst>
                <a:path w="1135379" h="1282700">
                  <a:moveTo>
                    <a:pt x="247014" y="845438"/>
                  </a:moveTo>
                  <a:lnTo>
                    <a:pt x="0" y="1049782"/>
                  </a:lnTo>
                  <a:lnTo>
                    <a:pt x="31867" y="1085531"/>
                  </a:lnTo>
                  <a:lnTo>
                    <a:pt x="65771" y="1118355"/>
                  </a:lnTo>
                  <a:lnTo>
                    <a:pt x="101537" y="1148237"/>
                  </a:lnTo>
                  <a:lnTo>
                    <a:pt x="138989" y="1175161"/>
                  </a:lnTo>
                  <a:lnTo>
                    <a:pt x="177954" y="1199110"/>
                  </a:lnTo>
                  <a:lnTo>
                    <a:pt x="218257" y="1220067"/>
                  </a:lnTo>
                  <a:lnTo>
                    <a:pt x="259723" y="1238017"/>
                  </a:lnTo>
                  <a:lnTo>
                    <a:pt x="302179" y="1252943"/>
                  </a:lnTo>
                  <a:lnTo>
                    <a:pt x="345449" y="1264828"/>
                  </a:lnTo>
                  <a:lnTo>
                    <a:pt x="389360" y="1273656"/>
                  </a:lnTo>
                  <a:lnTo>
                    <a:pt x="433736" y="1279410"/>
                  </a:lnTo>
                  <a:lnTo>
                    <a:pt x="478404" y="1282074"/>
                  </a:lnTo>
                  <a:lnTo>
                    <a:pt x="523188" y="1281631"/>
                  </a:lnTo>
                  <a:lnTo>
                    <a:pt x="567915" y="1278065"/>
                  </a:lnTo>
                  <a:lnTo>
                    <a:pt x="612409" y="1271360"/>
                  </a:lnTo>
                  <a:lnTo>
                    <a:pt x="656497" y="1261498"/>
                  </a:lnTo>
                  <a:lnTo>
                    <a:pt x="700004" y="1248464"/>
                  </a:lnTo>
                  <a:lnTo>
                    <a:pt x="742755" y="1232240"/>
                  </a:lnTo>
                  <a:lnTo>
                    <a:pt x="784577" y="1212811"/>
                  </a:lnTo>
                  <a:lnTo>
                    <a:pt x="825293" y="1190160"/>
                  </a:lnTo>
                  <a:lnTo>
                    <a:pt x="864731" y="1164270"/>
                  </a:lnTo>
                  <a:lnTo>
                    <a:pt x="902715" y="1135126"/>
                  </a:lnTo>
                  <a:lnTo>
                    <a:pt x="938458" y="1103274"/>
                  </a:lnTo>
                  <a:lnTo>
                    <a:pt x="971277" y="1069385"/>
                  </a:lnTo>
                  <a:lnTo>
                    <a:pt x="1001154" y="1033634"/>
                  </a:lnTo>
                  <a:lnTo>
                    <a:pt x="1028074" y="996194"/>
                  </a:lnTo>
                  <a:lnTo>
                    <a:pt x="1049313" y="961644"/>
                  </a:lnTo>
                  <a:lnTo>
                    <a:pt x="494029" y="961644"/>
                  </a:lnTo>
                  <a:lnTo>
                    <a:pt x="446804" y="958151"/>
                  </a:lnTo>
                  <a:lnTo>
                    <a:pt x="401089" y="947885"/>
                  </a:lnTo>
                  <a:lnTo>
                    <a:pt x="357568" y="931163"/>
                  </a:lnTo>
                  <a:lnTo>
                    <a:pt x="316926" y="908304"/>
                  </a:lnTo>
                  <a:lnTo>
                    <a:pt x="279846" y="879623"/>
                  </a:lnTo>
                  <a:lnTo>
                    <a:pt x="247014" y="845438"/>
                  </a:lnTo>
                  <a:close/>
                </a:path>
                <a:path w="1135379" h="1282700">
                  <a:moveTo>
                    <a:pt x="494029" y="0"/>
                  </a:moveTo>
                  <a:lnTo>
                    <a:pt x="494029" y="320547"/>
                  </a:lnTo>
                  <a:lnTo>
                    <a:pt x="541399" y="324023"/>
                  </a:lnTo>
                  <a:lnTo>
                    <a:pt x="586610" y="334119"/>
                  </a:lnTo>
                  <a:lnTo>
                    <a:pt x="629166" y="350339"/>
                  </a:lnTo>
                  <a:lnTo>
                    <a:pt x="668573" y="372189"/>
                  </a:lnTo>
                  <a:lnTo>
                    <a:pt x="704334" y="399171"/>
                  </a:lnTo>
                  <a:lnTo>
                    <a:pt x="735954" y="430791"/>
                  </a:lnTo>
                  <a:lnTo>
                    <a:pt x="762936" y="466552"/>
                  </a:lnTo>
                  <a:lnTo>
                    <a:pt x="784786" y="505959"/>
                  </a:lnTo>
                  <a:lnTo>
                    <a:pt x="801006" y="548515"/>
                  </a:lnTo>
                  <a:lnTo>
                    <a:pt x="811102" y="593726"/>
                  </a:lnTo>
                  <a:lnTo>
                    <a:pt x="814577" y="641095"/>
                  </a:lnTo>
                  <a:lnTo>
                    <a:pt x="811102" y="688465"/>
                  </a:lnTo>
                  <a:lnTo>
                    <a:pt x="801006" y="733676"/>
                  </a:lnTo>
                  <a:lnTo>
                    <a:pt x="784786" y="776232"/>
                  </a:lnTo>
                  <a:lnTo>
                    <a:pt x="762936" y="815639"/>
                  </a:lnTo>
                  <a:lnTo>
                    <a:pt x="735954" y="851400"/>
                  </a:lnTo>
                  <a:lnTo>
                    <a:pt x="704334" y="883020"/>
                  </a:lnTo>
                  <a:lnTo>
                    <a:pt x="668573" y="910002"/>
                  </a:lnTo>
                  <a:lnTo>
                    <a:pt x="629166" y="931852"/>
                  </a:lnTo>
                  <a:lnTo>
                    <a:pt x="586610" y="948072"/>
                  </a:lnTo>
                  <a:lnTo>
                    <a:pt x="541399" y="958168"/>
                  </a:lnTo>
                  <a:lnTo>
                    <a:pt x="494029" y="961644"/>
                  </a:lnTo>
                  <a:lnTo>
                    <a:pt x="1049313" y="961644"/>
                  </a:lnTo>
                  <a:lnTo>
                    <a:pt x="1072975" y="916946"/>
                  </a:lnTo>
                  <a:lnTo>
                    <a:pt x="1090924" y="875488"/>
                  </a:lnTo>
                  <a:lnTo>
                    <a:pt x="1105848" y="833040"/>
                  </a:lnTo>
                  <a:lnTo>
                    <a:pt x="1117733" y="789776"/>
                  </a:lnTo>
                  <a:lnTo>
                    <a:pt x="1126561" y="745871"/>
                  </a:lnTo>
                  <a:lnTo>
                    <a:pt x="1132316" y="701500"/>
                  </a:lnTo>
                  <a:lnTo>
                    <a:pt x="1134981" y="656836"/>
                  </a:lnTo>
                  <a:lnTo>
                    <a:pt x="1134539" y="612055"/>
                  </a:lnTo>
                  <a:lnTo>
                    <a:pt x="1130975" y="567331"/>
                  </a:lnTo>
                  <a:lnTo>
                    <a:pt x="1124272" y="522838"/>
                  </a:lnTo>
                  <a:lnTo>
                    <a:pt x="1114413" y="478752"/>
                  </a:lnTo>
                  <a:lnTo>
                    <a:pt x="1101381" y="435246"/>
                  </a:lnTo>
                  <a:lnTo>
                    <a:pt x="1085161" y="392496"/>
                  </a:lnTo>
                  <a:lnTo>
                    <a:pt x="1065735" y="350675"/>
                  </a:lnTo>
                  <a:lnTo>
                    <a:pt x="1043087" y="309959"/>
                  </a:lnTo>
                  <a:lnTo>
                    <a:pt x="1017201" y="270521"/>
                  </a:lnTo>
                  <a:lnTo>
                    <a:pt x="988059" y="232537"/>
                  </a:lnTo>
                  <a:lnTo>
                    <a:pt x="953410" y="193915"/>
                  </a:lnTo>
                  <a:lnTo>
                    <a:pt x="916041" y="158478"/>
                  </a:lnTo>
                  <a:lnTo>
                    <a:pt x="876176" y="126329"/>
                  </a:lnTo>
                  <a:lnTo>
                    <a:pt x="834036" y="97571"/>
                  </a:lnTo>
                  <a:lnTo>
                    <a:pt x="789844" y="72310"/>
                  </a:lnTo>
                  <a:lnTo>
                    <a:pt x="743822" y="50649"/>
                  </a:lnTo>
                  <a:lnTo>
                    <a:pt x="696191" y="32693"/>
                  </a:lnTo>
                  <a:lnTo>
                    <a:pt x="647174" y="18546"/>
                  </a:lnTo>
                  <a:lnTo>
                    <a:pt x="596994" y="8312"/>
                  </a:lnTo>
                  <a:lnTo>
                    <a:pt x="545871" y="2095"/>
                  </a:lnTo>
                  <a:lnTo>
                    <a:pt x="494029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lIns="0" tIns="0" rIns="0" bIns="0" rtlCol="0"/>
            <a:lstStyle/>
            <a:p>
              <a:pPr defTabSz="914147">
                <a:defRPr/>
              </a:pPr>
              <a:endParaRPr b="1" ker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08" name="object 232"/>
            <p:cNvSpPr/>
            <p:nvPr/>
          </p:nvSpPr>
          <p:spPr>
            <a:xfrm>
              <a:off x="7969463" y="4843465"/>
              <a:ext cx="996888" cy="1594511"/>
            </a:xfrm>
            <a:custGeom>
              <a:avLst/>
              <a:gdLst/>
              <a:ahLst/>
              <a:cxnLst/>
              <a:rect l="l" t="t" r="r" b="b"/>
              <a:pathLst>
                <a:path w="641350" h="1050289">
                  <a:moveTo>
                    <a:pt x="641096" y="0"/>
                  </a:moveTo>
                  <a:lnTo>
                    <a:pt x="593249" y="1758"/>
                  </a:lnTo>
                  <a:lnTo>
                    <a:pt x="546357" y="6950"/>
                  </a:lnTo>
                  <a:lnTo>
                    <a:pt x="500545" y="15453"/>
                  </a:lnTo>
                  <a:lnTo>
                    <a:pt x="455935" y="27142"/>
                  </a:lnTo>
                  <a:lnTo>
                    <a:pt x="412653" y="41894"/>
                  </a:lnTo>
                  <a:lnTo>
                    <a:pt x="370822" y="59583"/>
                  </a:lnTo>
                  <a:lnTo>
                    <a:pt x="330566" y="80087"/>
                  </a:lnTo>
                  <a:lnTo>
                    <a:pt x="292008" y="103282"/>
                  </a:lnTo>
                  <a:lnTo>
                    <a:pt x="255274" y="129043"/>
                  </a:lnTo>
                  <a:lnTo>
                    <a:pt x="220486" y="157247"/>
                  </a:lnTo>
                  <a:lnTo>
                    <a:pt x="187769" y="187769"/>
                  </a:lnTo>
                  <a:lnTo>
                    <a:pt x="157247" y="220486"/>
                  </a:lnTo>
                  <a:lnTo>
                    <a:pt x="129043" y="255274"/>
                  </a:lnTo>
                  <a:lnTo>
                    <a:pt x="103282" y="292008"/>
                  </a:lnTo>
                  <a:lnTo>
                    <a:pt x="80087" y="330566"/>
                  </a:lnTo>
                  <a:lnTo>
                    <a:pt x="59583" y="370822"/>
                  </a:lnTo>
                  <a:lnTo>
                    <a:pt x="41894" y="412653"/>
                  </a:lnTo>
                  <a:lnTo>
                    <a:pt x="27142" y="455935"/>
                  </a:lnTo>
                  <a:lnTo>
                    <a:pt x="15453" y="500545"/>
                  </a:lnTo>
                  <a:lnTo>
                    <a:pt x="6950" y="546357"/>
                  </a:lnTo>
                  <a:lnTo>
                    <a:pt x="1758" y="593249"/>
                  </a:lnTo>
                  <a:lnTo>
                    <a:pt x="0" y="641095"/>
                  </a:lnTo>
                  <a:lnTo>
                    <a:pt x="1915" y="690629"/>
                  </a:lnTo>
                  <a:lnTo>
                    <a:pt x="7613" y="739610"/>
                  </a:lnTo>
                  <a:lnTo>
                    <a:pt x="17018" y="787832"/>
                  </a:lnTo>
                  <a:lnTo>
                    <a:pt x="30053" y="835092"/>
                  </a:lnTo>
                  <a:lnTo>
                    <a:pt x="46645" y="881185"/>
                  </a:lnTo>
                  <a:lnTo>
                    <a:pt x="66717" y="925905"/>
                  </a:lnTo>
                  <a:lnTo>
                    <a:pt x="90195" y="969047"/>
                  </a:lnTo>
                  <a:lnTo>
                    <a:pt x="117003" y="1010408"/>
                  </a:lnTo>
                  <a:lnTo>
                    <a:pt x="147066" y="1049782"/>
                  </a:lnTo>
                  <a:lnTo>
                    <a:pt x="394081" y="845438"/>
                  </a:lnTo>
                  <a:lnTo>
                    <a:pt x="366581" y="806727"/>
                  </a:lnTo>
                  <a:lnTo>
                    <a:pt x="345553" y="765458"/>
                  </a:lnTo>
                  <a:lnTo>
                    <a:pt x="330931" y="722329"/>
                  </a:lnTo>
                  <a:lnTo>
                    <a:pt x="322651" y="678038"/>
                  </a:lnTo>
                  <a:lnTo>
                    <a:pt x="320646" y="633283"/>
                  </a:lnTo>
                  <a:lnTo>
                    <a:pt x="324851" y="588761"/>
                  </a:lnTo>
                  <a:lnTo>
                    <a:pt x="335202" y="545170"/>
                  </a:lnTo>
                  <a:lnTo>
                    <a:pt x="351633" y="503209"/>
                  </a:lnTo>
                  <a:lnTo>
                    <a:pt x="374078" y="463575"/>
                  </a:lnTo>
                  <a:lnTo>
                    <a:pt x="402473" y="426966"/>
                  </a:lnTo>
                  <a:lnTo>
                    <a:pt x="436753" y="394081"/>
                  </a:lnTo>
                  <a:lnTo>
                    <a:pt x="482469" y="362553"/>
                  </a:lnTo>
                  <a:lnTo>
                    <a:pt x="532542" y="339502"/>
                  </a:lnTo>
                  <a:lnTo>
                    <a:pt x="585807" y="325358"/>
                  </a:lnTo>
                  <a:lnTo>
                    <a:pt x="641096" y="320547"/>
                  </a:lnTo>
                  <a:lnTo>
                    <a:pt x="64109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lIns="0" tIns="0" rIns="0" bIns="0" rtlCol="0"/>
            <a:lstStyle/>
            <a:p>
              <a:pPr defTabSz="914147">
                <a:defRPr/>
              </a:pPr>
              <a:endParaRPr b="1" ker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11" name="object 233"/>
            <p:cNvSpPr/>
            <p:nvPr/>
          </p:nvSpPr>
          <p:spPr>
            <a:xfrm>
              <a:off x="8210806" y="5086285"/>
              <a:ext cx="1530889" cy="1471561"/>
            </a:xfrm>
            <a:custGeom>
              <a:avLst/>
              <a:gdLst/>
              <a:ahLst/>
              <a:cxnLst/>
              <a:rect l="l" t="t" r="r" b="b"/>
              <a:pathLst>
                <a:path w="864235" h="864235">
                  <a:moveTo>
                    <a:pt x="431927" y="0"/>
                  </a:moveTo>
                  <a:lnTo>
                    <a:pt x="384870" y="2535"/>
                  </a:lnTo>
                  <a:lnTo>
                    <a:pt x="339280" y="9964"/>
                  </a:lnTo>
                  <a:lnTo>
                    <a:pt x="295420" y="22024"/>
                  </a:lnTo>
                  <a:lnTo>
                    <a:pt x="253553" y="38452"/>
                  </a:lnTo>
                  <a:lnTo>
                    <a:pt x="213943" y="58984"/>
                  </a:lnTo>
                  <a:lnTo>
                    <a:pt x="176854" y="83356"/>
                  </a:lnTo>
                  <a:lnTo>
                    <a:pt x="142549" y="111305"/>
                  </a:lnTo>
                  <a:lnTo>
                    <a:pt x="111293" y="142568"/>
                  </a:lnTo>
                  <a:lnTo>
                    <a:pt x="83348" y="176881"/>
                  </a:lnTo>
                  <a:lnTo>
                    <a:pt x="58979" y="213980"/>
                  </a:lnTo>
                  <a:lnTo>
                    <a:pt x="38450" y="253603"/>
                  </a:lnTo>
                  <a:lnTo>
                    <a:pt x="22023" y="295485"/>
                  </a:lnTo>
                  <a:lnTo>
                    <a:pt x="9964" y="339363"/>
                  </a:lnTo>
                  <a:lnTo>
                    <a:pt x="2534" y="384974"/>
                  </a:lnTo>
                  <a:lnTo>
                    <a:pt x="0" y="432053"/>
                  </a:lnTo>
                  <a:lnTo>
                    <a:pt x="2534" y="479110"/>
                  </a:lnTo>
                  <a:lnTo>
                    <a:pt x="9964" y="524700"/>
                  </a:lnTo>
                  <a:lnTo>
                    <a:pt x="22023" y="568560"/>
                  </a:lnTo>
                  <a:lnTo>
                    <a:pt x="38450" y="610427"/>
                  </a:lnTo>
                  <a:lnTo>
                    <a:pt x="58979" y="650037"/>
                  </a:lnTo>
                  <a:lnTo>
                    <a:pt x="83348" y="687126"/>
                  </a:lnTo>
                  <a:lnTo>
                    <a:pt x="111293" y="721431"/>
                  </a:lnTo>
                  <a:lnTo>
                    <a:pt x="142549" y="752687"/>
                  </a:lnTo>
                  <a:lnTo>
                    <a:pt x="176854" y="780632"/>
                  </a:lnTo>
                  <a:lnTo>
                    <a:pt x="213943" y="805001"/>
                  </a:lnTo>
                  <a:lnTo>
                    <a:pt x="253553" y="825530"/>
                  </a:lnTo>
                  <a:lnTo>
                    <a:pt x="295420" y="841957"/>
                  </a:lnTo>
                  <a:lnTo>
                    <a:pt x="339280" y="854016"/>
                  </a:lnTo>
                  <a:lnTo>
                    <a:pt x="384870" y="861446"/>
                  </a:lnTo>
                  <a:lnTo>
                    <a:pt x="431927" y="863980"/>
                  </a:lnTo>
                  <a:lnTo>
                    <a:pt x="479006" y="861446"/>
                  </a:lnTo>
                  <a:lnTo>
                    <a:pt x="524617" y="854016"/>
                  </a:lnTo>
                  <a:lnTo>
                    <a:pt x="568495" y="841957"/>
                  </a:lnTo>
                  <a:lnTo>
                    <a:pt x="610377" y="825530"/>
                  </a:lnTo>
                  <a:lnTo>
                    <a:pt x="650000" y="805001"/>
                  </a:lnTo>
                  <a:lnTo>
                    <a:pt x="687099" y="780632"/>
                  </a:lnTo>
                  <a:lnTo>
                    <a:pt x="721412" y="752687"/>
                  </a:lnTo>
                  <a:lnTo>
                    <a:pt x="752675" y="721431"/>
                  </a:lnTo>
                  <a:lnTo>
                    <a:pt x="780624" y="687126"/>
                  </a:lnTo>
                  <a:lnTo>
                    <a:pt x="804996" y="650037"/>
                  </a:lnTo>
                  <a:lnTo>
                    <a:pt x="825528" y="610427"/>
                  </a:lnTo>
                  <a:lnTo>
                    <a:pt x="841956" y="568560"/>
                  </a:lnTo>
                  <a:lnTo>
                    <a:pt x="854016" y="524700"/>
                  </a:lnTo>
                  <a:lnTo>
                    <a:pt x="861445" y="479110"/>
                  </a:lnTo>
                  <a:lnTo>
                    <a:pt x="863981" y="432053"/>
                  </a:lnTo>
                  <a:lnTo>
                    <a:pt x="861445" y="384974"/>
                  </a:lnTo>
                  <a:lnTo>
                    <a:pt x="854016" y="339363"/>
                  </a:lnTo>
                  <a:lnTo>
                    <a:pt x="841956" y="295485"/>
                  </a:lnTo>
                  <a:lnTo>
                    <a:pt x="825528" y="253603"/>
                  </a:lnTo>
                  <a:lnTo>
                    <a:pt x="804996" y="213980"/>
                  </a:lnTo>
                  <a:lnTo>
                    <a:pt x="780624" y="176881"/>
                  </a:lnTo>
                  <a:lnTo>
                    <a:pt x="752675" y="142568"/>
                  </a:lnTo>
                  <a:lnTo>
                    <a:pt x="721412" y="111305"/>
                  </a:lnTo>
                  <a:lnTo>
                    <a:pt x="687099" y="83356"/>
                  </a:lnTo>
                  <a:lnTo>
                    <a:pt x="650000" y="58984"/>
                  </a:lnTo>
                  <a:lnTo>
                    <a:pt x="610377" y="38452"/>
                  </a:lnTo>
                  <a:lnTo>
                    <a:pt x="568495" y="22024"/>
                  </a:lnTo>
                  <a:lnTo>
                    <a:pt x="524617" y="9964"/>
                  </a:lnTo>
                  <a:lnTo>
                    <a:pt x="479006" y="2535"/>
                  </a:lnTo>
                  <a:lnTo>
                    <a:pt x="431927" y="0"/>
                  </a:lnTo>
                  <a:close/>
                </a:path>
              </a:pathLst>
            </a:custGeom>
            <a:solidFill>
              <a:srgbClr val="FFFFFF">
                <a:alpha val="30195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lIns="0" tIns="0" rIns="0" bIns="0" rtlCol="0"/>
            <a:lstStyle/>
            <a:p>
              <a:pPr defTabSz="914147">
                <a:defRPr/>
              </a:pPr>
              <a:endParaRPr b="1" ker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8436896" y="5601047"/>
              <a:ext cx="1078709" cy="3944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63,0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830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" y="-8235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080576" y="122237"/>
            <a:ext cx="4571999" cy="54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7" tIns="41984" rIns="83967" bIns="41984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Демографическая ситуация</a:t>
            </a:r>
          </a:p>
          <a:p>
            <a:pPr algn="ctr"/>
            <a:endParaRPr lang="ru-RU" sz="2400" b="1" dirty="0">
              <a:solidFill>
                <a:srgbClr val="1B6F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8476" y="579437"/>
            <a:ext cx="9834860" cy="1040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Среднегодовая численность населения муниципального образования </a:t>
            </a:r>
            <a:r>
              <a:rPr lang="ru-RU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Нефтеюганский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 за 2020 год  составила 44 825 человек </a:t>
            </a: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45097"/>
              </p:ext>
            </p:extLst>
          </p:nvPr>
        </p:nvGraphicFramePr>
        <p:xfrm>
          <a:off x="248730" y="1993304"/>
          <a:ext cx="6744067" cy="33430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2220607"/>
                <a:gridCol w="1480405"/>
                <a:gridCol w="1480405"/>
                <a:gridCol w="1562650"/>
              </a:tblGrid>
              <a:tr h="87356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Показатель</a:t>
                      </a:r>
                      <a:endParaRPr kumimoji="0" lang="ru-RU" sz="1400" b="1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2019 </a:t>
                      </a:r>
                      <a:r>
                        <a:rPr kumimoji="0" lang="ru-RU" sz="1400" b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</a:t>
                      </a:r>
                      <a:r>
                        <a:rPr kumimoji="0" lang="ru-RU" sz="1400" b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год </a:t>
                      </a: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Темп роста (снижения) 2020 года к 2019 году, %</a:t>
                      </a:r>
                      <a:endParaRPr kumimoji="0" lang="ru-RU" sz="1400" b="1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38638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Число родившихся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409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386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94,4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33598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Число умерших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126,2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41998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Естественный прирост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187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106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56,7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33598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Число прибывших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2 195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2 322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105,8</a:t>
                      </a: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33598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Число выбывших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2 278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2 091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91,8</a:t>
                      </a: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65517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Миграционный прирост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(убыль (-))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- 83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6250744" y="1746236"/>
            <a:ext cx="859881" cy="331355"/>
          </a:xfrm>
          <a:prstGeom prst="rect">
            <a:avLst/>
          </a:prstGeom>
        </p:spPr>
        <p:txBody>
          <a:bodyPr wrap="none" lIns="99551" tIns="49775" rIns="99551" bIns="49775">
            <a:spAutoFit/>
          </a:bodyPr>
          <a:lstStyle/>
          <a:p>
            <a:r>
              <a:rPr lang="ru-RU" sz="1500" dirty="0">
                <a:cs typeface="Times New Roman" pitchFamily="18" charset="0"/>
              </a:rPr>
              <a:t>человек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054" y="2421506"/>
            <a:ext cx="4838127" cy="259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7018084" y="2205234"/>
            <a:ext cx="934711" cy="665182"/>
            <a:chOff x="6477000" y="1681790"/>
            <a:chExt cx="866013" cy="603441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6650258" y="1987052"/>
              <a:ext cx="643547" cy="298179"/>
              <a:chOff x="7037214" y="1669316"/>
              <a:chExt cx="643547" cy="298179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 flipH="1" flipV="1">
                <a:off x="7408456" y="1715277"/>
                <a:ext cx="272305" cy="252218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 flipV="1">
                <a:off x="7086600" y="1708580"/>
                <a:ext cx="321856" cy="6696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Овал 31"/>
              <p:cNvSpPr/>
              <p:nvPr/>
            </p:nvSpPr>
            <p:spPr>
              <a:xfrm>
                <a:off x="7037214" y="1669316"/>
                <a:ext cx="98772" cy="78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Скругленный прямоугольник 28"/>
            <p:cNvSpPr/>
            <p:nvPr/>
          </p:nvSpPr>
          <p:spPr>
            <a:xfrm>
              <a:off x="6477000" y="1681790"/>
              <a:ext cx="866013" cy="28320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rgbClr val="1B6F53"/>
                  </a:solidFill>
                </a:rPr>
                <a:t>58,9%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9669760" y="2421505"/>
            <a:ext cx="1047556" cy="576231"/>
            <a:chOff x="9052394" y="1825891"/>
            <a:chExt cx="970564" cy="522746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9052394" y="2136142"/>
              <a:ext cx="265252" cy="212495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9317646" y="2136142"/>
              <a:ext cx="361226" cy="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/>
            <p:cNvSpPr/>
            <p:nvPr/>
          </p:nvSpPr>
          <p:spPr>
            <a:xfrm>
              <a:off x="9703305" y="2090182"/>
              <a:ext cx="98772" cy="78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9156945" y="1825891"/>
              <a:ext cx="866013" cy="28320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rgbClr val="1B6F53"/>
                  </a:solidFill>
                </a:rPr>
                <a:t>41,1%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7267952" y="4660987"/>
            <a:ext cx="3173153" cy="680122"/>
            <a:chOff x="6662887" y="3956194"/>
            <a:chExt cx="2939937" cy="61699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6795058" y="3956194"/>
              <a:ext cx="2807766" cy="27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b="1" dirty="0">
                  <a:solidFill>
                    <a:srgbClr val="C00000"/>
                  </a:solidFill>
                </a:rPr>
                <a:t>Городское население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666537" y="4039325"/>
              <a:ext cx="176134" cy="126126"/>
            </a:xfrm>
            <a:prstGeom prst="rect">
              <a:avLst/>
            </a:prstGeom>
            <a:solidFill>
              <a:srgbClr val="C000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796526" y="4293978"/>
              <a:ext cx="2272728" cy="27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b="1" dirty="0">
                  <a:solidFill>
                    <a:srgbClr val="1B6F53"/>
                  </a:solidFill>
                </a:rPr>
                <a:t>Сельское население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6662887" y="4377109"/>
              <a:ext cx="176134" cy="126126"/>
            </a:xfrm>
            <a:prstGeom prst="rect">
              <a:avLst/>
            </a:prstGeom>
            <a:solidFill>
              <a:srgbClr val="1B6F53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126932" y="5384524"/>
            <a:ext cx="3493831" cy="1565039"/>
            <a:chOff x="6546039" y="1551011"/>
            <a:chExt cx="3237046" cy="141977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6546039" y="1881870"/>
              <a:ext cx="3237046" cy="108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1561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промилле коэффициент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рождаемости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на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1 000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человек </a:t>
              </a:r>
            </a:p>
            <a:p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9,2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промилле в 2019 году)</a:t>
              </a:r>
              <a:r>
                <a:rPr lang="ru-RU" b="1" dirty="0" smtClean="0">
                  <a:solidFill>
                    <a:srgbClr val="1561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b="1" dirty="0">
                <a:solidFill>
                  <a:srgbClr val="15614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6546039" y="1551011"/>
              <a:ext cx="965669" cy="7538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8,6</a:t>
              </a: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3596689" y="5385128"/>
            <a:ext cx="3710280" cy="1559453"/>
            <a:chOff x="6467491" y="2790991"/>
            <a:chExt cx="3437587" cy="1414707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6477000" y="3116782"/>
              <a:ext cx="3428078" cy="1088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1561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промилле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коэффициент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естественного прироста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1 000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человек </a:t>
              </a:r>
            </a:p>
            <a:p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4,2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промилле в 2019 году)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6467491" y="2790991"/>
              <a:ext cx="1283500" cy="753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2,4  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7098506" y="5320610"/>
            <a:ext cx="3590025" cy="1587020"/>
            <a:chOff x="6972510" y="4978448"/>
            <a:chExt cx="3326170" cy="1439716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6972510" y="5329247"/>
              <a:ext cx="3326170" cy="108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1561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промилле коэффициент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миграционного прироста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1 000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человек </a:t>
              </a:r>
            </a:p>
            <a:p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-1,9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промилле в 2019 году)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6972510" y="4978448"/>
              <a:ext cx="1025077" cy="7538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5,2</a:t>
              </a:r>
              <a:r>
                <a:rPr lang="ru-RU" b="1" dirty="0">
                  <a:solidFill>
                    <a:srgbClr val="1561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00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" y="-1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17412" y="-30163"/>
            <a:ext cx="4561894" cy="49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Промышленное производство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59558963-A249-4EED-94EF-6C0741E91F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7484269" y="1152651"/>
            <a:ext cx="75141" cy="788620"/>
          </a:xfrm>
          <a:prstGeom prst="rect">
            <a:avLst/>
          </a:prstGeom>
          <a:solidFill>
            <a:srgbClr val="FDA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 rtl="0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4145C40C-A08D-4984-A61C-A64C2C04D4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7484269" y="3140576"/>
            <a:ext cx="75141" cy="78862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 rtl="0"/>
            <a:endParaRPr lang="ru-RU" dirty="0"/>
          </a:p>
        </p:txBody>
      </p:sp>
      <p:sp>
        <p:nvSpPr>
          <p:cNvPr id="23" name="Надпись 47">
            <a:extLst>
              <a:ext uri="{FF2B5EF4-FFF2-40B4-BE49-F238E27FC236}">
                <a16:creationId xmlns:a16="http://schemas.microsoft.com/office/drawing/2014/main" xmlns="" id="{2D80A1D2-265F-448F-A52C-92EA682624B2}"/>
              </a:ext>
            </a:extLst>
          </p:cNvPr>
          <p:cNvSpPr txBox="1"/>
          <p:nvPr/>
        </p:nvSpPr>
        <p:spPr>
          <a:xfrm>
            <a:off x="7667647" y="1328744"/>
            <a:ext cx="2960810" cy="74638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582"/>
            <a:r>
              <a:rPr lang="ru-RU" sz="1600" dirty="0">
                <a:cs typeface="Times New Roman" pitchFamily="18" charset="0"/>
              </a:rPr>
              <a:t>Раздел С</a:t>
            </a:r>
            <a:r>
              <a:rPr lang="en-US" sz="1600" dirty="0">
                <a:cs typeface="Times New Roman" pitchFamily="18" charset="0"/>
              </a:rPr>
              <a:t>:</a:t>
            </a:r>
            <a:r>
              <a:rPr lang="ru-RU" sz="1600" dirty="0">
                <a:cs typeface="Times New Roman" pitchFamily="18" charset="0"/>
              </a:rPr>
              <a:t> Обрабатывающие производства</a:t>
            </a:r>
          </a:p>
          <a:p>
            <a:pPr rtl="0"/>
            <a:r>
              <a:rPr lang="ru-RU" sz="1500" dirty="0">
                <a:solidFill>
                  <a:srgbClr val="15614F"/>
                </a:solidFill>
              </a:rPr>
              <a:t>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C34FFC4B-C0FD-40B7-84F6-1581A1DBE1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flipH="1">
            <a:off x="2816553" y="1137231"/>
            <a:ext cx="75141" cy="788620"/>
          </a:xfrm>
          <a:prstGeom prst="rect">
            <a:avLst/>
          </a:prstGeom>
          <a:solidFill>
            <a:srgbClr val="156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r" rtl="0"/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36DF1C4B-6BC2-4B51-8433-E3F4842095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flipH="1">
            <a:off x="2816553" y="3145022"/>
            <a:ext cx="75141" cy="7886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r" rtl="0"/>
            <a:endParaRPr lang="ru-RU" dirty="0"/>
          </a:p>
        </p:txBody>
      </p:sp>
      <p:sp>
        <p:nvSpPr>
          <p:cNvPr id="26" name="Надпись 47">
            <a:extLst>
              <a:ext uri="{FF2B5EF4-FFF2-40B4-BE49-F238E27FC236}">
                <a16:creationId xmlns:a16="http://schemas.microsoft.com/office/drawing/2014/main" xmlns="" id="{37C247B4-175D-4D11-B853-D2AF3DE04EB3}"/>
              </a:ext>
            </a:extLst>
          </p:cNvPr>
          <p:cNvSpPr txBox="1"/>
          <p:nvPr/>
        </p:nvSpPr>
        <p:spPr>
          <a:xfrm flipH="1">
            <a:off x="244216" y="1170563"/>
            <a:ext cx="2468239" cy="74638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3582"/>
            <a:r>
              <a:rPr lang="ru-RU" sz="1600" dirty="0">
                <a:cs typeface="Times New Roman" pitchFamily="18" charset="0"/>
              </a:rPr>
              <a:t>Раздел </a:t>
            </a:r>
            <a:r>
              <a:rPr lang="en-US" sz="1600" dirty="0">
                <a:cs typeface="Times New Roman" pitchFamily="18" charset="0"/>
              </a:rPr>
              <a:t>B:</a:t>
            </a:r>
            <a:r>
              <a:rPr lang="ru-RU" sz="1600" dirty="0">
                <a:cs typeface="Times New Roman" pitchFamily="18" charset="0"/>
              </a:rPr>
              <a:t> Добыча полезных ископаемых</a:t>
            </a:r>
          </a:p>
          <a:p>
            <a:pPr algn="r" rtl="0"/>
            <a:r>
              <a:rPr lang="ru-RU" sz="1500" dirty="0">
                <a:solidFill>
                  <a:srgbClr val="15614F"/>
                </a:solidFill>
              </a:rPr>
              <a:t> </a:t>
            </a:r>
          </a:p>
        </p:txBody>
      </p:sp>
      <p:sp>
        <p:nvSpPr>
          <p:cNvPr id="27" name="Надпись 47">
            <a:extLst>
              <a:ext uri="{FF2B5EF4-FFF2-40B4-BE49-F238E27FC236}">
                <a16:creationId xmlns:a16="http://schemas.microsoft.com/office/drawing/2014/main" xmlns="" id="{237F4DAA-F6F7-4DC2-B578-6D414BEF74B0}"/>
              </a:ext>
            </a:extLst>
          </p:cNvPr>
          <p:cNvSpPr txBox="1"/>
          <p:nvPr/>
        </p:nvSpPr>
        <p:spPr>
          <a:xfrm>
            <a:off x="6008138" y="1192274"/>
            <a:ext cx="1407532" cy="67853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r>
              <a:rPr lang="ru-RU" sz="4400" b="1" dirty="0">
                <a:solidFill>
                  <a:srgbClr val="FDA23D"/>
                </a:solidFill>
                <a:latin typeface="+mj-lt"/>
              </a:rPr>
              <a:t>2,3 %</a:t>
            </a:r>
          </a:p>
        </p:txBody>
      </p:sp>
      <p:sp>
        <p:nvSpPr>
          <p:cNvPr id="28" name="Надпись 47">
            <a:extLst>
              <a:ext uri="{FF2B5EF4-FFF2-40B4-BE49-F238E27FC236}">
                <a16:creationId xmlns:a16="http://schemas.microsoft.com/office/drawing/2014/main" xmlns="" id="{EE9CFF36-DC03-46FB-B2EF-37A7DD0E30C4}"/>
              </a:ext>
            </a:extLst>
          </p:cNvPr>
          <p:cNvSpPr txBox="1"/>
          <p:nvPr/>
        </p:nvSpPr>
        <p:spPr>
          <a:xfrm>
            <a:off x="5628104" y="3160649"/>
            <a:ext cx="1764613" cy="67853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r>
              <a:rPr lang="ru-RU" sz="4400" b="1" dirty="0">
                <a:solidFill>
                  <a:srgbClr val="A6A6A6"/>
                </a:solidFill>
                <a:latin typeface="+mj-lt"/>
              </a:rPr>
              <a:t>0,1 %</a:t>
            </a:r>
          </a:p>
        </p:txBody>
      </p:sp>
      <p:sp>
        <p:nvSpPr>
          <p:cNvPr id="29" name="Надпись 47">
            <a:extLst>
              <a:ext uri="{FF2B5EF4-FFF2-40B4-BE49-F238E27FC236}">
                <a16:creationId xmlns:a16="http://schemas.microsoft.com/office/drawing/2014/main" xmlns="" id="{DC0A9957-E152-49C0-B103-E3AA9D206C7A}"/>
              </a:ext>
            </a:extLst>
          </p:cNvPr>
          <p:cNvSpPr txBox="1"/>
          <p:nvPr/>
        </p:nvSpPr>
        <p:spPr>
          <a:xfrm>
            <a:off x="2958599" y="1152652"/>
            <a:ext cx="1794384" cy="67853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ru-RU" sz="4400" b="1" dirty="0">
                <a:solidFill>
                  <a:srgbClr val="15614F"/>
                </a:solidFill>
                <a:latin typeface="+mj-lt"/>
              </a:rPr>
              <a:t>96,3 %</a:t>
            </a:r>
          </a:p>
        </p:txBody>
      </p:sp>
      <p:sp>
        <p:nvSpPr>
          <p:cNvPr id="30" name="Надпись 47">
            <a:extLst>
              <a:ext uri="{FF2B5EF4-FFF2-40B4-BE49-F238E27FC236}">
                <a16:creationId xmlns:a16="http://schemas.microsoft.com/office/drawing/2014/main" xmlns="" id="{ECA5C0CC-DE7F-4793-B26A-CEF2C3D04658}"/>
              </a:ext>
            </a:extLst>
          </p:cNvPr>
          <p:cNvSpPr txBox="1"/>
          <p:nvPr/>
        </p:nvSpPr>
        <p:spPr>
          <a:xfrm>
            <a:off x="2924022" y="3160650"/>
            <a:ext cx="1407532" cy="67853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ru-RU" sz="4400" b="1" dirty="0">
                <a:solidFill>
                  <a:srgbClr val="FF0000"/>
                </a:solidFill>
                <a:latin typeface="+mj-lt"/>
              </a:rPr>
              <a:t>1,3 %</a:t>
            </a:r>
          </a:p>
        </p:txBody>
      </p:sp>
      <p:graphicFrame>
        <p:nvGraphicFramePr>
          <p:cNvPr id="31" name="Диаграмма 9" descr="Это диаграмма.">
            <a:extLst>
              <a:ext uri="{FF2B5EF4-FFF2-40B4-BE49-F238E27FC236}">
                <a16:creationId xmlns:a16="http://schemas.microsoft.com/office/drawing/2014/main" xmlns="" id="{E66CA3D8-2C78-46B3-B39E-61C3B1570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1365334"/>
              </p:ext>
            </p:extLst>
          </p:nvPr>
        </p:nvGraphicFramePr>
        <p:xfrm>
          <a:off x="2453804" y="1015791"/>
          <a:ext cx="5348109" cy="3192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466592"/>
              </p:ext>
            </p:extLst>
          </p:nvPr>
        </p:nvGraphicFramePr>
        <p:xfrm>
          <a:off x="2838887" y="4799076"/>
          <a:ext cx="7842824" cy="2633231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{69012ECD-51FC-41F1-AA8D-1B2483CD663E}</a:tableStyleId>
              </a:tblPr>
              <a:tblGrid>
                <a:gridCol w="3949366"/>
                <a:gridCol w="1151426"/>
                <a:gridCol w="1209526"/>
                <a:gridCol w="1532506"/>
              </a:tblGrid>
              <a:tr h="7891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kumimoji="0" lang="ru-R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</a:t>
                      </a:r>
                      <a:r>
                        <a:rPr kumimoji="0" lang="ru-RU" sz="14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kumimoji="0" lang="ru-R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</a:t>
                      </a:r>
                      <a:r>
                        <a:rPr kumimoji="0" lang="ru-RU" sz="14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 </a:t>
                      </a:r>
                      <a:endParaRPr kumimoji="0" lang="ru-R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Темп роста 2020 года к 20189году, %</a:t>
                      </a:r>
                      <a:endParaRPr lang="ru-RU" sz="14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2788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Добыча полезных ископаемых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336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741,3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279 535,6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83,0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25831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Обрабатывающие производства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6 684,5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6 700,5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100,2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594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Обеспечение электрической энергией, газом и паром; кондиционирование воздуха 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3 493,3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3 850,7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110,2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71259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Водоснабжение; водоотведение, организация сбора и утилизации отходов, деятельность по ликвидации загрязнений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129,7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68143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136,0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104,9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020" marR="7402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1809384" y="598975"/>
            <a:ext cx="6636950" cy="369308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промышленного производства</a:t>
            </a:r>
          </a:p>
        </p:txBody>
      </p:sp>
      <p:sp>
        <p:nvSpPr>
          <p:cNvPr id="34" name="Надпись 47">
            <a:extLst>
              <a:ext uri="{FF2B5EF4-FFF2-40B4-BE49-F238E27FC236}">
                <a16:creationId xmlns:a16="http://schemas.microsoft.com/office/drawing/2014/main" xmlns="" id="{A11FA36C-8B09-47A5-A9E8-B41DE0D47FEA}"/>
              </a:ext>
            </a:extLst>
          </p:cNvPr>
          <p:cNvSpPr txBox="1"/>
          <p:nvPr/>
        </p:nvSpPr>
        <p:spPr>
          <a:xfrm flipH="1">
            <a:off x="1" y="3105608"/>
            <a:ext cx="2760878" cy="118743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3582"/>
            <a:r>
              <a:rPr lang="ru-RU" sz="1500" dirty="0">
                <a:cs typeface="Times New Roman" pitchFamily="18" charset="0"/>
              </a:rPr>
              <a:t>Раздел </a:t>
            </a:r>
            <a:r>
              <a:rPr lang="en-US" sz="1500" dirty="0">
                <a:cs typeface="Times New Roman" pitchFamily="18" charset="0"/>
              </a:rPr>
              <a:t>D:</a:t>
            </a:r>
            <a:r>
              <a:rPr lang="ru-RU" sz="1500" dirty="0">
                <a:cs typeface="Times New Roman" pitchFamily="18" charset="0"/>
              </a:rPr>
              <a:t> Обеспечение электрической энергией, газом и паром; кондиционирование воздуха</a:t>
            </a:r>
          </a:p>
          <a:p>
            <a:pPr algn="r" rtl="0"/>
            <a:r>
              <a:rPr lang="ru-RU" sz="1500" dirty="0">
                <a:solidFill>
                  <a:srgbClr val="15614F"/>
                </a:solidFill>
              </a:rPr>
              <a:t> </a:t>
            </a:r>
          </a:p>
        </p:txBody>
      </p:sp>
      <p:sp>
        <p:nvSpPr>
          <p:cNvPr id="35" name="Надпись 47">
            <a:extLst>
              <a:ext uri="{FF2B5EF4-FFF2-40B4-BE49-F238E27FC236}">
                <a16:creationId xmlns:a16="http://schemas.microsoft.com/office/drawing/2014/main" xmlns="" id="{6DEA7C2E-5CA4-4158-A8D2-337962DDF790}"/>
              </a:ext>
            </a:extLst>
          </p:cNvPr>
          <p:cNvSpPr txBox="1"/>
          <p:nvPr/>
        </p:nvSpPr>
        <p:spPr>
          <a:xfrm>
            <a:off x="7667647" y="2991016"/>
            <a:ext cx="3024166" cy="101780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cs typeface="Times New Roman" pitchFamily="18" charset="0"/>
              </a:rPr>
              <a:t>Раздел E: Обеспечение электрической энергией, газом и паром; кондиционирование воздуха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71987" y="4086616"/>
            <a:ext cx="7767791" cy="65452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cs typeface="Times New Roman" pitchFamily="18" charset="0"/>
              </a:rPr>
              <a:t>Объем отгруженных товаров собственного производства, выполненных работ и услуг собственными силами, млн. рублей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-112601" y="4295951"/>
            <a:ext cx="3087608" cy="2987983"/>
            <a:chOff x="-10986" y="3905165"/>
            <a:chExt cx="3026744" cy="2934198"/>
          </a:xfrm>
        </p:grpSpPr>
        <p:sp>
          <p:nvSpPr>
            <p:cNvPr id="38" name="object 220"/>
            <p:cNvSpPr txBox="1"/>
            <p:nvPr/>
          </p:nvSpPr>
          <p:spPr>
            <a:xfrm>
              <a:off x="-10986" y="5860243"/>
              <a:ext cx="3026744" cy="9791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3826" marR="5531" algn="ctr">
                <a:spcBef>
                  <a:spcPts val="103"/>
                </a:spcBef>
              </a:pPr>
              <a:r>
                <a:rPr lang="ru-RU" sz="1600" dirty="0"/>
                <a:t>Доля промышленного производства от общего объема отгруженной продукции, работ, услуг, %</a:t>
              </a:r>
              <a:endParaRPr sz="1600" dirty="0"/>
            </a:p>
          </p:txBody>
        </p:sp>
        <p:grpSp>
          <p:nvGrpSpPr>
            <p:cNvPr id="39" name="Группа 38"/>
            <p:cNvGrpSpPr/>
            <p:nvPr/>
          </p:nvGrpSpPr>
          <p:grpSpPr>
            <a:xfrm rot="4319970">
              <a:off x="401166" y="3853945"/>
              <a:ext cx="1942577" cy="2045018"/>
              <a:chOff x="86430" y="4896664"/>
              <a:chExt cx="1766994" cy="1893926"/>
            </a:xfrm>
          </p:grpSpPr>
          <p:sp>
            <p:nvSpPr>
              <p:cNvPr id="41" name="object 207"/>
              <p:cNvSpPr/>
              <p:nvPr/>
            </p:nvSpPr>
            <p:spPr>
              <a:xfrm>
                <a:off x="86430" y="5012106"/>
                <a:ext cx="1766994" cy="1778484"/>
              </a:xfrm>
              <a:custGeom>
                <a:avLst/>
                <a:gdLst/>
                <a:ahLst/>
                <a:cxnLst/>
                <a:rect l="l" t="t" r="r" b="b"/>
                <a:pathLst>
                  <a:path w="1125220" h="1125855">
                    <a:moveTo>
                      <a:pt x="231674" y="107442"/>
                    </a:moveTo>
                    <a:lnTo>
                      <a:pt x="193602" y="137665"/>
                    </a:lnTo>
                    <a:lnTo>
                      <a:pt x="158821" y="170466"/>
                    </a:lnTo>
                    <a:lnTo>
                      <a:pt x="127367" y="205608"/>
                    </a:lnTo>
                    <a:lnTo>
                      <a:pt x="99277" y="242856"/>
                    </a:lnTo>
                    <a:lnTo>
                      <a:pt x="74590" y="281973"/>
                    </a:lnTo>
                    <a:lnTo>
                      <a:pt x="53342" y="322724"/>
                    </a:lnTo>
                    <a:lnTo>
                      <a:pt x="35571" y="364872"/>
                    </a:lnTo>
                    <a:lnTo>
                      <a:pt x="21314" y="408181"/>
                    </a:lnTo>
                    <a:lnTo>
                      <a:pt x="10608" y="452415"/>
                    </a:lnTo>
                    <a:lnTo>
                      <a:pt x="3491" y="497338"/>
                    </a:lnTo>
                    <a:lnTo>
                      <a:pt x="0" y="542714"/>
                    </a:lnTo>
                    <a:lnTo>
                      <a:pt x="172" y="588307"/>
                    </a:lnTo>
                    <a:lnTo>
                      <a:pt x="4045" y="633880"/>
                    </a:lnTo>
                    <a:lnTo>
                      <a:pt x="11656" y="679199"/>
                    </a:lnTo>
                    <a:lnTo>
                      <a:pt x="23042" y="724026"/>
                    </a:lnTo>
                    <a:lnTo>
                      <a:pt x="38241" y="768125"/>
                    </a:lnTo>
                    <a:lnTo>
                      <a:pt x="57290" y="811261"/>
                    </a:lnTo>
                    <a:lnTo>
                      <a:pt x="80226" y="853198"/>
                    </a:lnTo>
                    <a:lnTo>
                      <a:pt x="107087" y="893699"/>
                    </a:lnTo>
                    <a:lnTo>
                      <a:pt x="137310" y="931770"/>
                    </a:lnTo>
                    <a:lnTo>
                      <a:pt x="170111" y="966552"/>
                    </a:lnTo>
                    <a:lnTo>
                      <a:pt x="205254" y="998005"/>
                    </a:lnTo>
                    <a:lnTo>
                      <a:pt x="242501" y="1026094"/>
                    </a:lnTo>
                    <a:lnTo>
                      <a:pt x="281619" y="1050780"/>
                    </a:lnTo>
                    <a:lnTo>
                      <a:pt x="322369" y="1072026"/>
                    </a:lnTo>
                    <a:lnTo>
                      <a:pt x="364517" y="1089795"/>
                    </a:lnTo>
                    <a:lnTo>
                      <a:pt x="407826" y="1104049"/>
                    </a:lnTo>
                    <a:lnTo>
                      <a:pt x="452060" y="1114751"/>
                    </a:lnTo>
                    <a:lnTo>
                      <a:pt x="496983" y="1121863"/>
                    </a:lnTo>
                    <a:lnTo>
                      <a:pt x="542359" y="1125348"/>
                    </a:lnTo>
                    <a:lnTo>
                      <a:pt x="587952" y="1125169"/>
                    </a:lnTo>
                    <a:lnTo>
                      <a:pt x="633526" y="1121287"/>
                    </a:lnTo>
                    <a:lnTo>
                      <a:pt x="678844" y="1113666"/>
                    </a:lnTo>
                    <a:lnTo>
                      <a:pt x="723671" y="1102268"/>
                    </a:lnTo>
                    <a:lnTo>
                      <a:pt x="767771" y="1087056"/>
                    </a:lnTo>
                    <a:lnTo>
                      <a:pt x="810907" y="1067992"/>
                    </a:lnTo>
                    <a:lnTo>
                      <a:pt x="852843" y="1045038"/>
                    </a:lnTo>
                    <a:lnTo>
                      <a:pt x="893344" y="1018159"/>
                    </a:lnTo>
                    <a:lnTo>
                      <a:pt x="931416" y="987954"/>
                    </a:lnTo>
                    <a:lnTo>
                      <a:pt x="966197" y="955170"/>
                    </a:lnTo>
                    <a:lnTo>
                      <a:pt x="997651" y="920043"/>
                    </a:lnTo>
                    <a:lnTo>
                      <a:pt x="1025740" y="882809"/>
                    </a:lnTo>
                    <a:lnTo>
                      <a:pt x="1050052" y="844296"/>
                    </a:lnTo>
                    <a:lnTo>
                      <a:pt x="562509" y="844296"/>
                    </a:lnTo>
                    <a:lnTo>
                      <a:pt x="516855" y="840613"/>
                    </a:lnTo>
                    <a:lnTo>
                      <a:pt x="473548" y="829950"/>
                    </a:lnTo>
                    <a:lnTo>
                      <a:pt x="433167" y="812886"/>
                    </a:lnTo>
                    <a:lnTo>
                      <a:pt x="396291" y="790000"/>
                    </a:lnTo>
                    <a:lnTo>
                      <a:pt x="363500" y="761872"/>
                    </a:lnTo>
                    <a:lnTo>
                      <a:pt x="335372" y="729081"/>
                    </a:lnTo>
                    <a:lnTo>
                      <a:pt x="312487" y="692205"/>
                    </a:lnTo>
                    <a:lnTo>
                      <a:pt x="295423" y="651824"/>
                    </a:lnTo>
                    <a:lnTo>
                      <a:pt x="284760" y="608517"/>
                    </a:lnTo>
                    <a:lnTo>
                      <a:pt x="281077" y="562864"/>
                    </a:lnTo>
                    <a:lnTo>
                      <a:pt x="286150" y="509689"/>
                    </a:lnTo>
                    <a:lnTo>
                      <a:pt x="300934" y="459063"/>
                    </a:lnTo>
                    <a:lnTo>
                      <a:pt x="324776" y="412253"/>
                    </a:lnTo>
                    <a:lnTo>
                      <a:pt x="357025" y="370527"/>
                    </a:lnTo>
                    <a:lnTo>
                      <a:pt x="397028" y="335153"/>
                    </a:lnTo>
                    <a:lnTo>
                      <a:pt x="231674" y="107442"/>
                    </a:lnTo>
                    <a:close/>
                  </a:path>
                  <a:path w="1125220" h="1125855">
                    <a:moveTo>
                      <a:pt x="562509" y="0"/>
                    </a:moveTo>
                    <a:lnTo>
                      <a:pt x="562509" y="281432"/>
                    </a:lnTo>
                    <a:lnTo>
                      <a:pt x="608163" y="285115"/>
                    </a:lnTo>
                    <a:lnTo>
                      <a:pt x="651470" y="295777"/>
                    </a:lnTo>
                    <a:lnTo>
                      <a:pt x="691851" y="312841"/>
                    </a:lnTo>
                    <a:lnTo>
                      <a:pt x="728727" y="335727"/>
                    </a:lnTo>
                    <a:lnTo>
                      <a:pt x="761518" y="363855"/>
                    </a:lnTo>
                    <a:lnTo>
                      <a:pt x="789646" y="396646"/>
                    </a:lnTo>
                    <a:lnTo>
                      <a:pt x="812531" y="433522"/>
                    </a:lnTo>
                    <a:lnTo>
                      <a:pt x="829595" y="473903"/>
                    </a:lnTo>
                    <a:lnTo>
                      <a:pt x="840258" y="517210"/>
                    </a:lnTo>
                    <a:lnTo>
                      <a:pt x="843941" y="562864"/>
                    </a:lnTo>
                    <a:lnTo>
                      <a:pt x="840258" y="608517"/>
                    </a:lnTo>
                    <a:lnTo>
                      <a:pt x="829595" y="651824"/>
                    </a:lnTo>
                    <a:lnTo>
                      <a:pt x="812531" y="692205"/>
                    </a:lnTo>
                    <a:lnTo>
                      <a:pt x="789646" y="729081"/>
                    </a:lnTo>
                    <a:lnTo>
                      <a:pt x="761518" y="761872"/>
                    </a:lnTo>
                    <a:lnTo>
                      <a:pt x="728727" y="790000"/>
                    </a:lnTo>
                    <a:lnTo>
                      <a:pt x="691851" y="812886"/>
                    </a:lnTo>
                    <a:lnTo>
                      <a:pt x="651470" y="829950"/>
                    </a:lnTo>
                    <a:lnTo>
                      <a:pt x="608163" y="840613"/>
                    </a:lnTo>
                    <a:lnTo>
                      <a:pt x="562509" y="844296"/>
                    </a:lnTo>
                    <a:lnTo>
                      <a:pt x="1050052" y="844296"/>
                    </a:lnTo>
                    <a:lnTo>
                      <a:pt x="1071672" y="802963"/>
                    </a:lnTo>
                    <a:lnTo>
                      <a:pt x="1089441" y="760823"/>
                    </a:lnTo>
                    <a:lnTo>
                      <a:pt x="1103695" y="717522"/>
                    </a:lnTo>
                    <a:lnTo>
                      <a:pt x="1114397" y="673294"/>
                    </a:lnTo>
                    <a:lnTo>
                      <a:pt x="1121509" y="628376"/>
                    </a:lnTo>
                    <a:lnTo>
                      <a:pt x="1124994" y="583004"/>
                    </a:lnTo>
                    <a:lnTo>
                      <a:pt x="1124814" y="537414"/>
                    </a:lnTo>
                    <a:lnTo>
                      <a:pt x="1120933" y="491843"/>
                    </a:lnTo>
                    <a:lnTo>
                      <a:pt x="1113312" y="446526"/>
                    </a:lnTo>
                    <a:lnTo>
                      <a:pt x="1101914" y="401700"/>
                    </a:lnTo>
                    <a:lnTo>
                      <a:pt x="1086701" y="357601"/>
                    </a:lnTo>
                    <a:lnTo>
                      <a:pt x="1067637" y="314466"/>
                    </a:lnTo>
                    <a:lnTo>
                      <a:pt x="1044684" y="272529"/>
                    </a:lnTo>
                    <a:lnTo>
                      <a:pt x="1017804" y="232029"/>
                    </a:lnTo>
                    <a:lnTo>
                      <a:pt x="987417" y="193763"/>
                    </a:lnTo>
                    <a:lnTo>
                      <a:pt x="954118" y="158571"/>
                    </a:lnTo>
                    <a:lnTo>
                      <a:pt x="918145" y="126573"/>
                    </a:lnTo>
                    <a:lnTo>
                      <a:pt x="879734" y="97889"/>
                    </a:lnTo>
                    <a:lnTo>
                      <a:pt x="839122" y="72640"/>
                    </a:lnTo>
                    <a:lnTo>
                      <a:pt x="796546" y="50945"/>
                    </a:lnTo>
                    <a:lnTo>
                      <a:pt x="752244" y="32925"/>
                    </a:lnTo>
                    <a:lnTo>
                      <a:pt x="706452" y="18701"/>
                    </a:lnTo>
                    <a:lnTo>
                      <a:pt x="659408" y="8391"/>
                    </a:lnTo>
                    <a:lnTo>
                      <a:pt x="611348" y="2117"/>
                    </a:lnTo>
                    <a:lnTo>
                      <a:pt x="562509" y="0"/>
                    </a:lnTo>
                    <a:close/>
                  </a:path>
                </a:pathLst>
              </a:custGeom>
              <a:solidFill>
                <a:srgbClr val="D09E00">
                  <a:alpha val="74000"/>
                </a:srgb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square" lIns="0" tIns="0" rIns="0" bIns="0" rtlCol="0"/>
              <a:lstStyle/>
              <a:p>
                <a:endParaRPr b="1"/>
              </a:p>
            </p:txBody>
          </p:sp>
          <p:sp>
            <p:nvSpPr>
              <p:cNvPr id="42" name="object 208"/>
              <p:cNvSpPr/>
              <p:nvPr/>
            </p:nvSpPr>
            <p:spPr>
              <a:xfrm>
                <a:off x="426060" y="4896664"/>
                <a:ext cx="488849" cy="474295"/>
              </a:xfrm>
              <a:custGeom>
                <a:avLst/>
                <a:gdLst/>
                <a:ahLst/>
                <a:cxnLst/>
                <a:rect l="l" t="t" r="r" b="b"/>
                <a:pathLst>
                  <a:path w="330834" h="335280">
                    <a:moveTo>
                      <a:pt x="330834" y="0"/>
                    </a:moveTo>
                    <a:lnTo>
                      <a:pt x="280124" y="2286"/>
                    </a:lnTo>
                    <a:lnTo>
                      <a:pt x="230079" y="9081"/>
                    </a:lnTo>
                    <a:lnTo>
                      <a:pt x="180988" y="20294"/>
                    </a:lnTo>
                    <a:lnTo>
                      <a:pt x="133144" y="35829"/>
                    </a:lnTo>
                    <a:lnTo>
                      <a:pt x="86837" y="55594"/>
                    </a:lnTo>
                    <a:lnTo>
                      <a:pt x="42359" y="79496"/>
                    </a:lnTo>
                    <a:lnTo>
                      <a:pt x="0" y="107442"/>
                    </a:lnTo>
                    <a:lnTo>
                      <a:pt x="165353" y="335153"/>
                    </a:lnTo>
                    <a:lnTo>
                      <a:pt x="203158" y="312025"/>
                    </a:lnTo>
                    <a:lnTo>
                      <a:pt x="243855" y="295195"/>
                    </a:lnTo>
                    <a:lnTo>
                      <a:pt x="286672" y="284914"/>
                    </a:lnTo>
                    <a:lnTo>
                      <a:pt x="330834" y="281432"/>
                    </a:lnTo>
                    <a:lnTo>
                      <a:pt x="33083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square" lIns="0" tIns="0" rIns="0" bIns="0" rtlCol="0"/>
              <a:lstStyle/>
              <a:p>
                <a:endParaRPr b="1"/>
              </a:p>
            </p:txBody>
          </p:sp>
          <p:sp>
            <p:nvSpPr>
              <p:cNvPr id="43" name="object 209"/>
              <p:cNvSpPr/>
              <p:nvPr/>
            </p:nvSpPr>
            <p:spPr>
              <a:xfrm>
                <a:off x="271497" y="5199234"/>
                <a:ext cx="1396859" cy="1404228"/>
              </a:xfrm>
              <a:custGeom>
                <a:avLst/>
                <a:gdLst/>
                <a:ahLst/>
                <a:cxnLst/>
                <a:rect l="l" t="t" r="r" b="b"/>
                <a:pathLst>
                  <a:path w="735329" h="735330">
                    <a:moveTo>
                      <a:pt x="367665" y="0"/>
                    </a:moveTo>
                    <a:lnTo>
                      <a:pt x="321542" y="2864"/>
                    </a:lnTo>
                    <a:lnTo>
                      <a:pt x="277130" y="11227"/>
                    </a:lnTo>
                    <a:lnTo>
                      <a:pt x="234773" y="24744"/>
                    </a:lnTo>
                    <a:lnTo>
                      <a:pt x="194816" y="43070"/>
                    </a:lnTo>
                    <a:lnTo>
                      <a:pt x="157602" y="65861"/>
                    </a:lnTo>
                    <a:lnTo>
                      <a:pt x="123477" y="92771"/>
                    </a:lnTo>
                    <a:lnTo>
                      <a:pt x="92784" y="123457"/>
                    </a:lnTo>
                    <a:lnTo>
                      <a:pt x="65868" y="157572"/>
                    </a:lnTo>
                    <a:lnTo>
                      <a:pt x="43074" y="194774"/>
                    </a:lnTo>
                    <a:lnTo>
                      <a:pt x="24745" y="234715"/>
                    </a:lnTo>
                    <a:lnTo>
                      <a:pt x="11227" y="277053"/>
                    </a:lnTo>
                    <a:lnTo>
                      <a:pt x="2864" y="321442"/>
                    </a:lnTo>
                    <a:lnTo>
                      <a:pt x="0" y="367538"/>
                    </a:lnTo>
                    <a:lnTo>
                      <a:pt x="2864" y="413658"/>
                    </a:lnTo>
                    <a:lnTo>
                      <a:pt x="11227" y="458064"/>
                    </a:lnTo>
                    <a:lnTo>
                      <a:pt x="24745" y="500412"/>
                    </a:lnTo>
                    <a:lnTo>
                      <a:pt x="43074" y="540358"/>
                    </a:lnTo>
                    <a:lnTo>
                      <a:pt x="65868" y="577558"/>
                    </a:lnTo>
                    <a:lnTo>
                      <a:pt x="92784" y="611669"/>
                    </a:lnTo>
                    <a:lnTo>
                      <a:pt x="123477" y="642347"/>
                    </a:lnTo>
                    <a:lnTo>
                      <a:pt x="157602" y="669249"/>
                    </a:lnTo>
                    <a:lnTo>
                      <a:pt x="194816" y="692030"/>
                    </a:lnTo>
                    <a:lnTo>
                      <a:pt x="234773" y="710347"/>
                    </a:lnTo>
                    <a:lnTo>
                      <a:pt x="277130" y="723856"/>
                    </a:lnTo>
                    <a:lnTo>
                      <a:pt x="321542" y="732213"/>
                    </a:lnTo>
                    <a:lnTo>
                      <a:pt x="367665" y="735076"/>
                    </a:lnTo>
                    <a:lnTo>
                      <a:pt x="413760" y="732213"/>
                    </a:lnTo>
                    <a:lnTo>
                      <a:pt x="458149" y="723856"/>
                    </a:lnTo>
                    <a:lnTo>
                      <a:pt x="500487" y="710347"/>
                    </a:lnTo>
                    <a:lnTo>
                      <a:pt x="540428" y="692030"/>
                    </a:lnTo>
                    <a:lnTo>
                      <a:pt x="577630" y="669249"/>
                    </a:lnTo>
                    <a:lnTo>
                      <a:pt x="611745" y="642347"/>
                    </a:lnTo>
                    <a:lnTo>
                      <a:pt x="642431" y="611669"/>
                    </a:lnTo>
                    <a:lnTo>
                      <a:pt x="669341" y="577558"/>
                    </a:lnTo>
                    <a:lnTo>
                      <a:pt x="692132" y="540358"/>
                    </a:lnTo>
                    <a:lnTo>
                      <a:pt x="710458" y="500412"/>
                    </a:lnTo>
                    <a:lnTo>
                      <a:pt x="723975" y="458064"/>
                    </a:lnTo>
                    <a:lnTo>
                      <a:pt x="732338" y="413658"/>
                    </a:lnTo>
                    <a:lnTo>
                      <a:pt x="735202" y="367538"/>
                    </a:lnTo>
                    <a:lnTo>
                      <a:pt x="732338" y="321442"/>
                    </a:lnTo>
                    <a:lnTo>
                      <a:pt x="723975" y="277053"/>
                    </a:lnTo>
                    <a:lnTo>
                      <a:pt x="710458" y="234715"/>
                    </a:lnTo>
                    <a:lnTo>
                      <a:pt x="692132" y="194774"/>
                    </a:lnTo>
                    <a:lnTo>
                      <a:pt x="669341" y="157572"/>
                    </a:lnTo>
                    <a:lnTo>
                      <a:pt x="642431" y="123457"/>
                    </a:lnTo>
                    <a:lnTo>
                      <a:pt x="611745" y="92771"/>
                    </a:lnTo>
                    <a:lnTo>
                      <a:pt x="577630" y="65861"/>
                    </a:lnTo>
                    <a:lnTo>
                      <a:pt x="540428" y="43070"/>
                    </a:lnTo>
                    <a:lnTo>
                      <a:pt x="500487" y="24744"/>
                    </a:lnTo>
                    <a:lnTo>
                      <a:pt x="458149" y="11227"/>
                    </a:lnTo>
                    <a:lnTo>
                      <a:pt x="413760" y="2864"/>
                    </a:lnTo>
                    <a:lnTo>
                      <a:pt x="367665" y="0"/>
                    </a:lnTo>
                    <a:close/>
                  </a:path>
                </a:pathLst>
              </a:custGeom>
              <a:solidFill>
                <a:srgbClr val="FFFFFF">
                  <a:alpha val="30195"/>
                </a:srgbClr>
              </a:solidFill>
            </p:spPr>
            <p:txBody>
              <a:bodyPr wrap="square" lIns="0" tIns="0" rIns="0" bIns="0" rtlCol="0"/>
              <a:lstStyle/>
              <a:p>
                <a:endParaRPr b="1"/>
              </a:p>
            </p:txBody>
          </p:sp>
        </p:grpSp>
        <p:sp>
          <p:nvSpPr>
            <p:cNvPr id="40" name="object 210"/>
            <p:cNvSpPr txBox="1"/>
            <p:nvPr/>
          </p:nvSpPr>
          <p:spPr>
            <a:xfrm>
              <a:off x="648542" y="4528365"/>
              <a:ext cx="1308580" cy="7559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>
              <a:defPPr>
                <a:defRPr lang="ru-RU"/>
              </a:defPPr>
              <a:lvl1pPr algn="ctr">
                <a:defRPr b="1">
                  <a:solidFill>
                    <a:schemeClr val="accent1">
                      <a:lumMod val="5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2500" dirty="0">
                  <a:solidFill>
                    <a:srgbClr val="FF0000"/>
                  </a:solidFill>
                </a:rPr>
                <a:t> </a:t>
              </a:r>
              <a:r>
                <a:rPr sz="2500" dirty="0">
                  <a:solidFill>
                    <a:srgbClr val="FF0000"/>
                  </a:solidFill>
                </a:rPr>
                <a:t>9</a:t>
              </a:r>
              <a:r>
                <a:rPr lang="ru-RU" sz="2500" dirty="0">
                  <a:solidFill>
                    <a:srgbClr val="FF0000"/>
                  </a:solidFill>
                </a:rPr>
                <a:t>2,6 </a:t>
              </a:r>
              <a:r>
                <a:rPr sz="2500" dirty="0">
                  <a:solidFill>
                    <a:srgbClr val="FF0000"/>
                  </a:solidFill>
                </a:rPr>
                <a:t>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683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" y="-34332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20692" y="5971653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383507" y="46037"/>
            <a:ext cx="4110399" cy="336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Агропромышленный комплекс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415441" y="458986"/>
            <a:ext cx="5140587" cy="58954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5" tIns="45708" rIns="91415" bIns="45708" rtlCol="0" anchor="ctr"/>
          <a:lstStyle/>
          <a:p>
            <a:pPr algn="ctr" defTabSz="914147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сельскохозяйственной продукции в 2020 году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15924" y="2391812"/>
            <a:ext cx="1661414" cy="103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5282020" y="3097398"/>
            <a:ext cx="1834083" cy="327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100" b="1" dirty="0"/>
              <a:t>2019 год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337013" y="884237"/>
            <a:ext cx="2922093" cy="2728444"/>
            <a:chOff x="3799608" y="775897"/>
            <a:chExt cx="2565203" cy="2347784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3799608" y="775897"/>
              <a:ext cx="2565203" cy="2347784"/>
              <a:chOff x="3886138" y="855261"/>
              <a:chExt cx="2262241" cy="2587997"/>
            </a:xfrm>
          </p:grpSpPr>
          <p:sp>
            <p:nvSpPr>
              <p:cNvPr id="26" name="object 211"/>
              <p:cNvSpPr/>
              <p:nvPr/>
            </p:nvSpPr>
            <p:spPr>
              <a:xfrm>
                <a:off x="4357402" y="1493617"/>
                <a:ext cx="1293303" cy="1607058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7" name="object 212"/>
              <p:cNvSpPr/>
              <p:nvPr/>
            </p:nvSpPr>
            <p:spPr>
              <a:xfrm>
                <a:off x="4265104" y="1459812"/>
                <a:ext cx="103505" cy="1722555"/>
              </a:xfrm>
              <a:custGeom>
                <a:avLst/>
                <a:gdLst/>
                <a:ahLst/>
                <a:cxnLst/>
                <a:rect l="l" t="t" r="r" b="b"/>
                <a:pathLst>
                  <a:path w="103504" h="2002154">
                    <a:moveTo>
                      <a:pt x="51752" y="25218"/>
                    </a:moveTo>
                    <a:lnTo>
                      <a:pt x="45465" y="35995"/>
                    </a:lnTo>
                    <a:lnTo>
                      <a:pt x="45465" y="2002155"/>
                    </a:lnTo>
                    <a:lnTo>
                      <a:pt x="58165" y="2002155"/>
                    </a:lnTo>
                    <a:lnTo>
                      <a:pt x="58038" y="35995"/>
                    </a:lnTo>
                    <a:lnTo>
                      <a:pt x="51752" y="25218"/>
                    </a:lnTo>
                    <a:close/>
                  </a:path>
                  <a:path w="103504" h="2002154">
                    <a:moveTo>
                      <a:pt x="51815" y="0"/>
                    </a:moveTo>
                    <a:lnTo>
                      <a:pt x="1777" y="85598"/>
                    </a:lnTo>
                    <a:lnTo>
                      <a:pt x="0" y="88519"/>
                    </a:lnTo>
                    <a:lnTo>
                      <a:pt x="1015" y="92456"/>
                    </a:lnTo>
                    <a:lnTo>
                      <a:pt x="7112" y="96012"/>
                    </a:lnTo>
                    <a:lnTo>
                      <a:pt x="11049" y="94996"/>
                    </a:lnTo>
                    <a:lnTo>
                      <a:pt x="45338" y="36213"/>
                    </a:lnTo>
                    <a:lnTo>
                      <a:pt x="45465" y="12573"/>
                    </a:lnTo>
                    <a:lnTo>
                      <a:pt x="59147" y="12573"/>
                    </a:lnTo>
                    <a:lnTo>
                      <a:pt x="51815" y="0"/>
                    </a:lnTo>
                    <a:close/>
                  </a:path>
                  <a:path w="103504" h="2002154">
                    <a:moveTo>
                      <a:pt x="59147" y="12573"/>
                    </a:moveTo>
                    <a:lnTo>
                      <a:pt x="58165" y="12573"/>
                    </a:lnTo>
                    <a:lnTo>
                      <a:pt x="58165" y="36213"/>
                    </a:lnTo>
                    <a:lnTo>
                      <a:pt x="92455" y="94996"/>
                    </a:lnTo>
                    <a:lnTo>
                      <a:pt x="96392" y="96012"/>
                    </a:lnTo>
                    <a:lnTo>
                      <a:pt x="102488" y="92456"/>
                    </a:lnTo>
                    <a:lnTo>
                      <a:pt x="103504" y="88519"/>
                    </a:lnTo>
                    <a:lnTo>
                      <a:pt x="101726" y="85598"/>
                    </a:lnTo>
                    <a:lnTo>
                      <a:pt x="59147" y="12573"/>
                    </a:lnTo>
                    <a:close/>
                  </a:path>
                  <a:path w="103504" h="2002154">
                    <a:moveTo>
                      <a:pt x="58165" y="15748"/>
                    </a:moveTo>
                    <a:lnTo>
                      <a:pt x="57276" y="15748"/>
                    </a:lnTo>
                    <a:lnTo>
                      <a:pt x="51752" y="25218"/>
                    </a:lnTo>
                    <a:lnTo>
                      <a:pt x="58165" y="36213"/>
                    </a:lnTo>
                    <a:lnTo>
                      <a:pt x="58165" y="15748"/>
                    </a:lnTo>
                    <a:close/>
                  </a:path>
                  <a:path w="103504" h="2002154">
                    <a:moveTo>
                      <a:pt x="58165" y="12573"/>
                    </a:moveTo>
                    <a:lnTo>
                      <a:pt x="45465" y="12573"/>
                    </a:lnTo>
                    <a:lnTo>
                      <a:pt x="45465" y="35995"/>
                    </a:lnTo>
                    <a:lnTo>
                      <a:pt x="51752" y="25218"/>
                    </a:lnTo>
                    <a:lnTo>
                      <a:pt x="46227" y="15748"/>
                    </a:lnTo>
                    <a:lnTo>
                      <a:pt x="58165" y="15748"/>
                    </a:lnTo>
                    <a:lnTo>
                      <a:pt x="58165" y="12573"/>
                    </a:lnTo>
                    <a:close/>
                  </a:path>
                  <a:path w="103504" h="2002154">
                    <a:moveTo>
                      <a:pt x="57276" y="15748"/>
                    </a:moveTo>
                    <a:lnTo>
                      <a:pt x="46227" y="15748"/>
                    </a:lnTo>
                    <a:lnTo>
                      <a:pt x="51752" y="25218"/>
                    </a:lnTo>
                    <a:lnTo>
                      <a:pt x="57276" y="15748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8" name="object 213"/>
              <p:cNvSpPr/>
              <p:nvPr/>
            </p:nvSpPr>
            <p:spPr>
              <a:xfrm>
                <a:off x="4322126" y="3138999"/>
                <a:ext cx="1475437" cy="59156"/>
              </a:xfrm>
              <a:custGeom>
                <a:avLst/>
                <a:gdLst/>
                <a:ahLst/>
                <a:cxnLst/>
                <a:rect l="l" t="t" r="r" b="b"/>
                <a:pathLst>
                  <a:path w="2375535" h="103504">
                    <a:moveTo>
                      <a:pt x="2349681" y="51752"/>
                    </a:moveTo>
                    <a:lnTo>
                      <a:pt x="2279904" y="92456"/>
                    </a:lnTo>
                    <a:lnTo>
                      <a:pt x="2278888" y="96393"/>
                    </a:lnTo>
                    <a:lnTo>
                      <a:pt x="2280666" y="99441"/>
                    </a:lnTo>
                    <a:lnTo>
                      <a:pt x="2282444" y="102362"/>
                    </a:lnTo>
                    <a:lnTo>
                      <a:pt x="2286380" y="103505"/>
                    </a:lnTo>
                    <a:lnTo>
                      <a:pt x="2364163" y="58039"/>
                    </a:lnTo>
                    <a:lnTo>
                      <a:pt x="2362327" y="58039"/>
                    </a:lnTo>
                    <a:lnTo>
                      <a:pt x="2362327" y="57277"/>
                    </a:lnTo>
                    <a:lnTo>
                      <a:pt x="2359152" y="57277"/>
                    </a:lnTo>
                    <a:lnTo>
                      <a:pt x="2349681" y="51752"/>
                    </a:lnTo>
                    <a:close/>
                  </a:path>
                  <a:path w="2375535" h="103504">
                    <a:moveTo>
                      <a:pt x="2338686" y="45339"/>
                    </a:moveTo>
                    <a:lnTo>
                      <a:pt x="0" y="45339"/>
                    </a:lnTo>
                    <a:lnTo>
                      <a:pt x="0" y="58039"/>
                    </a:lnTo>
                    <a:lnTo>
                      <a:pt x="2338904" y="58039"/>
                    </a:lnTo>
                    <a:lnTo>
                      <a:pt x="2349681" y="51752"/>
                    </a:lnTo>
                    <a:lnTo>
                      <a:pt x="2338686" y="45339"/>
                    </a:lnTo>
                    <a:close/>
                  </a:path>
                  <a:path w="2375535" h="103504">
                    <a:moveTo>
                      <a:pt x="2364136" y="45339"/>
                    </a:moveTo>
                    <a:lnTo>
                      <a:pt x="2362327" y="45339"/>
                    </a:lnTo>
                    <a:lnTo>
                      <a:pt x="2362327" y="58039"/>
                    </a:lnTo>
                    <a:lnTo>
                      <a:pt x="2364163" y="58039"/>
                    </a:lnTo>
                    <a:lnTo>
                      <a:pt x="2375027" y="51689"/>
                    </a:lnTo>
                    <a:lnTo>
                      <a:pt x="2364136" y="45339"/>
                    </a:lnTo>
                    <a:close/>
                  </a:path>
                  <a:path w="2375535" h="103504">
                    <a:moveTo>
                      <a:pt x="2359152" y="46228"/>
                    </a:moveTo>
                    <a:lnTo>
                      <a:pt x="2349681" y="51752"/>
                    </a:lnTo>
                    <a:lnTo>
                      <a:pt x="2359152" y="57277"/>
                    </a:lnTo>
                    <a:lnTo>
                      <a:pt x="2359152" y="46228"/>
                    </a:lnTo>
                    <a:close/>
                  </a:path>
                  <a:path w="2375535" h="103504">
                    <a:moveTo>
                      <a:pt x="2362327" y="46228"/>
                    </a:moveTo>
                    <a:lnTo>
                      <a:pt x="2359152" y="46228"/>
                    </a:lnTo>
                    <a:lnTo>
                      <a:pt x="2359152" y="57277"/>
                    </a:lnTo>
                    <a:lnTo>
                      <a:pt x="2362327" y="57277"/>
                    </a:lnTo>
                    <a:lnTo>
                      <a:pt x="2362327" y="46228"/>
                    </a:lnTo>
                    <a:close/>
                  </a:path>
                  <a:path w="2375535" h="103504">
                    <a:moveTo>
                      <a:pt x="2286380" y="0"/>
                    </a:moveTo>
                    <a:lnTo>
                      <a:pt x="2282444" y="1016"/>
                    </a:lnTo>
                    <a:lnTo>
                      <a:pt x="2278888" y="7112"/>
                    </a:lnTo>
                    <a:lnTo>
                      <a:pt x="2279904" y="11049"/>
                    </a:lnTo>
                    <a:lnTo>
                      <a:pt x="2349681" y="51752"/>
                    </a:lnTo>
                    <a:lnTo>
                      <a:pt x="2359152" y="46228"/>
                    </a:lnTo>
                    <a:lnTo>
                      <a:pt x="2362327" y="46228"/>
                    </a:lnTo>
                    <a:lnTo>
                      <a:pt x="2362327" y="45339"/>
                    </a:lnTo>
                    <a:lnTo>
                      <a:pt x="2364136" y="45339"/>
                    </a:lnTo>
                    <a:lnTo>
                      <a:pt x="2286380" y="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9" name="object 205"/>
              <p:cNvSpPr txBox="1"/>
              <p:nvPr/>
            </p:nvSpPr>
            <p:spPr>
              <a:xfrm>
                <a:off x="5141538" y="3194487"/>
                <a:ext cx="1006841" cy="24510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695">
                  <a:spcBef>
                    <a:spcPts val="95"/>
                  </a:spcBef>
                </a:pPr>
                <a:r>
                  <a:rPr lang="ru-RU" sz="1600" b="1" dirty="0">
                    <a:solidFill>
                      <a:srgbClr val="FF0000"/>
                    </a:solidFill>
                  </a:rPr>
                  <a:t>2020 год</a:t>
                </a:r>
                <a:endParaRPr sz="16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object 206"/>
              <p:cNvSpPr txBox="1"/>
              <p:nvPr/>
            </p:nvSpPr>
            <p:spPr>
              <a:xfrm>
                <a:off x="3930275" y="3198155"/>
                <a:ext cx="1056225" cy="24510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695">
                  <a:spcBef>
                    <a:spcPts val="95"/>
                  </a:spcBef>
                </a:pPr>
                <a:r>
                  <a:rPr sz="1600" b="1" kern="0" spc="40" dirty="0">
                    <a:latin typeface="+mj-lt"/>
                    <a:cs typeface="Times New Roman" pitchFamily="18" charset="0"/>
                  </a:rPr>
                  <a:t>201</a:t>
                </a:r>
                <a:r>
                  <a:rPr lang="ru-RU" sz="1600" b="1" kern="0" spc="40" dirty="0">
                    <a:latin typeface="+mj-lt"/>
                    <a:cs typeface="Times New Roman" pitchFamily="18" charset="0"/>
                  </a:rPr>
                  <a:t>9 год</a:t>
                </a:r>
                <a:endParaRPr sz="1600" b="1" kern="0" spc="40" dirty="0">
                  <a:latin typeface="+mj-lt"/>
                  <a:cs typeface="Times New Roman" pitchFamily="18" charset="0"/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4677590" y="1841237"/>
                <a:ext cx="546100" cy="1323913"/>
                <a:chOff x="4473918" y="1867879"/>
                <a:chExt cx="546100" cy="1323913"/>
              </a:xfrm>
            </p:grpSpPr>
            <p:sp>
              <p:nvSpPr>
                <p:cNvPr id="34" name="object 214"/>
                <p:cNvSpPr/>
                <p:nvPr/>
              </p:nvSpPr>
              <p:spPr>
                <a:xfrm>
                  <a:off x="4473918" y="1867879"/>
                  <a:ext cx="546100" cy="13239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581785">
                      <a:moveTo>
                        <a:pt x="0" y="1581277"/>
                      </a:moveTo>
                      <a:lnTo>
                        <a:pt x="546100" y="1581277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581277"/>
                      </a:lnTo>
                      <a:close/>
                    </a:path>
                  </a:pathLst>
                </a:custGeom>
                <a:pattFill prst="pct60">
                  <a:fgClr>
                    <a:srgbClr val="C00000"/>
                  </a:fgClr>
                  <a:bgClr>
                    <a:schemeClr val="bg1"/>
                  </a:bgClr>
                </a:patt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35" name="Прямоугольный треугольник 34"/>
                <p:cNvSpPr/>
                <p:nvPr/>
              </p:nvSpPr>
              <p:spPr>
                <a:xfrm rot="5400000">
                  <a:off x="4481167" y="1860631"/>
                  <a:ext cx="531601" cy="546099"/>
                </a:xfrm>
                <a:prstGeom prst="rtTriangle">
                  <a:avLst/>
                </a:prstGeom>
                <a:blipFill>
                  <a:blip r:embed="rId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3886138" y="855261"/>
                <a:ext cx="2245384" cy="569493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147">
                  <a:defRPr/>
                </a:pPr>
                <a:r>
                  <a:rPr lang="ru-RU" sz="1600" b="1" dirty="0">
                    <a:solidFill>
                      <a:srgbClr val="1B6F53"/>
                    </a:solidFill>
                  </a:rPr>
                  <a:t>Валовый надой молока</a:t>
                </a:r>
              </a:p>
            </p:txBody>
          </p:sp>
          <p:sp>
            <p:nvSpPr>
              <p:cNvPr id="33" name="object 208"/>
              <p:cNvSpPr txBox="1"/>
              <p:nvPr/>
            </p:nvSpPr>
            <p:spPr>
              <a:xfrm rot="19075313">
                <a:off x="4421796" y="1648637"/>
                <a:ext cx="1080877" cy="27429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64752">
                  <a:spcBef>
                    <a:spcPts val="95"/>
                  </a:spcBef>
                </a:pPr>
                <a:r>
                  <a:rPr lang="ru-RU" b="1" dirty="0"/>
                  <a:t>на 8,8</a:t>
                </a:r>
                <a:r>
                  <a:rPr b="1" dirty="0"/>
                  <a:t>%</a:t>
                </a:r>
              </a:p>
            </p:txBody>
          </p:sp>
        </p:grpSp>
        <p:sp>
          <p:nvSpPr>
            <p:cNvPr id="25" name="object 213"/>
            <p:cNvSpPr/>
            <p:nvPr/>
          </p:nvSpPr>
          <p:spPr>
            <a:xfrm rot="20655164">
              <a:off x="4519158" y="1683781"/>
              <a:ext cx="976592" cy="473522"/>
            </a:xfrm>
            <a:custGeom>
              <a:avLst/>
              <a:gdLst/>
              <a:ahLst/>
              <a:cxnLst/>
              <a:rect l="l" t="t" r="r" b="b"/>
              <a:pathLst>
                <a:path w="883285" h="521970">
                  <a:moveTo>
                    <a:pt x="779455" y="38337"/>
                  </a:moveTo>
                  <a:lnTo>
                    <a:pt x="0" y="488950"/>
                  </a:lnTo>
                  <a:lnTo>
                    <a:pt x="19075" y="521969"/>
                  </a:lnTo>
                  <a:lnTo>
                    <a:pt x="798467" y="71380"/>
                  </a:lnTo>
                  <a:lnTo>
                    <a:pt x="817261" y="38482"/>
                  </a:lnTo>
                  <a:lnTo>
                    <a:pt x="779455" y="38337"/>
                  </a:lnTo>
                  <a:close/>
                </a:path>
                <a:path w="883285" h="521970">
                  <a:moveTo>
                    <a:pt x="881412" y="3048"/>
                  </a:moveTo>
                  <a:lnTo>
                    <a:pt x="840498" y="3048"/>
                  </a:lnTo>
                  <a:lnTo>
                    <a:pt x="859548" y="36067"/>
                  </a:lnTo>
                  <a:lnTo>
                    <a:pt x="798467" y="71380"/>
                  </a:lnTo>
                  <a:lnTo>
                    <a:pt x="767854" y="124967"/>
                  </a:lnTo>
                  <a:lnTo>
                    <a:pt x="765483" y="132161"/>
                  </a:lnTo>
                  <a:lnTo>
                    <a:pt x="766029" y="139461"/>
                  </a:lnTo>
                  <a:lnTo>
                    <a:pt x="769265" y="146024"/>
                  </a:lnTo>
                  <a:lnTo>
                    <a:pt x="774966" y="151002"/>
                  </a:lnTo>
                  <a:lnTo>
                    <a:pt x="782160" y="153374"/>
                  </a:lnTo>
                  <a:lnTo>
                    <a:pt x="789460" y="152828"/>
                  </a:lnTo>
                  <a:lnTo>
                    <a:pt x="796022" y="149592"/>
                  </a:lnTo>
                  <a:lnTo>
                    <a:pt x="801001" y="143890"/>
                  </a:lnTo>
                  <a:lnTo>
                    <a:pt x="881412" y="3048"/>
                  </a:lnTo>
                  <a:close/>
                </a:path>
                <a:path w="883285" h="521970">
                  <a:moveTo>
                    <a:pt x="844528" y="10032"/>
                  </a:moveTo>
                  <a:lnTo>
                    <a:pt x="833513" y="10032"/>
                  </a:lnTo>
                  <a:lnTo>
                    <a:pt x="849896" y="38607"/>
                  </a:lnTo>
                  <a:lnTo>
                    <a:pt x="817189" y="38607"/>
                  </a:lnTo>
                  <a:lnTo>
                    <a:pt x="798467" y="71380"/>
                  </a:lnTo>
                  <a:lnTo>
                    <a:pt x="855155" y="38607"/>
                  </a:lnTo>
                  <a:lnTo>
                    <a:pt x="849896" y="38607"/>
                  </a:lnTo>
                  <a:lnTo>
                    <a:pt x="855371" y="38482"/>
                  </a:lnTo>
                  <a:lnTo>
                    <a:pt x="859548" y="36067"/>
                  </a:lnTo>
                  <a:lnTo>
                    <a:pt x="844528" y="10032"/>
                  </a:lnTo>
                  <a:close/>
                </a:path>
                <a:path w="883285" h="521970">
                  <a:moveTo>
                    <a:pt x="833513" y="10032"/>
                  </a:moveTo>
                  <a:lnTo>
                    <a:pt x="817261" y="38482"/>
                  </a:lnTo>
                  <a:lnTo>
                    <a:pt x="849896" y="38607"/>
                  </a:lnTo>
                  <a:lnTo>
                    <a:pt x="833513" y="10032"/>
                  </a:lnTo>
                  <a:close/>
                </a:path>
                <a:path w="883285" h="521970">
                  <a:moveTo>
                    <a:pt x="840498" y="3048"/>
                  </a:moveTo>
                  <a:lnTo>
                    <a:pt x="779455" y="38337"/>
                  </a:lnTo>
                  <a:lnTo>
                    <a:pt x="817261" y="38482"/>
                  </a:lnTo>
                  <a:lnTo>
                    <a:pt x="833513" y="10032"/>
                  </a:lnTo>
                  <a:lnTo>
                    <a:pt x="844528" y="10032"/>
                  </a:lnTo>
                  <a:lnTo>
                    <a:pt x="840498" y="3048"/>
                  </a:lnTo>
                  <a:close/>
                </a:path>
                <a:path w="883285" h="521970">
                  <a:moveTo>
                    <a:pt x="717816" y="0"/>
                  </a:moveTo>
                  <a:lnTo>
                    <a:pt x="710373" y="1420"/>
                  </a:lnTo>
                  <a:lnTo>
                    <a:pt x="704275" y="5461"/>
                  </a:lnTo>
                  <a:lnTo>
                    <a:pt x="700153" y="11501"/>
                  </a:lnTo>
                  <a:lnTo>
                    <a:pt x="698639" y="18923"/>
                  </a:lnTo>
                  <a:lnTo>
                    <a:pt x="700131" y="26348"/>
                  </a:lnTo>
                  <a:lnTo>
                    <a:pt x="704195" y="32416"/>
                  </a:lnTo>
                  <a:lnTo>
                    <a:pt x="710212" y="36532"/>
                  </a:lnTo>
                  <a:lnTo>
                    <a:pt x="717562" y="38100"/>
                  </a:lnTo>
                  <a:lnTo>
                    <a:pt x="779455" y="38337"/>
                  </a:lnTo>
                  <a:lnTo>
                    <a:pt x="840498" y="3048"/>
                  </a:lnTo>
                  <a:lnTo>
                    <a:pt x="881412" y="3048"/>
                  </a:lnTo>
                  <a:lnTo>
                    <a:pt x="882789" y="635"/>
                  </a:lnTo>
                  <a:lnTo>
                    <a:pt x="717816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</p:grpSp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83433" y="2452221"/>
            <a:ext cx="1716348" cy="97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60670" y="2452220"/>
            <a:ext cx="1699079" cy="97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Группа 37"/>
          <p:cNvGrpSpPr/>
          <p:nvPr/>
        </p:nvGrpSpPr>
        <p:grpSpPr>
          <a:xfrm>
            <a:off x="3588991" y="884238"/>
            <a:ext cx="3072831" cy="2748576"/>
            <a:chOff x="3937152" y="893227"/>
            <a:chExt cx="2283441" cy="2540062"/>
          </a:xfrm>
        </p:grpSpPr>
        <p:sp>
          <p:nvSpPr>
            <p:cNvPr id="39" name="object 211"/>
            <p:cNvSpPr/>
            <p:nvPr/>
          </p:nvSpPr>
          <p:spPr>
            <a:xfrm>
              <a:off x="4357402" y="1493617"/>
              <a:ext cx="1293303" cy="160705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12"/>
            <p:cNvSpPr/>
            <p:nvPr/>
          </p:nvSpPr>
          <p:spPr>
            <a:xfrm>
              <a:off x="4265104" y="1459812"/>
              <a:ext cx="103505" cy="1722555"/>
            </a:xfrm>
            <a:custGeom>
              <a:avLst/>
              <a:gdLst/>
              <a:ahLst/>
              <a:cxnLst/>
              <a:rect l="l" t="t" r="r" b="b"/>
              <a:pathLst>
                <a:path w="103504" h="2002154">
                  <a:moveTo>
                    <a:pt x="51752" y="25218"/>
                  </a:moveTo>
                  <a:lnTo>
                    <a:pt x="45465" y="35995"/>
                  </a:lnTo>
                  <a:lnTo>
                    <a:pt x="45465" y="2002155"/>
                  </a:lnTo>
                  <a:lnTo>
                    <a:pt x="58165" y="2002155"/>
                  </a:lnTo>
                  <a:lnTo>
                    <a:pt x="58038" y="35995"/>
                  </a:lnTo>
                  <a:lnTo>
                    <a:pt x="51752" y="25218"/>
                  </a:lnTo>
                  <a:close/>
                </a:path>
                <a:path w="103504" h="2002154">
                  <a:moveTo>
                    <a:pt x="51815" y="0"/>
                  </a:moveTo>
                  <a:lnTo>
                    <a:pt x="1777" y="85598"/>
                  </a:lnTo>
                  <a:lnTo>
                    <a:pt x="0" y="88519"/>
                  </a:lnTo>
                  <a:lnTo>
                    <a:pt x="1015" y="92456"/>
                  </a:lnTo>
                  <a:lnTo>
                    <a:pt x="7112" y="96012"/>
                  </a:lnTo>
                  <a:lnTo>
                    <a:pt x="11049" y="94996"/>
                  </a:lnTo>
                  <a:lnTo>
                    <a:pt x="45338" y="36213"/>
                  </a:lnTo>
                  <a:lnTo>
                    <a:pt x="45465" y="12573"/>
                  </a:lnTo>
                  <a:lnTo>
                    <a:pt x="59147" y="12573"/>
                  </a:lnTo>
                  <a:lnTo>
                    <a:pt x="51815" y="0"/>
                  </a:lnTo>
                  <a:close/>
                </a:path>
                <a:path w="103504" h="2002154">
                  <a:moveTo>
                    <a:pt x="59147" y="12573"/>
                  </a:moveTo>
                  <a:lnTo>
                    <a:pt x="58165" y="12573"/>
                  </a:lnTo>
                  <a:lnTo>
                    <a:pt x="58165" y="36213"/>
                  </a:lnTo>
                  <a:lnTo>
                    <a:pt x="92455" y="94996"/>
                  </a:lnTo>
                  <a:lnTo>
                    <a:pt x="96392" y="96012"/>
                  </a:lnTo>
                  <a:lnTo>
                    <a:pt x="102488" y="92456"/>
                  </a:lnTo>
                  <a:lnTo>
                    <a:pt x="103504" y="88519"/>
                  </a:lnTo>
                  <a:lnTo>
                    <a:pt x="101726" y="85598"/>
                  </a:lnTo>
                  <a:lnTo>
                    <a:pt x="59147" y="12573"/>
                  </a:lnTo>
                  <a:close/>
                </a:path>
                <a:path w="103504" h="2002154">
                  <a:moveTo>
                    <a:pt x="58165" y="15748"/>
                  </a:moveTo>
                  <a:lnTo>
                    <a:pt x="57276" y="15748"/>
                  </a:lnTo>
                  <a:lnTo>
                    <a:pt x="51752" y="25218"/>
                  </a:lnTo>
                  <a:lnTo>
                    <a:pt x="58165" y="36213"/>
                  </a:lnTo>
                  <a:lnTo>
                    <a:pt x="58165" y="15748"/>
                  </a:lnTo>
                  <a:close/>
                </a:path>
                <a:path w="103504" h="2002154">
                  <a:moveTo>
                    <a:pt x="58165" y="12573"/>
                  </a:moveTo>
                  <a:lnTo>
                    <a:pt x="45465" y="12573"/>
                  </a:lnTo>
                  <a:lnTo>
                    <a:pt x="45465" y="35995"/>
                  </a:lnTo>
                  <a:lnTo>
                    <a:pt x="51752" y="25218"/>
                  </a:lnTo>
                  <a:lnTo>
                    <a:pt x="46227" y="15748"/>
                  </a:lnTo>
                  <a:lnTo>
                    <a:pt x="58165" y="15748"/>
                  </a:lnTo>
                  <a:lnTo>
                    <a:pt x="58165" y="12573"/>
                  </a:lnTo>
                  <a:close/>
                </a:path>
                <a:path w="103504" h="2002154">
                  <a:moveTo>
                    <a:pt x="57276" y="15748"/>
                  </a:moveTo>
                  <a:lnTo>
                    <a:pt x="46227" y="15748"/>
                  </a:lnTo>
                  <a:lnTo>
                    <a:pt x="51752" y="25218"/>
                  </a:lnTo>
                  <a:lnTo>
                    <a:pt x="57276" y="15748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13"/>
            <p:cNvSpPr/>
            <p:nvPr/>
          </p:nvSpPr>
          <p:spPr>
            <a:xfrm>
              <a:off x="4322126" y="3138999"/>
              <a:ext cx="1475437" cy="59156"/>
            </a:xfrm>
            <a:custGeom>
              <a:avLst/>
              <a:gdLst/>
              <a:ahLst/>
              <a:cxnLst/>
              <a:rect l="l" t="t" r="r" b="b"/>
              <a:pathLst>
                <a:path w="2375535" h="103504">
                  <a:moveTo>
                    <a:pt x="2349681" y="51752"/>
                  </a:moveTo>
                  <a:lnTo>
                    <a:pt x="2279904" y="92456"/>
                  </a:lnTo>
                  <a:lnTo>
                    <a:pt x="2278888" y="96393"/>
                  </a:lnTo>
                  <a:lnTo>
                    <a:pt x="2280666" y="99441"/>
                  </a:lnTo>
                  <a:lnTo>
                    <a:pt x="2282444" y="102362"/>
                  </a:lnTo>
                  <a:lnTo>
                    <a:pt x="2286380" y="103505"/>
                  </a:lnTo>
                  <a:lnTo>
                    <a:pt x="2364163" y="58039"/>
                  </a:lnTo>
                  <a:lnTo>
                    <a:pt x="2362327" y="58039"/>
                  </a:lnTo>
                  <a:lnTo>
                    <a:pt x="2362327" y="57277"/>
                  </a:lnTo>
                  <a:lnTo>
                    <a:pt x="2359152" y="57277"/>
                  </a:lnTo>
                  <a:lnTo>
                    <a:pt x="2349681" y="51752"/>
                  </a:lnTo>
                  <a:close/>
                </a:path>
                <a:path w="2375535" h="103504">
                  <a:moveTo>
                    <a:pt x="2338686" y="45339"/>
                  </a:moveTo>
                  <a:lnTo>
                    <a:pt x="0" y="45339"/>
                  </a:lnTo>
                  <a:lnTo>
                    <a:pt x="0" y="58039"/>
                  </a:lnTo>
                  <a:lnTo>
                    <a:pt x="2338904" y="58039"/>
                  </a:lnTo>
                  <a:lnTo>
                    <a:pt x="2349681" y="51752"/>
                  </a:lnTo>
                  <a:lnTo>
                    <a:pt x="2338686" y="45339"/>
                  </a:lnTo>
                  <a:close/>
                </a:path>
                <a:path w="2375535" h="103504">
                  <a:moveTo>
                    <a:pt x="2364136" y="45339"/>
                  </a:moveTo>
                  <a:lnTo>
                    <a:pt x="2362327" y="45339"/>
                  </a:lnTo>
                  <a:lnTo>
                    <a:pt x="2362327" y="58039"/>
                  </a:lnTo>
                  <a:lnTo>
                    <a:pt x="2364163" y="58039"/>
                  </a:lnTo>
                  <a:lnTo>
                    <a:pt x="2375027" y="51689"/>
                  </a:lnTo>
                  <a:lnTo>
                    <a:pt x="2364136" y="45339"/>
                  </a:lnTo>
                  <a:close/>
                </a:path>
                <a:path w="2375535" h="103504">
                  <a:moveTo>
                    <a:pt x="2359152" y="46228"/>
                  </a:moveTo>
                  <a:lnTo>
                    <a:pt x="2349681" y="51752"/>
                  </a:lnTo>
                  <a:lnTo>
                    <a:pt x="2359152" y="57277"/>
                  </a:lnTo>
                  <a:lnTo>
                    <a:pt x="2359152" y="46228"/>
                  </a:lnTo>
                  <a:close/>
                </a:path>
                <a:path w="2375535" h="103504">
                  <a:moveTo>
                    <a:pt x="2362327" y="46228"/>
                  </a:moveTo>
                  <a:lnTo>
                    <a:pt x="2359152" y="46228"/>
                  </a:lnTo>
                  <a:lnTo>
                    <a:pt x="2359152" y="57277"/>
                  </a:lnTo>
                  <a:lnTo>
                    <a:pt x="2362327" y="57277"/>
                  </a:lnTo>
                  <a:lnTo>
                    <a:pt x="2362327" y="46228"/>
                  </a:lnTo>
                  <a:close/>
                </a:path>
                <a:path w="2375535" h="103504">
                  <a:moveTo>
                    <a:pt x="2286380" y="0"/>
                  </a:moveTo>
                  <a:lnTo>
                    <a:pt x="2282444" y="1016"/>
                  </a:lnTo>
                  <a:lnTo>
                    <a:pt x="2278888" y="7112"/>
                  </a:lnTo>
                  <a:lnTo>
                    <a:pt x="2279904" y="11049"/>
                  </a:lnTo>
                  <a:lnTo>
                    <a:pt x="2349681" y="51752"/>
                  </a:lnTo>
                  <a:lnTo>
                    <a:pt x="2359152" y="46228"/>
                  </a:lnTo>
                  <a:lnTo>
                    <a:pt x="2362327" y="46228"/>
                  </a:lnTo>
                  <a:lnTo>
                    <a:pt x="2362327" y="45339"/>
                  </a:lnTo>
                  <a:lnTo>
                    <a:pt x="2364136" y="45339"/>
                  </a:lnTo>
                  <a:lnTo>
                    <a:pt x="228638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05"/>
            <p:cNvSpPr txBox="1"/>
            <p:nvPr/>
          </p:nvSpPr>
          <p:spPr>
            <a:xfrm>
              <a:off x="5213752" y="3194487"/>
              <a:ext cx="1006841" cy="23880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>
                <a:spcBef>
                  <a:spcPts val="95"/>
                </a:spcBef>
              </a:pPr>
              <a:r>
                <a:rPr lang="ru-RU" sz="1600" b="1" dirty="0">
                  <a:solidFill>
                    <a:srgbClr val="FF0000"/>
                  </a:solidFill>
                </a:rPr>
                <a:t>2020 год</a:t>
              </a:r>
              <a:endParaRPr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43" name="object 206"/>
            <p:cNvSpPr txBox="1"/>
            <p:nvPr/>
          </p:nvSpPr>
          <p:spPr>
            <a:xfrm>
              <a:off x="4092121" y="3194488"/>
              <a:ext cx="1056225" cy="23880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>
                <a:spcBef>
                  <a:spcPts val="95"/>
                </a:spcBef>
              </a:pPr>
              <a:r>
                <a:rPr sz="1600" b="1" kern="0" spc="40" dirty="0">
                  <a:latin typeface="+mj-lt"/>
                  <a:cs typeface="Times New Roman" pitchFamily="18" charset="0"/>
                </a:rPr>
                <a:t>201</a:t>
              </a:r>
              <a:r>
                <a:rPr lang="ru-RU" sz="1600" b="1" kern="0" spc="40" dirty="0">
                  <a:latin typeface="+mj-lt"/>
                  <a:cs typeface="Times New Roman" pitchFamily="18" charset="0"/>
                </a:rPr>
                <a:t>9 год</a:t>
              </a:r>
              <a:endParaRPr sz="1600" b="1" kern="0" spc="40" dirty="0">
                <a:latin typeface="+mj-lt"/>
                <a:cs typeface="Times New Roman" pitchFamily="18" charset="0"/>
              </a:endParaRPr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4677590" y="1841237"/>
              <a:ext cx="546100" cy="1323913"/>
              <a:chOff x="4473918" y="1867879"/>
              <a:chExt cx="546100" cy="1323913"/>
            </a:xfrm>
          </p:grpSpPr>
          <p:sp>
            <p:nvSpPr>
              <p:cNvPr id="48" name="object 214"/>
              <p:cNvSpPr/>
              <p:nvPr/>
            </p:nvSpPr>
            <p:spPr>
              <a:xfrm>
                <a:off x="4473918" y="1867879"/>
                <a:ext cx="546100" cy="1323913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581785">
                    <a:moveTo>
                      <a:pt x="0" y="1581277"/>
                    </a:moveTo>
                    <a:lnTo>
                      <a:pt x="546100" y="1581277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581277"/>
                    </a:lnTo>
                    <a:close/>
                  </a:path>
                </a:pathLst>
              </a:custGeom>
              <a:pattFill prst="pct60">
                <a:fgClr>
                  <a:srgbClr val="C00000"/>
                </a:fgClr>
                <a:bgClr>
                  <a:schemeClr val="bg1"/>
                </a:bgClr>
              </a:patt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9" name="Прямоугольный треугольник 48"/>
              <p:cNvSpPr/>
              <p:nvPr/>
            </p:nvSpPr>
            <p:spPr>
              <a:xfrm rot="5400000">
                <a:off x="4481167" y="1860631"/>
                <a:ext cx="531601" cy="546099"/>
              </a:xfrm>
              <a:prstGeom prst="rtTriangle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Скругленный прямоугольник 44"/>
            <p:cNvSpPr/>
            <p:nvPr/>
          </p:nvSpPr>
          <p:spPr>
            <a:xfrm>
              <a:off x="3937152" y="893227"/>
              <a:ext cx="2245384" cy="569493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47">
                <a:defRPr/>
              </a:pPr>
              <a:r>
                <a:rPr lang="ru-RU" sz="1600" b="1" dirty="0">
                  <a:solidFill>
                    <a:srgbClr val="1B6F53"/>
                  </a:solidFill>
                </a:rPr>
                <a:t>Яйцо</a:t>
              </a:r>
            </a:p>
          </p:txBody>
        </p:sp>
        <p:sp>
          <p:nvSpPr>
            <p:cNvPr id="46" name="object 213"/>
            <p:cNvSpPr/>
            <p:nvPr/>
          </p:nvSpPr>
          <p:spPr>
            <a:xfrm rot="20763675">
              <a:off x="4519854" y="1798704"/>
              <a:ext cx="883285" cy="521970"/>
            </a:xfrm>
            <a:custGeom>
              <a:avLst/>
              <a:gdLst/>
              <a:ahLst/>
              <a:cxnLst/>
              <a:rect l="l" t="t" r="r" b="b"/>
              <a:pathLst>
                <a:path w="883285" h="521970">
                  <a:moveTo>
                    <a:pt x="779455" y="38337"/>
                  </a:moveTo>
                  <a:lnTo>
                    <a:pt x="0" y="488950"/>
                  </a:lnTo>
                  <a:lnTo>
                    <a:pt x="19075" y="521969"/>
                  </a:lnTo>
                  <a:lnTo>
                    <a:pt x="798467" y="71380"/>
                  </a:lnTo>
                  <a:lnTo>
                    <a:pt x="817261" y="38482"/>
                  </a:lnTo>
                  <a:lnTo>
                    <a:pt x="779455" y="38337"/>
                  </a:lnTo>
                  <a:close/>
                </a:path>
                <a:path w="883285" h="521970">
                  <a:moveTo>
                    <a:pt x="881412" y="3048"/>
                  </a:moveTo>
                  <a:lnTo>
                    <a:pt x="840498" y="3048"/>
                  </a:lnTo>
                  <a:lnTo>
                    <a:pt x="859548" y="36067"/>
                  </a:lnTo>
                  <a:lnTo>
                    <a:pt x="798467" y="71380"/>
                  </a:lnTo>
                  <a:lnTo>
                    <a:pt x="767854" y="124967"/>
                  </a:lnTo>
                  <a:lnTo>
                    <a:pt x="765483" y="132161"/>
                  </a:lnTo>
                  <a:lnTo>
                    <a:pt x="766029" y="139461"/>
                  </a:lnTo>
                  <a:lnTo>
                    <a:pt x="769265" y="146024"/>
                  </a:lnTo>
                  <a:lnTo>
                    <a:pt x="774966" y="151002"/>
                  </a:lnTo>
                  <a:lnTo>
                    <a:pt x="782160" y="153374"/>
                  </a:lnTo>
                  <a:lnTo>
                    <a:pt x="789460" y="152828"/>
                  </a:lnTo>
                  <a:lnTo>
                    <a:pt x="796022" y="149592"/>
                  </a:lnTo>
                  <a:lnTo>
                    <a:pt x="801001" y="143890"/>
                  </a:lnTo>
                  <a:lnTo>
                    <a:pt x="881412" y="3048"/>
                  </a:lnTo>
                  <a:close/>
                </a:path>
                <a:path w="883285" h="521970">
                  <a:moveTo>
                    <a:pt x="844528" y="10032"/>
                  </a:moveTo>
                  <a:lnTo>
                    <a:pt x="833513" y="10032"/>
                  </a:lnTo>
                  <a:lnTo>
                    <a:pt x="849896" y="38607"/>
                  </a:lnTo>
                  <a:lnTo>
                    <a:pt x="817189" y="38607"/>
                  </a:lnTo>
                  <a:lnTo>
                    <a:pt x="798467" y="71380"/>
                  </a:lnTo>
                  <a:lnTo>
                    <a:pt x="855155" y="38607"/>
                  </a:lnTo>
                  <a:lnTo>
                    <a:pt x="849896" y="38607"/>
                  </a:lnTo>
                  <a:lnTo>
                    <a:pt x="855371" y="38482"/>
                  </a:lnTo>
                  <a:lnTo>
                    <a:pt x="859548" y="36067"/>
                  </a:lnTo>
                  <a:lnTo>
                    <a:pt x="844528" y="10032"/>
                  </a:lnTo>
                  <a:close/>
                </a:path>
                <a:path w="883285" h="521970">
                  <a:moveTo>
                    <a:pt x="833513" y="10032"/>
                  </a:moveTo>
                  <a:lnTo>
                    <a:pt x="817261" y="38482"/>
                  </a:lnTo>
                  <a:lnTo>
                    <a:pt x="849896" y="38607"/>
                  </a:lnTo>
                  <a:lnTo>
                    <a:pt x="833513" y="10032"/>
                  </a:lnTo>
                  <a:close/>
                </a:path>
                <a:path w="883285" h="521970">
                  <a:moveTo>
                    <a:pt x="840498" y="3048"/>
                  </a:moveTo>
                  <a:lnTo>
                    <a:pt x="779455" y="38337"/>
                  </a:lnTo>
                  <a:lnTo>
                    <a:pt x="817261" y="38482"/>
                  </a:lnTo>
                  <a:lnTo>
                    <a:pt x="833513" y="10032"/>
                  </a:lnTo>
                  <a:lnTo>
                    <a:pt x="844528" y="10032"/>
                  </a:lnTo>
                  <a:lnTo>
                    <a:pt x="840498" y="3048"/>
                  </a:lnTo>
                  <a:close/>
                </a:path>
                <a:path w="883285" h="521970">
                  <a:moveTo>
                    <a:pt x="717816" y="0"/>
                  </a:moveTo>
                  <a:lnTo>
                    <a:pt x="710373" y="1420"/>
                  </a:lnTo>
                  <a:lnTo>
                    <a:pt x="704275" y="5461"/>
                  </a:lnTo>
                  <a:lnTo>
                    <a:pt x="700153" y="11501"/>
                  </a:lnTo>
                  <a:lnTo>
                    <a:pt x="698639" y="18923"/>
                  </a:lnTo>
                  <a:lnTo>
                    <a:pt x="700131" y="26348"/>
                  </a:lnTo>
                  <a:lnTo>
                    <a:pt x="704195" y="32416"/>
                  </a:lnTo>
                  <a:lnTo>
                    <a:pt x="710212" y="36532"/>
                  </a:lnTo>
                  <a:lnTo>
                    <a:pt x="717562" y="38100"/>
                  </a:lnTo>
                  <a:lnTo>
                    <a:pt x="779455" y="38337"/>
                  </a:lnTo>
                  <a:lnTo>
                    <a:pt x="840498" y="3048"/>
                  </a:lnTo>
                  <a:lnTo>
                    <a:pt x="881412" y="3048"/>
                  </a:lnTo>
                  <a:lnTo>
                    <a:pt x="882789" y="635"/>
                  </a:lnTo>
                  <a:lnTo>
                    <a:pt x="717816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08"/>
            <p:cNvSpPr txBox="1"/>
            <p:nvPr/>
          </p:nvSpPr>
          <p:spPr>
            <a:xfrm rot="19207128">
              <a:off x="4482988" y="1663753"/>
              <a:ext cx="914527" cy="23880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64752">
                <a:spcBef>
                  <a:spcPts val="95"/>
                </a:spcBef>
              </a:pPr>
              <a:r>
                <a:rPr lang="ru-RU" sz="1600" b="1" dirty="0"/>
                <a:t>на 32,5</a:t>
              </a:r>
              <a:r>
                <a:rPr sz="1600" b="1" dirty="0"/>
                <a:t>%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940375" y="884237"/>
            <a:ext cx="2928991" cy="2759660"/>
            <a:chOff x="3937152" y="893227"/>
            <a:chExt cx="2283441" cy="2539004"/>
          </a:xfrm>
        </p:grpSpPr>
        <p:sp>
          <p:nvSpPr>
            <p:cNvPr id="51" name="object 211"/>
            <p:cNvSpPr/>
            <p:nvPr/>
          </p:nvSpPr>
          <p:spPr>
            <a:xfrm>
              <a:off x="4357402" y="1493617"/>
              <a:ext cx="1293303" cy="160705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12"/>
            <p:cNvSpPr/>
            <p:nvPr/>
          </p:nvSpPr>
          <p:spPr>
            <a:xfrm>
              <a:off x="4265104" y="1459812"/>
              <a:ext cx="103505" cy="1722555"/>
            </a:xfrm>
            <a:custGeom>
              <a:avLst/>
              <a:gdLst/>
              <a:ahLst/>
              <a:cxnLst/>
              <a:rect l="l" t="t" r="r" b="b"/>
              <a:pathLst>
                <a:path w="103504" h="2002154">
                  <a:moveTo>
                    <a:pt x="51752" y="25218"/>
                  </a:moveTo>
                  <a:lnTo>
                    <a:pt x="45465" y="35995"/>
                  </a:lnTo>
                  <a:lnTo>
                    <a:pt x="45465" y="2002155"/>
                  </a:lnTo>
                  <a:lnTo>
                    <a:pt x="58165" y="2002155"/>
                  </a:lnTo>
                  <a:lnTo>
                    <a:pt x="58038" y="35995"/>
                  </a:lnTo>
                  <a:lnTo>
                    <a:pt x="51752" y="25218"/>
                  </a:lnTo>
                  <a:close/>
                </a:path>
                <a:path w="103504" h="2002154">
                  <a:moveTo>
                    <a:pt x="51815" y="0"/>
                  </a:moveTo>
                  <a:lnTo>
                    <a:pt x="1777" y="85598"/>
                  </a:lnTo>
                  <a:lnTo>
                    <a:pt x="0" y="88519"/>
                  </a:lnTo>
                  <a:lnTo>
                    <a:pt x="1015" y="92456"/>
                  </a:lnTo>
                  <a:lnTo>
                    <a:pt x="7112" y="96012"/>
                  </a:lnTo>
                  <a:lnTo>
                    <a:pt x="11049" y="94996"/>
                  </a:lnTo>
                  <a:lnTo>
                    <a:pt x="45338" y="36213"/>
                  </a:lnTo>
                  <a:lnTo>
                    <a:pt x="45465" y="12573"/>
                  </a:lnTo>
                  <a:lnTo>
                    <a:pt x="59147" y="12573"/>
                  </a:lnTo>
                  <a:lnTo>
                    <a:pt x="51815" y="0"/>
                  </a:lnTo>
                  <a:close/>
                </a:path>
                <a:path w="103504" h="2002154">
                  <a:moveTo>
                    <a:pt x="59147" y="12573"/>
                  </a:moveTo>
                  <a:lnTo>
                    <a:pt x="58165" y="12573"/>
                  </a:lnTo>
                  <a:lnTo>
                    <a:pt x="58165" y="36213"/>
                  </a:lnTo>
                  <a:lnTo>
                    <a:pt x="92455" y="94996"/>
                  </a:lnTo>
                  <a:lnTo>
                    <a:pt x="96392" y="96012"/>
                  </a:lnTo>
                  <a:lnTo>
                    <a:pt x="102488" y="92456"/>
                  </a:lnTo>
                  <a:lnTo>
                    <a:pt x="103504" y="88519"/>
                  </a:lnTo>
                  <a:lnTo>
                    <a:pt x="101726" y="85598"/>
                  </a:lnTo>
                  <a:lnTo>
                    <a:pt x="59147" y="12573"/>
                  </a:lnTo>
                  <a:close/>
                </a:path>
                <a:path w="103504" h="2002154">
                  <a:moveTo>
                    <a:pt x="58165" y="15748"/>
                  </a:moveTo>
                  <a:lnTo>
                    <a:pt x="57276" y="15748"/>
                  </a:lnTo>
                  <a:lnTo>
                    <a:pt x="51752" y="25218"/>
                  </a:lnTo>
                  <a:lnTo>
                    <a:pt x="58165" y="36213"/>
                  </a:lnTo>
                  <a:lnTo>
                    <a:pt x="58165" y="15748"/>
                  </a:lnTo>
                  <a:close/>
                </a:path>
                <a:path w="103504" h="2002154">
                  <a:moveTo>
                    <a:pt x="58165" y="12573"/>
                  </a:moveTo>
                  <a:lnTo>
                    <a:pt x="45465" y="12573"/>
                  </a:lnTo>
                  <a:lnTo>
                    <a:pt x="45465" y="35995"/>
                  </a:lnTo>
                  <a:lnTo>
                    <a:pt x="51752" y="25218"/>
                  </a:lnTo>
                  <a:lnTo>
                    <a:pt x="46227" y="15748"/>
                  </a:lnTo>
                  <a:lnTo>
                    <a:pt x="58165" y="15748"/>
                  </a:lnTo>
                  <a:lnTo>
                    <a:pt x="58165" y="12573"/>
                  </a:lnTo>
                  <a:close/>
                </a:path>
                <a:path w="103504" h="2002154">
                  <a:moveTo>
                    <a:pt x="57276" y="15748"/>
                  </a:moveTo>
                  <a:lnTo>
                    <a:pt x="46227" y="15748"/>
                  </a:lnTo>
                  <a:lnTo>
                    <a:pt x="51752" y="25218"/>
                  </a:lnTo>
                  <a:lnTo>
                    <a:pt x="57276" y="15748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13"/>
            <p:cNvSpPr/>
            <p:nvPr/>
          </p:nvSpPr>
          <p:spPr>
            <a:xfrm>
              <a:off x="4322126" y="3138999"/>
              <a:ext cx="1475437" cy="59156"/>
            </a:xfrm>
            <a:custGeom>
              <a:avLst/>
              <a:gdLst/>
              <a:ahLst/>
              <a:cxnLst/>
              <a:rect l="l" t="t" r="r" b="b"/>
              <a:pathLst>
                <a:path w="2375535" h="103504">
                  <a:moveTo>
                    <a:pt x="2349681" y="51752"/>
                  </a:moveTo>
                  <a:lnTo>
                    <a:pt x="2279904" y="92456"/>
                  </a:lnTo>
                  <a:lnTo>
                    <a:pt x="2278888" y="96393"/>
                  </a:lnTo>
                  <a:lnTo>
                    <a:pt x="2280666" y="99441"/>
                  </a:lnTo>
                  <a:lnTo>
                    <a:pt x="2282444" y="102362"/>
                  </a:lnTo>
                  <a:lnTo>
                    <a:pt x="2286380" y="103505"/>
                  </a:lnTo>
                  <a:lnTo>
                    <a:pt x="2364163" y="58039"/>
                  </a:lnTo>
                  <a:lnTo>
                    <a:pt x="2362327" y="58039"/>
                  </a:lnTo>
                  <a:lnTo>
                    <a:pt x="2362327" y="57277"/>
                  </a:lnTo>
                  <a:lnTo>
                    <a:pt x="2359152" y="57277"/>
                  </a:lnTo>
                  <a:lnTo>
                    <a:pt x="2349681" y="51752"/>
                  </a:lnTo>
                  <a:close/>
                </a:path>
                <a:path w="2375535" h="103504">
                  <a:moveTo>
                    <a:pt x="2338686" y="45339"/>
                  </a:moveTo>
                  <a:lnTo>
                    <a:pt x="0" y="45339"/>
                  </a:lnTo>
                  <a:lnTo>
                    <a:pt x="0" y="58039"/>
                  </a:lnTo>
                  <a:lnTo>
                    <a:pt x="2338904" y="58039"/>
                  </a:lnTo>
                  <a:lnTo>
                    <a:pt x="2349681" y="51752"/>
                  </a:lnTo>
                  <a:lnTo>
                    <a:pt x="2338686" y="45339"/>
                  </a:lnTo>
                  <a:close/>
                </a:path>
                <a:path w="2375535" h="103504">
                  <a:moveTo>
                    <a:pt x="2364136" y="45339"/>
                  </a:moveTo>
                  <a:lnTo>
                    <a:pt x="2362327" y="45339"/>
                  </a:lnTo>
                  <a:lnTo>
                    <a:pt x="2362327" y="58039"/>
                  </a:lnTo>
                  <a:lnTo>
                    <a:pt x="2364163" y="58039"/>
                  </a:lnTo>
                  <a:lnTo>
                    <a:pt x="2375027" y="51689"/>
                  </a:lnTo>
                  <a:lnTo>
                    <a:pt x="2364136" y="45339"/>
                  </a:lnTo>
                  <a:close/>
                </a:path>
                <a:path w="2375535" h="103504">
                  <a:moveTo>
                    <a:pt x="2359152" y="46228"/>
                  </a:moveTo>
                  <a:lnTo>
                    <a:pt x="2349681" y="51752"/>
                  </a:lnTo>
                  <a:lnTo>
                    <a:pt x="2359152" y="57277"/>
                  </a:lnTo>
                  <a:lnTo>
                    <a:pt x="2359152" y="46228"/>
                  </a:lnTo>
                  <a:close/>
                </a:path>
                <a:path w="2375535" h="103504">
                  <a:moveTo>
                    <a:pt x="2362327" y="46228"/>
                  </a:moveTo>
                  <a:lnTo>
                    <a:pt x="2359152" y="46228"/>
                  </a:lnTo>
                  <a:lnTo>
                    <a:pt x="2359152" y="57277"/>
                  </a:lnTo>
                  <a:lnTo>
                    <a:pt x="2362327" y="57277"/>
                  </a:lnTo>
                  <a:lnTo>
                    <a:pt x="2362327" y="46228"/>
                  </a:lnTo>
                  <a:close/>
                </a:path>
                <a:path w="2375535" h="103504">
                  <a:moveTo>
                    <a:pt x="2286380" y="0"/>
                  </a:moveTo>
                  <a:lnTo>
                    <a:pt x="2282444" y="1016"/>
                  </a:lnTo>
                  <a:lnTo>
                    <a:pt x="2278888" y="7112"/>
                  </a:lnTo>
                  <a:lnTo>
                    <a:pt x="2279904" y="11049"/>
                  </a:lnTo>
                  <a:lnTo>
                    <a:pt x="2349681" y="51752"/>
                  </a:lnTo>
                  <a:lnTo>
                    <a:pt x="2359152" y="46228"/>
                  </a:lnTo>
                  <a:lnTo>
                    <a:pt x="2362327" y="46228"/>
                  </a:lnTo>
                  <a:lnTo>
                    <a:pt x="2362327" y="45339"/>
                  </a:lnTo>
                  <a:lnTo>
                    <a:pt x="2364136" y="45339"/>
                  </a:lnTo>
                  <a:lnTo>
                    <a:pt x="228638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05"/>
            <p:cNvSpPr txBox="1"/>
            <p:nvPr/>
          </p:nvSpPr>
          <p:spPr>
            <a:xfrm>
              <a:off x="5213752" y="3194487"/>
              <a:ext cx="1006841" cy="237743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>
                <a:spcBef>
                  <a:spcPts val="95"/>
                </a:spcBef>
              </a:pPr>
              <a:r>
                <a:rPr lang="ru-RU" sz="1600" b="1" dirty="0">
                  <a:solidFill>
                    <a:srgbClr val="FF0000"/>
                  </a:solidFill>
                </a:rPr>
                <a:t>2020 год</a:t>
              </a:r>
              <a:endParaRPr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object 206"/>
            <p:cNvSpPr txBox="1"/>
            <p:nvPr/>
          </p:nvSpPr>
          <p:spPr>
            <a:xfrm>
              <a:off x="4092121" y="3194488"/>
              <a:ext cx="1056225" cy="237743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>
                <a:spcBef>
                  <a:spcPts val="95"/>
                </a:spcBef>
              </a:pPr>
              <a:r>
                <a:rPr sz="1600" b="1" kern="0" spc="40" dirty="0">
                  <a:latin typeface="+mj-lt"/>
                  <a:cs typeface="Times New Roman" pitchFamily="18" charset="0"/>
                </a:rPr>
                <a:t>201</a:t>
              </a:r>
              <a:r>
                <a:rPr lang="ru-RU" sz="1600" b="1" kern="0" spc="40" dirty="0">
                  <a:latin typeface="+mj-lt"/>
                  <a:cs typeface="Times New Roman" pitchFamily="18" charset="0"/>
                </a:rPr>
                <a:t>9 год</a:t>
              </a:r>
              <a:endParaRPr sz="1600" b="1" kern="0" spc="40" dirty="0">
                <a:latin typeface="+mj-lt"/>
                <a:cs typeface="Times New Roman" pitchFamily="18" charset="0"/>
              </a:endParaRPr>
            </a:p>
          </p:txBody>
        </p:sp>
        <p:grpSp>
          <p:nvGrpSpPr>
            <p:cNvPr id="56" name="Группа 55"/>
            <p:cNvGrpSpPr/>
            <p:nvPr/>
          </p:nvGrpSpPr>
          <p:grpSpPr>
            <a:xfrm>
              <a:off x="4677590" y="1841237"/>
              <a:ext cx="546100" cy="1323913"/>
              <a:chOff x="4473918" y="1867879"/>
              <a:chExt cx="546100" cy="1323913"/>
            </a:xfrm>
          </p:grpSpPr>
          <p:sp>
            <p:nvSpPr>
              <p:cNvPr id="60" name="object 214"/>
              <p:cNvSpPr/>
              <p:nvPr/>
            </p:nvSpPr>
            <p:spPr>
              <a:xfrm>
                <a:off x="4473918" y="1867879"/>
                <a:ext cx="546100" cy="1323913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581785">
                    <a:moveTo>
                      <a:pt x="0" y="1581277"/>
                    </a:moveTo>
                    <a:lnTo>
                      <a:pt x="546100" y="1581277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581277"/>
                    </a:lnTo>
                    <a:close/>
                  </a:path>
                </a:pathLst>
              </a:custGeom>
              <a:pattFill prst="pct60">
                <a:fgClr>
                  <a:srgbClr val="C00000"/>
                </a:fgClr>
                <a:bgClr>
                  <a:schemeClr val="bg1"/>
                </a:bgClr>
              </a:patt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1" name="Прямоугольный треугольник 60"/>
              <p:cNvSpPr/>
              <p:nvPr/>
            </p:nvSpPr>
            <p:spPr>
              <a:xfrm rot="5400000">
                <a:off x="4481167" y="1860631"/>
                <a:ext cx="531601" cy="546099"/>
              </a:xfrm>
              <a:prstGeom prst="rtTriangle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7" name="Скругленный прямоугольник 56"/>
            <p:cNvSpPr/>
            <p:nvPr/>
          </p:nvSpPr>
          <p:spPr>
            <a:xfrm>
              <a:off x="3937152" y="893227"/>
              <a:ext cx="2245384" cy="569493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47">
                <a:defRPr/>
              </a:pPr>
              <a:r>
                <a:rPr lang="ru-RU" sz="1600" b="1" dirty="0">
                  <a:solidFill>
                    <a:srgbClr val="1B6F53"/>
                  </a:solidFill>
                </a:rPr>
                <a:t>Скот и птица</a:t>
              </a:r>
            </a:p>
          </p:txBody>
        </p:sp>
        <p:sp>
          <p:nvSpPr>
            <p:cNvPr id="58" name="object 213"/>
            <p:cNvSpPr/>
            <p:nvPr/>
          </p:nvSpPr>
          <p:spPr>
            <a:xfrm rot="20763675">
              <a:off x="4519854" y="1798704"/>
              <a:ext cx="883285" cy="521970"/>
            </a:xfrm>
            <a:custGeom>
              <a:avLst/>
              <a:gdLst/>
              <a:ahLst/>
              <a:cxnLst/>
              <a:rect l="l" t="t" r="r" b="b"/>
              <a:pathLst>
                <a:path w="883285" h="521970">
                  <a:moveTo>
                    <a:pt x="779455" y="38337"/>
                  </a:moveTo>
                  <a:lnTo>
                    <a:pt x="0" y="488950"/>
                  </a:lnTo>
                  <a:lnTo>
                    <a:pt x="19075" y="521969"/>
                  </a:lnTo>
                  <a:lnTo>
                    <a:pt x="798467" y="71380"/>
                  </a:lnTo>
                  <a:lnTo>
                    <a:pt x="817261" y="38482"/>
                  </a:lnTo>
                  <a:lnTo>
                    <a:pt x="779455" y="38337"/>
                  </a:lnTo>
                  <a:close/>
                </a:path>
                <a:path w="883285" h="521970">
                  <a:moveTo>
                    <a:pt x="881412" y="3048"/>
                  </a:moveTo>
                  <a:lnTo>
                    <a:pt x="840498" y="3048"/>
                  </a:lnTo>
                  <a:lnTo>
                    <a:pt x="859548" y="36067"/>
                  </a:lnTo>
                  <a:lnTo>
                    <a:pt x="798467" y="71380"/>
                  </a:lnTo>
                  <a:lnTo>
                    <a:pt x="767854" y="124967"/>
                  </a:lnTo>
                  <a:lnTo>
                    <a:pt x="765483" y="132161"/>
                  </a:lnTo>
                  <a:lnTo>
                    <a:pt x="766029" y="139461"/>
                  </a:lnTo>
                  <a:lnTo>
                    <a:pt x="769265" y="146024"/>
                  </a:lnTo>
                  <a:lnTo>
                    <a:pt x="774966" y="151002"/>
                  </a:lnTo>
                  <a:lnTo>
                    <a:pt x="782160" y="153374"/>
                  </a:lnTo>
                  <a:lnTo>
                    <a:pt x="789460" y="152828"/>
                  </a:lnTo>
                  <a:lnTo>
                    <a:pt x="796022" y="149592"/>
                  </a:lnTo>
                  <a:lnTo>
                    <a:pt x="801001" y="143890"/>
                  </a:lnTo>
                  <a:lnTo>
                    <a:pt x="881412" y="3048"/>
                  </a:lnTo>
                  <a:close/>
                </a:path>
                <a:path w="883285" h="521970">
                  <a:moveTo>
                    <a:pt x="844528" y="10032"/>
                  </a:moveTo>
                  <a:lnTo>
                    <a:pt x="833513" y="10032"/>
                  </a:lnTo>
                  <a:lnTo>
                    <a:pt x="849896" y="38607"/>
                  </a:lnTo>
                  <a:lnTo>
                    <a:pt x="817189" y="38607"/>
                  </a:lnTo>
                  <a:lnTo>
                    <a:pt x="798467" y="71380"/>
                  </a:lnTo>
                  <a:lnTo>
                    <a:pt x="855155" y="38607"/>
                  </a:lnTo>
                  <a:lnTo>
                    <a:pt x="849896" y="38607"/>
                  </a:lnTo>
                  <a:lnTo>
                    <a:pt x="855371" y="38482"/>
                  </a:lnTo>
                  <a:lnTo>
                    <a:pt x="859548" y="36067"/>
                  </a:lnTo>
                  <a:lnTo>
                    <a:pt x="844528" y="10032"/>
                  </a:lnTo>
                  <a:close/>
                </a:path>
                <a:path w="883285" h="521970">
                  <a:moveTo>
                    <a:pt x="833513" y="10032"/>
                  </a:moveTo>
                  <a:lnTo>
                    <a:pt x="817261" y="38482"/>
                  </a:lnTo>
                  <a:lnTo>
                    <a:pt x="849896" y="38607"/>
                  </a:lnTo>
                  <a:lnTo>
                    <a:pt x="833513" y="10032"/>
                  </a:lnTo>
                  <a:close/>
                </a:path>
                <a:path w="883285" h="521970">
                  <a:moveTo>
                    <a:pt x="840498" y="3048"/>
                  </a:moveTo>
                  <a:lnTo>
                    <a:pt x="779455" y="38337"/>
                  </a:lnTo>
                  <a:lnTo>
                    <a:pt x="817261" y="38482"/>
                  </a:lnTo>
                  <a:lnTo>
                    <a:pt x="833513" y="10032"/>
                  </a:lnTo>
                  <a:lnTo>
                    <a:pt x="844528" y="10032"/>
                  </a:lnTo>
                  <a:lnTo>
                    <a:pt x="840498" y="3048"/>
                  </a:lnTo>
                  <a:close/>
                </a:path>
                <a:path w="883285" h="521970">
                  <a:moveTo>
                    <a:pt x="717816" y="0"/>
                  </a:moveTo>
                  <a:lnTo>
                    <a:pt x="710373" y="1420"/>
                  </a:lnTo>
                  <a:lnTo>
                    <a:pt x="704275" y="5461"/>
                  </a:lnTo>
                  <a:lnTo>
                    <a:pt x="700153" y="11501"/>
                  </a:lnTo>
                  <a:lnTo>
                    <a:pt x="698639" y="18923"/>
                  </a:lnTo>
                  <a:lnTo>
                    <a:pt x="700131" y="26348"/>
                  </a:lnTo>
                  <a:lnTo>
                    <a:pt x="704195" y="32416"/>
                  </a:lnTo>
                  <a:lnTo>
                    <a:pt x="710212" y="36532"/>
                  </a:lnTo>
                  <a:lnTo>
                    <a:pt x="717562" y="38100"/>
                  </a:lnTo>
                  <a:lnTo>
                    <a:pt x="779455" y="38337"/>
                  </a:lnTo>
                  <a:lnTo>
                    <a:pt x="840498" y="3048"/>
                  </a:lnTo>
                  <a:lnTo>
                    <a:pt x="881412" y="3048"/>
                  </a:lnTo>
                  <a:lnTo>
                    <a:pt x="882789" y="635"/>
                  </a:lnTo>
                  <a:lnTo>
                    <a:pt x="717816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08"/>
            <p:cNvSpPr txBox="1"/>
            <p:nvPr/>
          </p:nvSpPr>
          <p:spPr>
            <a:xfrm rot="19207128">
              <a:off x="4482988" y="1664281"/>
              <a:ext cx="914527" cy="237743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64752">
                <a:spcBef>
                  <a:spcPts val="95"/>
                </a:spcBef>
              </a:pPr>
              <a:r>
                <a:rPr lang="ru-RU" sz="1600" b="1" dirty="0"/>
                <a:t>на 40,6</a:t>
              </a:r>
              <a:r>
                <a:rPr sz="1600" b="1" dirty="0"/>
                <a:t>%</a:t>
              </a:r>
            </a:p>
          </p:txBody>
        </p:sp>
      </p:grpSp>
      <p:sp>
        <p:nvSpPr>
          <p:cNvPr id="62" name="TextBox 12">
            <a:extLst>
              <a:ext uri="{FF2B5EF4-FFF2-40B4-BE49-F238E27FC236}">
                <a16:creationId xmlns:lc="http://schemas.openxmlformats.org/drawingml/2006/lockedCanvas" xmlns:a16="http://schemas.microsoft.com/office/drawing/2014/main" xmlns="" id="{9D177CFB-2F66-48D4-BA1B-34F24DA12A71}"/>
              </a:ext>
            </a:extLst>
          </p:cNvPr>
          <p:cNvSpPr txBox="1"/>
          <p:nvPr/>
        </p:nvSpPr>
        <p:spPr>
          <a:xfrm>
            <a:off x="4858442" y="4777640"/>
            <a:ext cx="5558289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ko-KR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программа Ханты-Мансийского автономного округа – Югры «Развитие агропромышленного комплекса»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4754377" y="3779837"/>
            <a:ext cx="5766418" cy="7078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5" tIns="45708" rIns="91415" bIns="45708" rtlCol="0" anchor="ctr"/>
          <a:lstStyle/>
          <a:p>
            <a:pPr algn="ctr" defTabSz="914147"/>
            <a:r>
              <a:rPr lang="ru-RU" b="1" dirty="0">
                <a:solidFill>
                  <a:srgbClr val="FF0000"/>
                </a:solidFill>
              </a:rPr>
              <a:t>Финансовая поддержка оказывается      в рамках программ :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304464" y="3999441"/>
            <a:ext cx="3439770" cy="2208350"/>
            <a:chOff x="266767" y="914154"/>
            <a:chExt cx="3186958" cy="2003375"/>
          </a:xfrm>
        </p:grpSpPr>
        <p:grpSp>
          <p:nvGrpSpPr>
            <p:cNvPr id="69" name="Группа 68"/>
            <p:cNvGrpSpPr/>
            <p:nvPr/>
          </p:nvGrpSpPr>
          <p:grpSpPr>
            <a:xfrm rot="16200000">
              <a:off x="843228" y="966020"/>
              <a:ext cx="1944193" cy="1958825"/>
              <a:chOff x="3498596" y="4234053"/>
              <a:chExt cx="1028319" cy="1028065"/>
            </a:xfrm>
          </p:grpSpPr>
          <p:sp>
            <p:nvSpPr>
              <p:cNvPr id="78" name="object 307"/>
              <p:cNvSpPr/>
              <p:nvPr/>
            </p:nvSpPr>
            <p:spPr>
              <a:xfrm>
                <a:off x="4012565" y="4234053"/>
                <a:ext cx="514350" cy="511175"/>
              </a:xfrm>
              <a:custGeom>
                <a:avLst/>
                <a:gdLst/>
                <a:ahLst/>
                <a:cxnLst/>
                <a:rect l="l" t="t" r="r" b="b"/>
                <a:pathLst>
                  <a:path w="514350" h="511175">
                    <a:moveTo>
                      <a:pt x="0" y="0"/>
                    </a:moveTo>
                    <a:lnTo>
                      <a:pt x="0" y="256921"/>
                    </a:lnTo>
                    <a:lnTo>
                      <a:pt x="45817" y="260994"/>
                    </a:lnTo>
                    <a:lnTo>
                      <a:pt x="88984" y="272745"/>
                    </a:lnTo>
                    <a:lnTo>
                      <a:pt x="128787" y="291469"/>
                    </a:lnTo>
                    <a:lnTo>
                      <a:pt x="164513" y="316462"/>
                    </a:lnTo>
                    <a:lnTo>
                      <a:pt x="195451" y="347018"/>
                    </a:lnTo>
                    <a:lnTo>
                      <a:pt x="220885" y="382434"/>
                    </a:lnTo>
                    <a:lnTo>
                      <a:pt x="240105" y="422005"/>
                    </a:lnTo>
                    <a:lnTo>
                      <a:pt x="252397" y="465026"/>
                    </a:lnTo>
                    <a:lnTo>
                      <a:pt x="257048" y="510794"/>
                    </a:lnTo>
                    <a:lnTo>
                      <a:pt x="513969" y="507492"/>
                    </a:lnTo>
                    <a:lnTo>
                      <a:pt x="511036" y="458456"/>
                    </a:lnTo>
                    <a:lnTo>
                      <a:pt x="503635" y="410775"/>
                    </a:lnTo>
                    <a:lnTo>
                      <a:pt x="491976" y="364655"/>
                    </a:lnTo>
                    <a:lnTo>
                      <a:pt x="476271" y="320306"/>
                    </a:lnTo>
                    <a:lnTo>
                      <a:pt x="456730" y="277938"/>
                    </a:lnTo>
                    <a:lnTo>
                      <a:pt x="433566" y="237758"/>
                    </a:lnTo>
                    <a:lnTo>
                      <a:pt x="406989" y="199976"/>
                    </a:lnTo>
                    <a:lnTo>
                      <a:pt x="377211" y="164801"/>
                    </a:lnTo>
                    <a:lnTo>
                      <a:pt x="344443" y="132441"/>
                    </a:lnTo>
                    <a:lnTo>
                      <a:pt x="308895" y="103106"/>
                    </a:lnTo>
                    <a:lnTo>
                      <a:pt x="270780" y="77005"/>
                    </a:lnTo>
                    <a:lnTo>
                      <a:pt x="230309" y="54346"/>
                    </a:lnTo>
                    <a:lnTo>
                      <a:pt x="187693" y="35338"/>
                    </a:lnTo>
                    <a:lnTo>
                      <a:pt x="143142" y="20191"/>
                    </a:lnTo>
                    <a:lnTo>
                      <a:pt x="96869" y="9113"/>
                    </a:lnTo>
                    <a:lnTo>
                      <a:pt x="49084" y="23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9E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9" name="object 308"/>
              <p:cNvSpPr/>
              <p:nvPr/>
            </p:nvSpPr>
            <p:spPr>
              <a:xfrm>
                <a:off x="3498596" y="4234053"/>
                <a:ext cx="1028065" cy="1028065"/>
              </a:xfrm>
              <a:custGeom>
                <a:avLst/>
                <a:gdLst/>
                <a:ahLst/>
                <a:cxnLst/>
                <a:rect l="l" t="t" r="r" b="b"/>
                <a:pathLst>
                  <a:path w="1028064" h="1028064">
                    <a:moveTo>
                      <a:pt x="513968" y="0"/>
                    </a:moveTo>
                    <a:lnTo>
                      <a:pt x="467189" y="2100"/>
                    </a:lnTo>
                    <a:lnTo>
                      <a:pt x="421585" y="8281"/>
                    </a:lnTo>
                    <a:lnTo>
                      <a:pt x="377339" y="18360"/>
                    </a:lnTo>
                    <a:lnTo>
                      <a:pt x="334633" y="32156"/>
                    </a:lnTo>
                    <a:lnTo>
                      <a:pt x="293647" y="49488"/>
                    </a:lnTo>
                    <a:lnTo>
                      <a:pt x="254564" y="70174"/>
                    </a:lnTo>
                    <a:lnTo>
                      <a:pt x="217564" y="94033"/>
                    </a:lnTo>
                    <a:lnTo>
                      <a:pt x="182830" y="120883"/>
                    </a:lnTo>
                    <a:lnTo>
                      <a:pt x="150542" y="150542"/>
                    </a:lnTo>
                    <a:lnTo>
                      <a:pt x="120883" y="182830"/>
                    </a:lnTo>
                    <a:lnTo>
                      <a:pt x="94033" y="217564"/>
                    </a:lnTo>
                    <a:lnTo>
                      <a:pt x="70174" y="254564"/>
                    </a:lnTo>
                    <a:lnTo>
                      <a:pt x="49446" y="293746"/>
                    </a:lnTo>
                    <a:lnTo>
                      <a:pt x="32156" y="334633"/>
                    </a:lnTo>
                    <a:lnTo>
                      <a:pt x="18360" y="377339"/>
                    </a:lnTo>
                    <a:lnTo>
                      <a:pt x="8281" y="421585"/>
                    </a:lnTo>
                    <a:lnTo>
                      <a:pt x="2100" y="467189"/>
                    </a:lnTo>
                    <a:lnTo>
                      <a:pt x="0" y="513969"/>
                    </a:lnTo>
                    <a:lnTo>
                      <a:pt x="2100" y="560748"/>
                    </a:lnTo>
                    <a:lnTo>
                      <a:pt x="8281" y="606352"/>
                    </a:lnTo>
                    <a:lnTo>
                      <a:pt x="18360" y="650598"/>
                    </a:lnTo>
                    <a:lnTo>
                      <a:pt x="32156" y="693304"/>
                    </a:lnTo>
                    <a:lnTo>
                      <a:pt x="49488" y="734290"/>
                    </a:lnTo>
                    <a:lnTo>
                      <a:pt x="70174" y="773373"/>
                    </a:lnTo>
                    <a:lnTo>
                      <a:pt x="94033" y="810373"/>
                    </a:lnTo>
                    <a:lnTo>
                      <a:pt x="120883" y="845107"/>
                    </a:lnTo>
                    <a:lnTo>
                      <a:pt x="150542" y="877395"/>
                    </a:lnTo>
                    <a:lnTo>
                      <a:pt x="182830" y="907054"/>
                    </a:lnTo>
                    <a:lnTo>
                      <a:pt x="217564" y="933904"/>
                    </a:lnTo>
                    <a:lnTo>
                      <a:pt x="254564" y="957763"/>
                    </a:lnTo>
                    <a:lnTo>
                      <a:pt x="293647" y="978449"/>
                    </a:lnTo>
                    <a:lnTo>
                      <a:pt x="334633" y="995781"/>
                    </a:lnTo>
                    <a:lnTo>
                      <a:pt x="377339" y="1009577"/>
                    </a:lnTo>
                    <a:lnTo>
                      <a:pt x="421585" y="1019656"/>
                    </a:lnTo>
                    <a:lnTo>
                      <a:pt x="467189" y="1025837"/>
                    </a:lnTo>
                    <a:lnTo>
                      <a:pt x="513968" y="1027938"/>
                    </a:lnTo>
                    <a:lnTo>
                      <a:pt x="560748" y="1025837"/>
                    </a:lnTo>
                    <a:lnTo>
                      <a:pt x="606352" y="1019656"/>
                    </a:lnTo>
                    <a:lnTo>
                      <a:pt x="650598" y="1009577"/>
                    </a:lnTo>
                    <a:lnTo>
                      <a:pt x="693304" y="995781"/>
                    </a:lnTo>
                    <a:lnTo>
                      <a:pt x="734290" y="978449"/>
                    </a:lnTo>
                    <a:lnTo>
                      <a:pt x="773373" y="957763"/>
                    </a:lnTo>
                    <a:lnTo>
                      <a:pt x="810373" y="933904"/>
                    </a:lnTo>
                    <a:lnTo>
                      <a:pt x="845107" y="907054"/>
                    </a:lnTo>
                    <a:lnTo>
                      <a:pt x="877395" y="877395"/>
                    </a:lnTo>
                    <a:lnTo>
                      <a:pt x="907054" y="845107"/>
                    </a:lnTo>
                    <a:lnTo>
                      <a:pt x="933904" y="810373"/>
                    </a:lnTo>
                    <a:lnTo>
                      <a:pt x="957763" y="773373"/>
                    </a:lnTo>
                    <a:lnTo>
                      <a:pt x="959077" y="770890"/>
                    </a:lnTo>
                    <a:lnTo>
                      <a:pt x="517270" y="770890"/>
                    </a:lnTo>
                    <a:lnTo>
                      <a:pt x="471010" y="767330"/>
                    </a:lnTo>
                    <a:lnTo>
                      <a:pt x="427373" y="755944"/>
                    </a:lnTo>
                    <a:lnTo>
                      <a:pt x="387095" y="737446"/>
                    </a:lnTo>
                    <a:lnTo>
                      <a:pt x="350910" y="712551"/>
                    </a:lnTo>
                    <a:lnTo>
                      <a:pt x="319550" y="681974"/>
                    </a:lnTo>
                    <a:lnTo>
                      <a:pt x="293750" y="646430"/>
                    </a:lnTo>
                    <a:lnTo>
                      <a:pt x="274244" y="606633"/>
                    </a:lnTo>
                    <a:lnTo>
                      <a:pt x="261765" y="563299"/>
                    </a:lnTo>
                    <a:lnTo>
                      <a:pt x="257048" y="517144"/>
                    </a:lnTo>
                    <a:lnTo>
                      <a:pt x="260607" y="470920"/>
                    </a:lnTo>
                    <a:lnTo>
                      <a:pt x="271993" y="427314"/>
                    </a:lnTo>
                    <a:lnTo>
                      <a:pt x="290491" y="387058"/>
                    </a:lnTo>
                    <a:lnTo>
                      <a:pt x="315386" y="350888"/>
                    </a:lnTo>
                    <a:lnTo>
                      <a:pt x="345963" y="319539"/>
                    </a:lnTo>
                    <a:lnTo>
                      <a:pt x="381508" y="293746"/>
                    </a:lnTo>
                    <a:lnTo>
                      <a:pt x="421304" y="274243"/>
                    </a:lnTo>
                    <a:lnTo>
                      <a:pt x="464638" y="261765"/>
                    </a:lnTo>
                    <a:lnTo>
                      <a:pt x="510793" y="257048"/>
                    </a:lnTo>
                    <a:lnTo>
                      <a:pt x="511809" y="256921"/>
                    </a:lnTo>
                    <a:lnTo>
                      <a:pt x="513968" y="256921"/>
                    </a:lnTo>
                    <a:lnTo>
                      <a:pt x="513968" y="0"/>
                    </a:lnTo>
                    <a:close/>
                  </a:path>
                  <a:path w="1028064" h="1028064">
                    <a:moveTo>
                      <a:pt x="1027938" y="507492"/>
                    </a:moveTo>
                    <a:lnTo>
                      <a:pt x="771016" y="510794"/>
                    </a:lnTo>
                    <a:lnTo>
                      <a:pt x="767453" y="557017"/>
                    </a:lnTo>
                    <a:lnTo>
                      <a:pt x="756057" y="600623"/>
                    </a:lnTo>
                    <a:lnTo>
                      <a:pt x="737545" y="640879"/>
                    </a:lnTo>
                    <a:lnTo>
                      <a:pt x="712636" y="677049"/>
                    </a:lnTo>
                    <a:lnTo>
                      <a:pt x="682049" y="708398"/>
                    </a:lnTo>
                    <a:lnTo>
                      <a:pt x="646500" y="734191"/>
                    </a:lnTo>
                    <a:lnTo>
                      <a:pt x="606709" y="753694"/>
                    </a:lnTo>
                    <a:lnTo>
                      <a:pt x="563393" y="766172"/>
                    </a:lnTo>
                    <a:lnTo>
                      <a:pt x="517270" y="770890"/>
                    </a:lnTo>
                    <a:lnTo>
                      <a:pt x="959077" y="770890"/>
                    </a:lnTo>
                    <a:lnTo>
                      <a:pt x="978491" y="734191"/>
                    </a:lnTo>
                    <a:lnTo>
                      <a:pt x="995781" y="693304"/>
                    </a:lnTo>
                    <a:lnTo>
                      <a:pt x="1009577" y="650598"/>
                    </a:lnTo>
                    <a:lnTo>
                      <a:pt x="1019656" y="606352"/>
                    </a:lnTo>
                    <a:lnTo>
                      <a:pt x="1025837" y="560748"/>
                    </a:lnTo>
                    <a:lnTo>
                      <a:pt x="1027938" y="513969"/>
                    </a:lnTo>
                    <a:lnTo>
                      <a:pt x="1027938" y="507492"/>
                    </a:lnTo>
                    <a:close/>
                  </a:path>
                </a:pathLst>
              </a:custGeom>
              <a:solidFill>
                <a:srgbClr val="1B6F53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0" name="object 309"/>
              <p:cNvSpPr/>
              <p:nvPr/>
            </p:nvSpPr>
            <p:spPr>
              <a:xfrm>
                <a:off x="3629266" y="4349555"/>
                <a:ext cx="766598" cy="780654"/>
              </a:xfrm>
              <a:custGeom>
                <a:avLst/>
                <a:gdLst/>
                <a:ahLst/>
                <a:cxnLst/>
                <a:rect l="l" t="t" r="r" b="b"/>
                <a:pathLst>
                  <a:path w="684529" h="684529">
                    <a:moveTo>
                      <a:pt x="342010" y="0"/>
                    </a:moveTo>
                    <a:lnTo>
                      <a:pt x="295610" y="3122"/>
                    </a:lnTo>
                    <a:lnTo>
                      <a:pt x="251104" y="12219"/>
                    </a:lnTo>
                    <a:lnTo>
                      <a:pt x="208901" y="26882"/>
                    </a:lnTo>
                    <a:lnTo>
                      <a:pt x="169408" y="46703"/>
                    </a:lnTo>
                    <a:lnTo>
                      <a:pt x="133034" y="71273"/>
                    </a:lnTo>
                    <a:lnTo>
                      <a:pt x="100187" y="100187"/>
                    </a:lnTo>
                    <a:lnTo>
                      <a:pt x="71273" y="133034"/>
                    </a:lnTo>
                    <a:lnTo>
                      <a:pt x="46703" y="169408"/>
                    </a:lnTo>
                    <a:lnTo>
                      <a:pt x="26882" y="208901"/>
                    </a:lnTo>
                    <a:lnTo>
                      <a:pt x="12219" y="251104"/>
                    </a:lnTo>
                    <a:lnTo>
                      <a:pt x="3122" y="295610"/>
                    </a:lnTo>
                    <a:lnTo>
                      <a:pt x="0" y="342010"/>
                    </a:lnTo>
                    <a:lnTo>
                      <a:pt x="3122" y="388438"/>
                    </a:lnTo>
                    <a:lnTo>
                      <a:pt x="12219" y="432961"/>
                    </a:lnTo>
                    <a:lnTo>
                      <a:pt x="26882" y="475174"/>
                    </a:lnTo>
                    <a:lnTo>
                      <a:pt x="46703" y="514669"/>
                    </a:lnTo>
                    <a:lnTo>
                      <a:pt x="71273" y="551041"/>
                    </a:lnTo>
                    <a:lnTo>
                      <a:pt x="100187" y="583882"/>
                    </a:lnTo>
                    <a:lnTo>
                      <a:pt x="133034" y="612786"/>
                    </a:lnTo>
                    <a:lnTo>
                      <a:pt x="169408" y="637347"/>
                    </a:lnTo>
                    <a:lnTo>
                      <a:pt x="208901" y="657157"/>
                    </a:lnTo>
                    <a:lnTo>
                      <a:pt x="251104" y="671811"/>
                    </a:lnTo>
                    <a:lnTo>
                      <a:pt x="295610" y="680901"/>
                    </a:lnTo>
                    <a:lnTo>
                      <a:pt x="342010" y="684021"/>
                    </a:lnTo>
                    <a:lnTo>
                      <a:pt x="388411" y="680901"/>
                    </a:lnTo>
                    <a:lnTo>
                      <a:pt x="432917" y="671811"/>
                    </a:lnTo>
                    <a:lnTo>
                      <a:pt x="475120" y="657157"/>
                    </a:lnTo>
                    <a:lnTo>
                      <a:pt x="514613" y="637347"/>
                    </a:lnTo>
                    <a:lnTo>
                      <a:pt x="550987" y="612786"/>
                    </a:lnTo>
                    <a:lnTo>
                      <a:pt x="583834" y="583882"/>
                    </a:lnTo>
                    <a:lnTo>
                      <a:pt x="612748" y="551041"/>
                    </a:lnTo>
                    <a:lnTo>
                      <a:pt x="637318" y="514669"/>
                    </a:lnTo>
                    <a:lnTo>
                      <a:pt x="657139" y="475174"/>
                    </a:lnTo>
                    <a:lnTo>
                      <a:pt x="671802" y="432961"/>
                    </a:lnTo>
                    <a:lnTo>
                      <a:pt x="680899" y="388438"/>
                    </a:lnTo>
                    <a:lnTo>
                      <a:pt x="684021" y="342010"/>
                    </a:lnTo>
                    <a:lnTo>
                      <a:pt x="680899" y="295610"/>
                    </a:lnTo>
                    <a:lnTo>
                      <a:pt x="671802" y="251104"/>
                    </a:lnTo>
                    <a:lnTo>
                      <a:pt x="657139" y="208901"/>
                    </a:lnTo>
                    <a:lnTo>
                      <a:pt x="637318" y="169408"/>
                    </a:lnTo>
                    <a:lnTo>
                      <a:pt x="612748" y="133034"/>
                    </a:lnTo>
                    <a:lnTo>
                      <a:pt x="583834" y="100187"/>
                    </a:lnTo>
                    <a:lnTo>
                      <a:pt x="550987" y="71273"/>
                    </a:lnTo>
                    <a:lnTo>
                      <a:pt x="514613" y="46703"/>
                    </a:lnTo>
                    <a:lnTo>
                      <a:pt x="475120" y="26882"/>
                    </a:lnTo>
                    <a:lnTo>
                      <a:pt x="432917" y="12219"/>
                    </a:lnTo>
                    <a:lnTo>
                      <a:pt x="388411" y="3122"/>
                    </a:lnTo>
                    <a:lnTo>
                      <a:pt x="342010" y="0"/>
                    </a:lnTo>
                    <a:close/>
                  </a:path>
                </a:pathLst>
              </a:custGeom>
              <a:solidFill>
                <a:srgbClr val="FFFFFF">
                  <a:alpha val="30195"/>
                </a:srgb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70" name="Прямоугольник 69"/>
            <p:cNvSpPr/>
            <p:nvPr/>
          </p:nvSpPr>
          <p:spPr>
            <a:xfrm>
              <a:off x="1356093" y="1549722"/>
              <a:ext cx="945079" cy="7760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/>
            <a:p>
              <a:pPr algn="ctr"/>
              <a:r>
                <a:rPr lang="ru-RU" sz="23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390,9</a:t>
              </a:r>
            </a:p>
            <a:p>
              <a:pPr algn="ctr"/>
              <a:r>
                <a:rPr lang="ru-RU" sz="17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млн. рублей</a:t>
              </a: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2554779" y="979715"/>
              <a:ext cx="898946" cy="3664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/>
            <a:p>
              <a:pPr algn="ctr"/>
              <a:r>
                <a:rPr lang="ru-RU" b="1" dirty="0" smtClean="0">
                  <a:solidFill>
                    <a:srgbClr val="1B6F53"/>
                  </a:solidFill>
                </a:rPr>
                <a:t>74,0 %</a:t>
              </a:r>
              <a:endParaRPr lang="ru-RU" b="1" dirty="0">
                <a:solidFill>
                  <a:srgbClr val="1B6F53"/>
                </a:solidFill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266767" y="914154"/>
              <a:ext cx="1078709" cy="3944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/>
            <a:p>
              <a:pPr algn="ctr"/>
              <a:r>
                <a:rPr lang="ru-RU" b="1" dirty="0" smtClean="0">
                  <a:solidFill>
                    <a:srgbClr val="D09E00"/>
                  </a:solidFill>
                </a:rPr>
                <a:t>26,0 %</a:t>
              </a:r>
              <a:endParaRPr lang="ru-RU" b="1" dirty="0">
                <a:solidFill>
                  <a:srgbClr val="D09E00"/>
                </a:solidFill>
              </a:endParaRPr>
            </a:p>
          </p:txBody>
        </p:sp>
        <p:cxnSp>
          <p:nvCxnSpPr>
            <p:cNvPr id="74" name="Прямая соединительная линия 73"/>
            <p:cNvCxnSpPr/>
            <p:nvPr/>
          </p:nvCxnSpPr>
          <p:spPr>
            <a:xfrm>
              <a:off x="844390" y="1207853"/>
              <a:ext cx="206855" cy="916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2467977" y="1233419"/>
              <a:ext cx="197143" cy="115564"/>
            </a:xfrm>
            <a:prstGeom prst="line">
              <a:avLst/>
            </a:prstGeom>
            <a:ln>
              <a:solidFill>
                <a:srgbClr val="1B6F5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11569" y="4291864"/>
            <a:ext cx="228016" cy="72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8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40645" y="5358081"/>
            <a:ext cx="228016" cy="72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" name="Прямоугольник 82"/>
          <p:cNvSpPr/>
          <p:nvPr/>
        </p:nvSpPr>
        <p:spPr>
          <a:xfrm>
            <a:off x="5056901" y="5796041"/>
            <a:ext cx="5345907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rtlCol="0" anchor="b">
            <a:spAutoFit/>
          </a:bodyPr>
          <a:lstStyle/>
          <a:p>
            <a:pPr algn="ctr" defTabSz="995507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«Развитие агропромышленного комплекса и рынков сельскохозяйственной продукции, сырья и продовольствия в Нефтеюганском районе в 2019-2024 годах и на период до 2030 года»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24749" y="6612329"/>
            <a:ext cx="3851648" cy="373979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Продукция растениеводства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415769" y="6246167"/>
            <a:ext cx="4057028" cy="373193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rgbClr val="1B6F53"/>
                </a:solidFill>
              </a:rPr>
              <a:t>Продукция животноводства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482790" y="6363873"/>
            <a:ext cx="242228" cy="153256"/>
          </a:xfrm>
          <a:prstGeom prst="rect">
            <a:avLst/>
          </a:prstGeom>
          <a:solidFill>
            <a:srgbClr val="1B6F5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 sz="1700"/>
          </a:p>
        </p:txBody>
      </p:sp>
      <p:sp>
        <p:nvSpPr>
          <p:cNvPr id="87" name="Прямоугольник 86"/>
          <p:cNvSpPr/>
          <p:nvPr/>
        </p:nvSpPr>
        <p:spPr>
          <a:xfrm>
            <a:off x="482790" y="6712576"/>
            <a:ext cx="242228" cy="153256"/>
          </a:xfrm>
          <a:prstGeom prst="rect">
            <a:avLst/>
          </a:prstGeom>
          <a:solidFill>
            <a:srgbClr val="D09E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 sz="1700"/>
          </a:p>
        </p:txBody>
      </p:sp>
    </p:spTree>
    <p:extLst>
      <p:ext uri="{BB962C8B-B14F-4D97-AF65-F5344CB8AC3E}">
        <p14:creationId xmlns:p14="http://schemas.microsoft.com/office/powerpoint/2010/main" val="109702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94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4907" y="31363"/>
            <a:ext cx="2371774" cy="49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50306" y="607363"/>
            <a:ext cx="6333648" cy="414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 году осуществлен ввод в эксплуатацию 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-4249" y="1122246"/>
            <a:ext cx="10829789" cy="1991278"/>
            <a:chOff x="-23813" y="1077932"/>
            <a:chExt cx="10734943" cy="1991279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03484" y="1077932"/>
              <a:ext cx="3969695" cy="1273001"/>
              <a:chOff x="1940045" y="3482166"/>
              <a:chExt cx="3969695" cy="1273001"/>
            </a:xfrm>
          </p:grpSpPr>
          <p:cxnSp>
            <p:nvCxnSpPr>
              <p:cNvPr id="41" name="Straight Connector 13">
                <a:extLst>
                  <a:ext uri="{FF2B5EF4-FFF2-40B4-BE49-F238E27FC236}">
                    <a16:creationId xmlns:a16="http://schemas.microsoft.com/office/drawing/2014/main" xmlns="" id="{25C1275E-576E-4691-B15E-7E2D2C6DAF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46497" y="4547059"/>
                <a:ext cx="2652738" cy="5112"/>
              </a:xfrm>
              <a:prstGeom prst="line">
                <a:avLst/>
              </a:prstGeom>
              <a:ln w="38100">
                <a:solidFill>
                  <a:srgbClr val="1B6F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6">
                <a:extLst>
                  <a:ext uri="{FF2B5EF4-FFF2-40B4-BE49-F238E27FC236}">
                    <a16:creationId xmlns:a16="http://schemas.microsoft.com/office/drawing/2014/main" xmlns="" id="{2B3C1D32-5CA1-4742-89A2-ED2D70AC7E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9235" y="4077848"/>
                <a:ext cx="10505" cy="469211"/>
              </a:xfrm>
              <a:prstGeom prst="line">
                <a:avLst/>
              </a:prstGeom>
              <a:ln w="38100">
                <a:solidFill>
                  <a:srgbClr val="1B6F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그룹 94">
                <a:extLst>
                  <a:ext uri="{FF2B5EF4-FFF2-40B4-BE49-F238E27FC236}">
                    <a16:creationId xmlns:a16="http://schemas.microsoft.com/office/drawing/2014/main" xmlns="" id="{429607B9-C9E5-491E-B0CA-968D1B0E064B}"/>
                  </a:ext>
                </a:extLst>
              </p:cNvPr>
              <p:cNvGrpSpPr/>
              <p:nvPr/>
            </p:nvGrpSpPr>
            <p:grpSpPr>
              <a:xfrm>
                <a:off x="1940045" y="3482166"/>
                <a:ext cx="1496279" cy="1273001"/>
                <a:chOff x="4428445" y="1837388"/>
                <a:chExt cx="3415483" cy="2610567"/>
              </a:xfrm>
            </p:grpSpPr>
            <p:cxnSp>
              <p:nvCxnSpPr>
                <p:cNvPr id="44" name="Straight Connector 12">
                  <a:extLst>
                    <a:ext uri="{FF2B5EF4-FFF2-40B4-BE49-F238E27FC236}">
                      <a16:creationId xmlns:a16="http://schemas.microsoft.com/office/drawing/2014/main" xmlns="" id="{93D4BBBC-4ABA-4033-B099-7FFE52EEA6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28445" y="3083840"/>
                  <a:ext cx="441906" cy="0"/>
                </a:xfrm>
                <a:prstGeom prst="line">
                  <a:avLst/>
                </a:prstGeom>
                <a:ln w="38100">
                  <a:solidFill>
                    <a:srgbClr val="1B6F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14">
                  <a:extLst>
                    <a:ext uri="{FF2B5EF4-FFF2-40B4-BE49-F238E27FC236}">
                      <a16:creationId xmlns:a16="http://schemas.microsoft.com/office/drawing/2014/main" xmlns="" id="{C98B58E8-1909-4C40-BB94-629AA9CAA7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870351" y="3051450"/>
                  <a:ext cx="2036" cy="1396505"/>
                </a:xfrm>
                <a:prstGeom prst="line">
                  <a:avLst/>
                </a:prstGeom>
                <a:ln w="38100">
                  <a:solidFill>
                    <a:srgbClr val="1B6F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12">
                  <a:extLst>
                    <a:ext uri="{FF2B5EF4-FFF2-40B4-BE49-F238E27FC236}">
                      <a16:creationId xmlns:a16="http://schemas.microsoft.com/office/drawing/2014/main" xmlns="" id="{A9935955-D6F9-4077-9A3B-A7EC7F26D8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402022" y="3087232"/>
                  <a:ext cx="441906" cy="0"/>
                </a:xfrm>
                <a:prstGeom prst="line">
                  <a:avLst/>
                </a:prstGeom>
                <a:ln w="38100">
                  <a:solidFill>
                    <a:srgbClr val="1B6F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14">
                  <a:extLst>
                    <a:ext uri="{FF2B5EF4-FFF2-40B4-BE49-F238E27FC236}">
                      <a16:creationId xmlns:a16="http://schemas.microsoft.com/office/drawing/2014/main" xmlns="" id="{0329AF5C-A896-40F5-9791-BBA5857BCC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410620" y="3085536"/>
                  <a:ext cx="43559" cy="909082"/>
                </a:xfrm>
                <a:prstGeom prst="line">
                  <a:avLst/>
                </a:prstGeom>
                <a:ln w="38100">
                  <a:solidFill>
                    <a:srgbClr val="1B6F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11">
                  <a:extLst>
                    <a:ext uri="{FF2B5EF4-FFF2-40B4-BE49-F238E27FC236}">
                      <a16:creationId xmlns:a16="http://schemas.microsoft.com/office/drawing/2014/main" xmlns="" id="{9B0F2B7C-F2D8-4ED0-A747-8084C43E88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28445" y="1839083"/>
                  <a:ext cx="1729391" cy="1244757"/>
                </a:xfrm>
                <a:prstGeom prst="line">
                  <a:avLst/>
                </a:prstGeom>
                <a:ln w="38100">
                  <a:solidFill>
                    <a:srgbClr val="1B6F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11">
                  <a:extLst>
                    <a:ext uri="{FF2B5EF4-FFF2-40B4-BE49-F238E27FC236}">
                      <a16:creationId xmlns:a16="http://schemas.microsoft.com/office/drawing/2014/main" xmlns="" id="{A67F9C8E-222C-4862-9AFE-266F018DAC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51671" y="1837388"/>
                  <a:ext cx="1692257" cy="1214062"/>
                </a:xfrm>
                <a:prstGeom prst="line">
                  <a:avLst/>
                </a:prstGeom>
                <a:ln w="38100">
                  <a:solidFill>
                    <a:srgbClr val="1B6F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" name="Прямоугольник 23"/>
            <p:cNvSpPr/>
            <p:nvPr/>
          </p:nvSpPr>
          <p:spPr>
            <a:xfrm>
              <a:off x="1465961" y="1747827"/>
              <a:ext cx="6875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dirty="0">
                  <a:solidFill>
                    <a:srgbClr val="FF0000"/>
                  </a:solidFill>
                </a:rPr>
                <a:t>ИЖС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034857" y="1763216"/>
              <a:ext cx="206819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</a:rPr>
                <a:t>16,2 </a:t>
              </a:r>
              <a:r>
                <a:rPr lang="ru-RU" b="1" dirty="0">
                  <a:solidFill>
                    <a:srgbClr val="FF0000"/>
                  </a:solidFill>
                </a:rPr>
                <a:t>тыс. кв. </a:t>
              </a:r>
              <a:r>
                <a:rPr lang="ru-RU" b="1" dirty="0" smtClean="0">
                  <a:solidFill>
                    <a:srgbClr val="FF0000"/>
                  </a:solidFill>
                </a:rPr>
                <a:t>м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64097" y="1415006"/>
              <a:ext cx="12388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b="1" dirty="0" smtClean="0">
                  <a:solidFill>
                    <a:srgbClr val="FF0000"/>
                  </a:solidFill>
                </a:rPr>
                <a:t>25,7 </a:t>
              </a:r>
              <a:r>
                <a:rPr lang="ru-RU" b="1" dirty="0">
                  <a:solidFill>
                    <a:srgbClr val="FF0000"/>
                  </a:solidFill>
                </a:rPr>
                <a:t>тыс. кв. м жилья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963754" y="1077932"/>
              <a:ext cx="47770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     в  </a:t>
              </a:r>
              <a:r>
                <a:rPr lang="ru-RU" sz="1600" b="1" dirty="0" err="1"/>
                <a:t>гп.Пойковский</a:t>
              </a:r>
              <a:r>
                <a:rPr lang="ru-RU" sz="1600" b="1" dirty="0"/>
                <a:t> 3 многоквартирных жилых домов общей площадью 5,4 тыс. кв. м;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002029" y="1771222"/>
              <a:ext cx="5709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rgbClr val="C00000"/>
                  </a:solidFill>
                </a:rPr>
                <a:t>    </a:t>
              </a:r>
              <a:r>
                <a:rPr lang="ru-RU" sz="1600" b="1" dirty="0"/>
                <a:t>в </a:t>
              </a:r>
              <a:r>
                <a:rPr lang="ru-RU" sz="1600" b="1" dirty="0" err="1"/>
                <a:t>с.Юганская</a:t>
              </a:r>
              <a:r>
                <a:rPr lang="ru-RU" sz="1600" b="1" dirty="0"/>
                <a:t> Обь многоквартирный жилой дом общей площадью 1,6 тыс. кв. м;</a:t>
              </a:r>
            </a:p>
          </p:txBody>
        </p:sp>
        <p:pic>
          <p:nvPicPr>
            <p:cNvPr id="29" name="Picture 5">
              <a:extLst>
                <a:ext uri="{FF2B5EF4-FFF2-40B4-BE49-F238E27FC236}">
                  <a16:creationId xmlns:a16="http://schemas.microsoft.com/office/drawing/2014/main" xmlns="" id="{7BFD70E9-CC4E-45ED-B03E-2701918CD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6047" y="1733810"/>
              <a:ext cx="221359" cy="523993"/>
            </a:xfrm>
            <a:prstGeom prst="rect">
              <a:avLst/>
            </a:prstGeom>
          </p:spPr>
        </p:pic>
        <p:grpSp>
          <p:nvGrpSpPr>
            <p:cNvPr id="30" name="Group 14">
              <a:extLst>
                <a:ext uri="{FF2B5EF4-FFF2-40B4-BE49-F238E27FC236}">
                  <a16:creationId xmlns:a16="http://schemas.microsoft.com/office/drawing/2014/main" xmlns="" id="{C79E2A07-6F9C-4917-BBC9-ECBA8FBE5B87}"/>
                </a:ext>
              </a:extLst>
            </p:cNvPr>
            <p:cNvGrpSpPr/>
            <p:nvPr/>
          </p:nvGrpSpPr>
          <p:grpSpPr>
            <a:xfrm>
              <a:off x="4044235" y="1706697"/>
              <a:ext cx="714780" cy="298963"/>
              <a:chOff x="2499805" y="4719592"/>
              <a:chExt cx="2694742" cy="677103"/>
            </a:xfrm>
          </p:grpSpPr>
          <p:sp>
            <p:nvSpPr>
              <p:cNvPr id="36" name="Freeform 3">
                <a:extLst>
                  <a:ext uri="{FF2B5EF4-FFF2-40B4-BE49-F238E27FC236}">
                    <a16:creationId xmlns:a16="http://schemas.microsoft.com/office/drawing/2014/main" xmlns="" id="{B0980BFE-9FD4-40DC-9CE1-0A5B6EF9D046}"/>
                  </a:ext>
                </a:extLst>
              </p:cNvPr>
              <p:cNvSpPr/>
              <p:nvPr/>
            </p:nvSpPr>
            <p:spPr>
              <a:xfrm flipH="1">
                <a:off x="3322830" y="4719592"/>
                <a:ext cx="1871717" cy="630148"/>
              </a:xfrm>
              <a:custGeom>
                <a:avLst/>
                <a:gdLst>
                  <a:gd name="connsiteX0" fmla="*/ 5029200 w 5029200"/>
                  <a:gd name="connsiteY0" fmla="*/ 666750 h 1752600"/>
                  <a:gd name="connsiteX1" fmla="*/ 4848225 w 5029200"/>
                  <a:gd name="connsiteY1" fmla="*/ 1752600 h 1752600"/>
                  <a:gd name="connsiteX2" fmla="*/ 2238375 w 5029200"/>
                  <a:gd name="connsiteY2" fmla="*/ 1219200 h 1752600"/>
                  <a:gd name="connsiteX3" fmla="*/ 1914525 w 5029200"/>
                  <a:gd name="connsiteY3" fmla="*/ 1085850 h 1752600"/>
                  <a:gd name="connsiteX4" fmla="*/ 200025 w 5029200"/>
                  <a:gd name="connsiteY4" fmla="*/ 723900 h 1752600"/>
                  <a:gd name="connsiteX5" fmla="*/ 323850 w 5029200"/>
                  <a:gd name="connsiteY5" fmla="*/ 533400 h 1752600"/>
                  <a:gd name="connsiteX6" fmla="*/ 0 w 5029200"/>
                  <a:gd name="connsiteY6" fmla="*/ 485775 h 1752600"/>
                  <a:gd name="connsiteX7" fmla="*/ 590550 w 5029200"/>
                  <a:gd name="connsiteY7" fmla="*/ 266700 h 1752600"/>
                  <a:gd name="connsiteX8" fmla="*/ 1495425 w 5029200"/>
                  <a:gd name="connsiteY8" fmla="*/ 504825 h 1752600"/>
                  <a:gd name="connsiteX9" fmla="*/ 2257425 w 5029200"/>
                  <a:gd name="connsiteY9" fmla="*/ 409575 h 1752600"/>
                  <a:gd name="connsiteX10" fmla="*/ 2171700 w 5029200"/>
                  <a:gd name="connsiteY10" fmla="*/ 409575 h 1752600"/>
                  <a:gd name="connsiteX11" fmla="*/ 1476375 w 5029200"/>
                  <a:gd name="connsiteY11" fmla="*/ 361950 h 1752600"/>
                  <a:gd name="connsiteX12" fmla="*/ 1362075 w 5029200"/>
                  <a:gd name="connsiteY12" fmla="*/ 85725 h 1752600"/>
                  <a:gd name="connsiteX13" fmla="*/ 2333625 w 5029200"/>
                  <a:gd name="connsiteY13" fmla="*/ 0 h 1752600"/>
                  <a:gd name="connsiteX14" fmla="*/ 3724275 w 5029200"/>
                  <a:gd name="connsiteY14" fmla="*/ 66675 h 1752600"/>
                  <a:gd name="connsiteX15" fmla="*/ 5029200 w 5029200"/>
                  <a:gd name="connsiteY15" fmla="*/ 666750 h 1752600"/>
                  <a:gd name="connsiteX0" fmla="*/ 4973541 w 5077377"/>
                  <a:gd name="connsiteY0" fmla="*/ 694580 h 1763901"/>
                  <a:gd name="connsiteX1" fmla="*/ 4848225 w 5077377"/>
                  <a:gd name="connsiteY1" fmla="*/ 1752600 h 1763901"/>
                  <a:gd name="connsiteX2" fmla="*/ 2238375 w 5077377"/>
                  <a:gd name="connsiteY2" fmla="*/ 1219200 h 1763901"/>
                  <a:gd name="connsiteX3" fmla="*/ 1914525 w 5077377"/>
                  <a:gd name="connsiteY3" fmla="*/ 1085850 h 1763901"/>
                  <a:gd name="connsiteX4" fmla="*/ 200025 w 5077377"/>
                  <a:gd name="connsiteY4" fmla="*/ 723900 h 1763901"/>
                  <a:gd name="connsiteX5" fmla="*/ 323850 w 5077377"/>
                  <a:gd name="connsiteY5" fmla="*/ 533400 h 1763901"/>
                  <a:gd name="connsiteX6" fmla="*/ 0 w 5077377"/>
                  <a:gd name="connsiteY6" fmla="*/ 485775 h 1763901"/>
                  <a:gd name="connsiteX7" fmla="*/ 590550 w 5077377"/>
                  <a:gd name="connsiteY7" fmla="*/ 266700 h 1763901"/>
                  <a:gd name="connsiteX8" fmla="*/ 1495425 w 5077377"/>
                  <a:gd name="connsiteY8" fmla="*/ 504825 h 1763901"/>
                  <a:gd name="connsiteX9" fmla="*/ 2257425 w 5077377"/>
                  <a:gd name="connsiteY9" fmla="*/ 409575 h 1763901"/>
                  <a:gd name="connsiteX10" fmla="*/ 2171700 w 5077377"/>
                  <a:gd name="connsiteY10" fmla="*/ 409575 h 1763901"/>
                  <a:gd name="connsiteX11" fmla="*/ 1476375 w 5077377"/>
                  <a:gd name="connsiteY11" fmla="*/ 361950 h 1763901"/>
                  <a:gd name="connsiteX12" fmla="*/ 1362075 w 5077377"/>
                  <a:gd name="connsiteY12" fmla="*/ 85725 h 1763901"/>
                  <a:gd name="connsiteX13" fmla="*/ 2333625 w 5077377"/>
                  <a:gd name="connsiteY13" fmla="*/ 0 h 1763901"/>
                  <a:gd name="connsiteX14" fmla="*/ 3724275 w 5077377"/>
                  <a:gd name="connsiteY14" fmla="*/ 66675 h 1763901"/>
                  <a:gd name="connsiteX15" fmla="*/ 4973541 w 5077377"/>
                  <a:gd name="connsiteY15" fmla="*/ 694580 h 1763901"/>
                  <a:gd name="connsiteX0" fmla="*/ 4973541 w 5077377"/>
                  <a:gd name="connsiteY0" fmla="*/ 694580 h 1763901"/>
                  <a:gd name="connsiteX1" fmla="*/ 4848225 w 5077377"/>
                  <a:gd name="connsiteY1" fmla="*/ 1752600 h 1763901"/>
                  <a:gd name="connsiteX2" fmla="*/ 2238375 w 5077377"/>
                  <a:gd name="connsiteY2" fmla="*/ 1219200 h 1763901"/>
                  <a:gd name="connsiteX3" fmla="*/ 1914525 w 5077377"/>
                  <a:gd name="connsiteY3" fmla="*/ 1085850 h 1763901"/>
                  <a:gd name="connsiteX4" fmla="*/ 200025 w 5077377"/>
                  <a:gd name="connsiteY4" fmla="*/ 723900 h 1763901"/>
                  <a:gd name="connsiteX5" fmla="*/ 323850 w 5077377"/>
                  <a:gd name="connsiteY5" fmla="*/ 533400 h 1763901"/>
                  <a:gd name="connsiteX6" fmla="*/ 0 w 5077377"/>
                  <a:gd name="connsiteY6" fmla="*/ 485775 h 1763901"/>
                  <a:gd name="connsiteX7" fmla="*/ 590550 w 5077377"/>
                  <a:gd name="connsiteY7" fmla="*/ 266700 h 1763901"/>
                  <a:gd name="connsiteX8" fmla="*/ 1495425 w 5077377"/>
                  <a:gd name="connsiteY8" fmla="*/ 504825 h 1763901"/>
                  <a:gd name="connsiteX9" fmla="*/ 2257425 w 5077377"/>
                  <a:gd name="connsiteY9" fmla="*/ 409575 h 1763901"/>
                  <a:gd name="connsiteX10" fmla="*/ 2171700 w 5077377"/>
                  <a:gd name="connsiteY10" fmla="*/ 409575 h 1763901"/>
                  <a:gd name="connsiteX11" fmla="*/ 1476375 w 5077377"/>
                  <a:gd name="connsiteY11" fmla="*/ 361950 h 1763901"/>
                  <a:gd name="connsiteX12" fmla="*/ 1362075 w 5077377"/>
                  <a:gd name="connsiteY12" fmla="*/ 85725 h 1763901"/>
                  <a:gd name="connsiteX13" fmla="*/ 2333625 w 5077377"/>
                  <a:gd name="connsiteY13" fmla="*/ 0 h 1763901"/>
                  <a:gd name="connsiteX14" fmla="*/ 3724275 w 5077377"/>
                  <a:gd name="connsiteY14" fmla="*/ 66675 h 1763901"/>
                  <a:gd name="connsiteX15" fmla="*/ 4973541 w 5077377"/>
                  <a:gd name="connsiteY15" fmla="*/ 694580 h 1763901"/>
                  <a:gd name="connsiteX0" fmla="*/ 4973541 w 5077377"/>
                  <a:gd name="connsiteY0" fmla="*/ 694580 h 1763901"/>
                  <a:gd name="connsiteX1" fmla="*/ 4848225 w 5077377"/>
                  <a:gd name="connsiteY1" fmla="*/ 1752600 h 1763901"/>
                  <a:gd name="connsiteX2" fmla="*/ 2238375 w 5077377"/>
                  <a:gd name="connsiteY2" fmla="*/ 1219200 h 1763901"/>
                  <a:gd name="connsiteX3" fmla="*/ 1914525 w 5077377"/>
                  <a:gd name="connsiteY3" fmla="*/ 1085850 h 1763901"/>
                  <a:gd name="connsiteX4" fmla="*/ 200025 w 5077377"/>
                  <a:gd name="connsiteY4" fmla="*/ 723900 h 1763901"/>
                  <a:gd name="connsiteX5" fmla="*/ 323850 w 5077377"/>
                  <a:gd name="connsiteY5" fmla="*/ 533400 h 1763901"/>
                  <a:gd name="connsiteX6" fmla="*/ 0 w 5077377"/>
                  <a:gd name="connsiteY6" fmla="*/ 485775 h 1763901"/>
                  <a:gd name="connsiteX7" fmla="*/ 590550 w 5077377"/>
                  <a:gd name="connsiteY7" fmla="*/ 266700 h 1763901"/>
                  <a:gd name="connsiteX8" fmla="*/ 1495425 w 5077377"/>
                  <a:gd name="connsiteY8" fmla="*/ 504825 h 1763901"/>
                  <a:gd name="connsiteX9" fmla="*/ 2257425 w 5077377"/>
                  <a:gd name="connsiteY9" fmla="*/ 409575 h 1763901"/>
                  <a:gd name="connsiteX10" fmla="*/ 2171700 w 5077377"/>
                  <a:gd name="connsiteY10" fmla="*/ 409575 h 1763901"/>
                  <a:gd name="connsiteX11" fmla="*/ 1476375 w 5077377"/>
                  <a:gd name="connsiteY11" fmla="*/ 361950 h 1763901"/>
                  <a:gd name="connsiteX12" fmla="*/ 1362075 w 5077377"/>
                  <a:gd name="connsiteY12" fmla="*/ 85725 h 1763901"/>
                  <a:gd name="connsiteX13" fmla="*/ 2333625 w 5077377"/>
                  <a:gd name="connsiteY13" fmla="*/ 0 h 1763901"/>
                  <a:gd name="connsiteX14" fmla="*/ 3724275 w 5077377"/>
                  <a:gd name="connsiteY14" fmla="*/ 66675 h 1763901"/>
                  <a:gd name="connsiteX15" fmla="*/ 4973541 w 5077377"/>
                  <a:gd name="connsiteY15" fmla="*/ 694580 h 1763901"/>
                  <a:gd name="connsiteX0" fmla="*/ 4973541 w 5077377"/>
                  <a:gd name="connsiteY0" fmla="*/ 694580 h 1763901"/>
                  <a:gd name="connsiteX1" fmla="*/ 4848225 w 5077377"/>
                  <a:gd name="connsiteY1" fmla="*/ 1752600 h 1763901"/>
                  <a:gd name="connsiteX2" fmla="*/ 2238375 w 5077377"/>
                  <a:gd name="connsiteY2" fmla="*/ 1219200 h 1763901"/>
                  <a:gd name="connsiteX3" fmla="*/ 1914525 w 5077377"/>
                  <a:gd name="connsiteY3" fmla="*/ 1085850 h 1763901"/>
                  <a:gd name="connsiteX4" fmla="*/ 200025 w 5077377"/>
                  <a:gd name="connsiteY4" fmla="*/ 723900 h 1763901"/>
                  <a:gd name="connsiteX5" fmla="*/ 323850 w 5077377"/>
                  <a:gd name="connsiteY5" fmla="*/ 533400 h 1763901"/>
                  <a:gd name="connsiteX6" fmla="*/ 0 w 5077377"/>
                  <a:gd name="connsiteY6" fmla="*/ 485775 h 1763901"/>
                  <a:gd name="connsiteX7" fmla="*/ 590550 w 5077377"/>
                  <a:gd name="connsiteY7" fmla="*/ 266700 h 1763901"/>
                  <a:gd name="connsiteX8" fmla="*/ 1495425 w 5077377"/>
                  <a:gd name="connsiteY8" fmla="*/ 504825 h 1763901"/>
                  <a:gd name="connsiteX9" fmla="*/ 2257425 w 5077377"/>
                  <a:gd name="connsiteY9" fmla="*/ 409575 h 1763901"/>
                  <a:gd name="connsiteX10" fmla="*/ 2171700 w 5077377"/>
                  <a:gd name="connsiteY10" fmla="*/ 409575 h 1763901"/>
                  <a:gd name="connsiteX11" fmla="*/ 1476375 w 5077377"/>
                  <a:gd name="connsiteY11" fmla="*/ 361950 h 1763901"/>
                  <a:gd name="connsiteX12" fmla="*/ 1362075 w 5077377"/>
                  <a:gd name="connsiteY12" fmla="*/ 85725 h 1763901"/>
                  <a:gd name="connsiteX13" fmla="*/ 2333625 w 5077377"/>
                  <a:gd name="connsiteY13" fmla="*/ 0 h 1763901"/>
                  <a:gd name="connsiteX14" fmla="*/ 3700421 w 5077377"/>
                  <a:gd name="connsiteY14" fmla="*/ 82578 h 1763901"/>
                  <a:gd name="connsiteX15" fmla="*/ 4973541 w 5077377"/>
                  <a:gd name="connsiteY15" fmla="*/ 694580 h 1763901"/>
                  <a:gd name="connsiteX0" fmla="*/ 4973541 w 5077377"/>
                  <a:gd name="connsiteY0" fmla="*/ 694580 h 1763901"/>
                  <a:gd name="connsiteX1" fmla="*/ 4848225 w 5077377"/>
                  <a:gd name="connsiteY1" fmla="*/ 1752600 h 1763901"/>
                  <a:gd name="connsiteX2" fmla="*/ 2238375 w 5077377"/>
                  <a:gd name="connsiteY2" fmla="*/ 1219200 h 1763901"/>
                  <a:gd name="connsiteX3" fmla="*/ 1914525 w 5077377"/>
                  <a:gd name="connsiteY3" fmla="*/ 1085850 h 1763901"/>
                  <a:gd name="connsiteX4" fmla="*/ 200025 w 5077377"/>
                  <a:gd name="connsiteY4" fmla="*/ 723900 h 1763901"/>
                  <a:gd name="connsiteX5" fmla="*/ 323850 w 5077377"/>
                  <a:gd name="connsiteY5" fmla="*/ 533400 h 1763901"/>
                  <a:gd name="connsiteX6" fmla="*/ 0 w 5077377"/>
                  <a:gd name="connsiteY6" fmla="*/ 485775 h 1763901"/>
                  <a:gd name="connsiteX7" fmla="*/ 590550 w 5077377"/>
                  <a:gd name="connsiteY7" fmla="*/ 266700 h 1763901"/>
                  <a:gd name="connsiteX8" fmla="*/ 1495425 w 5077377"/>
                  <a:gd name="connsiteY8" fmla="*/ 504825 h 1763901"/>
                  <a:gd name="connsiteX9" fmla="*/ 2257425 w 5077377"/>
                  <a:gd name="connsiteY9" fmla="*/ 409575 h 1763901"/>
                  <a:gd name="connsiteX10" fmla="*/ 2171700 w 5077377"/>
                  <a:gd name="connsiteY10" fmla="*/ 409575 h 1763901"/>
                  <a:gd name="connsiteX11" fmla="*/ 1476375 w 5077377"/>
                  <a:gd name="connsiteY11" fmla="*/ 361950 h 1763901"/>
                  <a:gd name="connsiteX12" fmla="*/ 1362075 w 5077377"/>
                  <a:gd name="connsiteY12" fmla="*/ 85725 h 1763901"/>
                  <a:gd name="connsiteX13" fmla="*/ 2333625 w 5077377"/>
                  <a:gd name="connsiteY13" fmla="*/ 0 h 1763901"/>
                  <a:gd name="connsiteX14" fmla="*/ 3700421 w 5077377"/>
                  <a:gd name="connsiteY14" fmla="*/ 82578 h 1763901"/>
                  <a:gd name="connsiteX15" fmla="*/ 4973541 w 5077377"/>
                  <a:gd name="connsiteY15" fmla="*/ 694580 h 1763901"/>
                  <a:gd name="connsiteX0" fmla="*/ 4973541 w 5077377"/>
                  <a:gd name="connsiteY0" fmla="*/ 775793 h 1845114"/>
                  <a:gd name="connsiteX1" fmla="*/ 4848225 w 5077377"/>
                  <a:gd name="connsiteY1" fmla="*/ 1833813 h 1845114"/>
                  <a:gd name="connsiteX2" fmla="*/ 2238375 w 5077377"/>
                  <a:gd name="connsiteY2" fmla="*/ 1300413 h 1845114"/>
                  <a:gd name="connsiteX3" fmla="*/ 1914525 w 5077377"/>
                  <a:gd name="connsiteY3" fmla="*/ 1167063 h 1845114"/>
                  <a:gd name="connsiteX4" fmla="*/ 200025 w 5077377"/>
                  <a:gd name="connsiteY4" fmla="*/ 805113 h 1845114"/>
                  <a:gd name="connsiteX5" fmla="*/ 323850 w 5077377"/>
                  <a:gd name="connsiteY5" fmla="*/ 614613 h 1845114"/>
                  <a:gd name="connsiteX6" fmla="*/ 0 w 5077377"/>
                  <a:gd name="connsiteY6" fmla="*/ 566988 h 1845114"/>
                  <a:gd name="connsiteX7" fmla="*/ 590550 w 5077377"/>
                  <a:gd name="connsiteY7" fmla="*/ 347913 h 1845114"/>
                  <a:gd name="connsiteX8" fmla="*/ 1495425 w 5077377"/>
                  <a:gd name="connsiteY8" fmla="*/ 586038 h 1845114"/>
                  <a:gd name="connsiteX9" fmla="*/ 2257425 w 5077377"/>
                  <a:gd name="connsiteY9" fmla="*/ 490788 h 1845114"/>
                  <a:gd name="connsiteX10" fmla="*/ 2171700 w 5077377"/>
                  <a:gd name="connsiteY10" fmla="*/ 490788 h 1845114"/>
                  <a:gd name="connsiteX11" fmla="*/ 1476375 w 5077377"/>
                  <a:gd name="connsiteY11" fmla="*/ 443163 h 1845114"/>
                  <a:gd name="connsiteX12" fmla="*/ 1362075 w 5077377"/>
                  <a:gd name="connsiteY12" fmla="*/ 166938 h 1845114"/>
                  <a:gd name="connsiteX13" fmla="*/ 2333625 w 5077377"/>
                  <a:gd name="connsiteY13" fmla="*/ 81213 h 1845114"/>
                  <a:gd name="connsiteX14" fmla="*/ 3700421 w 5077377"/>
                  <a:gd name="connsiteY14" fmla="*/ 163791 h 1845114"/>
                  <a:gd name="connsiteX15" fmla="*/ 4973541 w 5077377"/>
                  <a:gd name="connsiteY15" fmla="*/ 775793 h 1845114"/>
                  <a:gd name="connsiteX0" fmla="*/ 4973541 w 5077377"/>
                  <a:gd name="connsiteY0" fmla="*/ 771984 h 1841305"/>
                  <a:gd name="connsiteX1" fmla="*/ 4848225 w 5077377"/>
                  <a:gd name="connsiteY1" fmla="*/ 1830004 h 1841305"/>
                  <a:gd name="connsiteX2" fmla="*/ 2238375 w 5077377"/>
                  <a:gd name="connsiteY2" fmla="*/ 1296604 h 1841305"/>
                  <a:gd name="connsiteX3" fmla="*/ 1914525 w 5077377"/>
                  <a:gd name="connsiteY3" fmla="*/ 1163254 h 1841305"/>
                  <a:gd name="connsiteX4" fmla="*/ 200025 w 5077377"/>
                  <a:gd name="connsiteY4" fmla="*/ 801304 h 1841305"/>
                  <a:gd name="connsiteX5" fmla="*/ 323850 w 5077377"/>
                  <a:gd name="connsiteY5" fmla="*/ 610804 h 1841305"/>
                  <a:gd name="connsiteX6" fmla="*/ 0 w 5077377"/>
                  <a:gd name="connsiteY6" fmla="*/ 563179 h 1841305"/>
                  <a:gd name="connsiteX7" fmla="*/ 590550 w 5077377"/>
                  <a:gd name="connsiteY7" fmla="*/ 344104 h 1841305"/>
                  <a:gd name="connsiteX8" fmla="*/ 1495425 w 5077377"/>
                  <a:gd name="connsiteY8" fmla="*/ 582229 h 1841305"/>
                  <a:gd name="connsiteX9" fmla="*/ 2257425 w 5077377"/>
                  <a:gd name="connsiteY9" fmla="*/ 486979 h 1841305"/>
                  <a:gd name="connsiteX10" fmla="*/ 2171700 w 5077377"/>
                  <a:gd name="connsiteY10" fmla="*/ 486979 h 1841305"/>
                  <a:gd name="connsiteX11" fmla="*/ 1476375 w 5077377"/>
                  <a:gd name="connsiteY11" fmla="*/ 439354 h 1841305"/>
                  <a:gd name="connsiteX12" fmla="*/ 1362075 w 5077377"/>
                  <a:gd name="connsiteY12" fmla="*/ 163129 h 1841305"/>
                  <a:gd name="connsiteX13" fmla="*/ 2345552 w 5077377"/>
                  <a:gd name="connsiteY13" fmla="*/ 89331 h 1841305"/>
                  <a:gd name="connsiteX14" fmla="*/ 3700421 w 5077377"/>
                  <a:gd name="connsiteY14" fmla="*/ 159982 h 1841305"/>
                  <a:gd name="connsiteX15" fmla="*/ 4973541 w 5077377"/>
                  <a:gd name="connsiteY15" fmla="*/ 771984 h 1841305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362075 w 5077377"/>
                  <a:gd name="connsiteY12" fmla="*/ 205171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362075 w 5077377"/>
                  <a:gd name="connsiteY12" fmla="*/ 205171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362075 w 5077377"/>
                  <a:gd name="connsiteY12" fmla="*/ 205171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409783 w 5077377"/>
                  <a:gd name="connsiteY12" fmla="*/ 165415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409783 w 5077377"/>
                  <a:gd name="connsiteY12" fmla="*/ 165415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409783 w 5077377"/>
                  <a:gd name="connsiteY12" fmla="*/ 165415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476375 w 5077377"/>
                  <a:gd name="connsiteY11" fmla="*/ 481396 h 1883347"/>
                  <a:gd name="connsiteX12" fmla="*/ 1409783 w 5077377"/>
                  <a:gd name="connsiteY12" fmla="*/ 165415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659255 w 5077377"/>
                  <a:gd name="connsiteY11" fmla="*/ 517177 h 1883347"/>
                  <a:gd name="connsiteX12" fmla="*/ 1409783 w 5077377"/>
                  <a:gd name="connsiteY12" fmla="*/ 165415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2171700 w 5077377"/>
                  <a:gd name="connsiteY10" fmla="*/ 529021 h 1883347"/>
                  <a:gd name="connsiteX11" fmla="*/ 1659255 w 5077377"/>
                  <a:gd name="connsiteY11" fmla="*/ 517177 h 1883347"/>
                  <a:gd name="connsiteX12" fmla="*/ 1409783 w 5077377"/>
                  <a:gd name="connsiteY12" fmla="*/ 165415 h 1883347"/>
                  <a:gd name="connsiteX13" fmla="*/ 2345552 w 5077377"/>
                  <a:gd name="connsiteY13" fmla="*/ 131373 h 1883347"/>
                  <a:gd name="connsiteX14" fmla="*/ 3700421 w 5077377"/>
                  <a:gd name="connsiteY14" fmla="*/ 202024 h 1883347"/>
                  <a:gd name="connsiteX15" fmla="*/ 4973541 w 5077377"/>
                  <a:gd name="connsiteY15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57425 w 5077377"/>
                  <a:gd name="connsiteY9" fmla="*/ 529021 h 1883347"/>
                  <a:gd name="connsiteX10" fmla="*/ 1659255 w 5077377"/>
                  <a:gd name="connsiteY10" fmla="*/ 517177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25620 w 5077377"/>
                  <a:gd name="connsiteY9" fmla="*/ 513119 h 1883347"/>
                  <a:gd name="connsiteX10" fmla="*/ 1659255 w 5077377"/>
                  <a:gd name="connsiteY10" fmla="*/ 517177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41522 w 5077377"/>
                  <a:gd name="connsiteY9" fmla="*/ 536973 h 1883347"/>
                  <a:gd name="connsiteX10" fmla="*/ 1659255 w 5077377"/>
                  <a:gd name="connsiteY10" fmla="*/ 517177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41522 w 5077377"/>
                  <a:gd name="connsiteY9" fmla="*/ 536973 h 1883347"/>
                  <a:gd name="connsiteX10" fmla="*/ 1659255 w 5077377"/>
                  <a:gd name="connsiteY10" fmla="*/ 517177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41522 w 5077377"/>
                  <a:gd name="connsiteY9" fmla="*/ 536973 h 1883347"/>
                  <a:gd name="connsiteX10" fmla="*/ 1627450 w 5077377"/>
                  <a:gd name="connsiteY10" fmla="*/ 48537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41522 w 5077377"/>
                  <a:gd name="connsiteY9" fmla="*/ 536973 h 1883347"/>
                  <a:gd name="connsiteX10" fmla="*/ 1627450 w 5077377"/>
                  <a:gd name="connsiteY10" fmla="*/ 48537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41522 w 5077377"/>
                  <a:gd name="connsiteY9" fmla="*/ 536973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41522 w 5077377"/>
                  <a:gd name="connsiteY9" fmla="*/ 536973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513202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3541 w 5077377"/>
                  <a:gd name="connsiteY0" fmla="*/ 814026 h 1883347"/>
                  <a:gd name="connsiteX1" fmla="*/ 4848225 w 5077377"/>
                  <a:gd name="connsiteY1" fmla="*/ 1872046 h 1883347"/>
                  <a:gd name="connsiteX2" fmla="*/ 2238375 w 5077377"/>
                  <a:gd name="connsiteY2" fmla="*/ 1338646 h 1883347"/>
                  <a:gd name="connsiteX3" fmla="*/ 1914525 w 5077377"/>
                  <a:gd name="connsiteY3" fmla="*/ 1205296 h 1883347"/>
                  <a:gd name="connsiteX4" fmla="*/ 200025 w 5077377"/>
                  <a:gd name="connsiteY4" fmla="*/ 843346 h 1883347"/>
                  <a:gd name="connsiteX5" fmla="*/ 323850 w 5077377"/>
                  <a:gd name="connsiteY5" fmla="*/ 652846 h 1883347"/>
                  <a:gd name="connsiteX6" fmla="*/ 0 w 5077377"/>
                  <a:gd name="connsiteY6" fmla="*/ 605221 h 1883347"/>
                  <a:gd name="connsiteX7" fmla="*/ 590550 w 5077377"/>
                  <a:gd name="connsiteY7" fmla="*/ 386146 h 1883347"/>
                  <a:gd name="connsiteX8" fmla="*/ 1495425 w 5077377"/>
                  <a:gd name="connsiteY8" fmla="*/ 624271 h 1883347"/>
                  <a:gd name="connsiteX9" fmla="*/ 2205741 w 5077377"/>
                  <a:gd name="connsiteY9" fmla="*/ 525046 h 1883347"/>
                  <a:gd name="connsiteX10" fmla="*/ 1619499 w 5077377"/>
                  <a:gd name="connsiteY10" fmla="*/ 493323 h 1883347"/>
                  <a:gd name="connsiteX11" fmla="*/ 1409783 w 5077377"/>
                  <a:gd name="connsiteY11" fmla="*/ 165415 h 1883347"/>
                  <a:gd name="connsiteX12" fmla="*/ 2345552 w 5077377"/>
                  <a:gd name="connsiteY12" fmla="*/ 131373 h 1883347"/>
                  <a:gd name="connsiteX13" fmla="*/ 3700421 w 5077377"/>
                  <a:gd name="connsiteY13" fmla="*/ 202024 h 1883347"/>
                  <a:gd name="connsiteX14" fmla="*/ 4973541 w 5077377"/>
                  <a:gd name="connsiteY14" fmla="*/ 814026 h 1883347"/>
                  <a:gd name="connsiteX0" fmla="*/ 4977516 w 5081352"/>
                  <a:gd name="connsiteY0" fmla="*/ 814026 h 1883347"/>
                  <a:gd name="connsiteX1" fmla="*/ 4852200 w 5081352"/>
                  <a:gd name="connsiteY1" fmla="*/ 1872046 h 1883347"/>
                  <a:gd name="connsiteX2" fmla="*/ 2242350 w 5081352"/>
                  <a:gd name="connsiteY2" fmla="*/ 1338646 h 1883347"/>
                  <a:gd name="connsiteX3" fmla="*/ 1918500 w 5081352"/>
                  <a:gd name="connsiteY3" fmla="*/ 1205296 h 1883347"/>
                  <a:gd name="connsiteX4" fmla="*/ 204000 w 5081352"/>
                  <a:gd name="connsiteY4" fmla="*/ 843346 h 1883347"/>
                  <a:gd name="connsiteX5" fmla="*/ 327825 w 5081352"/>
                  <a:gd name="connsiteY5" fmla="*/ 652846 h 1883347"/>
                  <a:gd name="connsiteX6" fmla="*/ 0 w 5081352"/>
                  <a:gd name="connsiteY6" fmla="*/ 585343 h 1883347"/>
                  <a:gd name="connsiteX7" fmla="*/ 594525 w 5081352"/>
                  <a:gd name="connsiteY7" fmla="*/ 386146 h 1883347"/>
                  <a:gd name="connsiteX8" fmla="*/ 1499400 w 5081352"/>
                  <a:gd name="connsiteY8" fmla="*/ 624271 h 1883347"/>
                  <a:gd name="connsiteX9" fmla="*/ 2209716 w 5081352"/>
                  <a:gd name="connsiteY9" fmla="*/ 525046 h 1883347"/>
                  <a:gd name="connsiteX10" fmla="*/ 1623474 w 5081352"/>
                  <a:gd name="connsiteY10" fmla="*/ 493323 h 1883347"/>
                  <a:gd name="connsiteX11" fmla="*/ 1413758 w 5081352"/>
                  <a:gd name="connsiteY11" fmla="*/ 165415 h 1883347"/>
                  <a:gd name="connsiteX12" fmla="*/ 2349527 w 5081352"/>
                  <a:gd name="connsiteY12" fmla="*/ 131373 h 1883347"/>
                  <a:gd name="connsiteX13" fmla="*/ 3704396 w 5081352"/>
                  <a:gd name="connsiteY13" fmla="*/ 202024 h 1883347"/>
                  <a:gd name="connsiteX14" fmla="*/ 4977516 w 5081352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206018 w 5083370"/>
                  <a:gd name="connsiteY4" fmla="*/ 843346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206018 w 5083370"/>
                  <a:gd name="connsiteY4" fmla="*/ 843346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170237 w 5083370"/>
                  <a:gd name="connsiteY4" fmla="*/ 835395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170237 w 5083370"/>
                  <a:gd name="connsiteY4" fmla="*/ 835395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225897 w 5083370"/>
                  <a:gd name="connsiteY4" fmla="*/ 879127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225897 w 5083370"/>
                  <a:gd name="connsiteY4" fmla="*/ 879127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225897 w 5083370"/>
                  <a:gd name="connsiteY4" fmla="*/ 879127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83347"/>
                  <a:gd name="connsiteX1" fmla="*/ 4854218 w 5083370"/>
                  <a:gd name="connsiteY1" fmla="*/ 1872046 h 1883347"/>
                  <a:gd name="connsiteX2" fmla="*/ 2244368 w 5083370"/>
                  <a:gd name="connsiteY2" fmla="*/ 1338646 h 1883347"/>
                  <a:gd name="connsiteX3" fmla="*/ 1920518 w 5083370"/>
                  <a:gd name="connsiteY3" fmla="*/ 1205296 h 1883347"/>
                  <a:gd name="connsiteX4" fmla="*/ 225897 w 5083370"/>
                  <a:gd name="connsiteY4" fmla="*/ 879127 h 1883347"/>
                  <a:gd name="connsiteX5" fmla="*/ 329843 w 5083370"/>
                  <a:gd name="connsiteY5" fmla="*/ 652846 h 1883347"/>
                  <a:gd name="connsiteX6" fmla="*/ 2018 w 5083370"/>
                  <a:gd name="connsiteY6" fmla="*/ 585343 h 1883347"/>
                  <a:gd name="connsiteX7" fmla="*/ 596543 w 5083370"/>
                  <a:gd name="connsiteY7" fmla="*/ 386146 h 1883347"/>
                  <a:gd name="connsiteX8" fmla="*/ 1501418 w 5083370"/>
                  <a:gd name="connsiteY8" fmla="*/ 624271 h 1883347"/>
                  <a:gd name="connsiteX9" fmla="*/ 2211734 w 5083370"/>
                  <a:gd name="connsiteY9" fmla="*/ 525046 h 1883347"/>
                  <a:gd name="connsiteX10" fmla="*/ 1625492 w 5083370"/>
                  <a:gd name="connsiteY10" fmla="*/ 493323 h 1883347"/>
                  <a:gd name="connsiteX11" fmla="*/ 1415776 w 5083370"/>
                  <a:gd name="connsiteY11" fmla="*/ 165415 h 1883347"/>
                  <a:gd name="connsiteX12" fmla="*/ 2351545 w 5083370"/>
                  <a:gd name="connsiteY12" fmla="*/ 131373 h 1883347"/>
                  <a:gd name="connsiteX13" fmla="*/ 3706414 w 5083370"/>
                  <a:gd name="connsiteY13" fmla="*/ 202024 h 1883347"/>
                  <a:gd name="connsiteX14" fmla="*/ 4979534 w 5083370"/>
                  <a:gd name="connsiteY14" fmla="*/ 814026 h 1883347"/>
                  <a:gd name="connsiteX0" fmla="*/ 4979534 w 5083370"/>
                  <a:gd name="connsiteY0" fmla="*/ 814026 h 1877839"/>
                  <a:gd name="connsiteX1" fmla="*/ 4854218 w 5083370"/>
                  <a:gd name="connsiteY1" fmla="*/ 1872046 h 1877839"/>
                  <a:gd name="connsiteX2" fmla="*/ 2244368 w 5083370"/>
                  <a:gd name="connsiteY2" fmla="*/ 1338646 h 1877839"/>
                  <a:gd name="connsiteX3" fmla="*/ 1920518 w 5083370"/>
                  <a:gd name="connsiteY3" fmla="*/ 1205296 h 1877839"/>
                  <a:gd name="connsiteX4" fmla="*/ 225897 w 5083370"/>
                  <a:gd name="connsiteY4" fmla="*/ 879127 h 1877839"/>
                  <a:gd name="connsiteX5" fmla="*/ 329843 w 5083370"/>
                  <a:gd name="connsiteY5" fmla="*/ 652846 h 1877839"/>
                  <a:gd name="connsiteX6" fmla="*/ 2018 w 5083370"/>
                  <a:gd name="connsiteY6" fmla="*/ 585343 h 1877839"/>
                  <a:gd name="connsiteX7" fmla="*/ 596543 w 5083370"/>
                  <a:gd name="connsiteY7" fmla="*/ 386146 h 1877839"/>
                  <a:gd name="connsiteX8" fmla="*/ 1501418 w 5083370"/>
                  <a:gd name="connsiteY8" fmla="*/ 624271 h 1877839"/>
                  <a:gd name="connsiteX9" fmla="*/ 2211734 w 5083370"/>
                  <a:gd name="connsiteY9" fmla="*/ 525046 h 1877839"/>
                  <a:gd name="connsiteX10" fmla="*/ 1625492 w 5083370"/>
                  <a:gd name="connsiteY10" fmla="*/ 493323 h 1877839"/>
                  <a:gd name="connsiteX11" fmla="*/ 1415776 w 5083370"/>
                  <a:gd name="connsiteY11" fmla="*/ 165415 h 1877839"/>
                  <a:gd name="connsiteX12" fmla="*/ 2351545 w 5083370"/>
                  <a:gd name="connsiteY12" fmla="*/ 131373 h 1877839"/>
                  <a:gd name="connsiteX13" fmla="*/ 3706414 w 5083370"/>
                  <a:gd name="connsiteY13" fmla="*/ 202024 h 1877839"/>
                  <a:gd name="connsiteX14" fmla="*/ 4979534 w 5083370"/>
                  <a:gd name="connsiteY14" fmla="*/ 814026 h 1877839"/>
                  <a:gd name="connsiteX0" fmla="*/ 4979534 w 5083370"/>
                  <a:gd name="connsiteY0" fmla="*/ 814026 h 1877839"/>
                  <a:gd name="connsiteX1" fmla="*/ 4854218 w 5083370"/>
                  <a:gd name="connsiteY1" fmla="*/ 1872046 h 1877839"/>
                  <a:gd name="connsiteX2" fmla="*/ 2244368 w 5083370"/>
                  <a:gd name="connsiteY2" fmla="*/ 1338646 h 1877839"/>
                  <a:gd name="connsiteX3" fmla="*/ 1920518 w 5083370"/>
                  <a:gd name="connsiteY3" fmla="*/ 1205296 h 1877839"/>
                  <a:gd name="connsiteX4" fmla="*/ 225897 w 5083370"/>
                  <a:gd name="connsiteY4" fmla="*/ 879127 h 1877839"/>
                  <a:gd name="connsiteX5" fmla="*/ 329843 w 5083370"/>
                  <a:gd name="connsiteY5" fmla="*/ 652846 h 1877839"/>
                  <a:gd name="connsiteX6" fmla="*/ 2018 w 5083370"/>
                  <a:gd name="connsiteY6" fmla="*/ 585343 h 1877839"/>
                  <a:gd name="connsiteX7" fmla="*/ 596543 w 5083370"/>
                  <a:gd name="connsiteY7" fmla="*/ 386146 h 1877839"/>
                  <a:gd name="connsiteX8" fmla="*/ 1501418 w 5083370"/>
                  <a:gd name="connsiteY8" fmla="*/ 624271 h 1877839"/>
                  <a:gd name="connsiteX9" fmla="*/ 2211734 w 5083370"/>
                  <a:gd name="connsiteY9" fmla="*/ 525046 h 1877839"/>
                  <a:gd name="connsiteX10" fmla="*/ 1625492 w 5083370"/>
                  <a:gd name="connsiteY10" fmla="*/ 493323 h 1877839"/>
                  <a:gd name="connsiteX11" fmla="*/ 1415776 w 5083370"/>
                  <a:gd name="connsiteY11" fmla="*/ 165415 h 1877839"/>
                  <a:gd name="connsiteX12" fmla="*/ 2351545 w 5083370"/>
                  <a:gd name="connsiteY12" fmla="*/ 131373 h 1877839"/>
                  <a:gd name="connsiteX13" fmla="*/ 3706414 w 5083370"/>
                  <a:gd name="connsiteY13" fmla="*/ 202024 h 1877839"/>
                  <a:gd name="connsiteX14" fmla="*/ 4979534 w 5083370"/>
                  <a:gd name="connsiteY14" fmla="*/ 814026 h 1877839"/>
                  <a:gd name="connsiteX0" fmla="*/ 4979534 w 5083370"/>
                  <a:gd name="connsiteY0" fmla="*/ 814026 h 1877839"/>
                  <a:gd name="connsiteX1" fmla="*/ 4854218 w 5083370"/>
                  <a:gd name="connsiteY1" fmla="*/ 1872046 h 1877839"/>
                  <a:gd name="connsiteX2" fmla="*/ 2244368 w 5083370"/>
                  <a:gd name="connsiteY2" fmla="*/ 1338646 h 1877839"/>
                  <a:gd name="connsiteX3" fmla="*/ 1829078 w 5083370"/>
                  <a:gd name="connsiteY3" fmla="*/ 1181443 h 1877839"/>
                  <a:gd name="connsiteX4" fmla="*/ 225897 w 5083370"/>
                  <a:gd name="connsiteY4" fmla="*/ 879127 h 1877839"/>
                  <a:gd name="connsiteX5" fmla="*/ 329843 w 5083370"/>
                  <a:gd name="connsiteY5" fmla="*/ 652846 h 1877839"/>
                  <a:gd name="connsiteX6" fmla="*/ 2018 w 5083370"/>
                  <a:gd name="connsiteY6" fmla="*/ 585343 h 1877839"/>
                  <a:gd name="connsiteX7" fmla="*/ 596543 w 5083370"/>
                  <a:gd name="connsiteY7" fmla="*/ 386146 h 1877839"/>
                  <a:gd name="connsiteX8" fmla="*/ 1501418 w 5083370"/>
                  <a:gd name="connsiteY8" fmla="*/ 624271 h 1877839"/>
                  <a:gd name="connsiteX9" fmla="*/ 2211734 w 5083370"/>
                  <a:gd name="connsiteY9" fmla="*/ 525046 h 1877839"/>
                  <a:gd name="connsiteX10" fmla="*/ 1625492 w 5083370"/>
                  <a:gd name="connsiteY10" fmla="*/ 493323 h 1877839"/>
                  <a:gd name="connsiteX11" fmla="*/ 1415776 w 5083370"/>
                  <a:gd name="connsiteY11" fmla="*/ 165415 h 1877839"/>
                  <a:gd name="connsiteX12" fmla="*/ 2351545 w 5083370"/>
                  <a:gd name="connsiteY12" fmla="*/ 131373 h 1877839"/>
                  <a:gd name="connsiteX13" fmla="*/ 3706414 w 5083370"/>
                  <a:gd name="connsiteY13" fmla="*/ 202024 h 1877839"/>
                  <a:gd name="connsiteX14" fmla="*/ 4979534 w 5083370"/>
                  <a:gd name="connsiteY14" fmla="*/ 814026 h 1877839"/>
                  <a:gd name="connsiteX0" fmla="*/ 4979534 w 5083370"/>
                  <a:gd name="connsiteY0" fmla="*/ 814026 h 1880329"/>
                  <a:gd name="connsiteX1" fmla="*/ 4854218 w 5083370"/>
                  <a:gd name="connsiteY1" fmla="*/ 1872046 h 1880329"/>
                  <a:gd name="connsiteX2" fmla="*/ 2244368 w 5083370"/>
                  <a:gd name="connsiteY2" fmla="*/ 1338646 h 1880329"/>
                  <a:gd name="connsiteX3" fmla="*/ 1829078 w 5083370"/>
                  <a:gd name="connsiteY3" fmla="*/ 1181443 h 1880329"/>
                  <a:gd name="connsiteX4" fmla="*/ 225897 w 5083370"/>
                  <a:gd name="connsiteY4" fmla="*/ 879127 h 1880329"/>
                  <a:gd name="connsiteX5" fmla="*/ 329843 w 5083370"/>
                  <a:gd name="connsiteY5" fmla="*/ 652846 h 1880329"/>
                  <a:gd name="connsiteX6" fmla="*/ 2018 w 5083370"/>
                  <a:gd name="connsiteY6" fmla="*/ 585343 h 1880329"/>
                  <a:gd name="connsiteX7" fmla="*/ 596543 w 5083370"/>
                  <a:gd name="connsiteY7" fmla="*/ 386146 h 1880329"/>
                  <a:gd name="connsiteX8" fmla="*/ 1501418 w 5083370"/>
                  <a:gd name="connsiteY8" fmla="*/ 624271 h 1880329"/>
                  <a:gd name="connsiteX9" fmla="*/ 2211734 w 5083370"/>
                  <a:gd name="connsiteY9" fmla="*/ 525046 h 1880329"/>
                  <a:gd name="connsiteX10" fmla="*/ 1625492 w 5083370"/>
                  <a:gd name="connsiteY10" fmla="*/ 493323 h 1880329"/>
                  <a:gd name="connsiteX11" fmla="*/ 1415776 w 5083370"/>
                  <a:gd name="connsiteY11" fmla="*/ 165415 h 1880329"/>
                  <a:gd name="connsiteX12" fmla="*/ 2351545 w 5083370"/>
                  <a:gd name="connsiteY12" fmla="*/ 131373 h 1880329"/>
                  <a:gd name="connsiteX13" fmla="*/ 3706414 w 5083370"/>
                  <a:gd name="connsiteY13" fmla="*/ 202024 h 1880329"/>
                  <a:gd name="connsiteX14" fmla="*/ 4979534 w 5083370"/>
                  <a:gd name="connsiteY14" fmla="*/ 814026 h 1880329"/>
                  <a:gd name="connsiteX0" fmla="*/ 4979534 w 5083370"/>
                  <a:gd name="connsiteY0" fmla="*/ 814026 h 1880329"/>
                  <a:gd name="connsiteX1" fmla="*/ 4854218 w 5083370"/>
                  <a:gd name="connsiteY1" fmla="*/ 1872046 h 1880329"/>
                  <a:gd name="connsiteX2" fmla="*/ 2244368 w 5083370"/>
                  <a:gd name="connsiteY2" fmla="*/ 1338646 h 1880329"/>
                  <a:gd name="connsiteX3" fmla="*/ 1829078 w 5083370"/>
                  <a:gd name="connsiteY3" fmla="*/ 1181443 h 1880329"/>
                  <a:gd name="connsiteX4" fmla="*/ 225897 w 5083370"/>
                  <a:gd name="connsiteY4" fmla="*/ 879127 h 1880329"/>
                  <a:gd name="connsiteX5" fmla="*/ 329843 w 5083370"/>
                  <a:gd name="connsiteY5" fmla="*/ 652846 h 1880329"/>
                  <a:gd name="connsiteX6" fmla="*/ 2018 w 5083370"/>
                  <a:gd name="connsiteY6" fmla="*/ 585343 h 1880329"/>
                  <a:gd name="connsiteX7" fmla="*/ 596543 w 5083370"/>
                  <a:gd name="connsiteY7" fmla="*/ 386146 h 1880329"/>
                  <a:gd name="connsiteX8" fmla="*/ 1501418 w 5083370"/>
                  <a:gd name="connsiteY8" fmla="*/ 624271 h 1880329"/>
                  <a:gd name="connsiteX9" fmla="*/ 2211734 w 5083370"/>
                  <a:gd name="connsiteY9" fmla="*/ 525046 h 1880329"/>
                  <a:gd name="connsiteX10" fmla="*/ 1625492 w 5083370"/>
                  <a:gd name="connsiteY10" fmla="*/ 493323 h 1880329"/>
                  <a:gd name="connsiteX11" fmla="*/ 1415776 w 5083370"/>
                  <a:gd name="connsiteY11" fmla="*/ 165415 h 1880329"/>
                  <a:gd name="connsiteX12" fmla="*/ 2351545 w 5083370"/>
                  <a:gd name="connsiteY12" fmla="*/ 131373 h 1880329"/>
                  <a:gd name="connsiteX13" fmla="*/ 3706414 w 5083370"/>
                  <a:gd name="connsiteY13" fmla="*/ 202024 h 1880329"/>
                  <a:gd name="connsiteX14" fmla="*/ 4979534 w 5083370"/>
                  <a:gd name="connsiteY14" fmla="*/ 814026 h 1880329"/>
                  <a:gd name="connsiteX0" fmla="*/ 4979534 w 4994661"/>
                  <a:gd name="connsiteY0" fmla="*/ 814026 h 1877098"/>
                  <a:gd name="connsiteX1" fmla="*/ 4854218 w 4994661"/>
                  <a:gd name="connsiteY1" fmla="*/ 1872046 h 1877098"/>
                  <a:gd name="connsiteX2" fmla="*/ 3494379 w 4994661"/>
                  <a:gd name="connsiteY2" fmla="*/ 1219542 h 1877098"/>
                  <a:gd name="connsiteX3" fmla="*/ 2244368 w 4994661"/>
                  <a:gd name="connsiteY3" fmla="*/ 1338646 h 1877098"/>
                  <a:gd name="connsiteX4" fmla="*/ 1829078 w 4994661"/>
                  <a:gd name="connsiteY4" fmla="*/ 1181443 h 1877098"/>
                  <a:gd name="connsiteX5" fmla="*/ 225897 w 4994661"/>
                  <a:gd name="connsiteY5" fmla="*/ 879127 h 1877098"/>
                  <a:gd name="connsiteX6" fmla="*/ 329843 w 4994661"/>
                  <a:gd name="connsiteY6" fmla="*/ 652846 h 1877098"/>
                  <a:gd name="connsiteX7" fmla="*/ 2018 w 4994661"/>
                  <a:gd name="connsiteY7" fmla="*/ 585343 h 1877098"/>
                  <a:gd name="connsiteX8" fmla="*/ 596543 w 4994661"/>
                  <a:gd name="connsiteY8" fmla="*/ 386146 h 1877098"/>
                  <a:gd name="connsiteX9" fmla="*/ 1501418 w 4994661"/>
                  <a:gd name="connsiteY9" fmla="*/ 624271 h 1877098"/>
                  <a:gd name="connsiteX10" fmla="*/ 2211734 w 4994661"/>
                  <a:gd name="connsiteY10" fmla="*/ 525046 h 1877098"/>
                  <a:gd name="connsiteX11" fmla="*/ 1625492 w 4994661"/>
                  <a:gd name="connsiteY11" fmla="*/ 493323 h 1877098"/>
                  <a:gd name="connsiteX12" fmla="*/ 1415776 w 4994661"/>
                  <a:gd name="connsiteY12" fmla="*/ 165415 h 1877098"/>
                  <a:gd name="connsiteX13" fmla="*/ 2351545 w 4994661"/>
                  <a:gd name="connsiteY13" fmla="*/ 131373 h 1877098"/>
                  <a:gd name="connsiteX14" fmla="*/ 3706414 w 4994661"/>
                  <a:gd name="connsiteY14" fmla="*/ 202024 h 1877098"/>
                  <a:gd name="connsiteX15" fmla="*/ 4979534 w 4994661"/>
                  <a:gd name="connsiteY15" fmla="*/ 814026 h 1877098"/>
                  <a:gd name="connsiteX0" fmla="*/ 4979534 w 4994661"/>
                  <a:gd name="connsiteY0" fmla="*/ 814026 h 1877098"/>
                  <a:gd name="connsiteX1" fmla="*/ 4854218 w 4994661"/>
                  <a:gd name="connsiteY1" fmla="*/ 1872046 h 1877098"/>
                  <a:gd name="connsiteX2" fmla="*/ 3494379 w 4994661"/>
                  <a:gd name="connsiteY2" fmla="*/ 1219542 h 1877098"/>
                  <a:gd name="connsiteX3" fmla="*/ 2244368 w 4994661"/>
                  <a:gd name="connsiteY3" fmla="*/ 1338646 h 1877098"/>
                  <a:gd name="connsiteX4" fmla="*/ 1829078 w 4994661"/>
                  <a:gd name="connsiteY4" fmla="*/ 1181443 h 1877098"/>
                  <a:gd name="connsiteX5" fmla="*/ 225897 w 4994661"/>
                  <a:gd name="connsiteY5" fmla="*/ 879127 h 1877098"/>
                  <a:gd name="connsiteX6" fmla="*/ 329843 w 4994661"/>
                  <a:gd name="connsiteY6" fmla="*/ 652846 h 1877098"/>
                  <a:gd name="connsiteX7" fmla="*/ 2018 w 4994661"/>
                  <a:gd name="connsiteY7" fmla="*/ 585343 h 1877098"/>
                  <a:gd name="connsiteX8" fmla="*/ 596543 w 4994661"/>
                  <a:gd name="connsiteY8" fmla="*/ 386146 h 1877098"/>
                  <a:gd name="connsiteX9" fmla="*/ 1501418 w 4994661"/>
                  <a:gd name="connsiteY9" fmla="*/ 624271 h 1877098"/>
                  <a:gd name="connsiteX10" fmla="*/ 2211734 w 4994661"/>
                  <a:gd name="connsiteY10" fmla="*/ 525046 h 1877098"/>
                  <a:gd name="connsiteX11" fmla="*/ 1625492 w 4994661"/>
                  <a:gd name="connsiteY11" fmla="*/ 493323 h 1877098"/>
                  <a:gd name="connsiteX12" fmla="*/ 1415776 w 4994661"/>
                  <a:gd name="connsiteY12" fmla="*/ 165415 h 1877098"/>
                  <a:gd name="connsiteX13" fmla="*/ 2351545 w 4994661"/>
                  <a:gd name="connsiteY13" fmla="*/ 131373 h 1877098"/>
                  <a:gd name="connsiteX14" fmla="*/ 3706414 w 4994661"/>
                  <a:gd name="connsiteY14" fmla="*/ 202024 h 1877098"/>
                  <a:gd name="connsiteX15" fmla="*/ 4979534 w 4994661"/>
                  <a:gd name="connsiteY15" fmla="*/ 814026 h 1877098"/>
                  <a:gd name="connsiteX0" fmla="*/ 4979534 w 4994661"/>
                  <a:gd name="connsiteY0" fmla="*/ 814026 h 1877098"/>
                  <a:gd name="connsiteX1" fmla="*/ 4854218 w 4994661"/>
                  <a:gd name="connsiteY1" fmla="*/ 1872046 h 1877098"/>
                  <a:gd name="connsiteX2" fmla="*/ 3494379 w 4994661"/>
                  <a:gd name="connsiteY2" fmla="*/ 1219542 h 1877098"/>
                  <a:gd name="connsiteX3" fmla="*/ 2244368 w 4994661"/>
                  <a:gd name="connsiteY3" fmla="*/ 1338646 h 1877098"/>
                  <a:gd name="connsiteX4" fmla="*/ 1829078 w 4994661"/>
                  <a:gd name="connsiteY4" fmla="*/ 1181443 h 1877098"/>
                  <a:gd name="connsiteX5" fmla="*/ 225897 w 4994661"/>
                  <a:gd name="connsiteY5" fmla="*/ 879127 h 1877098"/>
                  <a:gd name="connsiteX6" fmla="*/ 329843 w 4994661"/>
                  <a:gd name="connsiteY6" fmla="*/ 652846 h 1877098"/>
                  <a:gd name="connsiteX7" fmla="*/ 2018 w 4994661"/>
                  <a:gd name="connsiteY7" fmla="*/ 585343 h 1877098"/>
                  <a:gd name="connsiteX8" fmla="*/ 596543 w 4994661"/>
                  <a:gd name="connsiteY8" fmla="*/ 386146 h 1877098"/>
                  <a:gd name="connsiteX9" fmla="*/ 1501418 w 4994661"/>
                  <a:gd name="connsiteY9" fmla="*/ 624271 h 1877098"/>
                  <a:gd name="connsiteX10" fmla="*/ 2211734 w 4994661"/>
                  <a:gd name="connsiteY10" fmla="*/ 525046 h 1877098"/>
                  <a:gd name="connsiteX11" fmla="*/ 1625492 w 4994661"/>
                  <a:gd name="connsiteY11" fmla="*/ 493323 h 1877098"/>
                  <a:gd name="connsiteX12" fmla="*/ 1415776 w 4994661"/>
                  <a:gd name="connsiteY12" fmla="*/ 165415 h 1877098"/>
                  <a:gd name="connsiteX13" fmla="*/ 2351545 w 4994661"/>
                  <a:gd name="connsiteY13" fmla="*/ 131373 h 1877098"/>
                  <a:gd name="connsiteX14" fmla="*/ 3706414 w 4994661"/>
                  <a:gd name="connsiteY14" fmla="*/ 202024 h 1877098"/>
                  <a:gd name="connsiteX15" fmla="*/ 4979534 w 4994661"/>
                  <a:gd name="connsiteY15" fmla="*/ 814026 h 1877098"/>
                  <a:gd name="connsiteX0" fmla="*/ 4979534 w 5026969"/>
                  <a:gd name="connsiteY0" fmla="*/ 814026 h 1837656"/>
                  <a:gd name="connsiteX1" fmla="*/ 4905901 w 5026969"/>
                  <a:gd name="connsiteY1" fmla="*/ 1832290 h 1837656"/>
                  <a:gd name="connsiteX2" fmla="*/ 3494379 w 5026969"/>
                  <a:gd name="connsiteY2" fmla="*/ 1219542 h 1837656"/>
                  <a:gd name="connsiteX3" fmla="*/ 2244368 w 5026969"/>
                  <a:gd name="connsiteY3" fmla="*/ 1338646 h 1837656"/>
                  <a:gd name="connsiteX4" fmla="*/ 1829078 w 5026969"/>
                  <a:gd name="connsiteY4" fmla="*/ 1181443 h 1837656"/>
                  <a:gd name="connsiteX5" fmla="*/ 225897 w 5026969"/>
                  <a:gd name="connsiteY5" fmla="*/ 879127 h 1837656"/>
                  <a:gd name="connsiteX6" fmla="*/ 329843 w 5026969"/>
                  <a:gd name="connsiteY6" fmla="*/ 652846 h 1837656"/>
                  <a:gd name="connsiteX7" fmla="*/ 2018 w 5026969"/>
                  <a:gd name="connsiteY7" fmla="*/ 585343 h 1837656"/>
                  <a:gd name="connsiteX8" fmla="*/ 596543 w 5026969"/>
                  <a:gd name="connsiteY8" fmla="*/ 386146 h 1837656"/>
                  <a:gd name="connsiteX9" fmla="*/ 1501418 w 5026969"/>
                  <a:gd name="connsiteY9" fmla="*/ 624271 h 1837656"/>
                  <a:gd name="connsiteX10" fmla="*/ 2211734 w 5026969"/>
                  <a:gd name="connsiteY10" fmla="*/ 525046 h 1837656"/>
                  <a:gd name="connsiteX11" fmla="*/ 1625492 w 5026969"/>
                  <a:gd name="connsiteY11" fmla="*/ 493323 h 1837656"/>
                  <a:gd name="connsiteX12" fmla="*/ 1415776 w 5026969"/>
                  <a:gd name="connsiteY12" fmla="*/ 165415 h 1837656"/>
                  <a:gd name="connsiteX13" fmla="*/ 2351545 w 5026969"/>
                  <a:gd name="connsiteY13" fmla="*/ 131373 h 1837656"/>
                  <a:gd name="connsiteX14" fmla="*/ 3706414 w 5026969"/>
                  <a:gd name="connsiteY14" fmla="*/ 202024 h 1837656"/>
                  <a:gd name="connsiteX15" fmla="*/ 4979534 w 5026969"/>
                  <a:gd name="connsiteY15" fmla="*/ 814026 h 1837656"/>
                  <a:gd name="connsiteX0" fmla="*/ 4979534 w 5013760"/>
                  <a:gd name="connsiteY0" fmla="*/ 814026 h 1847738"/>
                  <a:gd name="connsiteX1" fmla="*/ 4905901 w 5013760"/>
                  <a:gd name="connsiteY1" fmla="*/ 1832290 h 1847738"/>
                  <a:gd name="connsiteX2" fmla="*/ 3494379 w 5013760"/>
                  <a:gd name="connsiteY2" fmla="*/ 1219542 h 1847738"/>
                  <a:gd name="connsiteX3" fmla="*/ 2244368 w 5013760"/>
                  <a:gd name="connsiteY3" fmla="*/ 1338646 h 1847738"/>
                  <a:gd name="connsiteX4" fmla="*/ 1829078 w 5013760"/>
                  <a:gd name="connsiteY4" fmla="*/ 1181443 h 1847738"/>
                  <a:gd name="connsiteX5" fmla="*/ 225897 w 5013760"/>
                  <a:gd name="connsiteY5" fmla="*/ 879127 h 1847738"/>
                  <a:gd name="connsiteX6" fmla="*/ 329843 w 5013760"/>
                  <a:gd name="connsiteY6" fmla="*/ 652846 h 1847738"/>
                  <a:gd name="connsiteX7" fmla="*/ 2018 w 5013760"/>
                  <a:gd name="connsiteY7" fmla="*/ 585343 h 1847738"/>
                  <a:gd name="connsiteX8" fmla="*/ 596543 w 5013760"/>
                  <a:gd name="connsiteY8" fmla="*/ 386146 h 1847738"/>
                  <a:gd name="connsiteX9" fmla="*/ 1501418 w 5013760"/>
                  <a:gd name="connsiteY9" fmla="*/ 624271 h 1847738"/>
                  <a:gd name="connsiteX10" fmla="*/ 2211734 w 5013760"/>
                  <a:gd name="connsiteY10" fmla="*/ 525046 h 1847738"/>
                  <a:gd name="connsiteX11" fmla="*/ 1625492 w 5013760"/>
                  <a:gd name="connsiteY11" fmla="*/ 493323 h 1847738"/>
                  <a:gd name="connsiteX12" fmla="*/ 1415776 w 5013760"/>
                  <a:gd name="connsiteY12" fmla="*/ 165415 h 1847738"/>
                  <a:gd name="connsiteX13" fmla="*/ 2351545 w 5013760"/>
                  <a:gd name="connsiteY13" fmla="*/ 131373 h 1847738"/>
                  <a:gd name="connsiteX14" fmla="*/ 3706414 w 5013760"/>
                  <a:gd name="connsiteY14" fmla="*/ 202024 h 1847738"/>
                  <a:gd name="connsiteX15" fmla="*/ 4979534 w 5013760"/>
                  <a:gd name="connsiteY15" fmla="*/ 814026 h 1847738"/>
                  <a:gd name="connsiteX0" fmla="*/ 4979534 w 5013760"/>
                  <a:gd name="connsiteY0" fmla="*/ 814026 h 1847738"/>
                  <a:gd name="connsiteX1" fmla="*/ 4905901 w 5013760"/>
                  <a:gd name="connsiteY1" fmla="*/ 1832290 h 1847738"/>
                  <a:gd name="connsiteX2" fmla="*/ 3494379 w 5013760"/>
                  <a:gd name="connsiteY2" fmla="*/ 1219542 h 1847738"/>
                  <a:gd name="connsiteX3" fmla="*/ 2244368 w 5013760"/>
                  <a:gd name="connsiteY3" fmla="*/ 1338646 h 1847738"/>
                  <a:gd name="connsiteX4" fmla="*/ 1829078 w 5013760"/>
                  <a:gd name="connsiteY4" fmla="*/ 1181443 h 1847738"/>
                  <a:gd name="connsiteX5" fmla="*/ 225897 w 5013760"/>
                  <a:gd name="connsiteY5" fmla="*/ 879127 h 1847738"/>
                  <a:gd name="connsiteX6" fmla="*/ 329843 w 5013760"/>
                  <a:gd name="connsiteY6" fmla="*/ 652846 h 1847738"/>
                  <a:gd name="connsiteX7" fmla="*/ 2018 w 5013760"/>
                  <a:gd name="connsiteY7" fmla="*/ 585343 h 1847738"/>
                  <a:gd name="connsiteX8" fmla="*/ 596543 w 5013760"/>
                  <a:gd name="connsiteY8" fmla="*/ 386146 h 1847738"/>
                  <a:gd name="connsiteX9" fmla="*/ 1501418 w 5013760"/>
                  <a:gd name="connsiteY9" fmla="*/ 624271 h 1847738"/>
                  <a:gd name="connsiteX10" fmla="*/ 2211734 w 5013760"/>
                  <a:gd name="connsiteY10" fmla="*/ 525046 h 1847738"/>
                  <a:gd name="connsiteX11" fmla="*/ 1625492 w 5013760"/>
                  <a:gd name="connsiteY11" fmla="*/ 493323 h 1847738"/>
                  <a:gd name="connsiteX12" fmla="*/ 1415776 w 5013760"/>
                  <a:gd name="connsiteY12" fmla="*/ 165415 h 1847738"/>
                  <a:gd name="connsiteX13" fmla="*/ 2351545 w 5013760"/>
                  <a:gd name="connsiteY13" fmla="*/ 131373 h 1847738"/>
                  <a:gd name="connsiteX14" fmla="*/ 3706414 w 5013760"/>
                  <a:gd name="connsiteY14" fmla="*/ 202024 h 1847738"/>
                  <a:gd name="connsiteX15" fmla="*/ 4979534 w 5013760"/>
                  <a:gd name="connsiteY15" fmla="*/ 814026 h 1847738"/>
                  <a:gd name="connsiteX0" fmla="*/ 4979534 w 4979534"/>
                  <a:gd name="connsiteY0" fmla="*/ 814026 h 1676452"/>
                  <a:gd name="connsiteX1" fmla="*/ 4587849 w 4979534"/>
                  <a:gd name="connsiteY1" fmla="*/ 1657361 h 1676452"/>
                  <a:gd name="connsiteX2" fmla="*/ 3494379 w 4979534"/>
                  <a:gd name="connsiteY2" fmla="*/ 1219542 h 1676452"/>
                  <a:gd name="connsiteX3" fmla="*/ 2244368 w 4979534"/>
                  <a:gd name="connsiteY3" fmla="*/ 1338646 h 1676452"/>
                  <a:gd name="connsiteX4" fmla="*/ 1829078 w 4979534"/>
                  <a:gd name="connsiteY4" fmla="*/ 1181443 h 1676452"/>
                  <a:gd name="connsiteX5" fmla="*/ 225897 w 4979534"/>
                  <a:gd name="connsiteY5" fmla="*/ 879127 h 1676452"/>
                  <a:gd name="connsiteX6" fmla="*/ 329843 w 4979534"/>
                  <a:gd name="connsiteY6" fmla="*/ 652846 h 1676452"/>
                  <a:gd name="connsiteX7" fmla="*/ 2018 w 4979534"/>
                  <a:gd name="connsiteY7" fmla="*/ 585343 h 1676452"/>
                  <a:gd name="connsiteX8" fmla="*/ 596543 w 4979534"/>
                  <a:gd name="connsiteY8" fmla="*/ 386146 h 1676452"/>
                  <a:gd name="connsiteX9" fmla="*/ 1501418 w 4979534"/>
                  <a:gd name="connsiteY9" fmla="*/ 624271 h 1676452"/>
                  <a:gd name="connsiteX10" fmla="*/ 2211734 w 4979534"/>
                  <a:gd name="connsiteY10" fmla="*/ 525046 h 1676452"/>
                  <a:gd name="connsiteX11" fmla="*/ 1625492 w 4979534"/>
                  <a:gd name="connsiteY11" fmla="*/ 493323 h 1676452"/>
                  <a:gd name="connsiteX12" fmla="*/ 1415776 w 4979534"/>
                  <a:gd name="connsiteY12" fmla="*/ 165415 h 1676452"/>
                  <a:gd name="connsiteX13" fmla="*/ 2351545 w 4979534"/>
                  <a:gd name="connsiteY13" fmla="*/ 131373 h 1676452"/>
                  <a:gd name="connsiteX14" fmla="*/ 3706414 w 4979534"/>
                  <a:gd name="connsiteY14" fmla="*/ 202024 h 1676452"/>
                  <a:gd name="connsiteX15" fmla="*/ 4979534 w 4979534"/>
                  <a:gd name="connsiteY15" fmla="*/ 814026 h 1676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979534" h="1676452">
                    <a:moveTo>
                      <a:pt x="4979534" y="814026"/>
                    </a:moveTo>
                    <a:cubicBezTo>
                      <a:pt x="4937762" y="1166699"/>
                      <a:pt x="4805185" y="1793751"/>
                      <a:pt x="4587849" y="1657361"/>
                    </a:cubicBezTo>
                    <a:cubicBezTo>
                      <a:pt x="4062028" y="1327381"/>
                      <a:pt x="3949232" y="1260734"/>
                      <a:pt x="3494379" y="1219542"/>
                    </a:cubicBezTo>
                    <a:cubicBezTo>
                      <a:pt x="3059404" y="1154496"/>
                      <a:pt x="2535170" y="1357585"/>
                      <a:pt x="2244368" y="1338646"/>
                    </a:cubicBezTo>
                    <a:cubicBezTo>
                      <a:pt x="2148345" y="1322026"/>
                      <a:pt x="1937028" y="1225893"/>
                      <a:pt x="1829078" y="1181443"/>
                    </a:cubicBezTo>
                    <a:cubicBezTo>
                      <a:pt x="1264204" y="1072720"/>
                      <a:pt x="814625" y="948093"/>
                      <a:pt x="225897" y="879127"/>
                    </a:cubicBezTo>
                    <a:cubicBezTo>
                      <a:pt x="124047" y="863334"/>
                      <a:pt x="213030" y="700444"/>
                      <a:pt x="329843" y="652846"/>
                    </a:cubicBezTo>
                    <a:lnTo>
                      <a:pt x="2018" y="585343"/>
                    </a:lnTo>
                    <a:cubicBezTo>
                      <a:pt x="-27744" y="365219"/>
                      <a:pt x="276448" y="339902"/>
                      <a:pt x="596543" y="386146"/>
                    </a:cubicBezTo>
                    <a:cubicBezTo>
                      <a:pt x="933949" y="453594"/>
                      <a:pt x="1164012" y="517067"/>
                      <a:pt x="1501418" y="624271"/>
                    </a:cubicBezTo>
                    <a:cubicBezTo>
                      <a:pt x="1738190" y="591196"/>
                      <a:pt x="2050499" y="645585"/>
                      <a:pt x="2211734" y="525046"/>
                    </a:cubicBezTo>
                    <a:cubicBezTo>
                      <a:pt x="2016320" y="514472"/>
                      <a:pt x="1793077" y="539678"/>
                      <a:pt x="1625492" y="493323"/>
                    </a:cubicBezTo>
                    <a:cubicBezTo>
                      <a:pt x="1428366" y="479436"/>
                      <a:pt x="1278946" y="258815"/>
                      <a:pt x="1415776" y="165415"/>
                    </a:cubicBezTo>
                    <a:cubicBezTo>
                      <a:pt x="1711796" y="77205"/>
                      <a:pt x="2166843" y="187777"/>
                      <a:pt x="2351545" y="131373"/>
                    </a:cubicBezTo>
                    <a:cubicBezTo>
                      <a:pt x="2616313" y="19751"/>
                      <a:pt x="3111667" y="-127652"/>
                      <a:pt x="3706414" y="202024"/>
                    </a:cubicBezTo>
                    <a:cubicBezTo>
                      <a:pt x="4114885" y="423253"/>
                      <a:pt x="4443842" y="584846"/>
                      <a:pt x="4979534" y="8140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7" name="Group 16">
                <a:extLst>
                  <a:ext uri="{FF2B5EF4-FFF2-40B4-BE49-F238E27FC236}">
                    <a16:creationId xmlns:a16="http://schemas.microsoft.com/office/drawing/2014/main" xmlns="" id="{63B33D0F-FB47-4C9A-8BF9-9EAC8CB17DCC}"/>
                  </a:ext>
                </a:extLst>
              </p:cNvPr>
              <p:cNvGrpSpPr/>
              <p:nvPr/>
            </p:nvGrpSpPr>
            <p:grpSpPr>
              <a:xfrm flipH="1">
                <a:off x="2499805" y="4765428"/>
                <a:ext cx="1258190" cy="631267"/>
                <a:chOff x="5250372" y="3335610"/>
                <a:chExt cx="1258190" cy="631267"/>
              </a:xfrm>
            </p:grpSpPr>
            <p:sp>
              <p:nvSpPr>
                <p:cNvPr id="38" name="Rectangle 17">
                  <a:extLst>
                    <a:ext uri="{FF2B5EF4-FFF2-40B4-BE49-F238E27FC236}">
                      <a16:creationId xmlns:a16="http://schemas.microsoft.com/office/drawing/2014/main" xmlns="" id="{5459061F-5EAB-490A-96D7-943B4AA0D02C}"/>
                    </a:ext>
                  </a:extLst>
                </p:cNvPr>
                <p:cNvSpPr/>
                <p:nvPr/>
              </p:nvSpPr>
              <p:spPr>
                <a:xfrm flipH="1">
                  <a:off x="5496730" y="3335610"/>
                  <a:ext cx="1011832" cy="631267"/>
                </a:xfrm>
                <a:prstGeom prst="rect">
                  <a:avLst/>
                </a:prstGeom>
                <a:solidFill>
                  <a:srgbClr val="1B6F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Rectangle 18">
                  <a:extLst>
                    <a:ext uri="{FF2B5EF4-FFF2-40B4-BE49-F238E27FC236}">
                      <a16:creationId xmlns:a16="http://schemas.microsoft.com/office/drawing/2014/main" xmlns="" id="{E0E897D6-AD18-4FDD-8A3A-90C792FBB09E}"/>
                    </a:ext>
                  </a:extLst>
                </p:cNvPr>
                <p:cNvSpPr/>
                <p:nvPr/>
              </p:nvSpPr>
              <p:spPr>
                <a:xfrm flipH="1">
                  <a:off x="5250372" y="3364667"/>
                  <a:ext cx="246361" cy="50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Oval 19">
                  <a:extLst>
                    <a:ext uri="{FF2B5EF4-FFF2-40B4-BE49-F238E27FC236}">
                      <a16:creationId xmlns:a16="http://schemas.microsoft.com/office/drawing/2014/main" xmlns="" id="{FAC8701B-6199-4637-9C10-0294C8E9FB26}"/>
                    </a:ext>
                  </a:extLst>
                </p:cNvPr>
                <p:cNvSpPr/>
                <p:nvPr/>
              </p:nvSpPr>
              <p:spPr>
                <a:xfrm flipH="1">
                  <a:off x="5328935" y="373035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31" name="Прямоугольник 30"/>
            <p:cNvSpPr/>
            <p:nvPr/>
          </p:nvSpPr>
          <p:spPr>
            <a:xfrm>
              <a:off x="4929803" y="2456806"/>
              <a:ext cx="57813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     в </a:t>
              </a:r>
              <a:r>
                <a:rPr lang="ru-RU" sz="1600" b="1" dirty="0" err="1"/>
                <a:t>п.Сингапай</a:t>
              </a:r>
              <a:r>
                <a:rPr lang="ru-RU" sz="1600" b="1" dirty="0"/>
                <a:t> многоквартирный жилой дом общей площадью 2,5 тыс. кв. м.</a:t>
              </a:r>
            </a:p>
          </p:txBody>
        </p:sp>
        <p:sp>
          <p:nvSpPr>
            <p:cNvPr id="32" name="Нашивка 31"/>
            <p:cNvSpPr/>
            <p:nvPr/>
          </p:nvSpPr>
          <p:spPr>
            <a:xfrm>
              <a:off x="5028844" y="1162618"/>
              <a:ext cx="149234" cy="138500"/>
            </a:xfrm>
            <a:prstGeom prst="chevron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3" name="Нашивка 32"/>
            <p:cNvSpPr/>
            <p:nvPr/>
          </p:nvSpPr>
          <p:spPr>
            <a:xfrm>
              <a:off x="5028844" y="1908752"/>
              <a:ext cx="149234" cy="138500"/>
            </a:xfrm>
            <a:prstGeom prst="chevron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5013656" y="2570803"/>
              <a:ext cx="149234" cy="138500"/>
            </a:xfrm>
            <a:prstGeom prst="chevron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-23813" y="2422880"/>
              <a:ext cx="357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b="1" dirty="0" smtClean="0"/>
                <a:t>Обеспеченность населения объектами жилья</a:t>
              </a:r>
              <a:endParaRPr lang="ru-RU" dirty="0"/>
            </a:p>
          </p:txBody>
        </p:sp>
      </p:grpSp>
      <p:sp>
        <p:nvSpPr>
          <p:cNvPr id="50" name="Овал 49"/>
          <p:cNvSpPr/>
          <p:nvPr/>
        </p:nvSpPr>
        <p:spPr>
          <a:xfrm>
            <a:off x="3772001" y="2395246"/>
            <a:ext cx="836902" cy="884608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788031" y="2615117"/>
            <a:ext cx="832630" cy="377521"/>
          </a:xfrm>
          <a:prstGeom prst="rect">
            <a:avLst/>
          </a:prstGeom>
        </p:spPr>
        <p:txBody>
          <a:bodyPr wrap="none" lIns="99551" tIns="49775" rIns="99551" bIns="49775">
            <a:spAutoFit/>
          </a:bodyPr>
          <a:lstStyle/>
          <a:p>
            <a:r>
              <a:rPr lang="ru-RU" altLang="ko-KR" b="1" dirty="0" smtClean="0"/>
              <a:t>17,1 %</a:t>
            </a:r>
            <a:endParaRPr lang="ru-RU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121192" y="3518513"/>
            <a:ext cx="10559526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-74162" y="3632128"/>
            <a:ext cx="2925722" cy="96691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Объем строительно-монтажных работ,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млн</a:t>
            </a:r>
            <a:r>
              <a:rPr lang="ru-RU" b="1" dirty="0">
                <a:solidFill>
                  <a:srgbClr val="FF0000"/>
                </a:solidFill>
              </a:rPr>
              <a:t>. рублей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2949806" y="3632127"/>
            <a:ext cx="3188533" cy="966911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Ввод в действие жилых домов, тыс. кв. м. </a:t>
            </a:r>
            <a:r>
              <a:rPr lang="ru-RU" b="1" dirty="0" smtClean="0">
                <a:solidFill>
                  <a:srgbClr val="FF0000"/>
                </a:solidFill>
              </a:rPr>
              <a:t>общей </a:t>
            </a:r>
            <a:r>
              <a:rPr lang="ru-RU" b="1" dirty="0">
                <a:solidFill>
                  <a:srgbClr val="FF0000"/>
                </a:solidFill>
              </a:rPr>
              <a:t>площади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343755" y="3766741"/>
            <a:ext cx="4183525" cy="530767"/>
          </a:xfrm>
          <a:prstGeom prst="rect">
            <a:avLst/>
          </a:prstGeom>
          <a:solidFill>
            <a:srgbClr val="1F6E66">
              <a:alpha val="84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r>
              <a:rPr lang="ru-RU" b="1" dirty="0">
                <a:solidFill>
                  <a:schemeClr val="bg1"/>
                </a:solidFill>
              </a:rPr>
              <a:t>Объекты социальной сферы: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386779" y="4434788"/>
            <a:ext cx="4276725" cy="966910"/>
          </a:xfrm>
          <a:prstGeom prst="rect">
            <a:avLst/>
          </a:prstGeom>
          <a:solidFill>
            <a:schemeClr val="bg1"/>
          </a:solidFill>
        </p:spPr>
        <p:txBody>
          <a:bodyPr wrap="square" lIns="99551" tIns="49775" rIns="99551" bIns="49775">
            <a:spAutoFit/>
          </a:bodyPr>
          <a:lstStyle/>
          <a:p>
            <a:pPr marL="311096" indent="-311096">
              <a:buFont typeface="Wingdings" pitchFamily="2" charset="2"/>
              <a:buChar char="Ø"/>
            </a:pPr>
            <a:r>
              <a:rPr lang="ru-RU" b="1" dirty="0" smtClean="0"/>
              <a:t>осуществлен </a:t>
            </a:r>
            <a:r>
              <a:rPr lang="ru-RU" b="1" dirty="0"/>
              <a:t>ввод </a:t>
            </a:r>
            <a:r>
              <a:rPr lang="ru-RU" b="1" dirty="0" smtClean="0"/>
              <a:t>в эксплуатацию детского сада </a:t>
            </a:r>
            <a:r>
              <a:rPr lang="ru-RU" b="1" dirty="0"/>
              <a:t>на 80 мест в </a:t>
            </a:r>
            <a:r>
              <a:rPr lang="ru-RU" b="1" dirty="0" err="1" smtClean="0"/>
              <a:t>сп.Каркатеевы</a:t>
            </a:r>
            <a:r>
              <a:rPr lang="ru-RU" b="1" dirty="0" smtClean="0"/>
              <a:t>;</a:t>
            </a:r>
            <a:endParaRPr lang="ru-RU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356606" y="5531890"/>
            <a:ext cx="4276725" cy="931519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marL="311096" indent="-311096">
              <a:buFont typeface="Wingdings" pitchFamily="2" charset="2"/>
              <a:buChar char="Ø"/>
            </a:pPr>
            <a:r>
              <a:rPr lang="ru-RU" b="1" dirty="0" smtClean="0"/>
              <a:t>завершено строительство Комплекса </a:t>
            </a:r>
            <a:r>
              <a:rPr lang="ru-RU" b="1" dirty="0"/>
              <a:t>«Школа - Детский сад» в </a:t>
            </a:r>
            <a:r>
              <a:rPr lang="ru-RU" b="1" dirty="0" err="1"/>
              <a:t>п.Юганская</a:t>
            </a:r>
            <a:r>
              <a:rPr lang="ru-RU" b="1" dirty="0"/>
              <a:t> Обь (на 130 </a:t>
            </a:r>
            <a:r>
              <a:rPr lang="ru-RU" b="1" dirty="0" smtClean="0"/>
              <a:t>учащихся/80 мест)».</a:t>
            </a:r>
            <a:endParaRPr lang="ru-RU" b="1" dirty="0"/>
          </a:p>
        </p:txBody>
      </p:sp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5900771"/>
            <a:ext cx="1150810" cy="97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58700" y="5883524"/>
            <a:ext cx="1046034" cy="97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16669" y="5888632"/>
            <a:ext cx="1046034" cy="97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" name="Группа 60"/>
          <p:cNvGrpSpPr/>
          <p:nvPr/>
        </p:nvGrpSpPr>
        <p:grpSpPr>
          <a:xfrm>
            <a:off x="368874" y="4838698"/>
            <a:ext cx="2591936" cy="2235238"/>
            <a:chOff x="132626" y="5334940"/>
            <a:chExt cx="2199974" cy="1932398"/>
          </a:xfrm>
        </p:grpSpPr>
        <p:sp>
          <p:nvSpPr>
            <p:cNvPr id="62" name="object 206"/>
            <p:cNvSpPr txBox="1"/>
            <p:nvPr/>
          </p:nvSpPr>
          <p:spPr>
            <a:xfrm>
              <a:off x="132626" y="7029661"/>
              <a:ext cx="1056225" cy="23158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sz="1600" b="1" kern="0" spc="4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2</a:t>
              </a:r>
              <a:r>
                <a:rPr sz="1600" b="1" kern="0" spc="-15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0</a:t>
              </a:r>
              <a:r>
                <a:rPr sz="1600" b="1" kern="0" spc="21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1</a:t>
              </a:r>
              <a:r>
                <a:rPr lang="ru-RU" sz="1600" b="1" kern="0" spc="44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9 год</a:t>
              </a:r>
              <a:endParaRPr sz="1600" b="1" kern="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endParaRPr>
            </a:p>
          </p:txBody>
        </p:sp>
        <p:grpSp>
          <p:nvGrpSpPr>
            <p:cNvPr id="63" name="Группа 62"/>
            <p:cNvGrpSpPr/>
            <p:nvPr/>
          </p:nvGrpSpPr>
          <p:grpSpPr>
            <a:xfrm>
              <a:off x="132626" y="5334940"/>
              <a:ext cx="1914569" cy="1707538"/>
              <a:chOff x="134007" y="5042461"/>
              <a:chExt cx="1914569" cy="2010074"/>
            </a:xfrm>
          </p:grpSpPr>
          <p:sp>
            <p:nvSpPr>
              <p:cNvPr id="70" name="object 211"/>
              <p:cNvSpPr/>
              <p:nvPr/>
            </p:nvSpPr>
            <p:spPr>
              <a:xfrm>
                <a:off x="191029" y="5146091"/>
                <a:ext cx="1857547" cy="1887477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1" name="object 212"/>
              <p:cNvSpPr/>
              <p:nvPr/>
            </p:nvSpPr>
            <p:spPr>
              <a:xfrm>
                <a:off x="134007" y="5042461"/>
                <a:ext cx="103505" cy="2002155"/>
              </a:xfrm>
              <a:custGeom>
                <a:avLst/>
                <a:gdLst/>
                <a:ahLst/>
                <a:cxnLst/>
                <a:rect l="l" t="t" r="r" b="b"/>
                <a:pathLst>
                  <a:path w="103504" h="2002154">
                    <a:moveTo>
                      <a:pt x="51752" y="25218"/>
                    </a:moveTo>
                    <a:lnTo>
                      <a:pt x="45465" y="35995"/>
                    </a:lnTo>
                    <a:lnTo>
                      <a:pt x="45465" y="2002155"/>
                    </a:lnTo>
                    <a:lnTo>
                      <a:pt x="58165" y="2002155"/>
                    </a:lnTo>
                    <a:lnTo>
                      <a:pt x="58038" y="35995"/>
                    </a:lnTo>
                    <a:lnTo>
                      <a:pt x="51752" y="25218"/>
                    </a:lnTo>
                    <a:close/>
                  </a:path>
                  <a:path w="103504" h="2002154">
                    <a:moveTo>
                      <a:pt x="51815" y="0"/>
                    </a:moveTo>
                    <a:lnTo>
                      <a:pt x="1777" y="85598"/>
                    </a:lnTo>
                    <a:lnTo>
                      <a:pt x="0" y="88519"/>
                    </a:lnTo>
                    <a:lnTo>
                      <a:pt x="1015" y="92456"/>
                    </a:lnTo>
                    <a:lnTo>
                      <a:pt x="7112" y="96012"/>
                    </a:lnTo>
                    <a:lnTo>
                      <a:pt x="11049" y="94996"/>
                    </a:lnTo>
                    <a:lnTo>
                      <a:pt x="45338" y="36213"/>
                    </a:lnTo>
                    <a:lnTo>
                      <a:pt x="45465" y="12573"/>
                    </a:lnTo>
                    <a:lnTo>
                      <a:pt x="59147" y="12573"/>
                    </a:lnTo>
                    <a:lnTo>
                      <a:pt x="51815" y="0"/>
                    </a:lnTo>
                    <a:close/>
                  </a:path>
                  <a:path w="103504" h="2002154">
                    <a:moveTo>
                      <a:pt x="59147" y="12573"/>
                    </a:moveTo>
                    <a:lnTo>
                      <a:pt x="58165" y="12573"/>
                    </a:lnTo>
                    <a:lnTo>
                      <a:pt x="58165" y="36213"/>
                    </a:lnTo>
                    <a:lnTo>
                      <a:pt x="92455" y="94996"/>
                    </a:lnTo>
                    <a:lnTo>
                      <a:pt x="96392" y="96012"/>
                    </a:lnTo>
                    <a:lnTo>
                      <a:pt x="102488" y="92456"/>
                    </a:lnTo>
                    <a:lnTo>
                      <a:pt x="103504" y="88519"/>
                    </a:lnTo>
                    <a:lnTo>
                      <a:pt x="101726" y="85598"/>
                    </a:lnTo>
                    <a:lnTo>
                      <a:pt x="59147" y="12573"/>
                    </a:lnTo>
                    <a:close/>
                  </a:path>
                  <a:path w="103504" h="2002154">
                    <a:moveTo>
                      <a:pt x="58165" y="15748"/>
                    </a:moveTo>
                    <a:lnTo>
                      <a:pt x="57276" y="15748"/>
                    </a:lnTo>
                    <a:lnTo>
                      <a:pt x="51752" y="25218"/>
                    </a:lnTo>
                    <a:lnTo>
                      <a:pt x="58165" y="36213"/>
                    </a:lnTo>
                    <a:lnTo>
                      <a:pt x="58165" y="15748"/>
                    </a:lnTo>
                    <a:close/>
                  </a:path>
                  <a:path w="103504" h="2002154">
                    <a:moveTo>
                      <a:pt x="58165" y="12573"/>
                    </a:moveTo>
                    <a:lnTo>
                      <a:pt x="45465" y="12573"/>
                    </a:lnTo>
                    <a:lnTo>
                      <a:pt x="45465" y="35995"/>
                    </a:lnTo>
                    <a:lnTo>
                      <a:pt x="51752" y="25218"/>
                    </a:lnTo>
                    <a:lnTo>
                      <a:pt x="46227" y="15748"/>
                    </a:lnTo>
                    <a:lnTo>
                      <a:pt x="58165" y="15748"/>
                    </a:lnTo>
                    <a:lnTo>
                      <a:pt x="58165" y="12573"/>
                    </a:lnTo>
                    <a:close/>
                  </a:path>
                  <a:path w="103504" h="2002154">
                    <a:moveTo>
                      <a:pt x="57276" y="15748"/>
                    </a:moveTo>
                    <a:lnTo>
                      <a:pt x="46227" y="15748"/>
                    </a:lnTo>
                    <a:lnTo>
                      <a:pt x="51752" y="25218"/>
                    </a:lnTo>
                    <a:lnTo>
                      <a:pt x="57276" y="15748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object 213"/>
              <p:cNvSpPr/>
              <p:nvPr/>
            </p:nvSpPr>
            <p:spPr>
              <a:xfrm>
                <a:off x="191029" y="7001247"/>
                <a:ext cx="1848846" cy="51288"/>
              </a:xfrm>
              <a:custGeom>
                <a:avLst/>
                <a:gdLst/>
                <a:ahLst/>
                <a:cxnLst/>
                <a:rect l="l" t="t" r="r" b="b"/>
                <a:pathLst>
                  <a:path w="2375535" h="103504">
                    <a:moveTo>
                      <a:pt x="2349681" y="51752"/>
                    </a:moveTo>
                    <a:lnTo>
                      <a:pt x="2279904" y="92456"/>
                    </a:lnTo>
                    <a:lnTo>
                      <a:pt x="2278888" y="96393"/>
                    </a:lnTo>
                    <a:lnTo>
                      <a:pt x="2280666" y="99441"/>
                    </a:lnTo>
                    <a:lnTo>
                      <a:pt x="2282444" y="102362"/>
                    </a:lnTo>
                    <a:lnTo>
                      <a:pt x="2286380" y="103505"/>
                    </a:lnTo>
                    <a:lnTo>
                      <a:pt x="2364163" y="58039"/>
                    </a:lnTo>
                    <a:lnTo>
                      <a:pt x="2362327" y="58039"/>
                    </a:lnTo>
                    <a:lnTo>
                      <a:pt x="2362327" y="57277"/>
                    </a:lnTo>
                    <a:lnTo>
                      <a:pt x="2359152" y="57277"/>
                    </a:lnTo>
                    <a:lnTo>
                      <a:pt x="2349681" y="51752"/>
                    </a:lnTo>
                    <a:close/>
                  </a:path>
                  <a:path w="2375535" h="103504">
                    <a:moveTo>
                      <a:pt x="2338686" y="45339"/>
                    </a:moveTo>
                    <a:lnTo>
                      <a:pt x="0" y="45339"/>
                    </a:lnTo>
                    <a:lnTo>
                      <a:pt x="0" y="58039"/>
                    </a:lnTo>
                    <a:lnTo>
                      <a:pt x="2338904" y="58039"/>
                    </a:lnTo>
                    <a:lnTo>
                      <a:pt x="2349681" y="51752"/>
                    </a:lnTo>
                    <a:lnTo>
                      <a:pt x="2338686" y="45339"/>
                    </a:lnTo>
                    <a:close/>
                  </a:path>
                  <a:path w="2375535" h="103504">
                    <a:moveTo>
                      <a:pt x="2364136" y="45339"/>
                    </a:moveTo>
                    <a:lnTo>
                      <a:pt x="2362327" y="45339"/>
                    </a:lnTo>
                    <a:lnTo>
                      <a:pt x="2362327" y="58039"/>
                    </a:lnTo>
                    <a:lnTo>
                      <a:pt x="2364163" y="58039"/>
                    </a:lnTo>
                    <a:lnTo>
                      <a:pt x="2375027" y="51689"/>
                    </a:lnTo>
                    <a:lnTo>
                      <a:pt x="2364136" y="45339"/>
                    </a:lnTo>
                    <a:close/>
                  </a:path>
                  <a:path w="2375535" h="103504">
                    <a:moveTo>
                      <a:pt x="2359152" y="46228"/>
                    </a:moveTo>
                    <a:lnTo>
                      <a:pt x="2349681" y="51752"/>
                    </a:lnTo>
                    <a:lnTo>
                      <a:pt x="2359152" y="57277"/>
                    </a:lnTo>
                    <a:lnTo>
                      <a:pt x="2359152" y="46228"/>
                    </a:lnTo>
                    <a:close/>
                  </a:path>
                  <a:path w="2375535" h="103504">
                    <a:moveTo>
                      <a:pt x="2362327" y="46228"/>
                    </a:moveTo>
                    <a:lnTo>
                      <a:pt x="2359152" y="46228"/>
                    </a:lnTo>
                    <a:lnTo>
                      <a:pt x="2359152" y="57277"/>
                    </a:lnTo>
                    <a:lnTo>
                      <a:pt x="2362327" y="57277"/>
                    </a:lnTo>
                    <a:lnTo>
                      <a:pt x="2362327" y="46228"/>
                    </a:lnTo>
                    <a:close/>
                  </a:path>
                  <a:path w="2375535" h="103504">
                    <a:moveTo>
                      <a:pt x="2286380" y="0"/>
                    </a:moveTo>
                    <a:lnTo>
                      <a:pt x="2282444" y="1016"/>
                    </a:lnTo>
                    <a:lnTo>
                      <a:pt x="2278888" y="7112"/>
                    </a:lnTo>
                    <a:lnTo>
                      <a:pt x="2279904" y="11049"/>
                    </a:lnTo>
                    <a:lnTo>
                      <a:pt x="2349681" y="51752"/>
                    </a:lnTo>
                    <a:lnTo>
                      <a:pt x="2359152" y="46228"/>
                    </a:lnTo>
                    <a:lnTo>
                      <a:pt x="2362327" y="46228"/>
                    </a:lnTo>
                    <a:lnTo>
                      <a:pt x="2362327" y="45339"/>
                    </a:lnTo>
                    <a:lnTo>
                      <a:pt x="2364136" y="45339"/>
                    </a:lnTo>
                    <a:lnTo>
                      <a:pt x="2286380" y="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bject 214"/>
              <p:cNvSpPr/>
              <p:nvPr/>
            </p:nvSpPr>
            <p:spPr>
              <a:xfrm>
                <a:off x="1289518" y="5659288"/>
                <a:ext cx="546100" cy="1385329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581785">
                    <a:moveTo>
                      <a:pt x="0" y="1581277"/>
                    </a:moveTo>
                    <a:lnTo>
                      <a:pt x="546100" y="1581277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581277"/>
                    </a:lnTo>
                    <a:close/>
                  </a:path>
                </a:pathLst>
              </a:custGeom>
              <a:pattFill prst="pct90">
                <a:fgClr>
                  <a:srgbClr val="1B6F53"/>
                </a:fgClr>
                <a:bgClr>
                  <a:sysClr val="window" lastClr="FFFFFF"/>
                </a:bgClr>
              </a:patt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5" name="object 216"/>
              <p:cNvSpPr/>
              <p:nvPr/>
            </p:nvSpPr>
            <p:spPr>
              <a:xfrm>
                <a:off x="314313" y="5854154"/>
                <a:ext cx="546100" cy="1171249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179829">
                    <a:moveTo>
                      <a:pt x="0" y="1179614"/>
                    </a:moveTo>
                    <a:lnTo>
                      <a:pt x="546100" y="1179614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179614"/>
                    </a:lnTo>
                    <a:close/>
                  </a:path>
                </a:pathLst>
              </a:custGeom>
              <a:pattFill prst="pct90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68" name="object 206"/>
            <p:cNvSpPr txBox="1"/>
            <p:nvPr/>
          </p:nvSpPr>
          <p:spPr>
            <a:xfrm>
              <a:off x="1080652" y="7035752"/>
              <a:ext cx="1251948" cy="231586"/>
            </a:xfrm>
            <a:prstGeom prst="rect">
              <a:avLst/>
            </a:prstGeom>
            <a:noFill/>
          </p:spPr>
          <p:txBody>
            <a:bodyPr vert="horz" wrap="square" lIns="0" tIns="12065" rIns="0" bIns="0" rtlCol="0">
              <a:spAutoFit/>
            </a:bodyPr>
            <a:lstStyle/>
            <a:p>
              <a:pPr algn="ctr" defTabSz="914147">
                <a:defRPr/>
              </a:pPr>
              <a:r>
                <a:rPr lang="ru-RU" sz="1600" b="1" kern="0" spc="40" dirty="0">
                  <a:solidFill>
                    <a:srgbClr val="FF0000"/>
                  </a:solidFill>
                  <a:latin typeface="+mj-lt"/>
                  <a:cs typeface="Times New Roman" pitchFamily="18" charset="0"/>
                </a:rPr>
                <a:t> 2020</a:t>
              </a:r>
              <a:r>
                <a:rPr lang="ru-RU" sz="1600" b="1" kern="0" spc="44" dirty="0">
                  <a:solidFill>
                    <a:srgbClr val="FF0000"/>
                  </a:solidFill>
                  <a:latin typeface="+mj-lt"/>
                  <a:cs typeface="Times New Roman" pitchFamily="18" charset="0"/>
                </a:rPr>
                <a:t> год</a:t>
              </a:r>
              <a:endParaRPr sz="1600" b="1" kern="0" dirty="0">
                <a:solidFill>
                  <a:srgbClr val="FF0000"/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69" name="object 206"/>
            <p:cNvSpPr txBox="1"/>
            <p:nvPr/>
          </p:nvSpPr>
          <p:spPr>
            <a:xfrm>
              <a:off x="173734" y="5792879"/>
              <a:ext cx="824496" cy="25000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lang="ru-RU" b="1" kern="0" spc="40" dirty="0">
                  <a:solidFill>
                    <a:srgbClr val="1B6F53"/>
                  </a:solidFill>
                  <a:latin typeface="+mj-lt"/>
                  <a:cs typeface="Times New Roman" pitchFamily="18" charset="0"/>
                </a:rPr>
                <a:t>7 332,0</a:t>
              </a:r>
              <a:endParaRPr b="1" kern="0" dirty="0">
                <a:solidFill>
                  <a:srgbClr val="1B6F53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3069442" y="4684801"/>
            <a:ext cx="3986248" cy="2376522"/>
            <a:chOff x="3315091" y="4871413"/>
            <a:chExt cx="3400623" cy="2442623"/>
          </a:xfrm>
        </p:grpSpPr>
        <p:sp>
          <p:nvSpPr>
            <p:cNvPr id="79" name="object 206"/>
            <p:cNvSpPr txBox="1"/>
            <p:nvPr/>
          </p:nvSpPr>
          <p:spPr>
            <a:xfrm>
              <a:off x="3596625" y="7032615"/>
              <a:ext cx="1056225" cy="27533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sz="1600" b="1" kern="0" spc="4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2</a:t>
              </a:r>
              <a:r>
                <a:rPr sz="1600" b="1" kern="0" spc="-15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0</a:t>
              </a:r>
              <a:r>
                <a:rPr sz="1600" b="1" kern="0" spc="21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1</a:t>
              </a:r>
              <a:r>
                <a:rPr lang="ru-RU" sz="1600" b="1" kern="0" spc="44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9 год</a:t>
              </a:r>
              <a:endParaRPr sz="1600" b="1" kern="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80" name="object 206"/>
            <p:cNvSpPr txBox="1"/>
            <p:nvPr/>
          </p:nvSpPr>
          <p:spPr>
            <a:xfrm>
              <a:off x="4420584" y="7038706"/>
              <a:ext cx="1251948" cy="275330"/>
            </a:xfrm>
            <a:prstGeom prst="rect">
              <a:avLst/>
            </a:prstGeom>
            <a:noFill/>
          </p:spPr>
          <p:txBody>
            <a:bodyPr vert="horz" wrap="square" lIns="0" tIns="12065" rIns="0" bIns="0" rtlCol="0">
              <a:spAutoFit/>
            </a:bodyPr>
            <a:lstStyle/>
            <a:p>
              <a:pPr algn="ctr" defTabSz="914147">
                <a:defRPr/>
              </a:pPr>
              <a:r>
                <a:rPr lang="ru-RU" sz="1600" b="1" kern="0" spc="40" dirty="0">
                  <a:solidFill>
                    <a:srgbClr val="C00000"/>
                  </a:solidFill>
                  <a:latin typeface="+mj-lt"/>
                  <a:cs typeface="Times New Roman" pitchFamily="18" charset="0"/>
                </a:rPr>
                <a:t> </a:t>
              </a:r>
              <a:r>
                <a:rPr lang="ru-RU" sz="1600" b="1" kern="0" spc="40" dirty="0">
                  <a:solidFill>
                    <a:srgbClr val="FF0000"/>
                  </a:solidFill>
                  <a:latin typeface="+mj-lt"/>
                  <a:cs typeface="Times New Roman" pitchFamily="18" charset="0"/>
                </a:rPr>
                <a:t>2020</a:t>
              </a:r>
              <a:r>
                <a:rPr lang="ru-RU" sz="1600" b="1" kern="0" spc="44" dirty="0">
                  <a:solidFill>
                    <a:srgbClr val="FF0000"/>
                  </a:solidFill>
                  <a:latin typeface="+mj-lt"/>
                  <a:cs typeface="Times New Roman" pitchFamily="18" charset="0"/>
                </a:rPr>
                <a:t> год</a:t>
              </a:r>
              <a:endParaRPr sz="1600" b="1" kern="0" dirty="0">
                <a:solidFill>
                  <a:srgbClr val="FF0000"/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3315091" y="4871413"/>
              <a:ext cx="3400623" cy="585333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47">
                <a:defRPr/>
              </a:pPr>
              <a:endParaRPr lang="ru-RU" b="1" dirty="0">
                <a:solidFill>
                  <a:srgbClr val="1B6F53"/>
                </a:solidFill>
              </a:endParaRPr>
            </a:p>
          </p:txBody>
        </p:sp>
        <p:grpSp>
          <p:nvGrpSpPr>
            <p:cNvPr id="82" name="Группа 81"/>
            <p:cNvGrpSpPr/>
            <p:nvPr/>
          </p:nvGrpSpPr>
          <p:grpSpPr>
            <a:xfrm>
              <a:off x="3571270" y="5034964"/>
              <a:ext cx="1916831" cy="2015744"/>
              <a:chOff x="131369" y="4689336"/>
              <a:chExt cx="1916831" cy="2372887"/>
            </a:xfrm>
          </p:grpSpPr>
          <p:sp>
            <p:nvSpPr>
              <p:cNvPr id="85" name="object 212"/>
              <p:cNvSpPr/>
              <p:nvPr/>
            </p:nvSpPr>
            <p:spPr>
              <a:xfrm>
                <a:off x="131369" y="4689336"/>
                <a:ext cx="106142" cy="2355283"/>
              </a:xfrm>
              <a:custGeom>
                <a:avLst/>
                <a:gdLst/>
                <a:ahLst/>
                <a:cxnLst/>
                <a:rect l="l" t="t" r="r" b="b"/>
                <a:pathLst>
                  <a:path w="103504" h="2002154">
                    <a:moveTo>
                      <a:pt x="51752" y="25218"/>
                    </a:moveTo>
                    <a:lnTo>
                      <a:pt x="45465" y="35995"/>
                    </a:lnTo>
                    <a:lnTo>
                      <a:pt x="45465" y="2002155"/>
                    </a:lnTo>
                    <a:lnTo>
                      <a:pt x="58165" y="2002155"/>
                    </a:lnTo>
                    <a:lnTo>
                      <a:pt x="58038" y="35995"/>
                    </a:lnTo>
                    <a:lnTo>
                      <a:pt x="51752" y="25218"/>
                    </a:lnTo>
                    <a:close/>
                  </a:path>
                  <a:path w="103504" h="2002154">
                    <a:moveTo>
                      <a:pt x="51815" y="0"/>
                    </a:moveTo>
                    <a:lnTo>
                      <a:pt x="1777" y="85598"/>
                    </a:lnTo>
                    <a:lnTo>
                      <a:pt x="0" y="88519"/>
                    </a:lnTo>
                    <a:lnTo>
                      <a:pt x="1015" y="92456"/>
                    </a:lnTo>
                    <a:lnTo>
                      <a:pt x="7112" y="96012"/>
                    </a:lnTo>
                    <a:lnTo>
                      <a:pt x="11049" y="94996"/>
                    </a:lnTo>
                    <a:lnTo>
                      <a:pt x="45338" y="36213"/>
                    </a:lnTo>
                    <a:lnTo>
                      <a:pt x="45465" y="12573"/>
                    </a:lnTo>
                    <a:lnTo>
                      <a:pt x="59147" y="12573"/>
                    </a:lnTo>
                    <a:lnTo>
                      <a:pt x="51815" y="0"/>
                    </a:lnTo>
                    <a:close/>
                  </a:path>
                  <a:path w="103504" h="2002154">
                    <a:moveTo>
                      <a:pt x="59147" y="12573"/>
                    </a:moveTo>
                    <a:lnTo>
                      <a:pt x="58165" y="12573"/>
                    </a:lnTo>
                    <a:lnTo>
                      <a:pt x="58165" y="36213"/>
                    </a:lnTo>
                    <a:lnTo>
                      <a:pt x="92455" y="94996"/>
                    </a:lnTo>
                    <a:lnTo>
                      <a:pt x="96392" y="96012"/>
                    </a:lnTo>
                    <a:lnTo>
                      <a:pt x="102488" y="92456"/>
                    </a:lnTo>
                    <a:lnTo>
                      <a:pt x="103504" y="88519"/>
                    </a:lnTo>
                    <a:lnTo>
                      <a:pt x="101726" y="85598"/>
                    </a:lnTo>
                    <a:lnTo>
                      <a:pt x="59147" y="12573"/>
                    </a:lnTo>
                    <a:close/>
                  </a:path>
                  <a:path w="103504" h="2002154">
                    <a:moveTo>
                      <a:pt x="58165" y="15748"/>
                    </a:moveTo>
                    <a:lnTo>
                      <a:pt x="57276" y="15748"/>
                    </a:lnTo>
                    <a:lnTo>
                      <a:pt x="51752" y="25218"/>
                    </a:lnTo>
                    <a:lnTo>
                      <a:pt x="58165" y="36213"/>
                    </a:lnTo>
                    <a:lnTo>
                      <a:pt x="58165" y="15748"/>
                    </a:lnTo>
                    <a:close/>
                  </a:path>
                  <a:path w="103504" h="2002154">
                    <a:moveTo>
                      <a:pt x="58165" y="12573"/>
                    </a:moveTo>
                    <a:lnTo>
                      <a:pt x="45465" y="12573"/>
                    </a:lnTo>
                    <a:lnTo>
                      <a:pt x="45465" y="35995"/>
                    </a:lnTo>
                    <a:lnTo>
                      <a:pt x="51752" y="25218"/>
                    </a:lnTo>
                    <a:lnTo>
                      <a:pt x="46227" y="15748"/>
                    </a:lnTo>
                    <a:lnTo>
                      <a:pt x="58165" y="15748"/>
                    </a:lnTo>
                    <a:lnTo>
                      <a:pt x="58165" y="12573"/>
                    </a:lnTo>
                    <a:close/>
                  </a:path>
                  <a:path w="103504" h="2002154">
                    <a:moveTo>
                      <a:pt x="57276" y="15748"/>
                    </a:moveTo>
                    <a:lnTo>
                      <a:pt x="46227" y="15748"/>
                    </a:lnTo>
                    <a:lnTo>
                      <a:pt x="51752" y="25218"/>
                    </a:lnTo>
                    <a:lnTo>
                      <a:pt x="57276" y="15748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6" name="object 213"/>
              <p:cNvSpPr/>
              <p:nvPr/>
            </p:nvSpPr>
            <p:spPr>
              <a:xfrm>
                <a:off x="191029" y="7001247"/>
                <a:ext cx="1857171" cy="60976"/>
              </a:xfrm>
              <a:custGeom>
                <a:avLst/>
                <a:gdLst/>
                <a:ahLst/>
                <a:cxnLst/>
                <a:rect l="l" t="t" r="r" b="b"/>
                <a:pathLst>
                  <a:path w="2375535" h="103504">
                    <a:moveTo>
                      <a:pt x="2349681" y="51752"/>
                    </a:moveTo>
                    <a:lnTo>
                      <a:pt x="2279904" y="92456"/>
                    </a:lnTo>
                    <a:lnTo>
                      <a:pt x="2278888" y="96393"/>
                    </a:lnTo>
                    <a:lnTo>
                      <a:pt x="2280666" y="99441"/>
                    </a:lnTo>
                    <a:lnTo>
                      <a:pt x="2282444" y="102362"/>
                    </a:lnTo>
                    <a:lnTo>
                      <a:pt x="2286380" y="103505"/>
                    </a:lnTo>
                    <a:lnTo>
                      <a:pt x="2364163" y="58039"/>
                    </a:lnTo>
                    <a:lnTo>
                      <a:pt x="2362327" y="58039"/>
                    </a:lnTo>
                    <a:lnTo>
                      <a:pt x="2362327" y="57277"/>
                    </a:lnTo>
                    <a:lnTo>
                      <a:pt x="2359152" y="57277"/>
                    </a:lnTo>
                    <a:lnTo>
                      <a:pt x="2349681" y="51752"/>
                    </a:lnTo>
                    <a:close/>
                  </a:path>
                  <a:path w="2375535" h="103504">
                    <a:moveTo>
                      <a:pt x="2338686" y="45339"/>
                    </a:moveTo>
                    <a:lnTo>
                      <a:pt x="0" y="45339"/>
                    </a:lnTo>
                    <a:lnTo>
                      <a:pt x="0" y="58039"/>
                    </a:lnTo>
                    <a:lnTo>
                      <a:pt x="2338904" y="58039"/>
                    </a:lnTo>
                    <a:lnTo>
                      <a:pt x="2349681" y="51752"/>
                    </a:lnTo>
                    <a:lnTo>
                      <a:pt x="2338686" y="45339"/>
                    </a:lnTo>
                    <a:close/>
                  </a:path>
                  <a:path w="2375535" h="103504">
                    <a:moveTo>
                      <a:pt x="2364136" y="45339"/>
                    </a:moveTo>
                    <a:lnTo>
                      <a:pt x="2362327" y="45339"/>
                    </a:lnTo>
                    <a:lnTo>
                      <a:pt x="2362327" y="58039"/>
                    </a:lnTo>
                    <a:lnTo>
                      <a:pt x="2364163" y="58039"/>
                    </a:lnTo>
                    <a:lnTo>
                      <a:pt x="2375027" y="51689"/>
                    </a:lnTo>
                    <a:lnTo>
                      <a:pt x="2364136" y="45339"/>
                    </a:lnTo>
                    <a:close/>
                  </a:path>
                  <a:path w="2375535" h="103504">
                    <a:moveTo>
                      <a:pt x="2359152" y="46228"/>
                    </a:moveTo>
                    <a:lnTo>
                      <a:pt x="2349681" y="51752"/>
                    </a:lnTo>
                    <a:lnTo>
                      <a:pt x="2359152" y="57277"/>
                    </a:lnTo>
                    <a:lnTo>
                      <a:pt x="2359152" y="46228"/>
                    </a:lnTo>
                    <a:close/>
                  </a:path>
                  <a:path w="2375535" h="103504">
                    <a:moveTo>
                      <a:pt x="2362327" y="46228"/>
                    </a:moveTo>
                    <a:lnTo>
                      <a:pt x="2359152" y="46228"/>
                    </a:lnTo>
                    <a:lnTo>
                      <a:pt x="2359152" y="57277"/>
                    </a:lnTo>
                    <a:lnTo>
                      <a:pt x="2362327" y="57277"/>
                    </a:lnTo>
                    <a:lnTo>
                      <a:pt x="2362327" y="46228"/>
                    </a:lnTo>
                    <a:close/>
                  </a:path>
                  <a:path w="2375535" h="103504">
                    <a:moveTo>
                      <a:pt x="2286380" y="0"/>
                    </a:moveTo>
                    <a:lnTo>
                      <a:pt x="2282444" y="1016"/>
                    </a:lnTo>
                    <a:lnTo>
                      <a:pt x="2278888" y="7112"/>
                    </a:lnTo>
                    <a:lnTo>
                      <a:pt x="2279904" y="11049"/>
                    </a:lnTo>
                    <a:lnTo>
                      <a:pt x="2349681" y="51752"/>
                    </a:lnTo>
                    <a:lnTo>
                      <a:pt x="2359152" y="46228"/>
                    </a:lnTo>
                    <a:lnTo>
                      <a:pt x="2362327" y="46228"/>
                    </a:lnTo>
                    <a:lnTo>
                      <a:pt x="2362327" y="45339"/>
                    </a:lnTo>
                    <a:lnTo>
                      <a:pt x="2364136" y="45339"/>
                    </a:lnTo>
                    <a:lnTo>
                      <a:pt x="2286380" y="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7" name="object 214"/>
              <p:cNvSpPr/>
              <p:nvPr/>
            </p:nvSpPr>
            <p:spPr>
              <a:xfrm>
                <a:off x="1289517" y="5576217"/>
                <a:ext cx="546100" cy="1468398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581785">
                    <a:moveTo>
                      <a:pt x="0" y="1581277"/>
                    </a:moveTo>
                    <a:lnTo>
                      <a:pt x="546100" y="1581277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581277"/>
                    </a:lnTo>
                    <a:close/>
                  </a:path>
                </a:pathLst>
              </a:custGeom>
              <a:pattFill prst="pct90">
                <a:fgClr>
                  <a:srgbClr val="1B6F53"/>
                </a:fgClr>
                <a:bgClr>
                  <a:sysClr val="window" lastClr="FFFFFF"/>
                </a:bgClr>
              </a:patt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8" name="object 216"/>
              <p:cNvSpPr/>
              <p:nvPr/>
            </p:nvSpPr>
            <p:spPr>
              <a:xfrm>
                <a:off x="314313" y="5255003"/>
                <a:ext cx="546100" cy="1770399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179829">
                    <a:moveTo>
                      <a:pt x="0" y="1179614"/>
                    </a:moveTo>
                    <a:lnTo>
                      <a:pt x="546100" y="1179614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179614"/>
                    </a:lnTo>
                    <a:close/>
                  </a:path>
                </a:pathLst>
              </a:custGeom>
              <a:pattFill prst="pct90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3" name="object 206"/>
            <p:cNvSpPr txBox="1"/>
            <p:nvPr/>
          </p:nvSpPr>
          <p:spPr>
            <a:xfrm>
              <a:off x="3769299" y="5212848"/>
              <a:ext cx="423873" cy="2972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lang="ru-RU" b="1" kern="0" dirty="0">
                  <a:solidFill>
                    <a:srgbClr val="1B6F53"/>
                  </a:solidFill>
                  <a:latin typeface="+mj-lt"/>
                  <a:cs typeface="Times New Roman" pitchFamily="18" charset="0"/>
                </a:rPr>
                <a:t>32,6</a:t>
              </a:r>
              <a:endParaRPr b="1" kern="0" dirty="0">
                <a:solidFill>
                  <a:srgbClr val="1B6F53"/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84" name="object 206"/>
            <p:cNvSpPr txBox="1"/>
            <p:nvPr/>
          </p:nvSpPr>
          <p:spPr>
            <a:xfrm>
              <a:off x="4874014" y="5473873"/>
              <a:ext cx="548208" cy="2972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lang="ru-RU" b="1" kern="0" spc="40" dirty="0">
                  <a:solidFill>
                    <a:srgbClr val="1B6F53"/>
                  </a:solidFill>
                  <a:latin typeface="+mj-lt"/>
                  <a:cs typeface="Times New Roman" pitchFamily="18" charset="0"/>
                </a:rPr>
                <a:t>25,7</a:t>
              </a:r>
              <a:endParaRPr b="1" kern="0" dirty="0">
                <a:solidFill>
                  <a:srgbClr val="1B6F53"/>
                </a:solidFill>
                <a:latin typeface="+mj-lt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029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-35107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6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31106" y="46037"/>
            <a:ext cx="2133600" cy="336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06" y="747421"/>
            <a:ext cx="4073848" cy="670216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Объем инвестиций в основной капитал, </a:t>
            </a:r>
            <a:r>
              <a:rPr lang="ru-RU" b="1" dirty="0" smtClean="0">
                <a:solidFill>
                  <a:srgbClr val="FF0000"/>
                </a:solidFill>
              </a:rPr>
              <a:t>млрд</a:t>
            </a:r>
            <a:r>
              <a:rPr lang="ru-RU" b="1" dirty="0">
                <a:solidFill>
                  <a:srgbClr val="FF0000"/>
                </a:solidFill>
              </a:rPr>
              <a:t>. рублей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73846" y="658365"/>
            <a:ext cx="5849930" cy="369308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Инвестиционные проекты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544753" y="1865409"/>
            <a:ext cx="2422515" cy="2030998"/>
            <a:chOff x="300360" y="1323791"/>
            <a:chExt cx="2281660" cy="2048743"/>
          </a:xfrm>
        </p:grpSpPr>
        <p:sp>
          <p:nvSpPr>
            <p:cNvPr id="22" name="object 211"/>
            <p:cNvSpPr/>
            <p:nvPr/>
          </p:nvSpPr>
          <p:spPr>
            <a:xfrm>
              <a:off x="502473" y="1338535"/>
              <a:ext cx="2033260" cy="160705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12"/>
            <p:cNvSpPr/>
            <p:nvPr/>
          </p:nvSpPr>
          <p:spPr>
            <a:xfrm>
              <a:off x="412577" y="1323791"/>
              <a:ext cx="103505" cy="1753783"/>
            </a:xfrm>
            <a:custGeom>
              <a:avLst/>
              <a:gdLst/>
              <a:ahLst/>
              <a:cxnLst/>
              <a:rect l="l" t="t" r="r" b="b"/>
              <a:pathLst>
                <a:path w="103504" h="2002154">
                  <a:moveTo>
                    <a:pt x="51752" y="25218"/>
                  </a:moveTo>
                  <a:lnTo>
                    <a:pt x="45465" y="35995"/>
                  </a:lnTo>
                  <a:lnTo>
                    <a:pt x="45465" y="2002155"/>
                  </a:lnTo>
                  <a:lnTo>
                    <a:pt x="58165" y="2002155"/>
                  </a:lnTo>
                  <a:lnTo>
                    <a:pt x="58038" y="35995"/>
                  </a:lnTo>
                  <a:lnTo>
                    <a:pt x="51752" y="25218"/>
                  </a:lnTo>
                  <a:close/>
                </a:path>
                <a:path w="103504" h="2002154">
                  <a:moveTo>
                    <a:pt x="51815" y="0"/>
                  </a:moveTo>
                  <a:lnTo>
                    <a:pt x="1777" y="85598"/>
                  </a:lnTo>
                  <a:lnTo>
                    <a:pt x="0" y="88519"/>
                  </a:lnTo>
                  <a:lnTo>
                    <a:pt x="1015" y="92456"/>
                  </a:lnTo>
                  <a:lnTo>
                    <a:pt x="7112" y="96012"/>
                  </a:lnTo>
                  <a:lnTo>
                    <a:pt x="11049" y="94996"/>
                  </a:lnTo>
                  <a:lnTo>
                    <a:pt x="45338" y="36213"/>
                  </a:lnTo>
                  <a:lnTo>
                    <a:pt x="45465" y="12573"/>
                  </a:lnTo>
                  <a:lnTo>
                    <a:pt x="59147" y="12573"/>
                  </a:lnTo>
                  <a:lnTo>
                    <a:pt x="51815" y="0"/>
                  </a:lnTo>
                  <a:close/>
                </a:path>
                <a:path w="103504" h="2002154">
                  <a:moveTo>
                    <a:pt x="59147" y="12573"/>
                  </a:moveTo>
                  <a:lnTo>
                    <a:pt x="58165" y="12573"/>
                  </a:lnTo>
                  <a:lnTo>
                    <a:pt x="58165" y="36213"/>
                  </a:lnTo>
                  <a:lnTo>
                    <a:pt x="92455" y="94996"/>
                  </a:lnTo>
                  <a:lnTo>
                    <a:pt x="96392" y="96012"/>
                  </a:lnTo>
                  <a:lnTo>
                    <a:pt x="102488" y="92456"/>
                  </a:lnTo>
                  <a:lnTo>
                    <a:pt x="103504" y="88519"/>
                  </a:lnTo>
                  <a:lnTo>
                    <a:pt x="101726" y="85598"/>
                  </a:lnTo>
                  <a:lnTo>
                    <a:pt x="59147" y="12573"/>
                  </a:lnTo>
                  <a:close/>
                </a:path>
                <a:path w="103504" h="2002154">
                  <a:moveTo>
                    <a:pt x="58165" y="15748"/>
                  </a:moveTo>
                  <a:lnTo>
                    <a:pt x="57276" y="15748"/>
                  </a:lnTo>
                  <a:lnTo>
                    <a:pt x="51752" y="25218"/>
                  </a:lnTo>
                  <a:lnTo>
                    <a:pt x="58165" y="36213"/>
                  </a:lnTo>
                  <a:lnTo>
                    <a:pt x="58165" y="15748"/>
                  </a:lnTo>
                  <a:close/>
                </a:path>
                <a:path w="103504" h="2002154">
                  <a:moveTo>
                    <a:pt x="58165" y="12573"/>
                  </a:moveTo>
                  <a:lnTo>
                    <a:pt x="45465" y="12573"/>
                  </a:lnTo>
                  <a:lnTo>
                    <a:pt x="45465" y="35995"/>
                  </a:lnTo>
                  <a:lnTo>
                    <a:pt x="51752" y="25218"/>
                  </a:lnTo>
                  <a:lnTo>
                    <a:pt x="46227" y="15748"/>
                  </a:lnTo>
                  <a:lnTo>
                    <a:pt x="58165" y="15748"/>
                  </a:lnTo>
                  <a:lnTo>
                    <a:pt x="58165" y="12573"/>
                  </a:lnTo>
                  <a:close/>
                </a:path>
                <a:path w="103504" h="2002154">
                  <a:moveTo>
                    <a:pt x="57276" y="15748"/>
                  </a:moveTo>
                  <a:lnTo>
                    <a:pt x="46227" y="15748"/>
                  </a:lnTo>
                  <a:lnTo>
                    <a:pt x="51752" y="25218"/>
                  </a:lnTo>
                  <a:lnTo>
                    <a:pt x="57276" y="15748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13"/>
            <p:cNvSpPr/>
            <p:nvPr/>
          </p:nvSpPr>
          <p:spPr>
            <a:xfrm>
              <a:off x="469599" y="3044771"/>
              <a:ext cx="2066134" cy="100416"/>
            </a:xfrm>
            <a:custGeom>
              <a:avLst/>
              <a:gdLst/>
              <a:ahLst/>
              <a:cxnLst/>
              <a:rect l="l" t="t" r="r" b="b"/>
              <a:pathLst>
                <a:path w="2375535" h="103504">
                  <a:moveTo>
                    <a:pt x="2349681" y="51752"/>
                  </a:moveTo>
                  <a:lnTo>
                    <a:pt x="2279904" y="92456"/>
                  </a:lnTo>
                  <a:lnTo>
                    <a:pt x="2278888" y="96393"/>
                  </a:lnTo>
                  <a:lnTo>
                    <a:pt x="2280666" y="99441"/>
                  </a:lnTo>
                  <a:lnTo>
                    <a:pt x="2282444" y="102362"/>
                  </a:lnTo>
                  <a:lnTo>
                    <a:pt x="2286380" y="103505"/>
                  </a:lnTo>
                  <a:lnTo>
                    <a:pt x="2364163" y="58039"/>
                  </a:lnTo>
                  <a:lnTo>
                    <a:pt x="2362327" y="58039"/>
                  </a:lnTo>
                  <a:lnTo>
                    <a:pt x="2362327" y="57277"/>
                  </a:lnTo>
                  <a:lnTo>
                    <a:pt x="2359152" y="57277"/>
                  </a:lnTo>
                  <a:lnTo>
                    <a:pt x="2349681" y="51752"/>
                  </a:lnTo>
                  <a:close/>
                </a:path>
                <a:path w="2375535" h="103504">
                  <a:moveTo>
                    <a:pt x="2338686" y="45339"/>
                  </a:moveTo>
                  <a:lnTo>
                    <a:pt x="0" y="45339"/>
                  </a:lnTo>
                  <a:lnTo>
                    <a:pt x="0" y="58039"/>
                  </a:lnTo>
                  <a:lnTo>
                    <a:pt x="2338904" y="58039"/>
                  </a:lnTo>
                  <a:lnTo>
                    <a:pt x="2349681" y="51752"/>
                  </a:lnTo>
                  <a:lnTo>
                    <a:pt x="2338686" y="45339"/>
                  </a:lnTo>
                  <a:close/>
                </a:path>
                <a:path w="2375535" h="103504">
                  <a:moveTo>
                    <a:pt x="2364136" y="45339"/>
                  </a:moveTo>
                  <a:lnTo>
                    <a:pt x="2362327" y="45339"/>
                  </a:lnTo>
                  <a:lnTo>
                    <a:pt x="2362327" y="58039"/>
                  </a:lnTo>
                  <a:lnTo>
                    <a:pt x="2364163" y="58039"/>
                  </a:lnTo>
                  <a:lnTo>
                    <a:pt x="2375027" y="51689"/>
                  </a:lnTo>
                  <a:lnTo>
                    <a:pt x="2364136" y="45339"/>
                  </a:lnTo>
                  <a:close/>
                </a:path>
                <a:path w="2375535" h="103504">
                  <a:moveTo>
                    <a:pt x="2359152" y="46228"/>
                  </a:moveTo>
                  <a:lnTo>
                    <a:pt x="2349681" y="51752"/>
                  </a:lnTo>
                  <a:lnTo>
                    <a:pt x="2359152" y="57277"/>
                  </a:lnTo>
                  <a:lnTo>
                    <a:pt x="2359152" y="46228"/>
                  </a:lnTo>
                  <a:close/>
                </a:path>
                <a:path w="2375535" h="103504">
                  <a:moveTo>
                    <a:pt x="2362327" y="46228"/>
                  </a:moveTo>
                  <a:lnTo>
                    <a:pt x="2359152" y="46228"/>
                  </a:lnTo>
                  <a:lnTo>
                    <a:pt x="2359152" y="57277"/>
                  </a:lnTo>
                  <a:lnTo>
                    <a:pt x="2362327" y="57277"/>
                  </a:lnTo>
                  <a:lnTo>
                    <a:pt x="2362327" y="46228"/>
                  </a:lnTo>
                  <a:close/>
                </a:path>
                <a:path w="2375535" h="103504">
                  <a:moveTo>
                    <a:pt x="2286380" y="0"/>
                  </a:moveTo>
                  <a:lnTo>
                    <a:pt x="2282444" y="1016"/>
                  </a:lnTo>
                  <a:lnTo>
                    <a:pt x="2278888" y="7112"/>
                  </a:lnTo>
                  <a:lnTo>
                    <a:pt x="2279904" y="11049"/>
                  </a:lnTo>
                  <a:lnTo>
                    <a:pt x="2349681" y="51752"/>
                  </a:lnTo>
                  <a:lnTo>
                    <a:pt x="2359152" y="46228"/>
                  </a:lnTo>
                  <a:lnTo>
                    <a:pt x="2362327" y="46228"/>
                  </a:lnTo>
                  <a:lnTo>
                    <a:pt x="2362327" y="45339"/>
                  </a:lnTo>
                  <a:lnTo>
                    <a:pt x="2364136" y="45339"/>
                  </a:lnTo>
                  <a:lnTo>
                    <a:pt x="228638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14"/>
            <p:cNvSpPr/>
            <p:nvPr/>
          </p:nvSpPr>
          <p:spPr>
            <a:xfrm>
              <a:off x="1608364" y="1760908"/>
              <a:ext cx="546100" cy="1324395"/>
            </a:xfrm>
            <a:custGeom>
              <a:avLst/>
              <a:gdLst/>
              <a:ahLst/>
              <a:cxnLst/>
              <a:rect l="l" t="t" r="r" b="b"/>
              <a:pathLst>
                <a:path w="546100" h="1581785">
                  <a:moveTo>
                    <a:pt x="0" y="1581277"/>
                  </a:moveTo>
                  <a:lnTo>
                    <a:pt x="546100" y="1581277"/>
                  </a:lnTo>
                  <a:lnTo>
                    <a:pt x="546100" y="0"/>
                  </a:lnTo>
                  <a:lnTo>
                    <a:pt x="0" y="0"/>
                  </a:lnTo>
                  <a:lnTo>
                    <a:pt x="0" y="1581277"/>
                  </a:lnTo>
                  <a:close/>
                </a:path>
              </a:pathLst>
            </a:custGeom>
            <a:pattFill prst="pct90">
              <a:fgClr>
                <a:srgbClr val="1B6F53"/>
              </a:fgClr>
              <a:bgClr>
                <a:schemeClr val="bg1"/>
              </a:bgClr>
            </a:patt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16"/>
            <p:cNvSpPr/>
            <p:nvPr/>
          </p:nvSpPr>
          <p:spPr>
            <a:xfrm>
              <a:off x="634696" y="1949437"/>
              <a:ext cx="546100" cy="1155217"/>
            </a:xfrm>
            <a:custGeom>
              <a:avLst/>
              <a:gdLst/>
              <a:ahLst/>
              <a:cxnLst/>
              <a:rect l="l" t="t" r="r" b="b"/>
              <a:pathLst>
                <a:path w="546100" h="1179829">
                  <a:moveTo>
                    <a:pt x="0" y="1179614"/>
                  </a:moveTo>
                  <a:lnTo>
                    <a:pt x="546100" y="1179614"/>
                  </a:lnTo>
                  <a:lnTo>
                    <a:pt x="546100" y="0"/>
                  </a:lnTo>
                  <a:lnTo>
                    <a:pt x="0" y="0"/>
                  </a:lnTo>
                  <a:lnTo>
                    <a:pt x="0" y="1179614"/>
                  </a:lnTo>
                  <a:close/>
                </a:path>
              </a:pathLst>
            </a:custGeom>
            <a:pattFill prst="pct75">
              <a:fgClr>
                <a:srgbClr val="A6A6A6"/>
              </a:fgClr>
              <a:bgClr>
                <a:schemeClr val="bg1"/>
              </a:bgClr>
            </a:patt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1460968" y="1470219"/>
              <a:ext cx="1121052" cy="28568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</a:rPr>
                <a:t>123,3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00360" y="1629574"/>
              <a:ext cx="936104" cy="36694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</a:rPr>
                <a:t>115,4</a:t>
              </a:r>
            </a:p>
          </p:txBody>
        </p:sp>
        <p:sp>
          <p:nvSpPr>
            <p:cNvPr id="29" name="object 206"/>
            <p:cNvSpPr txBox="1"/>
            <p:nvPr/>
          </p:nvSpPr>
          <p:spPr>
            <a:xfrm>
              <a:off x="431776" y="3104655"/>
              <a:ext cx="1056225" cy="26787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1661" defTabSz="839668">
                <a:spcBef>
                  <a:spcPts val="87"/>
                </a:spcBef>
                <a:defRPr/>
              </a:pPr>
              <a:r>
                <a:rPr sz="1500" b="1" kern="0" spc="37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2</a:t>
              </a:r>
              <a:r>
                <a:rPr sz="1500" b="1" kern="0" spc="-14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0</a:t>
              </a:r>
              <a:r>
                <a:rPr sz="1500" b="1" kern="0" spc="19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1</a:t>
              </a:r>
              <a:r>
                <a:rPr lang="ru-RU" sz="1500" b="1" kern="0" spc="4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9 год</a:t>
              </a:r>
              <a:endParaRPr sz="1500" b="1" kern="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30" name="object 206"/>
            <p:cNvSpPr txBox="1"/>
            <p:nvPr/>
          </p:nvSpPr>
          <p:spPr>
            <a:xfrm>
              <a:off x="1283785" y="3114008"/>
              <a:ext cx="1251948" cy="245138"/>
            </a:xfrm>
            <a:prstGeom prst="rect">
              <a:avLst/>
            </a:prstGeom>
            <a:noFill/>
          </p:spPr>
          <p:txBody>
            <a:bodyPr vert="horz" wrap="square" lIns="0" tIns="12065" rIns="0" bIns="0" rtlCol="0">
              <a:spAutoFit/>
            </a:bodyPr>
            <a:lstStyle/>
            <a:p>
              <a:pPr algn="ctr" defTabSz="839668">
                <a:defRPr/>
              </a:pPr>
              <a:r>
                <a:rPr lang="ru-RU" sz="1500" b="1" kern="0" spc="37" dirty="0" smtClean="0">
                  <a:solidFill>
                    <a:srgbClr val="C00000"/>
                  </a:solidFill>
                  <a:latin typeface="+mj-lt"/>
                  <a:cs typeface="Times New Roman" pitchFamily="18" charset="0"/>
                </a:rPr>
                <a:t>2020</a:t>
              </a:r>
              <a:r>
                <a:rPr lang="ru-RU" sz="1500" b="1" kern="0" spc="40" dirty="0" smtClean="0">
                  <a:solidFill>
                    <a:srgbClr val="C00000"/>
                  </a:solidFill>
                  <a:latin typeface="+mj-lt"/>
                  <a:cs typeface="Times New Roman" pitchFamily="18" charset="0"/>
                </a:rPr>
                <a:t> </a:t>
              </a:r>
              <a:r>
                <a:rPr lang="ru-RU" sz="1500" b="1" kern="0" spc="40" dirty="0">
                  <a:solidFill>
                    <a:srgbClr val="C00000"/>
                  </a:solidFill>
                  <a:latin typeface="+mj-lt"/>
                  <a:cs typeface="Times New Roman" pitchFamily="18" charset="0"/>
                </a:rPr>
                <a:t>года</a:t>
              </a:r>
              <a:endParaRPr sz="1500" b="1" kern="0" dirty="0">
                <a:solidFill>
                  <a:srgbClr val="C00000"/>
                </a:solidFill>
                <a:latin typeface="+mj-lt"/>
                <a:cs typeface="Times New Roman" pitchFamily="18" charset="0"/>
              </a:endParaRPr>
            </a:p>
          </p:txBody>
        </p:sp>
      </p:grpSp>
      <p:sp>
        <p:nvSpPr>
          <p:cNvPr id="31" name="Стрелка вправо 30"/>
          <p:cNvSpPr/>
          <p:nvPr/>
        </p:nvSpPr>
        <p:spPr>
          <a:xfrm rot="5400000" flipH="1">
            <a:off x="1531941" y="1783721"/>
            <a:ext cx="304801" cy="653213"/>
          </a:xfrm>
          <a:prstGeom prst="rightArrow">
            <a:avLst/>
          </a:prstGeom>
          <a:gradFill flip="none" rotWithShape="0">
            <a:gsLst>
              <a:gs pos="0">
                <a:srgbClr val="C00000"/>
              </a:gs>
              <a:gs pos="51000">
                <a:schemeClr val="accent5">
                  <a:lumMod val="75000"/>
                </a:schemeClr>
              </a:gs>
              <a:gs pos="93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20948" y="1637489"/>
            <a:ext cx="3087262" cy="4477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1600" b="1" dirty="0">
                <a:solidFill>
                  <a:srgbClr val="1B6F53"/>
                </a:solidFill>
              </a:rPr>
              <a:t>на 1,2% </a:t>
            </a:r>
            <a:r>
              <a:rPr lang="ru-RU" sz="1400" dirty="0">
                <a:solidFill>
                  <a:srgbClr val="1B6F53"/>
                </a:solidFill>
              </a:rPr>
              <a:t>в сопоставимых</a:t>
            </a:r>
          </a:p>
          <a:p>
            <a:pPr algn="ctr"/>
            <a:r>
              <a:rPr lang="ru-RU" sz="1400" dirty="0">
                <a:solidFill>
                  <a:srgbClr val="1B6F53"/>
                </a:solidFill>
              </a:rPr>
              <a:t>                                  ценах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74023" y="3928917"/>
            <a:ext cx="3640300" cy="670216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>
              <a:defRPr/>
            </a:pPr>
            <a:r>
              <a:rPr lang="ru-RU" b="1" dirty="0"/>
              <a:t>Объем инвестиций в основной капитал, %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86273" y="4599133"/>
            <a:ext cx="3817793" cy="2744015"/>
            <a:chOff x="46730" y="4234707"/>
            <a:chExt cx="3537198" cy="2489321"/>
          </a:xfrm>
        </p:grpSpPr>
        <p:sp>
          <p:nvSpPr>
            <p:cNvPr id="35" name="object 236"/>
            <p:cNvSpPr/>
            <p:nvPr/>
          </p:nvSpPr>
          <p:spPr>
            <a:xfrm>
              <a:off x="727385" y="4396720"/>
              <a:ext cx="1722413" cy="1633109"/>
            </a:xfrm>
            <a:custGeom>
              <a:avLst/>
              <a:gdLst/>
              <a:ahLst/>
              <a:cxnLst/>
              <a:rect l="l" t="t" r="r" b="b"/>
              <a:pathLst>
                <a:path w="1282700" h="1282700">
                  <a:moveTo>
                    <a:pt x="45109" y="405130"/>
                  </a:moveTo>
                  <a:lnTo>
                    <a:pt x="29137" y="450261"/>
                  </a:lnTo>
                  <a:lnTo>
                    <a:pt x="16709" y="495769"/>
                  </a:lnTo>
                  <a:lnTo>
                    <a:pt x="7757" y="541494"/>
                  </a:lnTo>
                  <a:lnTo>
                    <a:pt x="2210" y="587274"/>
                  </a:lnTo>
                  <a:lnTo>
                    <a:pt x="0" y="632949"/>
                  </a:lnTo>
                  <a:lnTo>
                    <a:pt x="1055" y="678357"/>
                  </a:lnTo>
                  <a:lnTo>
                    <a:pt x="5307" y="723338"/>
                  </a:lnTo>
                  <a:lnTo>
                    <a:pt x="12686" y="767729"/>
                  </a:lnTo>
                  <a:lnTo>
                    <a:pt x="23123" y="811371"/>
                  </a:lnTo>
                  <a:lnTo>
                    <a:pt x="36546" y="854103"/>
                  </a:lnTo>
                  <a:lnTo>
                    <a:pt x="52888" y="895762"/>
                  </a:lnTo>
                  <a:lnTo>
                    <a:pt x="72077" y="936189"/>
                  </a:lnTo>
                  <a:lnTo>
                    <a:pt x="94045" y="975222"/>
                  </a:lnTo>
                  <a:lnTo>
                    <a:pt x="118722" y="1012701"/>
                  </a:lnTo>
                  <a:lnTo>
                    <a:pt x="146037" y="1048463"/>
                  </a:lnTo>
                  <a:lnTo>
                    <a:pt x="175922" y="1082349"/>
                  </a:lnTo>
                  <a:lnTo>
                    <a:pt x="208306" y="1114197"/>
                  </a:lnTo>
                  <a:lnTo>
                    <a:pt x="243120" y="1143846"/>
                  </a:lnTo>
                  <a:lnTo>
                    <a:pt x="280295" y="1171135"/>
                  </a:lnTo>
                  <a:lnTo>
                    <a:pt x="319759" y="1195903"/>
                  </a:lnTo>
                  <a:lnTo>
                    <a:pt x="361445" y="1217990"/>
                  </a:lnTo>
                  <a:lnTo>
                    <a:pt x="405281" y="1237233"/>
                  </a:lnTo>
                  <a:lnTo>
                    <a:pt x="450412" y="1253213"/>
                  </a:lnTo>
                  <a:lnTo>
                    <a:pt x="495921" y="1265648"/>
                  </a:lnTo>
                  <a:lnTo>
                    <a:pt x="541646" y="1274607"/>
                  </a:lnTo>
                  <a:lnTo>
                    <a:pt x="587426" y="1280161"/>
                  </a:lnTo>
                  <a:lnTo>
                    <a:pt x="633101" y="1282379"/>
                  </a:lnTo>
                  <a:lnTo>
                    <a:pt x="678509" y="1281331"/>
                  </a:lnTo>
                  <a:lnTo>
                    <a:pt x="723489" y="1277086"/>
                  </a:lnTo>
                  <a:lnTo>
                    <a:pt x="767881" y="1269714"/>
                  </a:lnTo>
                  <a:lnTo>
                    <a:pt x="811523" y="1259284"/>
                  </a:lnTo>
                  <a:lnTo>
                    <a:pt x="854254" y="1245867"/>
                  </a:lnTo>
                  <a:lnTo>
                    <a:pt x="895914" y="1229533"/>
                  </a:lnTo>
                  <a:lnTo>
                    <a:pt x="936341" y="1210349"/>
                  </a:lnTo>
                  <a:lnTo>
                    <a:pt x="975374" y="1188388"/>
                  </a:lnTo>
                  <a:lnTo>
                    <a:pt x="1012852" y="1163717"/>
                  </a:lnTo>
                  <a:lnTo>
                    <a:pt x="1048615" y="1136407"/>
                  </a:lnTo>
                  <a:lnTo>
                    <a:pt x="1082501" y="1106527"/>
                  </a:lnTo>
                  <a:lnTo>
                    <a:pt x="1114348" y="1074148"/>
                  </a:lnTo>
                  <a:lnTo>
                    <a:pt x="1143998" y="1039338"/>
                  </a:lnTo>
                  <a:lnTo>
                    <a:pt x="1171287" y="1002167"/>
                  </a:lnTo>
                  <a:lnTo>
                    <a:pt x="1196055" y="962706"/>
                  </a:lnTo>
                  <a:lnTo>
                    <a:pt x="1196618" y="961644"/>
                  </a:lnTo>
                  <a:lnTo>
                    <a:pt x="641247" y="961644"/>
                  </a:lnTo>
                  <a:lnTo>
                    <a:pt x="593878" y="958168"/>
                  </a:lnTo>
                  <a:lnTo>
                    <a:pt x="548667" y="948072"/>
                  </a:lnTo>
                  <a:lnTo>
                    <a:pt x="506110" y="931852"/>
                  </a:lnTo>
                  <a:lnTo>
                    <a:pt x="466704" y="910002"/>
                  </a:lnTo>
                  <a:lnTo>
                    <a:pt x="430942" y="883020"/>
                  </a:lnTo>
                  <a:lnTo>
                    <a:pt x="399323" y="851400"/>
                  </a:lnTo>
                  <a:lnTo>
                    <a:pt x="372340" y="815639"/>
                  </a:lnTo>
                  <a:lnTo>
                    <a:pt x="350491" y="776232"/>
                  </a:lnTo>
                  <a:lnTo>
                    <a:pt x="334271" y="733676"/>
                  </a:lnTo>
                  <a:lnTo>
                    <a:pt x="324175" y="688465"/>
                  </a:lnTo>
                  <a:lnTo>
                    <a:pt x="320699" y="641095"/>
                  </a:lnTo>
                  <a:lnTo>
                    <a:pt x="322122" y="610909"/>
                  </a:lnTo>
                  <a:lnTo>
                    <a:pt x="326367" y="581056"/>
                  </a:lnTo>
                  <a:lnTo>
                    <a:pt x="333397" y="551727"/>
                  </a:lnTo>
                  <a:lnTo>
                    <a:pt x="343178" y="523113"/>
                  </a:lnTo>
                  <a:lnTo>
                    <a:pt x="45109" y="405130"/>
                  </a:lnTo>
                  <a:close/>
                </a:path>
                <a:path w="1282700" h="1282700">
                  <a:moveTo>
                    <a:pt x="641247" y="0"/>
                  </a:moveTo>
                  <a:lnTo>
                    <a:pt x="641247" y="320547"/>
                  </a:lnTo>
                  <a:lnTo>
                    <a:pt x="688616" y="324023"/>
                  </a:lnTo>
                  <a:lnTo>
                    <a:pt x="733827" y="334119"/>
                  </a:lnTo>
                  <a:lnTo>
                    <a:pt x="776384" y="350339"/>
                  </a:lnTo>
                  <a:lnTo>
                    <a:pt x="815791" y="372189"/>
                  </a:lnTo>
                  <a:lnTo>
                    <a:pt x="851552" y="399171"/>
                  </a:lnTo>
                  <a:lnTo>
                    <a:pt x="883172" y="430791"/>
                  </a:lnTo>
                  <a:lnTo>
                    <a:pt x="910154" y="466552"/>
                  </a:lnTo>
                  <a:lnTo>
                    <a:pt x="932003" y="505959"/>
                  </a:lnTo>
                  <a:lnTo>
                    <a:pt x="948224" y="548515"/>
                  </a:lnTo>
                  <a:lnTo>
                    <a:pt x="958320" y="593726"/>
                  </a:lnTo>
                  <a:lnTo>
                    <a:pt x="961795" y="641095"/>
                  </a:lnTo>
                  <a:lnTo>
                    <a:pt x="958320" y="688465"/>
                  </a:lnTo>
                  <a:lnTo>
                    <a:pt x="948224" y="733676"/>
                  </a:lnTo>
                  <a:lnTo>
                    <a:pt x="932003" y="776232"/>
                  </a:lnTo>
                  <a:lnTo>
                    <a:pt x="910154" y="815639"/>
                  </a:lnTo>
                  <a:lnTo>
                    <a:pt x="883172" y="851400"/>
                  </a:lnTo>
                  <a:lnTo>
                    <a:pt x="851552" y="883020"/>
                  </a:lnTo>
                  <a:lnTo>
                    <a:pt x="815791" y="910002"/>
                  </a:lnTo>
                  <a:lnTo>
                    <a:pt x="776384" y="931852"/>
                  </a:lnTo>
                  <a:lnTo>
                    <a:pt x="733827" y="948072"/>
                  </a:lnTo>
                  <a:lnTo>
                    <a:pt x="688616" y="958168"/>
                  </a:lnTo>
                  <a:lnTo>
                    <a:pt x="641247" y="961644"/>
                  </a:lnTo>
                  <a:lnTo>
                    <a:pt x="1196618" y="961644"/>
                  </a:lnTo>
                  <a:lnTo>
                    <a:pt x="1218142" y="921023"/>
                  </a:lnTo>
                  <a:lnTo>
                    <a:pt x="1237385" y="877188"/>
                  </a:lnTo>
                  <a:lnTo>
                    <a:pt x="1253359" y="832042"/>
                  </a:lnTo>
                  <a:lnTo>
                    <a:pt x="1265788" y="786520"/>
                  </a:lnTo>
                  <a:lnTo>
                    <a:pt x="1274744" y="740785"/>
                  </a:lnTo>
                  <a:lnTo>
                    <a:pt x="1280295" y="694997"/>
                  </a:lnTo>
                  <a:lnTo>
                    <a:pt x="1282512" y="649317"/>
                  </a:lnTo>
                  <a:lnTo>
                    <a:pt x="1281462" y="603906"/>
                  </a:lnTo>
                  <a:lnTo>
                    <a:pt x="1277217" y="558924"/>
                  </a:lnTo>
                  <a:lnTo>
                    <a:pt x="1269846" y="514533"/>
                  </a:lnTo>
                  <a:lnTo>
                    <a:pt x="1259418" y="470892"/>
                  </a:lnTo>
                  <a:lnTo>
                    <a:pt x="1246003" y="428164"/>
                  </a:lnTo>
                  <a:lnTo>
                    <a:pt x="1229670" y="386508"/>
                  </a:lnTo>
                  <a:lnTo>
                    <a:pt x="1210489" y="346086"/>
                  </a:lnTo>
                  <a:lnTo>
                    <a:pt x="1188530" y="307058"/>
                  </a:lnTo>
                  <a:lnTo>
                    <a:pt x="1163861" y="269585"/>
                  </a:lnTo>
                  <a:lnTo>
                    <a:pt x="1136554" y="233829"/>
                  </a:lnTo>
                  <a:lnTo>
                    <a:pt x="1106676" y="199949"/>
                  </a:lnTo>
                  <a:lnTo>
                    <a:pt x="1074298" y="168106"/>
                  </a:lnTo>
                  <a:lnTo>
                    <a:pt x="1039490" y="138462"/>
                  </a:lnTo>
                  <a:lnTo>
                    <a:pt x="1002320" y="111177"/>
                  </a:lnTo>
                  <a:lnTo>
                    <a:pt x="962859" y="86412"/>
                  </a:lnTo>
                  <a:lnTo>
                    <a:pt x="921176" y="64327"/>
                  </a:lnTo>
                  <a:lnTo>
                    <a:pt x="877340" y="45084"/>
                  </a:lnTo>
                  <a:lnTo>
                    <a:pt x="831670" y="28935"/>
                  </a:lnTo>
                  <a:lnTo>
                    <a:pt x="785018" y="16322"/>
                  </a:lnTo>
                  <a:lnTo>
                    <a:pt x="737592" y="7274"/>
                  </a:lnTo>
                  <a:lnTo>
                    <a:pt x="689600" y="1823"/>
                  </a:lnTo>
                  <a:lnTo>
                    <a:pt x="641247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lIns="0" tIns="0" rIns="0" bIns="0" rtlCol="0"/>
            <a:lstStyle/>
            <a:p>
              <a:endParaRPr>
                <a:solidFill>
                  <a:srgbClr val="C00000"/>
                </a:solidFill>
              </a:endParaRPr>
            </a:p>
          </p:txBody>
        </p:sp>
        <p:sp>
          <p:nvSpPr>
            <p:cNvPr id="36" name="object 237"/>
            <p:cNvSpPr/>
            <p:nvPr/>
          </p:nvSpPr>
          <p:spPr>
            <a:xfrm>
              <a:off x="714600" y="4328553"/>
              <a:ext cx="809844" cy="653244"/>
            </a:xfrm>
            <a:custGeom>
              <a:avLst/>
              <a:gdLst/>
              <a:ahLst/>
              <a:cxnLst/>
              <a:rect l="l" t="t" r="r" b="b"/>
              <a:pathLst>
                <a:path w="596265" h="523239">
                  <a:moveTo>
                    <a:pt x="596137" y="0"/>
                  </a:moveTo>
                  <a:lnTo>
                    <a:pt x="547163" y="1863"/>
                  </a:lnTo>
                  <a:lnTo>
                    <a:pt x="498982" y="7380"/>
                  </a:lnTo>
                  <a:lnTo>
                    <a:pt x="451758" y="16437"/>
                  </a:lnTo>
                  <a:lnTo>
                    <a:pt x="405657" y="28922"/>
                  </a:lnTo>
                  <a:lnTo>
                    <a:pt x="360844" y="44722"/>
                  </a:lnTo>
                  <a:lnTo>
                    <a:pt x="317482" y="63724"/>
                  </a:lnTo>
                  <a:lnTo>
                    <a:pt x="275738" y="85816"/>
                  </a:lnTo>
                  <a:lnTo>
                    <a:pt x="235775" y="110886"/>
                  </a:lnTo>
                  <a:lnTo>
                    <a:pt x="197759" y="138821"/>
                  </a:lnTo>
                  <a:lnTo>
                    <a:pt x="161855" y="169509"/>
                  </a:lnTo>
                  <a:lnTo>
                    <a:pt x="128226" y="202836"/>
                  </a:lnTo>
                  <a:lnTo>
                    <a:pt x="97039" y="238690"/>
                  </a:lnTo>
                  <a:lnTo>
                    <a:pt x="68458" y="276959"/>
                  </a:lnTo>
                  <a:lnTo>
                    <a:pt x="42648" y="317531"/>
                  </a:lnTo>
                  <a:lnTo>
                    <a:pt x="19774" y="360291"/>
                  </a:lnTo>
                  <a:lnTo>
                    <a:pt x="0" y="405130"/>
                  </a:lnTo>
                  <a:lnTo>
                    <a:pt x="298069" y="523113"/>
                  </a:lnTo>
                  <a:lnTo>
                    <a:pt x="319377" y="479331"/>
                  </a:lnTo>
                  <a:lnTo>
                    <a:pt x="346571" y="439920"/>
                  </a:lnTo>
                  <a:lnTo>
                    <a:pt x="378985" y="405330"/>
                  </a:lnTo>
                  <a:lnTo>
                    <a:pt x="415956" y="376015"/>
                  </a:lnTo>
                  <a:lnTo>
                    <a:pt x="456821" y="352426"/>
                  </a:lnTo>
                  <a:lnTo>
                    <a:pt x="500915" y="335018"/>
                  </a:lnTo>
                  <a:lnTo>
                    <a:pt x="547575" y="324240"/>
                  </a:lnTo>
                  <a:lnTo>
                    <a:pt x="596137" y="320547"/>
                  </a:lnTo>
                  <a:lnTo>
                    <a:pt x="596137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object 238"/>
            <p:cNvSpPr/>
            <p:nvPr/>
          </p:nvSpPr>
          <p:spPr>
            <a:xfrm>
              <a:off x="881497" y="4560842"/>
              <a:ext cx="1390990" cy="1288744"/>
            </a:xfrm>
            <a:custGeom>
              <a:avLst/>
              <a:gdLst/>
              <a:ahLst/>
              <a:cxnLst/>
              <a:rect l="l" t="t" r="r" b="b"/>
              <a:pathLst>
                <a:path w="864234" h="864235">
                  <a:moveTo>
                    <a:pt x="432053" y="0"/>
                  </a:moveTo>
                  <a:lnTo>
                    <a:pt x="384974" y="2535"/>
                  </a:lnTo>
                  <a:lnTo>
                    <a:pt x="339363" y="9964"/>
                  </a:lnTo>
                  <a:lnTo>
                    <a:pt x="295485" y="22024"/>
                  </a:lnTo>
                  <a:lnTo>
                    <a:pt x="253603" y="38452"/>
                  </a:lnTo>
                  <a:lnTo>
                    <a:pt x="213980" y="58984"/>
                  </a:lnTo>
                  <a:lnTo>
                    <a:pt x="176881" y="83356"/>
                  </a:lnTo>
                  <a:lnTo>
                    <a:pt x="142568" y="111305"/>
                  </a:lnTo>
                  <a:lnTo>
                    <a:pt x="111305" y="142568"/>
                  </a:lnTo>
                  <a:lnTo>
                    <a:pt x="83356" y="176881"/>
                  </a:lnTo>
                  <a:lnTo>
                    <a:pt x="58984" y="213980"/>
                  </a:lnTo>
                  <a:lnTo>
                    <a:pt x="38452" y="253603"/>
                  </a:lnTo>
                  <a:lnTo>
                    <a:pt x="22024" y="295485"/>
                  </a:lnTo>
                  <a:lnTo>
                    <a:pt x="9964" y="339363"/>
                  </a:lnTo>
                  <a:lnTo>
                    <a:pt x="2535" y="384974"/>
                  </a:lnTo>
                  <a:lnTo>
                    <a:pt x="0" y="432053"/>
                  </a:lnTo>
                  <a:lnTo>
                    <a:pt x="2535" y="479110"/>
                  </a:lnTo>
                  <a:lnTo>
                    <a:pt x="9964" y="524700"/>
                  </a:lnTo>
                  <a:lnTo>
                    <a:pt x="22024" y="568560"/>
                  </a:lnTo>
                  <a:lnTo>
                    <a:pt x="38452" y="610427"/>
                  </a:lnTo>
                  <a:lnTo>
                    <a:pt x="58984" y="650037"/>
                  </a:lnTo>
                  <a:lnTo>
                    <a:pt x="83356" y="687126"/>
                  </a:lnTo>
                  <a:lnTo>
                    <a:pt x="111305" y="721431"/>
                  </a:lnTo>
                  <a:lnTo>
                    <a:pt x="142568" y="752687"/>
                  </a:lnTo>
                  <a:lnTo>
                    <a:pt x="176881" y="780632"/>
                  </a:lnTo>
                  <a:lnTo>
                    <a:pt x="213980" y="805001"/>
                  </a:lnTo>
                  <a:lnTo>
                    <a:pt x="253603" y="825530"/>
                  </a:lnTo>
                  <a:lnTo>
                    <a:pt x="295485" y="841957"/>
                  </a:lnTo>
                  <a:lnTo>
                    <a:pt x="339363" y="854016"/>
                  </a:lnTo>
                  <a:lnTo>
                    <a:pt x="384974" y="861446"/>
                  </a:lnTo>
                  <a:lnTo>
                    <a:pt x="432053" y="863980"/>
                  </a:lnTo>
                  <a:lnTo>
                    <a:pt x="479110" y="861446"/>
                  </a:lnTo>
                  <a:lnTo>
                    <a:pt x="524700" y="854016"/>
                  </a:lnTo>
                  <a:lnTo>
                    <a:pt x="568560" y="841957"/>
                  </a:lnTo>
                  <a:lnTo>
                    <a:pt x="610427" y="825530"/>
                  </a:lnTo>
                  <a:lnTo>
                    <a:pt x="650037" y="805001"/>
                  </a:lnTo>
                  <a:lnTo>
                    <a:pt x="687126" y="780632"/>
                  </a:lnTo>
                  <a:lnTo>
                    <a:pt x="721431" y="752687"/>
                  </a:lnTo>
                  <a:lnTo>
                    <a:pt x="752687" y="721431"/>
                  </a:lnTo>
                  <a:lnTo>
                    <a:pt x="780632" y="687126"/>
                  </a:lnTo>
                  <a:lnTo>
                    <a:pt x="805001" y="650037"/>
                  </a:lnTo>
                  <a:lnTo>
                    <a:pt x="825530" y="610427"/>
                  </a:lnTo>
                  <a:lnTo>
                    <a:pt x="841957" y="568560"/>
                  </a:lnTo>
                  <a:lnTo>
                    <a:pt x="854016" y="524700"/>
                  </a:lnTo>
                  <a:lnTo>
                    <a:pt x="861446" y="479110"/>
                  </a:lnTo>
                  <a:lnTo>
                    <a:pt x="863980" y="432053"/>
                  </a:lnTo>
                  <a:lnTo>
                    <a:pt x="861446" y="384974"/>
                  </a:lnTo>
                  <a:lnTo>
                    <a:pt x="854016" y="339363"/>
                  </a:lnTo>
                  <a:lnTo>
                    <a:pt x="841957" y="295485"/>
                  </a:lnTo>
                  <a:lnTo>
                    <a:pt x="825530" y="253603"/>
                  </a:lnTo>
                  <a:lnTo>
                    <a:pt x="805001" y="213980"/>
                  </a:lnTo>
                  <a:lnTo>
                    <a:pt x="780632" y="176881"/>
                  </a:lnTo>
                  <a:lnTo>
                    <a:pt x="752687" y="142568"/>
                  </a:lnTo>
                  <a:lnTo>
                    <a:pt x="721431" y="111305"/>
                  </a:lnTo>
                  <a:lnTo>
                    <a:pt x="687126" y="83356"/>
                  </a:lnTo>
                  <a:lnTo>
                    <a:pt x="650037" y="58984"/>
                  </a:lnTo>
                  <a:lnTo>
                    <a:pt x="610427" y="38452"/>
                  </a:lnTo>
                  <a:lnTo>
                    <a:pt x="568560" y="22024"/>
                  </a:lnTo>
                  <a:lnTo>
                    <a:pt x="524700" y="9964"/>
                  </a:lnTo>
                  <a:lnTo>
                    <a:pt x="479110" y="2535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FFFFFF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>
              <a:off x="2293517" y="5696586"/>
              <a:ext cx="226142" cy="105752"/>
            </a:xfrm>
            <a:prstGeom prst="line">
              <a:avLst/>
            </a:prstGeom>
            <a:ln w="127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643237" y="4521208"/>
              <a:ext cx="183545" cy="139291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Прямоугольник 39"/>
            <p:cNvSpPr/>
            <p:nvPr/>
          </p:nvSpPr>
          <p:spPr>
            <a:xfrm>
              <a:off x="2421746" y="5810219"/>
              <a:ext cx="805047" cy="3057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67" tIns="41984" rIns="83967" bIns="41984"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79,5%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80855" y="4234707"/>
              <a:ext cx="805047" cy="3057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67" tIns="41984" rIns="83967" bIns="41984"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20,5%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46730" y="6190088"/>
              <a:ext cx="3537198" cy="533940"/>
              <a:chOff x="-79231" y="6600021"/>
              <a:chExt cx="3817793" cy="588570"/>
            </a:xfrm>
          </p:grpSpPr>
          <p:sp>
            <p:nvSpPr>
              <p:cNvPr id="44" name="Прямоугольник 43"/>
              <p:cNvSpPr/>
              <p:nvPr/>
            </p:nvSpPr>
            <p:spPr>
              <a:xfrm>
                <a:off x="-79231" y="6880814"/>
                <a:ext cx="302285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Привлеченные средства</a:t>
                </a: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0104" y="6600021"/>
                <a:ext cx="355845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rgbClr val="1B6F53"/>
                    </a:solidFill>
                  </a:rPr>
                  <a:t>Собственные средства предприятий</a:t>
                </a: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94856" y="6935480"/>
                <a:ext cx="190106" cy="1390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208022" y="6273223"/>
              <a:ext cx="176134" cy="126126"/>
            </a:xfrm>
            <a:prstGeom prst="rect">
              <a:avLst/>
            </a:prstGeom>
            <a:solidFill>
              <a:srgbClr val="C000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3912727" y="1886544"/>
            <a:ext cx="6710019" cy="86513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    </a:t>
            </a:r>
            <a:r>
              <a:rPr lang="ru-RU" sz="1600" b="1" dirty="0"/>
              <a:t>«Создание производства по переработке изношенных     автомобильных шин и других резинотехнических изделий (РТИ) в резиновую крошку»;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3868231" y="2915784"/>
            <a:ext cx="6741338" cy="137403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just"/>
            <a:r>
              <a:rPr lang="ru-RU" sz="1600" b="1" dirty="0">
                <a:solidFill>
                  <a:srgbClr val="1B6F53"/>
                </a:solidFill>
              </a:rPr>
              <a:t>     </a:t>
            </a:r>
            <a:r>
              <a:rPr lang="ru-RU" sz="1600" b="1" dirty="0"/>
              <a:t>«Строительство Комплексного межмуниципального полигона для размещения, обезвреживания и обработки твердых коммунальных отходов для городов Нефтеюганска и </a:t>
            </a:r>
            <a:r>
              <a:rPr lang="ru-RU" sz="1600" b="1" dirty="0" err="1"/>
              <a:t>Пыть-Яха</a:t>
            </a:r>
            <a:r>
              <a:rPr lang="ru-RU" sz="1600" b="1" dirty="0"/>
              <a:t>, поселений Нефтеюганского района Ханты-Мансийского автономного округа – Югры».</a:t>
            </a:r>
          </a:p>
        </p:txBody>
      </p:sp>
      <p:sp>
        <p:nvSpPr>
          <p:cNvPr id="49" name="Нашивка 48"/>
          <p:cNvSpPr/>
          <p:nvPr/>
        </p:nvSpPr>
        <p:spPr>
          <a:xfrm>
            <a:off x="3983105" y="1236127"/>
            <a:ext cx="150552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Нашивка 49"/>
          <p:cNvSpPr/>
          <p:nvPr/>
        </p:nvSpPr>
        <p:spPr>
          <a:xfrm>
            <a:off x="3983106" y="1957927"/>
            <a:ext cx="150552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/>
          <p:nvPr/>
        </p:nvSpPr>
        <p:spPr>
          <a:xfrm>
            <a:off x="3983106" y="3038500"/>
            <a:ext cx="150552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4108210" y="5661517"/>
            <a:ext cx="3447629" cy="1178806"/>
            <a:chOff x="3562164" y="4656239"/>
            <a:chExt cx="3194239" cy="1069391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562164" y="4910969"/>
              <a:ext cx="3117144" cy="27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C00000"/>
                  </a:solidFill>
                </a:rPr>
                <a:t>Транспортировка и хранение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3948637" y="4656239"/>
              <a:ext cx="2807766" cy="27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b="1" dirty="0">
                  <a:solidFill>
                    <a:srgbClr val="1B6F53"/>
                  </a:solidFill>
                </a:rPr>
                <a:t>Промышленное производство</a:t>
              </a: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3820116" y="4994100"/>
              <a:ext cx="176134" cy="126126"/>
            </a:xfrm>
            <a:prstGeom prst="rect">
              <a:avLst/>
            </a:prstGeom>
            <a:solidFill>
              <a:srgbClr val="FFC0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3820116" y="4739370"/>
              <a:ext cx="176134" cy="126126"/>
            </a:xfrm>
            <a:prstGeom prst="rect">
              <a:avLst/>
            </a:prstGeom>
            <a:solidFill>
              <a:srgbClr val="1B6F53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3953755" y="5446420"/>
              <a:ext cx="1356270" cy="27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b="1" dirty="0">
                  <a:solidFill>
                    <a:srgbClr val="C00000"/>
                  </a:solidFill>
                </a:rPr>
                <a:t>Прочие</a:t>
              </a: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3948637" y="5191690"/>
              <a:ext cx="2807766" cy="27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b="1" dirty="0">
                  <a:solidFill>
                    <a:srgbClr val="1B6F53"/>
                  </a:solidFill>
                </a:rPr>
                <a:t>Строительство</a:t>
              </a: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3820116" y="5529551"/>
              <a:ext cx="176134" cy="126126"/>
            </a:xfrm>
            <a:prstGeom prst="rect">
              <a:avLst/>
            </a:prstGeom>
            <a:solidFill>
              <a:srgbClr val="C000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3820116" y="5274821"/>
              <a:ext cx="176134" cy="12612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9588156" y="6869590"/>
            <a:ext cx="768103" cy="371360"/>
            <a:chOff x="8878748" y="6191156"/>
            <a:chExt cx="617057" cy="336891"/>
          </a:xfrm>
        </p:grpSpPr>
        <p:cxnSp>
          <p:nvCxnSpPr>
            <p:cNvPr id="62" name="Прямая соединительная линия 61"/>
            <p:cNvCxnSpPr/>
            <p:nvPr/>
          </p:nvCxnSpPr>
          <p:spPr>
            <a:xfrm>
              <a:off x="8878748" y="6191156"/>
              <a:ext cx="132626" cy="30432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9011374" y="6495479"/>
              <a:ext cx="361226" cy="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Овал 67"/>
            <p:cNvSpPr/>
            <p:nvPr/>
          </p:nvSpPr>
          <p:spPr>
            <a:xfrm>
              <a:off x="9397033" y="6449519"/>
              <a:ext cx="98772" cy="78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9" name="Скругленный прямоугольник 68"/>
          <p:cNvSpPr/>
          <p:nvPr/>
        </p:nvSpPr>
        <p:spPr>
          <a:xfrm>
            <a:off x="9590840" y="6861031"/>
            <a:ext cx="934711" cy="3121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51" tIns="49775" rIns="99551" bIns="49775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1,7%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3868230" y="1137466"/>
            <a:ext cx="6741338" cy="61068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just"/>
            <a:r>
              <a:rPr lang="ru-RU" sz="1600" b="1" dirty="0">
                <a:solidFill>
                  <a:srgbClr val="1B6F53"/>
                </a:solidFill>
              </a:rPr>
              <a:t>    </a:t>
            </a:r>
            <a:r>
              <a:rPr lang="ru-RU" sz="1600" b="1" dirty="0"/>
              <a:t>«Создание транспортно-логистического комплекса в поселке Юганская Обь </a:t>
            </a:r>
            <a:r>
              <a:rPr lang="ru-RU" sz="1600" b="1" dirty="0" err="1"/>
              <a:t>Нефтеюганского</a:t>
            </a:r>
            <a:r>
              <a:rPr lang="ru-RU" sz="1600" b="1" dirty="0"/>
              <a:t> района»;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3568654" y="4403566"/>
            <a:ext cx="5849930" cy="369308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Инвестиции по видам экономической деятельности, %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5625613" y="4575854"/>
            <a:ext cx="5175455" cy="3153580"/>
            <a:chOff x="5291137" y="4151131"/>
            <a:chExt cx="4795076" cy="2860871"/>
          </a:xfrm>
        </p:grpSpPr>
        <p:pic>
          <p:nvPicPr>
            <p:cNvPr id="74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521951">
              <a:off x="5291137" y="4535515"/>
              <a:ext cx="4247871" cy="2476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8726348" y="5305530"/>
              <a:ext cx="644730" cy="121533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Группа 77"/>
            <p:cNvGrpSpPr/>
            <p:nvPr/>
          </p:nvGrpSpPr>
          <p:grpSpPr>
            <a:xfrm>
              <a:off x="8593722" y="4397784"/>
              <a:ext cx="749683" cy="258455"/>
              <a:chOff x="8593722" y="4397784"/>
              <a:chExt cx="749683" cy="258455"/>
            </a:xfrm>
          </p:grpSpPr>
          <p:cxnSp>
            <p:nvCxnSpPr>
              <p:cNvPr id="90" name="Прямая соединительная линия 89"/>
              <p:cNvCxnSpPr/>
              <p:nvPr/>
            </p:nvCxnSpPr>
            <p:spPr>
              <a:xfrm flipV="1">
                <a:off x="8593722" y="4443744"/>
                <a:ext cx="265252" cy="212495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/>
              <p:cNvCxnSpPr/>
              <p:nvPr/>
            </p:nvCxnSpPr>
            <p:spPr>
              <a:xfrm>
                <a:off x="8858974" y="4443744"/>
                <a:ext cx="361226" cy="0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Овал 91"/>
              <p:cNvSpPr/>
              <p:nvPr/>
            </p:nvSpPr>
            <p:spPr>
              <a:xfrm>
                <a:off x="9244633" y="4397784"/>
                <a:ext cx="98772" cy="78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9" name="Группа 78"/>
            <p:cNvGrpSpPr/>
            <p:nvPr/>
          </p:nvGrpSpPr>
          <p:grpSpPr>
            <a:xfrm>
              <a:off x="9131781" y="5773758"/>
              <a:ext cx="714907" cy="224689"/>
              <a:chOff x="9131781" y="5773758"/>
              <a:chExt cx="714907" cy="224689"/>
            </a:xfrm>
          </p:grpSpPr>
          <p:cxnSp>
            <p:nvCxnSpPr>
              <p:cNvPr id="87" name="Прямая соединительная линия 86"/>
              <p:cNvCxnSpPr/>
              <p:nvPr/>
            </p:nvCxnSpPr>
            <p:spPr>
              <a:xfrm>
                <a:off x="9131781" y="5773758"/>
                <a:ext cx="265252" cy="185425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9386690" y="5964153"/>
                <a:ext cx="361226" cy="0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Овал 88"/>
              <p:cNvSpPr/>
              <p:nvPr/>
            </p:nvSpPr>
            <p:spPr>
              <a:xfrm>
                <a:off x="9747916" y="5919919"/>
                <a:ext cx="98772" cy="78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0" name="Группа 79"/>
            <p:cNvGrpSpPr/>
            <p:nvPr/>
          </p:nvGrpSpPr>
          <p:grpSpPr>
            <a:xfrm>
              <a:off x="9047619" y="5047075"/>
              <a:ext cx="749683" cy="258455"/>
              <a:chOff x="8593722" y="4397784"/>
              <a:chExt cx="749683" cy="258455"/>
            </a:xfrm>
          </p:grpSpPr>
          <p:cxnSp>
            <p:nvCxnSpPr>
              <p:cNvPr id="84" name="Прямая соединительная линия 83"/>
              <p:cNvCxnSpPr/>
              <p:nvPr/>
            </p:nvCxnSpPr>
            <p:spPr>
              <a:xfrm flipV="1">
                <a:off x="8593722" y="4443744"/>
                <a:ext cx="265252" cy="212495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/>
              <p:cNvCxnSpPr/>
              <p:nvPr/>
            </p:nvCxnSpPr>
            <p:spPr>
              <a:xfrm>
                <a:off x="8858974" y="4443744"/>
                <a:ext cx="361226" cy="0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Овал 85"/>
              <p:cNvSpPr/>
              <p:nvPr/>
            </p:nvSpPr>
            <p:spPr>
              <a:xfrm>
                <a:off x="9244633" y="4397784"/>
                <a:ext cx="98772" cy="78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1" name="Скругленный прямоугольник 80"/>
            <p:cNvSpPr/>
            <p:nvPr/>
          </p:nvSpPr>
          <p:spPr>
            <a:xfrm>
              <a:off x="8719164" y="4151131"/>
              <a:ext cx="866013" cy="28320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</a:rPr>
                <a:t>86,8%</a:t>
              </a: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9152170" y="4782784"/>
              <a:ext cx="866013" cy="28320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</a:rPr>
                <a:t>0,1%</a:t>
              </a: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9220200" y="5661126"/>
              <a:ext cx="866013" cy="28320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</a:rPr>
                <a:t>11,4%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73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3781" y="6001751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26119" y="-30163"/>
            <a:ext cx="5315187" cy="400085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Малое и среднее предпринимательство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558871" y="534567"/>
            <a:ext cx="9144001" cy="795945"/>
          </a:xfrm>
          <a:prstGeom prst="rect">
            <a:avLst/>
          </a:prstGeom>
        </p:spPr>
        <p:txBody>
          <a:bodyPr lIns="99551" tIns="49775" rIns="99551" bIns="49775"/>
          <a:lstStyle>
            <a:lvl1pPr marL="437852" indent="-437852" algn="l" defTabSz="1167606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4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48680" indent="-364877" algn="l" defTabSz="1167606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9507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43312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27117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10920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94723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78525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62329" indent="-291902" algn="l" defTabSz="1167606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Оказана финансовая поддержка 38 субъектам малого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среднего  предпринимательства </a:t>
            </a:r>
            <a:endParaRPr lang="en-US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811529" y="1330512"/>
            <a:ext cx="9311313" cy="9233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17" tIns="45709" rIns="91417" bIns="45709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ru-RU" altLang="ko-KR" dirty="0" smtClean="0">
                <a:solidFill>
                  <a:srgbClr val="1F6E66"/>
                </a:solidFill>
              </a:rPr>
              <a:t>в том числе 11 СМСП, </a:t>
            </a:r>
            <a:r>
              <a:rPr lang="ru-RU" altLang="ko-KR" dirty="0">
                <a:solidFill>
                  <a:srgbClr val="1F6E66"/>
                </a:solidFill>
              </a:rPr>
              <a:t>осуществляющим деятельность в отраслях, пострадавших от распространения новой </a:t>
            </a:r>
            <a:r>
              <a:rPr lang="ru-RU" altLang="ko-KR" dirty="0" err="1">
                <a:solidFill>
                  <a:srgbClr val="1F6E66"/>
                </a:solidFill>
              </a:rPr>
              <a:t>коронавирусной</a:t>
            </a:r>
            <a:r>
              <a:rPr lang="ru-RU" altLang="ko-KR" dirty="0">
                <a:solidFill>
                  <a:srgbClr val="1F6E66"/>
                </a:solidFill>
              </a:rPr>
              <a:t> инфекции </a:t>
            </a:r>
            <a:endParaRPr lang="ru-RU" altLang="ko-KR" dirty="0" smtClean="0">
              <a:solidFill>
                <a:srgbClr val="1F6E66"/>
              </a:solidFill>
            </a:endParaRPr>
          </a:p>
          <a:p>
            <a:r>
              <a:rPr lang="ru-RU" altLang="ko-KR" dirty="0" smtClean="0">
                <a:solidFill>
                  <a:srgbClr val="1F6E66"/>
                </a:solidFill>
              </a:rPr>
              <a:t>(</a:t>
            </a:r>
            <a:r>
              <a:rPr lang="ru-RU" altLang="ko-KR" dirty="0">
                <a:solidFill>
                  <a:srgbClr val="1F6E66"/>
                </a:solidFill>
              </a:rPr>
              <a:t>COVID-19)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-19028" y="2357910"/>
            <a:ext cx="11341503" cy="4066271"/>
            <a:chOff x="20334" y="2140463"/>
            <a:chExt cx="10507940" cy="3688847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4305395" y="3446263"/>
              <a:ext cx="1690413" cy="1484248"/>
              <a:chOff x="3493002" y="3073293"/>
              <a:chExt cx="5248504" cy="4609321"/>
            </a:xfrm>
          </p:grpSpPr>
          <p:sp>
            <p:nvSpPr>
              <p:cNvPr id="51" name="Graphic 11">
                <a:extLst>
                  <a:ext uri="{FF2B5EF4-FFF2-40B4-BE49-F238E27FC236}">
                    <a16:creationId xmlns:a16="http://schemas.microsoft.com/office/drawing/2014/main" xmlns="" id="{03CCF36E-D6A1-49C3-AF4D-17AD7C746CBB}"/>
                  </a:ext>
                </a:extLst>
              </p:cNvPr>
              <p:cNvSpPr/>
              <p:nvPr/>
            </p:nvSpPr>
            <p:spPr>
              <a:xfrm>
                <a:off x="4877244" y="4726950"/>
                <a:ext cx="1097033" cy="2829506"/>
              </a:xfrm>
              <a:custGeom>
                <a:avLst/>
                <a:gdLst>
                  <a:gd name="connsiteX0" fmla="*/ 1732970 w 1743075"/>
                  <a:gd name="connsiteY0" fmla="*/ 1329937 h 4495800"/>
                  <a:gd name="connsiteX1" fmla="*/ 1726302 w 1743075"/>
                  <a:gd name="connsiteY1" fmla="*/ 1291837 h 4495800"/>
                  <a:gd name="connsiteX2" fmla="*/ 1698680 w 1743075"/>
                  <a:gd name="connsiteY2" fmla="*/ 1230877 h 4495800"/>
                  <a:gd name="connsiteX3" fmla="*/ 1666295 w 1743075"/>
                  <a:gd name="connsiteY3" fmla="*/ 1177537 h 4495800"/>
                  <a:gd name="connsiteX4" fmla="*/ 1643435 w 1743075"/>
                  <a:gd name="connsiteY4" fmla="*/ 1128959 h 4495800"/>
                  <a:gd name="connsiteX5" fmla="*/ 1636767 w 1743075"/>
                  <a:gd name="connsiteY5" fmla="*/ 1117529 h 4495800"/>
                  <a:gd name="connsiteX6" fmla="*/ 1595810 w 1743075"/>
                  <a:gd name="connsiteY6" fmla="*/ 1023232 h 4495800"/>
                  <a:gd name="connsiteX7" fmla="*/ 1586285 w 1743075"/>
                  <a:gd name="connsiteY7" fmla="*/ 1007039 h 4495800"/>
                  <a:gd name="connsiteX8" fmla="*/ 1573902 w 1743075"/>
                  <a:gd name="connsiteY8" fmla="*/ 972749 h 4495800"/>
                  <a:gd name="connsiteX9" fmla="*/ 1560567 w 1743075"/>
                  <a:gd name="connsiteY9" fmla="*/ 923219 h 4495800"/>
                  <a:gd name="connsiteX10" fmla="*/ 1550090 w 1743075"/>
                  <a:gd name="connsiteY10" fmla="*/ 880357 h 4495800"/>
                  <a:gd name="connsiteX11" fmla="*/ 1547232 w 1743075"/>
                  <a:gd name="connsiteY11" fmla="*/ 863212 h 4495800"/>
                  <a:gd name="connsiteX12" fmla="*/ 1508180 w 1743075"/>
                  <a:gd name="connsiteY12" fmla="*/ 747959 h 4495800"/>
                  <a:gd name="connsiteX13" fmla="*/ 1468175 w 1743075"/>
                  <a:gd name="connsiteY13" fmla="*/ 705097 h 4495800"/>
                  <a:gd name="connsiteX14" fmla="*/ 1428170 w 1743075"/>
                  <a:gd name="connsiteY14" fmla="*/ 685094 h 4495800"/>
                  <a:gd name="connsiteX15" fmla="*/ 1380545 w 1743075"/>
                  <a:gd name="connsiteY15" fmla="*/ 669854 h 4495800"/>
                  <a:gd name="connsiteX16" fmla="*/ 1303392 w 1743075"/>
                  <a:gd name="connsiteY16" fmla="*/ 650804 h 4495800"/>
                  <a:gd name="connsiteX17" fmla="*/ 1301487 w 1743075"/>
                  <a:gd name="connsiteY17" fmla="*/ 649852 h 4495800"/>
                  <a:gd name="connsiteX18" fmla="*/ 1223382 w 1743075"/>
                  <a:gd name="connsiteY18" fmla="*/ 629849 h 4495800"/>
                  <a:gd name="connsiteX19" fmla="*/ 1160517 w 1743075"/>
                  <a:gd name="connsiteY19" fmla="*/ 610799 h 4495800"/>
                  <a:gd name="connsiteX20" fmla="*/ 1101462 w 1743075"/>
                  <a:gd name="connsiteY20" fmla="*/ 511739 h 4495800"/>
                  <a:gd name="connsiteX21" fmla="*/ 1106225 w 1743075"/>
                  <a:gd name="connsiteY21" fmla="*/ 422204 h 4495800"/>
                  <a:gd name="connsiteX22" fmla="*/ 1119560 w 1743075"/>
                  <a:gd name="connsiteY22" fmla="*/ 398392 h 4495800"/>
                  <a:gd name="connsiteX23" fmla="*/ 1150040 w 1743075"/>
                  <a:gd name="connsiteY23" fmla="*/ 352672 h 4495800"/>
                  <a:gd name="connsiteX24" fmla="*/ 1155755 w 1743075"/>
                  <a:gd name="connsiteY24" fmla="*/ 326002 h 4495800"/>
                  <a:gd name="connsiteX25" fmla="*/ 1153850 w 1743075"/>
                  <a:gd name="connsiteY25" fmla="*/ 263137 h 4495800"/>
                  <a:gd name="connsiteX26" fmla="*/ 1135752 w 1743075"/>
                  <a:gd name="connsiteY26" fmla="*/ 252659 h 4495800"/>
                  <a:gd name="connsiteX27" fmla="*/ 1124322 w 1743075"/>
                  <a:gd name="connsiteY27" fmla="*/ 241229 h 4495800"/>
                  <a:gd name="connsiteX28" fmla="*/ 1125275 w 1743075"/>
                  <a:gd name="connsiteY28" fmla="*/ 203129 h 4495800"/>
                  <a:gd name="connsiteX29" fmla="*/ 1124322 w 1743075"/>
                  <a:gd name="connsiteY29" fmla="*/ 182174 h 4495800"/>
                  <a:gd name="connsiteX30" fmla="*/ 1074792 w 1743075"/>
                  <a:gd name="connsiteY30" fmla="*/ 56444 h 4495800"/>
                  <a:gd name="connsiteX31" fmla="*/ 1048122 w 1743075"/>
                  <a:gd name="connsiteY31" fmla="*/ 37394 h 4495800"/>
                  <a:gd name="connsiteX32" fmla="*/ 1005260 w 1743075"/>
                  <a:gd name="connsiteY32" fmla="*/ 20249 h 4495800"/>
                  <a:gd name="connsiteX33" fmla="*/ 873815 w 1743075"/>
                  <a:gd name="connsiteY33" fmla="*/ 24059 h 4495800"/>
                  <a:gd name="connsiteX34" fmla="*/ 782375 w 1743075"/>
                  <a:gd name="connsiteY34" fmla="*/ 104069 h 4495800"/>
                  <a:gd name="connsiteX35" fmla="*/ 775707 w 1743075"/>
                  <a:gd name="connsiteY35" fmla="*/ 117404 h 4495800"/>
                  <a:gd name="connsiteX36" fmla="*/ 769040 w 1743075"/>
                  <a:gd name="connsiteY36" fmla="*/ 159314 h 4495800"/>
                  <a:gd name="connsiteX37" fmla="*/ 759515 w 1743075"/>
                  <a:gd name="connsiteY37" fmla="*/ 293617 h 4495800"/>
                  <a:gd name="connsiteX38" fmla="*/ 759515 w 1743075"/>
                  <a:gd name="connsiteY38" fmla="*/ 297427 h 4495800"/>
                  <a:gd name="connsiteX39" fmla="*/ 762372 w 1743075"/>
                  <a:gd name="connsiteY39" fmla="*/ 370769 h 4495800"/>
                  <a:gd name="connsiteX40" fmla="*/ 786185 w 1743075"/>
                  <a:gd name="connsiteY40" fmla="*/ 424109 h 4495800"/>
                  <a:gd name="connsiteX41" fmla="*/ 799520 w 1743075"/>
                  <a:gd name="connsiteY41" fmla="*/ 446969 h 4495800"/>
                  <a:gd name="connsiteX42" fmla="*/ 811902 w 1743075"/>
                  <a:gd name="connsiteY42" fmla="*/ 517454 h 4495800"/>
                  <a:gd name="connsiteX43" fmla="*/ 806187 w 1743075"/>
                  <a:gd name="connsiteY43" fmla="*/ 540314 h 4495800"/>
                  <a:gd name="connsiteX44" fmla="*/ 729035 w 1743075"/>
                  <a:gd name="connsiteY44" fmla="*/ 576509 h 4495800"/>
                  <a:gd name="connsiteX45" fmla="*/ 717605 w 1743075"/>
                  <a:gd name="connsiteY45" fmla="*/ 579367 h 4495800"/>
                  <a:gd name="connsiteX46" fmla="*/ 546155 w 1743075"/>
                  <a:gd name="connsiteY46" fmla="*/ 617467 h 4495800"/>
                  <a:gd name="connsiteX47" fmla="*/ 469955 w 1743075"/>
                  <a:gd name="connsiteY47" fmla="*/ 627944 h 4495800"/>
                  <a:gd name="connsiteX48" fmla="*/ 396612 w 1743075"/>
                  <a:gd name="connsiteY48" fmla="*/ 646994 h 4495800"/>
                  <a:gd name="connsiteX49" fmla="*/ 348035 w 1743075"/>
                  <a:gd name="connsiteY49" fmla="*/ 688904 h 4495800"/>
                  <a:gd name="connsiteX50" fmla="*/ 311840 w 1743075"/>
                  <a:gd name="connsiteY50" fmla="*/ 807014 h 4495800"/>
                  <a:gd name="connsiteX51" fmla="*/ 287075 w 1743075"/>
                  <a:gd name="connsiteY51" fmla="*/ 848924 h 4495800"/>
                  <a:gd name="connsiteX52" fmla="*/ 246117 w 1743075"/>
                  <a:gd name="connsiteY52" fmla="*/ 896549 h 4495800"/>
                  <a:gd name="connsiteX53" fmla="*/ 233735 w 1743075"/>
                  <a:gd name="connsiteY53" fmla="*/ 922267 h 4495800"/>
                  <a:gd name="connsiteX54" fmla="*/ 164202 w 1743075"/>
                  <a:gd name="connsiteY54" fmla="*/ 1008944 h 4495800"/>
                  <a:gd name="connsiteX55" fmla="*/ 152772 w 1743075"/>
                  <a:gd name="connsiteY55" fmla="*/ 1024184 h 4495800"/>
                  <a:gd name="connsiteX56" fmla="*/ 81335 w 1743075"/>
                  <a:gd name="connsiteY56" fmla="*/ 1130864 h 4495800"/>
                  <a:gd name="connsiteX57" fmla="*/ 10850 w 1743075"/>
                  <a:gd name="connsiteY57" fmla="*/ 1280407 h 4495800"/>
                  <a:gd name="connsiteX58" fmla="*/ 27042 w 1743075"/>
                  <a:gd name="connsiteY58" fmla="*/ 1395659 h 4495800"/>
                  <a:gd name="connsiteX59" fmla="*/ 61332 w 1743075"/>
                  <a:gd name="connsiteY59" fmla="*/ 1453762 h 4495800"/>
                  <a:gd name="connsiteX60" fmla="*/ 74667 w 1743075"/>
                  <a:gd name="connsiteY60" fmla="*/ 1474717 h 4495800"/>
                  <a:gd name="connsiteX61" fmla="*/ 97527 w 1743075"/>
                  <a:gd name="connsiteY61" fmla="*/ 1509007 h 4495800"/>
                  <a:gd name="connsiteX62" fmla="*/ 108005 w 1743075"/>
                  <a:gd name="connsiteY62" fmla="*/ 1522342 h 4495800"/>
                  <a:gd name="connsiteX63" fmla="*/ 162297 w 1743075"/>
                  <a:gd name="connsiteY63" fmla="*/ 1602352 h 4495800"/>
                  <a:gd name="connsiteX64" fmla="*/ 201350 w 1743075"/>
                  <a:gd name="connsiteY64" fmla="*/ 1654739 h 4495800"/>
                  <a:gd name="connsiteX65" fmla="*/ 288980 w 1743075"/>
                  <a:gd name="connsiteY65" fmla="*/ 1768087 h 4495800"/>
                  <a:gd name="connsiteX66" fmla="*/ 300410 w 1743075"/>
                  <a:gd name="connsiteY66" fmla="*/ 1810949 h 4495800"/>
                  <a:gd name="connsiteX67" fmla="*/ 288027 w 1743075"/>
                  <a:gd name="connsiteY67" fmla="*/ 1909057 h 4495800"/>
                  <a:gd name="connsiteX68" fmla="*/ 279455 w 1743075"/>
                  <a:gd name="connsiteY68" fmla="*/ 2064314 h 4495800"/>
                  <a:gd name="connsiteX69" fmla="*/ 277550 w 1743075"/>
                  <a:gd name="connsiteY69" fmla="*/ 2079554 h 4495800"/>
                  <a:gd name="connsiteX70" fmla="*/ 266120 w 1743075"/>
                  <a:gd name="connsiteY70" fmla="*/ 2192902 h 4495800"/>
                  <a:gd name="connsiteX71" fmla="*/ 265167 w 1743075"/>
                  <a:gd name="connsiteY71" fmla="*/ 2338634 h 4495800"/>
                  <a:gd name="connsiteX72" fmla="*/ 251832 w 1743075"/>
                  <a:gd name="connsiteY72" fmla="*/ 2463412 h 4495800"/>
                  <a:gd name="connsiteX73" fmla="*/ 268025 w 1743075"/>
                  <a:gd name="connsiteY73" fmla="*/ 2496749 h 4495800"/>
                  <a:gd name="connsiteX74" fmla="*/ 358512 w 1743075"/>
                  <a:gd name="connsiteY74" fmla="*/ 2521514 h 4495800"/>
                  <a:gd name="connsiteX75" fmla="*/ 377562 w 1743075"/>
                  <a:gd name="connsiteY75" fmla="*/ 2525324 h 4495800"/>
                  <a:gd name="connsiteX76" fmla="*/ 467097 w 1743075"/>
                  <a:gd name="connsiteY76" fmla="*/ 2499607 h 4495800"/>
                  <a:gd name="connsiteX77" fmla="*/ 496625 w 1743075"/>
                  <a:gd name="connsiteY77" fmla="*/ 2472937 h 4495800"/>
                  <a:gd name="connsiteX78" fmla="*/ 498530 w 1743075"/>
                  <a:gd name="connsiteY78" fmla="*/ 2500559 h 4495800"/>
                  <a:gd name="connsiteX79" fmla="*/ 497577 w 1743075"/>
                  <a:gd name="connsiteY79" fmla="*/ 2653912 h 4495800"/>
                  <a:gd name="connsiteX80" fmla="*/ 491862 w 1743075"/>
                  <a:gd name="connsiteY80" fmla="*/ 2752972 h 4495800"/>
                  <a:gd name="connsiteX81" fmla="*/ 489957 w 1743075"/>
                  <a:gd name="connsiteY81" fmla="*/ 2915849 h 4495800"/>
                  <a:gd name="connsiteX82" fmla="*/ 483290 w 1743075"/>
                  <a:gd name="connsiteY82" fmla="*/ 3303517 h 4495800"/>
                  <a:gd name="connsiteX83" fmla="*/ 483290 w 1743075"/>
                  <a:gd name="connsiteY83" fmla="*/ 3423532 h 4495800"/>
                  <a:gd name="connsiteX84" fmla="*/ 489005 w 1743075"/>
                  <a:gd name="connsiteY84" fmla="*/ 3666419 h 4495800"/>
                  <a:gd name="connsiteX85" fmla="*/ 497577 w 1743075"/>
                  <a:gd name="connsiteY85" fmla="*/ 3953122 h 4495800"/>
                  <a:gd name="connsiteX86" fmla="*/ 498530 w 1743075"/>
                  <a:gd name="connsiteY86" fmla="*/ 3964552 h 4495800"/>
                  <a:gd name="connsiteX87" fmla="*/ 505197 w 1743075"/>
                  <a:gd name="connsiteY87" fmla="*/ 4019797 h 4495800"/>
                  <a:gd name="connsiteX88" fmla="*/ 507102 w 1743075"/>
                  <a:gd name="connsiteY88" fmla="*/ 4083614 h 4495800"/>
                  <a:gd name="connsiteX89" fmla="*/ 513770 w 1743075"/>
                  <a:gd name="connsiteY89" fmla="*/ 4111237 h 4495800"/>
                  <a:gd name="connsiteX90" fmla="*/ 539487 w 1743075"/>
                  <a:gd name="connsiteY90" fmla="*/ 4176959 h 4495800"/>
                  <a:gd name="connsiteX91" fmla="*/ 562347 w 1743075"/>
                  <a:gd name="connsiteY91" fmla="*/ 4278877 h 4495800"/>
                  <a:gd name="connsiteX92" fmla="*/ 561395 w 1743075"/>
                  <a:gd name="connsiteY92" fmla="*/ 4299832 h 4495800"/>
                  <a:gd name="connsiteX93" fmla="*/ 551870 w 1743075"/>
                  <a:gd name="connsiteY93" fmla="*/ 4354124 h 4495800"/>
                  <a:gd name="connsiteX94" fmla="*/ 583302 w 1743075"/>
                  <a:gd name="connsiteY94" fmla="*/ 4404607 h 4495800"/>
                  <a:gd name="connsiteX95" fmla="*/ 600447 w 1743075"/>
                  <a:gd name="connsiteY95" fmla="*/ 4423657 h 4495800"/>
                  <a:gd name="connsiteX96" fmla="*/ 628070 w 1743075"/>
                  <a:gd name="connsiteY96" fmla="*/ 4459852 h 4495800"/>
                  <a:gd name="connsiteX97" fmla="*/ 690935 w 1743075"/>
                  <a:gd name="connsiteY97" fmla="*/ 4483664 h 4495800"/>
                  <a:gd name="connsiteX98" fmla="*/ 762372 w 1743075"/>
                  <a:gd name="connsiteY98" fmla="*/ 4492237 h 4495800"/>
                  <a:gd name="connsiteX99" fmla="*/ 898580 w 1743075"/>
                  <a:gd name="connsiteY99" fmla="*/ 4493189 h 4495800"/>
                  <a:gd name="connsiteX100" fmla="*/ 913820 w 1743075"/>
                  <a:gd name="connsiteY100" fmla="*/ 4464614 h 4495800"/>
                  <a:gd name="connsiteX101" fmla="*/ 901437 w 1743075"/>
                  <a:gd name="connsiteY101" fmla="*/ 4434134 h 4495800"/>
                  <a:gd name="connsiteX102" fmla="*/ 869052 w 1743075"/>
                  <a:gd name="connsiteY102" fmla="*/ 4351267 h 4495800"/>
                  <a:gd name="connsiteX103" fmla="*/ 859527 w 1743075"/>
                  <a:gd name="connsiteY103" fmla="*/ 4338884 h 4495800"/>
                  <a:gd name="connsiteX104" fmla="*/ 811902 w 1743075"/>
                  <a:gd name="connsiteY104" fmla="*/ 4263637 h 4495800"/>
                  <a:gd name="connsiteX105" fmla="*/ 812855 w 1743075"/>
                  <a:gd name="connsiteY105" fmla="*/ 4206487 h 4495800"/>
                  <a:gd name="connsiteX106" fmla="*/ 823332 w 1743075"/>
                  <a:gd name="connsiteY106" fmla="*/ 4165529 h 4495800"/>
                  <a:gd name="connsiteX107" fmla="*/ 841430 w 1743075"/>
                  <a:gd name="connsiteY107" fmla="*/ 4050277 h 4495800"/>
                  <a:gd name="connsiteX108" fmla="*/ 849050 w 1743075"/>
                  <a:gd name="connsiteY108" fmla="*/ 3982649 h 4495800"/>
                  <a:gd name="connsiteX109" fmla="*/ 837620 w 1743075"/>
                  <a:gd name="connsiteY109" fmla="*/ 3734999 h 4495800"/>
                  <a:gd name="connsiteX110" fmla="*/ 826190 w 1743075"/>
                  <a:gd name="connsiteY110" fmla="*/ 3662609 h 4495800"/>
                  <a:gd name="connsiteX111" fmla="*/ 807140 w 1743075"/>
                  <a:gd name="connsiteY111" fmla="*/ 3601649 h 4495800"/>
                  <a:gd name="connsiteX112" fmla="*/ 789995 w 1743075"/>
                  <a:gd name="connsiteY112" fmla="*/ 3537832 h 4495800"/>
                  <a:gd name="connsiteX113" fmla="*/ 786185 w 1743075"/>
                  <a:gd name="connsiteY113" fmla="*/ 3494017 h 4495800"/>
                  <a:gd name="connsiteX114" fmla="*/ 790947 w 1743075"/>
                  <a:gd name="connsiteY114" fmla="*/ 3454012 h 4495800"/>
                  <a:gd name="connsiteX115" fmla="*/ 798567 w 1743075"/>
                  <a:gd name="connsiteY115" fmla="*/ 3393052 h 4495800"/>
                  <a:gd name="connsiteX116" fmla="*/ 799520 w 1743075"/>
                  <a:gd name="connsiteY116" fmla="*/ 3274942 h 4495800"/>
                  <a:gd name="connsiteX117" fmla="*/ 803330 w 1743075"/>
                  <a:gd name="connsiteY117" fmla="*/ 3260654 h 4495800"/>
                  <a:gd name="connsiteX118" fmla="*/ 819522 w 1743075"/>
                  <a:gd name="connsiteY118" fmla="*/ 3223507 h 4495800"/>
                  <a:gd name="connsiteX119" fmla="*/ 825237 w 1743075"/>
                  <a:gd name="connsiteY119" fmla="*/ 3178739 h 4495800"/>
                  <a:gd name="connsiteX120" fmla="*/ 903342 w 1743075"/>
                  <a:gd name="connsiteY120" fmla="*/ 2818694 h 4495800"/>
                  <a:gd name="connsiteX121" fmla="*/ 921440 w 1743075"/>
                  <a:gd name="connsiteY121" fmla="*/ 2752019 h 4495800"/>
                  <a:gd name="connsiteX122" fmla="*/ 927155 w 1743075"/>
                  <a:gd name="connsiteY122" fmla="*/ 2753924 h 4495800"/>
                  <a:gd name="connsiteX123" fmla="*/ 917630 w 1743075"/>
                  <a:gd name="connsiteY123" fmla="*/ 2838697 h 4495800"/>
                  <a:gd name="connsiteX124" fmla="*/ 899532 w 1743075"/>
                  <a:gd name="connsiteY124" fmla="*/ 3093967 h 4495800"/>
                  <a:gd name="connsiteX125" fmla="*/ 902390 w 1743075"/>
                  <a:gd name="connsiteY125" fmla="*/ 3124447 h 4495800"/>
                  <a:gd name="connsiteX126" fmla="*/ 893817 w 1743075"/>
                  <a:gd name="connsiteY126" fmla="*/ 3190169 h 4495800"/>
                  <a:gd name="connsiteX127" fmla="*/ 894770 w 1743075"/>
                  <a:gd name="connsiteY127" fmla="*/ 3224459 h 4495800"/>
                  <a:gd name="connsiteX128" fmla="*/ 905247 w 1743075"/>
                  <a:gd name="connsiteY128" fmla="*/ 3328282 h 4495800"/>
                  <a:gd name="connsiteX129" fmla="*/ 905247 w 1743075"/>
                  <a:gd name="connsiteY129" fmla="*/ 3412102 h 4495800"/>
                  <a:gd name="connsiteX130" fmla="*/ 913820 w 1743075"/>
                  <a:gd name="connsiteY130" fmla="*/ 3633082 h 4495800"/>
                  <a:gd name="connsiteX131" fmla="*/ 919535 w 1743075"/>
                  <a:gd name="connsiteY131" fmla="*/ 3730237 h 4495800"/>
                  <a:gd name="connsiteX132" fmla="*/ 916677 w 1743075"/>
                  <a:gd name="connsiteY132" fmla="*/ 3760717 h 4495800"/>
                  <a:gd name="connsiteX133" fmla="*/ 896675 w 1743075"/>
                  <a:gd name="connsiteY133" fmla="*/ 3862634 h 4495800"/>
                  <a:gd name="connsiteX134" fmla="*/ 883340 w 1743075"/>
                  <a:gd name="connsiteY134" fmla="*/ 4033132 h 4495800"/>
                  <a:gd name="connsiteX135" fmla="*/ 855717 w 1743075"/>
                  <a:gd name="connsiteY135" fmla="*/ 4201724 h 4495800"/>
                  <a:gd name="connsiteX136" fmla="*/ 880482 w 1743075"/>
                  <a:gd name="connsiteY136" fmla="*/ 4262684 h 4495800"/>
                  <a:gd name="connsiteX137" fmla="*/ 936680 w 1743075"/>
                  <a:gd name="connsiteY137" fmla="*/ 4289354 h 4495800"/>
                  <a:gd name="connsiteX138" fmla="*/ 979542 w 1743075"/>
                  <a:gd name="connsiteY138" fmla="*/ 4295069 h 4495800"/>
                  <a:gd name="connsiteX139" fmla="*/ 1015737 w 1743075"/>
                  <a:gd name="connsiteY139" fmla="*/ 4306499 h 4495800"/>
                  <a:gd name="connsiteX140" fmla="*/ 1038597 w 1743075"/>
                  <a:gd name="connsiteY140" fmla="*/ 4339837 h 4495800"/>
                  <a:gd name="connsiteX141" fmla="*/ 1059552 w 1743075"/>
                  <a:gd name="connsiteY141" fmla="*/ 4361744 h 4495800"/>
                  <a:gd name="connsiteX142" fmla="*/ 1170995 w 1743075"/>
                  <a:gd name="connsiteY142" fmla="*/ 4391272 h 4495800"/>
                  <a:gd name="connsiteX143" fmla="*/ 1283390 w 1743075"/>
                  <a:gd name="connsiteY143" fmla="*/ 4390319 h 4495800"/>
                  <a:gd name="connsiteX144" fmla="*/ 1321490 w 1743075"/>
                  <a:gd name="connsiteY144" fmla="*/ 4385557 h 4495800"/>
                  <a:gd name="connsiteX145" fmla="*/ 1333872 w 1743075"/>
                  <a:gd name="connsiteY145" fmla="*/ 4358887 h 4495800"/>
                  <a:gd name="connsiteX146" fmla="*/ 1317680 w 1743075"/>
                  <a:gd name="connsiteY146" fmla="*/ 4324597 h 4495800"/>
                  <a:gd name="connsiteX147" fmla="*/ 1297677 w 1743075"/>
                  <a:gd name="connsiteY147" fmla="*/ 4296974 h 4495800"/>
                  <a:gd name="connsiteX148" fmla="*/ 1258625 w 1743075"/>
                  <a:gd name="connsiteY148" fmla="*/ 4268399 h 4495800"/>
                  <a:gd name="connsiteX149" fmla="*/ 1196712 w 1743075"/>
                  <a:gd name="connsiteY149" fmla="*/ 4203629 h 4495800"/>
                  <a:gd name="connsiteX150" fmla="*/ 1195760 w 1743075"/>
                  <a:gd name="connsiteY150" fmla="*/ 4201724 h 4495800"/>
                  <a:gd name="connsiteX151" fmla="*/ 1173852 w 1743075"/>
                  <a:gd name="connsiteY151" fmla="*/ 4137907 h 4495800"/>
                  <a:gd name="connsiteX152" fmla="*/ 1159565 w 1743075"/>
                  <a:gd name="connsiteY152" fmla="*/ 4061707 h 4495800"/>
                  <a:gd name="connsiteX153" fmla="*/ 1165280 w 1743075"/>
                  <a:gd name="connsiteY153" fmla="*/ 4002652 h 4495800"/>
                  <a:gd name="connsiteX154" fmla="*/ 1172900 w 1743075"/>
                  <a:gd name="connsiteY154" fmla="*/ 3971219 h 4495800"/>
                  <a:gd name="connsiteX155" fmla="*/ 1185282 w 1743075"/>
                  <a:gd name="connsiteY155" fmla="*/ 3875017 h 4495800"/>
                  <a:gd name="connsiteX156" fmla="*/ 1194807 w 1743075"/>
                  <a:gd name="connsiteY156" fmla="*/ 3808342 h 4495800"/>
                  <a:gd name="connsiteX157" fmla="*/ 1204332 w 1743075"/>
                  <a:gd name="connsiteY157" fmla="*/ 3674992 h 4495800"/>
                  <a:gd name="connsiteX158" fmla="*/ 1206237 w 1743075"/>
                  <a:gd name="connsiteY158" fmla="*/ 3661657 h 4495800"/>
                  <a:gd name="connsiteX159" fmla="*/ 1226240 w 1743075"/>
                  <a:gd name="connsiteY159" fmla="*/ 3498779 h 4495800"/>
                  <a:gd name="connsiteX160" fmla="*/ 1231002 w 1743075"/>
                  <a:gd name="connsiteY160" fmla="*/ 3436867 h 4495800"/>
                  <a:gd name="connsiteX161" fmla="*/ 1230050 w 1743075"/>
                  <a:gd name="connsiteY161" fmla="*/ 3412102 h 4495800"/>
                  <a:gd name="connsiteX162" fmla="*/ 1225287 w 1743075"/>
                  <a:gd name="connsiteY162" fmla="*/ 3374002 h 4495800"/>
                  <a:gd name="connsiteX163" fmla="*/ 1225287 w 1743075"/>
                  <a:gd name="connsiteY163" fmla="*/ 3293992 h 4495800"/>
                  <a:gd name="connsiteX164" fmla="*/ 1231955 w 1743075"/>
                  <a:gd name="connsiteY164" fmla="*/ 3253987 h 4495800"/>
                  <a:gd name="connsiteX165" fmla="*/ 1239575 w 1743075"/>
                  <a:gd name="connsiteY165" fmla="*/ 3222554 h 4495800"/>
                  <a:gd name="connsiteX166" fmla="*/ 1248147 w 1743075"/>
                  <a:gd name="connsiteY166" fmla="*/ 3120637 h 4495800"/>
                  <a:gd name="connsiteX167" fmla="*/ 1250052 w 1743075"/>
                  <a:gd name="connsiteY167" fmla="*/ 3109207 h 4495800"/>
                  <a:gd name="connsiteX168" fmla="*/ 1263387 w 1743075"/>
                  <a:gd name="connsiteY168" fmla="*/ 3019672 h 4495800"/>
                  <a:gd name="connsiteX169" fmla="*/ 1274817 w 1743075"/>
                  <a:gd name="connsiteY169" fmla="*/ 2951092 h 4495800"/>
                  <a:gd name="connsiteX170" fmla="*/ 1287200 w 1743075"/>
                  <a:gd name="connsiteY170" fmla="*/ 2882512 h 4495800"/>
                  <a:gd name="connsiteX171" fmla="*/ 1289105 w 1743075"/>
                  <a:gd name="connsiteY171" fmla="*/ 2861557 h 4495800"/>
                  <a:gd name="connsiteX172" fmla="*/ 1302440 w 1743075"/>
                  <a:gd name="connsiteY172" fmla="*/ 2764402 h 4495800"/>
                  <a:gd name="connsiteX173" fmla="*/ 1308155 w 1743075"/>
                  <a:gd name="connsiteY173" fmla="*/ 2728207 h 4495800"/>
                  <a:gd name="connsiteX174" fmla="*/ 1317680 w 1743075"/>
                  <a:gd name="connsiteY174" fmla="*/ 2672962 h 4495800"/>
                  <a:gd name="connsiteX175" fmla="*/ 1328157 w 1743075"/>
                  <a:gd name="connsiteY175" fmla="*/ 2557709 h 4495800"/>
                  <a:gd name="connsiteX176" fmla="*/ 1329110 w 1743075"/>
                  <a:gd name="connsiteY176" fmla="*/ 2553899 h 4495800"/>
                  <a:gd name="connsiteX177" fmla="*/ 1348160 w 1743075"/>
                  <a:gd name="connsiteY177" fmla="*/ 2535802 h 4495800"/>
                  <a:gd name="connsiteX178" fmla="*/ 1445315 w 1743075"/>
                  <a:gd name="connsiteY178" fmla="*/ 2494844 h 4495800"/>
                  <a:gd name="connsiteX179" fmla="*/ 1474842 w 1743075"/>
                  <a:gd name="connsiteY179" fmla="*/ 2438647 h 4495800"/>
                  <a:gd name="connsiteX180" fmla="*/ 1470080 w 1743075"/>
                  <a:gd name="connsiteY180" fmla="*/ 2388164 h 4495800"/>
                  <a:gd name="connsiteX181" fmla="*/ 1468175 w 1743075"/>
                  <a:gd name="connsiteY181" fmla="*/ 2351017 h 4495800"/>
                  <a:gd name="connsiteX182" fmla="*/ 1460555 w 1743075"/>
                  <a:gd name="connsiteY182" fmla="*/ 1997639 h 4495800"/>
                  <a:gd name="connsiteX183" fmla="*/ 1460555 w 1743075"/>
                  <a:gd name="connsiteY183" fmla="*/ 1976684 h 4495800"/>
                  <a:gd name="connsiteX184" fmla="*/ 1471985 w 1743075"/>
                  <a:gd name="connsiteY184" fmla="*/ 1951919 h 4495800"/>
                  <a:gd name="connsiteX185" fmla="*/ 1495797 w 1743075"/>
                  <a:gd name="connsiteY185" fmla="*/ 1918582 h 4495800"/>
                  <a:gd name="connsiteX186" fmla="*/ 1513895 w 1743075"/>
                  <a:gd name="connsiteY186" fmla="*/ 1884292 h 4495800"/>
                  <a:gd name="connsiteX187" fmla="*/ 1573902 w 1743075"/>
                  <a:gd name="connsiteY187" fmla="*/ 1793804 h 4495800"/>
                  <a:gd name="connsiteX188" fmla="*/ 1599620 w 1743075"/>
                  <a:gd name="connsiteY188" fmla="*/ 1739512 h 4495800"/>
                  <a:gd name="connsiteX189" fmla="*/ 1692965 w 1743075"/>
                  <a:gd name="connsiteY189" fmla="*/ 1561394 h 4495800"/>
                  <a:gd name="connsiteX190" fmla="*/ 1714872 w 1743075"/>
                  <a:gd name="connsiteY190" fmla="*/ 1491862 h 4495800"/>
                  <a:gd name="connsiteX191" fmla="*/ 1729160 w 1743075"/>
                  <a:gd name="connsiteY191" fmla="*/ 1408042 h 4495800"/>
                  <a:gd name="connsiteX192" fmla="*/ 1732970 w 1743075"/>
                  <a:gd name="connsiteY192" fmla="*/ 1329937 h 4495800"/>
                  <a:gd name="connsiteX193" fmla="*/ 373752 w 1743075"/>
                  <a:gd name="connsiteY193" fmla="*/ 1452809 h 4495800"/>
                  <a:gd name="connsiteX194" fmla="*/ 367085 w 1743075"/>
                  <a:gd name="connsiteY194" fmla="*/ 1460429 h 4495800"/>
                  <a:gd name="connsiteX195" fmla="*/ 361370 w 1743075"/>
                  <a:gd name="connsiteY195" fmla="*/ 1453762 h 4495800"/>
                  <a:gd name="connsiteX196" fmla="*/ 319460 w 1743075"/>
                  <a:gd name="connsiteY196" fmla="*/ 1365179 h 4495800"/>
                  <a:gd name="connsiteX197" fmla="*/ 310887 w 1743075"/>
                  <a:gd name="connsiteY197" fmla="*/ 1351844 h 4495800"/>
                  <a:gd name="connsiteX198" fmla="*/ 311840 w 1743075"/>
                  <a:gd name="connsiteY198" fmla="*/ 1334699 h 4495800"/>
                  <a:gd name="connsiteX199" fmla="*/ 343272 w 1743075"/>
                  <a:gd name="connsiteY199" fmla="*/ 1297552 h 4495800"/>
                  <a:gd name="connsiteX200" fmla="*/ 367085 w 1743075"/>
                  <a:gd name="connsiteY200" fmla="*/ 1301362 h 4495800"/>
                  <a:gd name="connsiteX201" fmla="*/ 377562 w 1743075"/>
                  <a:gd name="connsiteY201" fmla="*/ 1348034 h 4495800"/>
                  <a:gd name="connsiteX202" fmla="*/ 377562 w 1743075"/>
                  <a:gd name="connsiteY202" fmla="*/ 1381372 h 4495800"/>
                  <a:gd name="connsiteX203" fmla="*/ 381372 w 1743075"/>
                  <a:gd name="connsiteY203" fmla="*/ 1381372 h 4495800"/>
                  <a:gd name="connsiteX204" fmla="*/ 373752 w 1743075"/>
                  <a:gd name="connsiteY204" fmla="*/ 1452809 h 4495800"/>
                  <a:gd name="connsiteX205" fmla="*/ 575682 w 1743075"/>
                  <a:gd name="connsiteY205" fmla="*/ 1686172 h 4495800"/>
                  <a:gd name="connsiteX206" fmla="*/ 559490 w 1743075"/>
                  <a:gd name="connsiteY206" fmla="*/ 1708079 h 4495800"/>
                  <a:gd name="connsiteX207" fmla="*/ 480432 w 1743075"/>
                  <a:gd name="connsiteY207" fmla="*/ 1817617 h 4495800"/>
                  <a:gd name="connsiteX208" fmla="*/ 476622 w 1743075"/>
                  <a:gd name="connsiteY208" fmla="*/ 1834762 h 4495800"/>
                  <a:gd name="connsiteX209" fmla="*/ 437570 w 1743075"/>
                  <a:gd name="connsiteY209" fmla="*/ 1828094 h 4495800"/>
                  <a:gd name="connsiteX210" fmla="*/ 466145 w 1743075"/>
                  <a:gd name="connsiteY210" fmla="*/ 1792852 h 4495800"/>
                  <a:gd name="connsiteX211" fmla="*/ 557585 w 1743075"/>
                  <a:gd name="connsiteY211" fmla="*/ 1688077 h 4495800"/>
                  <a:gd name="connsiteX212" fmla="*/ 567110 w 1743075"/>
                  <a:gd name="connsiteY212" fmla="*/ 1678552 h 4495800"/>
                  <a:gd name="connsiteX213" fmla="*/ 573777 w 1743075"/>
                  <a:gd name="connsiteY213" fmla="*/ 1678552 h 4495800"/>
                  <a:gd name="connsiteX214" fmla="*/ 575682 w 1743075"/>
                  <a:gd name="connsiteY214" fmla="*/ 1686172 h 4495800"/>
                  <a:gd name="connsiteX215" fmla="*/ 889055 w 1743075"/>
                  <a:gd name="connsiteY215" fmla="*/ 1877624 h 4495800"/>
                  <a:gd name="connsiteX216" fmla="*/ 890007 w 1743075"/>
                  <a:gd name="connsiteY216" fmla="*/ 1871909 h 4495800"/>
                  <a:gd name="connsiteX217" fmla="*/ 887150 w 1743075"/>
                  <a:gd name="connsiteY217" fmla="*/ 1834762 h 4495800"/>
                  <a:gd name="connsiteX218" fmla="*/ 789995 w 1743075"/>
                  <a:gd name="connsiteY218" fmla="*/ 1769992 h 4495800"/>
                  <a:gd name="connsiteX219" fmla="*/ 689030 w 1743075"/>
                  <a:gd name="connsiteY219" fmla="*/ 1727129 h 4495800"/>
                  <a:gd name="connsiteX220" fmla="*/ 655692 w 1743075"/>
                  <a:gd name="connsiteY220" fmla="*/ 1712842 h 4495800"/>
                  <a:gd name="connsiteX221" fmla="*/ 604257 w 1743075"/>
                  <a:gd name="connsiteY221" fmla="*/ 1685219 h 4495800"/>
                  <a:gd name="connsiteX222" fmla="*/ 602352 w 1743075"/>
                  <a:gd name="connsiteY222" fmla="*/ 1636642 h 4495800"/>
                  <a:gd name="connsiteX223" fmla="*/ 618545 w 1743075"/>
                  <a:gd name="connsiteY223" fmla="*/ 1626164 h 4495800"/>
                  <a:gd name="connsiteX224" fmla="*/ 628070 w 1743075"/>
                  <a:gd name="connsiteY224" fmla="*/ 1608067 h 4495800"/>
                  <a:gd name="connsiteX225" fmla="*/ 637595 w 1743075"/>
                  <a:gd name="connsiteY225" fmla="*/ 1581397 h 4495800"/>
                  <a:gd name="connsiteX226" fmla="*/ 711890 w 1743075"/>
                  <a:gd name="connsiteY226" fmla="*/ 1492814 h 4495800"/>
                  <a:gd name="connsiteX227" fmla="*/ 788090 w 1743075"/>
                  <a:gd name="connsiteY227" fmla="*/ 1357559 h 4495800"/>
                  <a:gd name="connsiteX228" fmla="*/ 821427 w 1743075"/>
                  <a:gd name="connsiteY228" fmla="*/ 1114672 h 4495800"/>
                  <a:gd name="connsiteX229" fmla="*/ 819522 w 1743075"/>
                  <a:gd name="connsiteY229" fmla="*/ 889882 h 4495800"/>
                  <a:gd name="connsiteX230" fmla="*/ 813807 w 1743075"/>
                  <a:gd name="connsiteY230" fmla="*/ 738434 h 4495800"/>
                  <a:gd name="connsiteX231" fmla="*/ 813807 w 1743075"/>
                  <a:gd name="connsiteY231" fmla="*/ 720337 h 4495800"/>
                  <a:gd name="connsiteX232" fmla="*/ 818570 w 1743075"/>
                  <a:gd name="connsiteY232" fmla="*/ 718432 h 4495800"/>
                  <a:gd name="connsiteX233" fmla="*/ 863337 w 1743075"/>
                  <a:gd name="connsiteY233" fmla="*/ 815587 h 4495800"/>
                  <a:gd name="connsiteX234" fmla="*/ 866195 w 1743075"/>
                  <a:gd name="connsiteY234" fmla="*/ 814634 h 4495800"/>
                  <a:gd name="connsiteX235" fmla="*/ 848097 w 1743075"/>
                  <a:gd name="connsiteY235" fmla="*/ 771772 h 4495800"/>
                  <a:gd name="connsiteX236" fmla="*/ 828095 w 1743075"/>
                  <a:gd name="connsiteY236" fmla="*/ 727004 h 4495800"/>
                  <a:gd name="connsiteX237" fmla="*/ 810950 w 1743075"/>
                  <a:gd name="connsiteY237" fmla="*/ 617467 h 4495800"/>
                  <a:gd name="connsiteX238" fmla="*/ 812855 w 1743075"/>
                  <a:gd name="connsiteY238" fmla="*/ 580319 h 4495800"/>
                  <a:gd name="connsiteX239" fmla="*/ 816665 w 1743075"/>
                  <a:gd name="connsiteY239" fmla="*/ 556507 h 4495800"/>
                  <a:gd name="connsiteX240" fmla="*/ 821427 w 1743075"/>
                  <a:gd name="connsiteY240" fmla="*/ 554602 h 4495800"/>
                  <a:gd name="connsiteX241" fmla="*/ 856670 w 1743075"/>
                  <a:gd name="connsiteY241" fmla="*/ 594607 h 4495800"/>
                  <a:gd name="connsiteX242" fmla="*/ 913820 w 1743075"/>
                  <a:gd name="connsiteY242" fmla="*/ 638422 h 4495800"/>
                  <a:gd name="connsiteX243" fmla="*/ 974780 w 1743075"/>
                  <a:gd name="connsiteY243" fmla="*/ 679379 h 4495800"/>
                  <a:gd name="connsiteX244" fmla="*/ 973827 w 1743075"/>
                  <a:gd name="connsiteY244" fmla="*/ 696524 h 4495800"/>
                  <a:gd name="connsiteX245" fmla="*/ 950015 w 1743075"/>
                  <a:gd name="connsiteY245" fmla="*/ 721289 h 4495800"/>
                  <a:gd name="connsiteX246" fmla="*/ 899532 w 1743075"/>
                  <a:gd name="connsiteY246" fmla="*/ 797489 h 4495800"/>
                  <a:gd name="connsiteX247" fmla="*/ 930012 w 1743075"/>
                  <a:gd name="connsiteY247" fmla="*/ 759389 h 4495800"/>
                  <a:gd name="connsiteX248" fmla="*/ 945252 w 1743075"/>
                  <a:gd name="connsiteY248" fmla="*/ 759389 h 4495800"/>
                  <a:gd name="connsiteX249" fmla="*/ 954777 w 1743075"/>
                  <a:gd name="connsiteY249" fmla="*/ 800347 h 4495800"/>
                  <a:gd name="connsiteX250" fmla="*/ 910962 w 1743075"/>
                  <a:gd name="connsiteY250" fmla="*/ 1142294 h 4495800"/>
                  <a:gd name="connsiteX251" fmla="*/ 917630 w 1743075"/>
                  <a:gd name="connsiteY251" fmla="*/ 1495672 h 4495800"/>
                  <a:gd name="connsiteX252" fmla="*/ 929060 w 1743075"/>
                  <a:gd name="connsiteY252" fmla="*/ 1776659 h 4495800"/>
                  <a:gd name="connsiteX253" fmla="*/ 938585 w 1743075"/>
                  <a:gd name="connsiteY253" fmla="*/ 1802377 h 4495800"/>
                  <a:gd name="connsiteX254" fmla="*/ 1026215 w 1743075"/>
                  <a:gd name="connsiteY254" fmla="*/ 1895722 h 4495800"/>
                  <a:gd name="connsiteX255" fmla="*/ 1036692 w 1743075"/>
                  <a:gd name="connsiteY255" fmla="*/ 1909057 h 4495800"/>
                  <a:gd name="connsiteX256" fmla="*/ 889055 w 1743075"/>
                  <a:gd name="connsiteY256" fmla="*/ 1877624 h 4495800"/>
                  <a:gd name="connsiteX257" fmla="*/ 1279580 w 1743075"/>
                  <a:gd name="connsiteY257" fmla="*/ 1673789 h 4495800"/>
                  <a:gd name="connsiteX258" fmla="*/ 1275770 w 1743075"/>
                  <a:gd name="connsiteY258" fmla="*/ 1747132 h 4495800"/>
                  <a:gd name="connsiteX259" fmla="*/ 1250052 w 1743075"/>
                  <a:gd name="connsiteY259" fmla="*/ 1809044 h 4495800"/>
                  <a:gd name="connsiteX260" fmla="*/ 1188140 w 1743075"/>
                  <a:gd name="connsiteY260" fmla="*/ 1870004 h 4495800"/>
                  <a:gd name="connsiteX261" fmla="*/ 1170042 w 1743075"/>
                  <a:gd name="connsiteY261" fmla="*/ 1907152 h 4495800"/>
                  <a:gd name="connsiteX262" fmla="*/ 1160517 w 1743075"/>
                  <a:gd name="connsiteY262" fmla="*/ 1919534 h 4495800"/>
                  <a:gd name="connsiteX263" fmla="*/ 1142420 w 1743075"/>
                  <a:gd name="connsiteY263" fmla="*/ 1924297 h 4495800"/>
                  <a:gd name="connsiteX264" fmla="*/ 1045265 w 1743075"/>
                  <a:gd name="connsiteY264" fmla="*/ 1916677 h 4495800"/>
                  <a:gd name="connsiteX265" fmla="*/ 1053837 w 1743075"/>
                  <a:gd name="connsiteY265" fmla="*/ 1901437 h 4495800"/>
                  <a:gd name="connsiteX266" fmla="*/ 1132895 w 1743075"/>
                  <a:gd name="connsiteY266" fmla="*/ 1803329 h 4495800"/>
                  <a:gd name="connsiteX267" fmla="*/ 1143372 w 1743075"/>
                  <a:gd name="connsiteY267" fmla="*/ 1770944 h 4495800"/>
                  <a:gd name="connsiteX268" fmla="*/ 1137657 w 1743075"/>
                  <a:gd name="connsiteY268" fmla="*/ 1666169 h 4495800"/>
                  <a:gd name="connsiteX269" fmla="*/ 1130037 w 1743075"/>
                  <a:gd name="connsiteY269" fmla="*/ 1505197 h 4495800"/>
                  <a:gd name="connsiteX270" fmla="*/ 1115750 w 1743075"/>
                  <a:gd name="connsiteY270" fmla="*/ 1296599 h 4495800"/>
                  <a:gd name="connsiteX271" fmla="*/ 1094795 w 1743075"/>
                  <a:gd name="connsiteY271" fmla="*/ 1091812 h 4495800"/>
                  <a:gd name="connsiteX272" fmla="*/ 1037645 w 1743075"/>
                  <a:gd name="connsiteY272" fmla="*/ 839399 h 4495800"/>
                  <a:gd name="connsiteX273" fmla="*/ 1019547 w 1743075"/>
                  <a:gd name="connsiteY273" fmla="*/ 780344 h 4495800"/>
                  <a:gd name="connsiteX274" fmla="*/ 1024310 w 1743075"/>
                  <a:gd name="connsiteY274" fmla="*/ 761294 h 4495800"/>
                  <a:gd name="connsiteX275" fmla="*/ 1042407 w 1743075"/>
                  <a:gd name="connsiteY275" fmla="*/ 744149 h 4495800"/>
                  <a:gd name="connsiteX276" fmla="*/ 1069077 w 1743075"/>
                  <a:gd name="connsiteY276" fmla="*/ 806062 h 4495800"/>
                  <a:gd name="connsiteX277" fmla="*/ 1014785 w 1743075"/>
                  <a:gd name="connsiteY277" fmla="*/ 699382 h 4495800"/>
                  <a:gd name="connsiteX278" fmla="*/ 1015737 w 1743075"/>
                  <a:gd name="connsiteY278" fmla="*/ 677474 h 4495800"/>
                  <a:gd name="connsiteX279" fmla="*/ 1068125 w 1743075"/>
                  <a:gd name="connsiteY279" fmla="*/ 631754 h 4495800"/>
                  <a:gd name="connsiteX280" fmla="*/ 1096700 w 1743075"/>
                  <a:gd name="connsiteY280" fmla="*/ 571747 h 4495800"/>
                  <a:gd name="connsiteX281" fmla="*/ 1102415 w 1743075"/>
                  <a:gd name="connsiteY281" fmla="*/ 552697 h 4495800"/>
                  <a:gd name="connsiteX282" fmla="*/ 1120512 w 1743075"/>
                  <a:gd name="connsiteY282" fmla="*/ 606989 h 4495800"/>
                  <a:gd name="connsiteX283" fmla="*/ 1107177 w 1743075"/>
                  <a:gd name="connsiteY283" fmla="*/ 742244 h 4495800"/>
                  <a:gd name="connsiteX284" fmla="*/ 1108130 w 1743075"/>
                  <a:gd name="connsiteY284" fmla="*/ 761294 h 4495800"/>
                  <a:gd name="connsiteX285" fmla="*/ 1127180 w 1743075"/>
                  <a:gd name="connsiteY285" fmla="*/ 621277 h 4495800"/>
                  <a:gd name="connsiteX286" fmla="*/ 1187187 w 1743075"/>
                  <a:gd name="connsiteY286" fmla="*/ 829874 h 4495800"/>
                  <a:gd name="connsiteX287" fmla="*/ 1228145 w 1743075"/>
                  <a:gd name="connsiteY287" fmla="*/ 993704 h 4495800"/>
                  <a:gd name="connsiteX288" fmla="*/ 1246242 w 1743075"/>
                  <a:gd name="connsiteY288" fmla="*/ 1128007 h 4495800"/>
                  <a:gd name="connsiteX289" fmla="*/ 1270055 w 1743075"/>
                  <a:gd name="connsiteY289" fmla="*/ 1363274 h 4495800"/>
                  <a:gd name="connsiteX290" fmla="*/ 1276722 w 1743075"/>
                  <a:gd name="connsiteY290" fmla="*/ 1427092 h 4495800"/>
                  <a:gd name="connsiteX291" fmla="*/ 1284342 w 1743075"/>
                  <a:gd name="connsiteY291" fmla="*/ 1534724 h 4495800"/>
                  <a:gd name="connsiteX292" fmla="*/ 1279580 w 1743075"/>
                  <a:gd name="connsiteY292" fmla="*/ 1673789 h 4495800"/>
                  <a:gd name="connsiteX293" fmla="*/ 1437695 w 1743075"/>
                  <a:gd name="connsiteY293" fmla="*/ 1289932 h 4495800"/>
                  <a:gd name="connsiteX294" fmla="*/ 1442457 w 1743075"/>
                  <a:gd name="connsiteY294" fmla="*/ 1288979 h 4495800"/>
                  <a:gd name="connsiteX295" fmla="*/ 1447220 w 1743075"/>
                  <a:gd name="connsiteY295" fmla="*/ 1300409 h 4495800"/>
                  <a:gd name="connsiteX296" fmla="*/ 1448172 w 1743075"/>
                  <a:gd name="connsiteY296" fmla="*/ 1327079 h 4495800"/>
                  <a:gd name="connsiteX297" fmla="*/ 1470080 w 1743075"/>
                  <a:gd name="connsiteY297" fmla="*/ 1394707 h 4495800"/>
                  <a:gd name="connsiteX298" fmla="*/ 1476747 w 1743075"/>
                  <a:gd name="connsiteY298" fmla="*/ 1433759 h 4495800"/>
                  <a:gd name="connsiteX299" fmla="*/ 1439600 w 1743075"/>
                  <a:gd name="connsiteY299" fmla="*/ 1497577 h 4495800"/>
                  <a:gd name="connsiteX300" fmla="*/ 1437695 w 1743075"/>
                  <a:gd name="connsiteY300" fmla="*/ 1289932 h 4495800"/>
                  <a:gd name="connsiteX301" fmla="*/ 1475795 w 1743075"/>
                  <a:gd name="connsiteY301" fmla="*/ 1882387 h 4495800"/>
                  <a:gd name="connsiteX302" fmla="*/ 1462460 w 1743075"/>
                  <a:gd name="connsiteY302" fmla="*/ 1874767 h 4495800"/>
                  <a:gd name="connsiteX303" fmla="*/ 1371972 w 1743075"/>
                  <a:gd name="connsiteY303" fmla="*/ 1769992 h 4495800"/>
                  <a:gd name="connsiteX304" fmla="*/ 1336730 w 1743075"/>
                  <a:gd name="connsiteY304" fmla="*/ 1750942 h 4495800"/>
                  <a:gd name="connsiteX305" fmla="*/ 1319585 w 1743075"/>
                  <a:gd name="connsiteY305" fmla="*/ 1744274 h 4495800"/>
                  <a:gd name="connsiteX306" fmla="*/ 1320537 w 1743075"/>
                  <a:gd name="connsiteY306" fmla="*/ 1738559 h 4495800"/>
                  <a:gd name="connsiteX307" fmla="*/ 1337682 w 1743075"/>
                  <a:gd name="connsiteY307" fmla="*/ 1740464 h 4495800"/>
                  <a:gd name="connsiteX308" fmla="*/ 1416740 w 1743075"/>
                  <a:gd name="connsiteY308" fmla="*/ 1788089 h 4495800"/>
                  <a:gd name="connsiteX309" fmla="*/ 1473890 w 1743075"/>
                  <a:gd name="connsiteY309" fmla="*/ 1853812 h 4495800"/>
                  <a:gd name="connsiteX310" fmla="*/ 1480557 w 1743075"/>
                  <a:gd name="connsiteY310" fmla="*/ 1865242 h 4495800"/>
                  <a:gd name="connsiteX311" fmla="*/ 1475795 w 1743075"/>
                  <a:gd name="connsiteY311" fmla="*/ 1882387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</a:cxnLst>
                <a:rect l="l" t="t" r="r" b="b"/>
                <a:pathLst>
                  <a:path w="1743075" h="4495800">
                    <a:moveTo>
                      <a:pt x="1732970" y="1329937"/>
                    </a:moveTo>
                    <a:cubicBezTo>
                      <a:pt x="1728207" y="1318507"/>
                      <a:pt x="1726302" y="1304219"/>
                      <a:pt x="1726302" y="1291837"/>
                    </a:cubicBezTo>
                    <a:cubicBezTo>
                      <a:pt x="1728207" y="1266119"/>
                      <a:pt x="1718682" y="1246117"/>
                      <a:pt x="1698680" y="1230877"/>
                    </a:cubicBezTo>
                    <a:cubicBezTo>
                      <a:pt x="1680582" y="1216589"/>
                      <a:pt x="1672962" y="1197539"/>
                      <a:pt x="1666295" y="1177537"/>
                    </a:cubicBezTo>
                    <a:cubicBezTo>
                      <a:pt x="1660580" y="1160392"/>
                      <a:pt x="1651055" y="1145152"/>
                      <a:pt x="1643435" y="1128959"/>
                    </a:cubicBezTo>
                    <a:cubicBezTo>
                      <a:pt x="1641530" y="1125149"/>
                      <a:pt x="1638672" y="1121339"/>
                      <a:pt x="1636767" y="1117529"/>
                    </a:cubicBezTo>
                    <a:cubicBezTo>
                      <a:pt x="1623432" y="1086097"/>
                      <a:pt x="1610097" y="1054664"/>
                      <a:pt x="1595810" y="1023232"/>
                    </a:cubicBezTo>
                    <a:cubicBezTo>
                      <a:pt x="1592952" y="1017517"/>
                      <a:pt x="1588190" y="1012754"/>
                      <a:pt x="1586285" y="1007039"/>
                    </a:cubicBezTo>
                    <a:cubicBezTo>
                      <a:pt x="1581522" y="995609"/>
                      <a:pt x="1574855" y="984179"/>
                      <a:pt x="1573902" y="972749"/>
                    </a:cubicBezTo>
                    <a:cubicBezTo>
                      <a:pt x="1571997" y="955604"/>
                      <a:pt x="1569140" y="939412"/>
                      <a:pt x="1560567" y="923219"/>
                    </a:cubicBezTo>
                    <a:cubicBezTo>
                      <a:pt x="1553900" y="910837"/>
                      <a:pt x="1552947" y="894644"/>
                      <a:pt x="1550090" y="880357"/>
                    </a:cubicBezTo>
                    <a:cubicBezTo>
                      <a:pt x="1549137" y="874642"/>
                      <a:pt x="1549137" y="868927"/>
                      <a:pt x="1547232" y="863212"/>
                    </a:cubicBezTo>
                    <a:cubicBezTo>
                      <a:pt x="1534850" y="824159"/>
                      <a:pt x="1521515" y="786059"/>
                      <a:pt x="1508180" y="747959"/>
                    </a:cubicBezTo>
                    <a:cubicBezTo>
                      <a:pt x="1501512" y="727957"/>
                      <a:pt x="1488177" y="713669"/>
                      <a:pt x="1468175" y="705097"/>
                    </a:cubicBezTo>
                    <a:cubicBezTo>
                      <a:pt x="1454840" y="699382"/>
                      <a:pt x="1442457" y="690809"/>
                      <a:pt x="1428170" y="685094"/>
                    </a:cubicBezTo>
                    <a:cubicBezTo>
                      <a:pt x="1412930" y="678427"/>
                      <a:pt x="1396737" y="673664"/>
                      <a:pt x="1380545" y="669854"/>
                    </a:cubicBezTo>
                    <a:cubicBezTo>
                      <a:pt x="1354827" y="663187"/>
                      <a:pt x="1329110" y="657472"/>
                      <a:pt x="1303392" y="650804"/>
                    </a:cubicBezTo>
                    <a:cubicBezTo>
                      <a:pt x="1302440" y="650804"/>
                      <a:pt x="1302440" y="649852"/>
                      <a:pt x="1301487" y="649852"/>
                    </a:cubicBezTo>
                    <a:cubicBezTo>
                      <a:pt x="1275770" y="643184"/>
                      <a:pt x="1249100" y="636517"/>
                      <a:pt x="1223382" y="629849"/>
                    </a:cubicBezTo>
                    <a:cubicBezTo>
                      <a:pt x="1202427" y="624134"/>
                      <a:pt x="1180520" y="619372"/>
                      <a:pt x="1160517" y="610799"/>
                    </a:cubicBezTo>
                    <a:cubicBezTo>
                      <a:pt x="1118607" y="591749"/>
                      <a:pt x="1104320" y="552697"/>
                      <a:pt x="1101462" y="511739"/>
                    </a:cubicBezTo>
                    <a:cubicBezTo>
                      <a:pt x="1098605" y="482212"/>
                      <a:pt x="1104320" y="452684"/>
                      <a:pt x="1106225" y="422204"/>
                    </a:cubicBezTo>
                    <a:cubicBezTo>
                      <a:pt x="1107177" y="411727"/>
                      <a:pt x="1110987" y="404107"/>
                      <a:pt x="1119560" y="398392"/>
                    </a:cubicBezTo>
                    <a:cubicBezTo>
                      <a:pt x="1136705" y="387914"/>
                      <a:pt x="1146230" y="371722"/>
                      <a:pt x="1150040" y="352672"/>
                    </a:cubicBezTo>
                    <a:cubicBezTo>
                      <a:pt x="1151945" y="344099"/>
                      <a:pt x="1155755" y="335527"/>
                      <a:pt x="1155755" y="326002"/>
                    </a:cubicBezTo>
                    <a:cubicBezTo>
                      <a:pt x="1155755" y="305047"/>
                      <a:pt x="1155755" y="284092"/>
                      <a:pt x="1153850" y="263137"/>
                    </a:cubicBezTo>
                    <a:cubicBezTo>
                      <a:pt x="1152897" y="254564"/>
                      <a:pt x="1148135" y="247897"/>
                      <a:pt x="1135752" y="252659"/>
                    </a:cubicBezTo>
                    <a:cubicBezTo>
                      <a:pt x="1125275" y="256469"/>
                      <a:pt x="1123370" y="252659"/>
                      <a:pt x="1124322" y="241229"/>
                    </a:cubicBezTo>
                    <a:cubicBezTo>
                      <a:pt x="1125275" y="228847"/>
                      <a:pt x="1125275" y="215512"/>
                      <a:pt x="1125275" y="203129"/>
                    </a:cubicBezTo>
                    <a:cubicBezTo>
                      <a:pt x="1125275" y="196462"/>
                      <a:pt x="1123370" y="188842"/>
                      <a:pt x="1124322" y="182174"/>
                    </a:cubicBezTo>
                    <a:cubicBezTo>
                      <a:pt x="1125275" y="133597"/>
                      <a:pt x="1102415" y="93592"/>
                      <a:pt x="1074792" y="56444"/>
                    </a:cubicBezTo>
                    <a:cubicBezTo>
                      <a:pt x="1069077" y="47872"/>
                      <a:pt x="1057647" y="42157"/>
                      <a:pt x="1048122" y="37394"/>
                    </a:cubicBezTo>
                    <a:cubicBezTo>
                      <a:pt x="1033835" y="30727"/>
                      <a:pt x="1019547" y="24059"/>
                      <a:pt x="1005260" y="20249"/>
                    </a:cubicBezTo>
                    <a:cubicBezTo>
                      <a:pt x="959540" y="5009"/>
                      <a:pt x="914772" y="-706"/>
                      <a:pt x="873815" y="24059"/>
                    </a:cubicBezTo>
                    <a:cubicBezTo>
                      <a:pt x="839525" y="45967"/>
                      <a:pt x="808092" y="71684"/>
                      <a:pt x="782375" y="104069"/>
                    </a:cubicBezTo>
                    <a:cubicBezTo>
                      <a:pt x="779517" y="107879"/>
                      <a:pt x="776660" y="112642"/>
                      <a:pt x="775707" y="117404"/>
                    </a:cubicBezTo>
                    <a:cubicBezTo>
                      <a:pt x="772850" y="131692"/>
                      <a:pt x="770945" y="145027"/>
                      <a:pt x="769040" y="159314"/>
                    </a:cubicBezTo>
                    <a:cubicBezTo>
                      <a:pt x="765230" y="204082"/>
                      <a:pt x="777612" y="249802"/>
                      <a:pt x="759515" y="293617"/>
                    </a:cubicBezTo>
                    <a:cubicBezTo>
                      <a:pt x="759515" y="294569"/>
                      <a:pt x="759515" y="296474"/>
                      <a:pt x="759515" y="297427"/>
                    </a:cubicBezTo>
                    <a:cubicBezTo>
                      <a:pt x="760467" y="322192"/>
                      <a:pt x="760467" y="346957"/>
                      <a:pt x="762372" y="370769"/>
                    </a:cubicBezTo>
                    <a:cubicBezTo>
                      <a:pt x="763325" y="390772"/>
                      <a:pt x="769040" y="409822"/>
                      <a:pt x="786185" y="424109"/>
                    </a:cubicBezTo>
                    <a:cubicBezTo>
                      <a:pt x="792852" y="429824"/>
                      <a:pt x="797615" y="438397"/>
                      <a:pt x="799520" y="446969"/>
                    </a:cubicBezTo>
                    <a:cubicBezTo>
                      <a:pt x="805235" y="469829"/>
                      <a:pt x="809045" y="493642"/>
                      <a:pt x="811902" y="517454"/>
                    </a:cubicBezTo>
                    <a:cubicBezTo>
                      <a:pt x="812855" y="525074"/>
                      <a:pt x="810950" y="536504"/>
                      <a:pt x="806187" y="540314"/>
                    </a:cubicBezTo>
                    <a:cubicBezTo>
                      <a:pt x="783327" y="557459"/>
                      <a:pt x="761420" y="578414"/>
                      <a:pt x="729035" y="576509"/>
                    </a:cubicBezTo>
                    <a:cubicBezTo>
                      <a:pt x="725225" y="576509"/>
                      <a:pt x="721415" y="578414"/>
                      <a:pt x="717605" y="579367"/>
                    </a:cubicBezTo>
                    <a:cubicBezTo>
                      <a:pt x="660455" y="592702"/>
                      <a:pt x="603305" y="606037"/>
                      <a:pt x="546155" y="617467"/>
                    </a:cubicBezTo>
                    <a:cubicBezTo>
                      <a:pt x="521390" y="622229"/>
                      <a:pt x="494720" y="623182"/>
                      <a:pt x="469955" y="627944"/>
                    </a:cubicBezTo>
                    <a:cubicBezTo>
                      <a:pt x="445190" y="632707"/>
                      <a:pt x="421377" y="639374"/>
                      <a:pt x="396612" y="646994"/>
                    </a:cubicBezTo>
                    <a:cubicBezTo>
                      <a:pt x="374705" y="653662"/>
                      <a:pt x="357560" y="668902"/>
                      <a:pt x="348035" y="688904"/>
                    </a:cubicBezTo>
                    <a:cubicBezTo>
                      <a:pt x="329937" y="727004"/>
                      <a:pt x="321365" y="767009"/>
                      <a:pt x="311840" y="807014"/>
                    </a:cubicBezTo>
                    <a:cubicBezTo>
                      <a:pt x="308030" y="824159"/>
                      <a:pt x="302315" y="838447"/>
                      <a:pt x="287075" y="848924"/>
                    </a:cubicBezTo>
                    <a:cubicBezTo>
                      <a:pt x="269930" y="861307"/>
                      <a:pt x="253737" y="875594"/>
                      <a:pt x="246117" y="896549"/>
                    </a:cubicBezTo>
                    <a:cubicBezTo>
                      <a:pt x="243260" y="905122"/>
                      <a:pt x="239450" y="914647"/>
                      <a:pt x="233735" y="922267"/>
                    </a:cubicBezTo>
                    <a:cubicBezTo>
                      <a:pt x="209922" y="950842"/>
                      <a:pt x="195635" y="987037"/>
                      <a:pt x="164202" y="1008944"/>
                    </a:cubicBezTo>
                    <a:cubicBezTo>
                      <a:pt x="159440" y="1012754"/>
                      <a:pt x="155630" y="1018469"/>
                      <a:pt x="152772" y="1024184"/>
                    </a:cubicBezTo>
                    <a:cubicBezTo>
                      <a:pt x="128960" y="1059427"/>
                      <a:pt x="105147" y="1094669"/>
                      <a:pt x="81335" y="1130864"/>
                    </a:cubicBezTo>
                    <a:cubicBezTo>
                      <a:pt x="50855" y="1177537"/>
                      <a:pt x="22280" y="1225162"/>
                      <a:pt x="10850" y="1280407"/>
                    </a:cubicBezTo>
                    <a:cubicBezTo>
                      <a:pt x="2277" y="1320412"/>
                      <a:pt x="8945" y="1359464"/>
                      <a:pt x="27042" y="1395659"/>
                    </a:cubicBezTo>
                    <a:cubicBezTo>
                      <a:pt x="36567" y="1415662"/>
                      <a:pt x="49902" y="1434712"/>
                      <a:pt x="61332" y="1453762"/>
                    </a:cubicBezTo>
                    <a:cubicBezTo>
                      <a:pt x="66095" y="1460429"/>
                      <a:pt x="71810" y="1467097"/>
                      <a:pt x="74667" y="1474717"/>
                    </a:cubicBezTo>
                    <a:cubicBezTo>
                      <a:pt x="78477" y="1489004"/>
                      <a:pt x="83240" y="1501387"/>
                      <a:pt x="97527" y="1509007"/>
                    </a:cubicBezTo>
                    <a:cubicBezTo>
                      <a:pt x="102290" y="1510912"/>
                      <a:pt x="104195" y="1517579"/>
                      <a:pt x="108005" y="1522342"/>
                    </a:cubicBezTo>
                    <a:cubicBezTo>
                      <a:pt x="126102" y="1549012"/>
                      <a:pt x="143247" y="1575682"/>
                      <a:pt x="162297" y="1602352"/>
                    </a:cubicBezTo>
                    <a:cubicBezTo>
                      <a:pt x="174680" y="1620449"/>
                      <a:pt x="189920" y="1636642"/>
                      <a:pt x="201350" y="1654739"/>
                    </a:cubicBezTo>
                    <a:cubicBezTo>
                      <a:pt x="228020" y="1694744"/>
                      <a:pt x="257547" y="1731892"/>
                      <a:pt x="288980" y="1768087"/>
                    </a:cubicBezTo>
                    <a:cubicBezTo>
                      <a:pt x="300410" y="1781422"/>
                      <a:pt x="303267" y="1794757"/>
                      <a:pt x="300410" y="1810949"/>
                    </a:cubicBezTo>
                    <a:cubicBezTo>
                      <a:pt x="295647" y="1843334"/>
                      <a:pt x="290885" y="1875719"/>
                      <a:pt x="288027" y="1909057"/>
                    </a:cubicBezTo>
                    <a:cubicBezTo>
                      <a:pt x="284217" y="1960492"/>
                      <a:pt x="282312" y="2012879"/>
                      <a:pt x="279455" y="2064314"/>
                    </a:cubicBezTo>
                    <a:cubicBezTo>
                      <a:pt x="279455" y="2069077"/>
                      <a:pt x="278502" y="2074792"/>
                      <a:pt x="277550" y="2079554"/>
                    </a:cubicBezTo>
                    <a:cubicBezTo>
                      <a:pt x="273740" y="2117654"/>
                      <a:pt x="268025" y="2154802"/>
                      <a:pt x="266120" y="2192902"/>
                    </a:cubicBezTo>
                    <a:cubicBezTo>
                      <a:pt x="264215" y="2241479"/>
                      <a:pt x="263262" y="2290057"/>
                      <a:pt x="265167" y="2338634"/>
                    </a:cubicBezTo>
                    <a:cubicBezTo>
                      <a:pt x="266120" y="2381497"/>
                      <a:pt x="259452" y="2422454"/>
                      <a:pt x="251832" y="2463412"/>
                    </a:cubicBezTo>
                    <a:cubicBezTo>
                      <a:pt x="248975" y="2479604"/>
                      <a:pt x="253737" y="2490082"/>
                      <a:pt x="268025" y="2496749"/>
                    </a:cubicBezTo>
                    <a:cubicBezTo>
                      <a:pt x="297552" y="2508179"/>
                      <a:pt x="326127" y="2523419"/>
                      <a:pt x="358512" y="2521514"/>
                    </a:cubicBezTo>
                    <a:cubicBezTo>
                      <a:pt x="365180" y="2521514"/>
                      <a:pt x="370895" y="2523419"/>
                      <a:pt x="377562" y="2525324"/>
                    </a:cubicBezTo>
                    <a:cubicBezTo>
                      <a:pt x="411852" y="2531039"/>
                      <a:pt x="443285" y="2530087"/>
                      <a:pt x="467097" y="2499607"/>
                    </a:cubicBezTo>
                    <a:cubicBezTo>
                      <a:pt x="474717" y="2490082"/>
                      <a:pt x="485195" y="2483414"/>
                      <a:pt x="496625" y="2472937"/>
                    </a:cubicBezTo>
                    <a:cubicBezTo>
                      <a:pt x="497577" y="2485319"/>
                      <a:pt x="498530" y="2492939"/>
                      <a:pt x="498530" y="2500559"/>
                    </a:cubicBezTo>
                    <a:cubicBezTo>
                      <a:pt x="498530" y="2551994"/>
                      <a:pt x="498530" y="2602477"/>
                      <a:pt x="497577" y="2653912"/>
                    </a:cubicBezTo>
                    <a:cubicBezTo>
                      <a:pt x="496625" y="2687249"/>
                      <a:pt x="492815" y="2719634"/>
                      <a:pt x="491862" y="2752972"/>
                    </a:cubicBezTo>
                    <a:cubicBezTo>
                      <a:pt x="490910" y="2807264"/>
                      <a:pt x="491862" y="2861557"/>
                      <a:pt x="489957" y="2915849"/>
                    </a:cubicBezTo>
                    <a:cubicBezTo>
                      <a:pt x="486147" y="3045389"/>
                      <a:pt x="496625" y="3174929"/>
                      <a:pt x="483290" y="3303517"/>
                    </a:cubicBezTo>
                    <a:cubicBezTo>
                      <a:pt x="479480" y="3343522"/>
                      <a:pt x="482337" y="3383527"/>
                      <a:pt x="483290" y="3423532"/>
                    </a:cubicBezTo>
                    <a:cubicBezTo>
                      <a:pt x="484242" y="3504494"/>
                      <a:pt x="483290" y="3585457"/>
                      <a:pt x="489005" y="3666419"/>
                    </a:cubicBezTo>
                    <a:cubicBezTo>
                      <a:pt x="495672" y="3761669"/>
                      <a:pt x="495672" y="3857872"/>
                      <a:pt x="497577" y="3953122"/>
                    </a:cubicBezTo>
                    <a:cubicBezTo>
                      <a:pt x="497577" y="3956932"/>
                      <a:pt x="498530" y="3960742"/>
                      <a:pt x="498530" y="3964552"/>
                    </a:cubicBezTo>
                    <a:cubicBezTo>
                      <a:pt x="500435" y="3982649"/>
                      <a:pt x="503292" y="4001699"/>
                      <a:pt x="505197" y="4019797"/>
                    </a:cubicBezTo>
                    <a:cubicBezTo>
                      <a:pt x="506150" y="4040752"/>
                      <a:pt x="506150" y="4062659"/>
                      <a:pt x="507102" y="4083614"/>
                    </a:cubicBezTo>
                    <a:cubicBezTo>
                      <a:pt x="508055" y="4093139"/>
                      <a:pt x="509007" y="4104569"/>
                      <a:pt x="513770" y="4111237"/>
                    </a:cubicBezTo>
                    <a:cubicBezTo>
                      <a:pt x="528057" y="4131239"/>
                      <a:pt x="534725" y="4153147"/>
                      <a:pt x="539487" y="4176959"/>
                    </a:cubicBezTo>
                    <a:cubicBezTo>
                      <a:pt x="546155" y="4211249"/>
                      <a:pt x="554727" y="4244587"/>
                      <a:pt x="562347" y="4278877"/>
                    </a:cubicBezTo>
                    <a:cubicBezTo>
                      <a:pt x="563300" y="4285544"/>
                      <a:pt x="565205" y="4295069"/>
                      <a:pt x="561395" y="4299832"/>
                    </a:cubicBezTo>
                    <a:cubicBezTo>
                      <a:pt x="549965" y="4316977"/>
                      <a:pt x="553775" y="4336027"/>
                      <a:pt x="551870" y="4354124"/>
                    </a:cubicBezTo>
                    <a:cubicBezTo>
                      <a:pt x="549965" y="4379842"/>
                      <a:pt x="563300" y="4395082"/>
                      <a:pt x="583302" y="4404607"/>
                    </a:cubicBezTo>
                    <a:cubicBezTo>
                      <a:pt x="591875" y="4409369"/>
                      <a:pt x="597590" y="4414132"/>
                      <a:pt x="600447" y="4423657"/>
                    </a:cubicBezTo>
                    <a:cubicBezTo>
                      <a:pt x="605210" y="4438897"/>
                      <a:pt x="614735" y="4452232"/>
                      <a:pt x="628070" y="4459852"/>
                    </a:cubicBezTo>
                    <a:cubicBezTo>
                      <a:pt x="648072" y="4469377"/>
                      <a:pt x="669027" y="4478902"/>
                      <a:pt x="690935" y="4483664"/>
                    </a:cubicBezTo>
                    <a:cubicBezTo>
                      <a:pt x="713795" y="4489379"/>
                      <a:pt x="738560" y="4491284"/>
                      <a:pt x="762372" y="4492237"/>
                    </a:cubicBezTo>
                    <a:cubicBezTo>
                      <a:pt x="808092" y="4493189"/>
                      <a:pt x="852860" y="4493189"/>
                      <a:pt x="898580" y="4493189"/>
                    </a:cubicBezTo>
                    <a:cubicBezTo>
                      <a:pt x="917630" y="4493189"/>
                      <a:pt x="922392" y="4482712"/>
                      <a:pt x="913820" y="4464614"/>
                    </a:cubicBezTo>
                    <a:cubicBezTo>
                      <a:pt x="909057" y="4455089"/>
                      <a:pt x="906200" y="4444612"/>
                      <a:pt x="901437" y="4434134"/>
                    </a:cubicBezTo>
                    <a:cubicBezTo>
                      <a:pt x="890960" y="4406512"/>
                      <a:pt x="880482" y="4378889"/>
                      <a:pt x="869052" y="4351267"/>
                    </a:cubicBezTo>
                    <a:cubicBezTo>
                      <a:pt x="867147" y="4346504"/>
                      <a:pt x="863337" y="4342694"/>
                      <a:pt x="859527" y="4338884"/>
                    </a:cubicBezTo>
                    <a:cubicBezTo>
                      <a:pt x="837620" y="4317929"/>
                      <a:pt x="818570" y="4295069"/>
                      <a:pt x="811902" y="4263637"/>
                    </a:cubicBezTo>
                    <a:cubicBezTo>
                      <a:pt x="808092" y="4244587"/>
                      <a:pt x="806187" y="4225537"/>
                      <a:pt x="812855" y="4206487"/>
                    </a:cubicBezTo>
                    <a:cubicBezTo>
                      <a:pt x="817617" y="4193152"/>
                      <a:pt x="820475" y="4178864"/>
                      <a:pt x="823332" y="4165529"/>
                    </a:cubicBezTo>
                    <a:cubicBezTo>
                      <a:pt x="830000" y="4127429"/>
                      <a:pt x="835715" y="4089329"/>
                      <a:pt x="841430" y="4050277"/>
                    </a:cubicBezTo>
                    <a:cubicBezTo>
                      <a:pt x="845240" y="4028369"/>
                      <a:pt x="850955" y="4005509"/>
                      <a:pt x="849050" y="3982649"/>
                    </a:cubicBezTo>
                    <a:cubicBezTo>
                      <a:pt x="843335" y="3899782"/>
                      <a:pt x="839525" y="3817867"/>
                      <a:pt x="837620" y="3734999"/>
                    </a:cubicBezTo>
                    <a:cubicBezTo>
                      <a:pt x="836667" y="3711187"/>
                      <a:pt x="831905" y="3686422"/>
                      <a:pt x="826190" y="3662609"/>
                    </a:cubicBezTo>
                    <a:cubicBezTo>
                      <a:pt x="821427" y="3641654"/>
                      <a:pt x="813807" y="3622604"/>
                      <a:pt x="807140" y="3601649"/>
                    </a:cubicBezTo>
                    <a:cubicBezTo>
                      <a:pt x="801425" y="3580694"/>
                      <a:pt x="794757" y="3559739"/>
                      <a:pt x="789995" y="3537832"/>
                    </a:cubicBezTo>
                    <a:cubicBezTo>
                      <a:pt x="787137" y="3523544"/>
                      <a:pt x="785232" y="3508304"/>
                      <a:pt x="786185" y="3494017"/>
                    </a:cubicBezTo>
                    <a:cubicBezTo>
                      <a:pt x="786185" y="3480682"/>
                      <a:pt x="789995" y="3467347"/>
                      <a:pt x="790947" y="3454012"/>
                    </a:cubicBezTo>
                    <a:cubicBezTo>
                      <a:pt x="793805" y="3434009"/>
                      <a:pt x="797615" y="3413054"/>
                      <a:pt x="798567" y="3393052"/>
                    </a:cubicBezTo>
                    <a:cubicBezTo>
                      <a:pt x="799520" y="3353999"/>
                      <a:pt x="799520" y="3313994"/>
                      <a:pt x="799520" y="3274942"/>
                    </a:cubicBezTo>
                    <a:cubicBezTo>
                      <a:pt x="799520" y="3270179"/>
                      <a:pt x="800472" y="3262559"/>
                      <a:pt x="803330" y="3260654"/>
                    </a:cubicBezTo>
                    <a:cubicBezTo>
                      <a:pt x="818570" y="3252082"/>
                      <a:pt x="817617" y="3237794"/>
                      <a:pt x="819522" y="3223507"/>
                    </a:cubicBezTo>
                    <a:cubicBezTo>
                      <a:pt x="820475" y="3208267"/>
                      <a:pt x="822380" y="3193979"/>
                      <a:pt x="825237" y="3178739"/>
                    </a:cubicBezTo>
                    <a:cubicBezTo>
                      <a:pt x="847145" y="3057772"/>
                      <a:pt x="868100" y="2936804"/>
                      <a:pt x="903342" y="2818694"/>
                    </a:cubicBezTo>
                    <a:cubicBezTo>
                      <a:pt x="910010" y="2796787"/>
                      <a:pt x="915725" y="2773927"/>
                      <a:pt x="921440" y="2752019"/>
                    </a:cubicBezTo>
                    <a:cubicBezTo>
                      <a:pt x="923345" y="2752972"/>
                      <a:pt x="925250" y="2752972"/>
                      <a:pt x="927155" y="2753924"/>
                    </a:cubicBezTo>
                    <a:cubicBezTo>
                      <a:pt x="924297" y="2782499"/>
                      <a:pt x="921440" y="2810122"/>
                      <a:pt x="917630" y="2838697"/>
                    </a:cubicBezTo>
                    <a:cubicBezTo>
                      <a:pt x="906200" y="2923469"/>
                      <a:pt x="895722" y="3008242"/>
                      <a:pt x="899532" y="3093967"/>
                    </a:cubicBezTo>
                    <a:cubicBezTo>
                      <a:pt x="900485" y="3104444"/>
                      <a:pt x="903342" y="3113969"/>
                      <a:pt x="902390" y="3124447"/>
                    </a:cubicBezTo>
                    <a:cubicBezTo>
                      <a:pt x="900485" y="3146354"/>
                      <a:pt x="895722" y="3168262"/>
                      <a:pt x="893817" y="3190169"/>
                    </a:cubicBezTo>
                    <a:cubicBezTo>
                      <a:pt x="892865" y="3201599"/>
                      <a:pt x="893817" y="3213029"/>
                      <a:pt x="894770" y="3224459"/>
                    </a:cubicBezTo>
                    <a:cubicBezTo>
                      <a:pt x="898580" y="3258749"/>
                      <a:pt x="903342" y="3293039"/>
                      <a:pt x="905247" y="3328282"/>
                    </a:cubicBezTo>
                    <a:cubicBezTo>
                      <a:pt x="907152" y="3355904"/>
                      <a:pt x="904295" y="3383527"/>
                      <a:pt x="905247" y="3412102"/>
                    </a:cubicBezTo>
                    <a:cubicBezTo>
                      <a:pt x="908105" y="3485444"/>
                      <a:pt x="910962" y="3559739"/>
                      <a:pt x="913820" y="3633082"/>
                    </a:cubicBezTo>
                    <a:cubicBezTo>
                      <a:pt x="914772" y="3665467"/>
                      <a:pt x="917630" y="3697852"/>
                      <a:pt x="919535" y="3730237"/>
                    </a:cubicBezTo>
                    <a:cubicBezTo>
                      <a:pt x="919535" y="3740714"/>
                      <a:pt x="919535" y="3751192"/>
                      <a:pt x="916677" y="3760717"/>
                    </a:cubicBezTo>
                    <a:cubicBezTo>
                      <a:pt x="907152" y="3794054"/>
                      <a:pt x="897627" y="3827392"/>
                      <a:pt x="896675" y="3862634"/>
                    </a:cubicBezTo>
                    <a:cubicBezTo>
                      <a:pt x="894770" y="3919784"/>
                      <a:pt x="887150" y="3975982"/>
                      <a:pt x="883340" y="4033132"/>
                    </a:cubicBezTo>
                    <a:cubicBezTo>
                      <a:pt x="879530" y="4090282"/>
                      <a:pt x="874767" y="4147432"/>
                      <a:pt x="855717" y="4201724"/>
                    </a:cubicBezTo>
                    <a:cubicBezTo>
                      <a:pt x="845240" y="4233157"/>
                      <a:pt x="850955" y="4246492"/>
                      <a:pt x="880482" y="4262684"/>
                    </a:cubicBezTo>
                    <a:cubicBezTo>
                      <a:pt x="898580" y="4272209"/>
                      <a:pt x="917630" y="4279829"/>
                      <a:pt x="936680" y="4289354"/>
                    </a:cubicBezTo>
                    <a:cubicBezTo>
                      <a:pt x="950015" y="4296022"/>
                      <a:pt x="964302" y="4299832"/>
                      <a:pt x="979542" y="4295069"/>
                    </a:cubicBezTo>
                    <a:cubicBezTo>
                      <a:pt x="993830" y="4290307"/>
                      <a:pt x="1007165" y="4294117"/>
                      <a:pt x="1015737" y="4306499"/>
                    </a:cubicBezTo>
                    <a:cubicBezTo>
                      <a:pt x="1023357" y="4316977"/>
                      <a:pt x="1030977" y="4329359"/>
                      <a:pt x="1038597" y="4339837"/>
                    </a:cubicBezTo>
                    <a:cubicBezTo>
                      <a:pt x="1044312" y="4347457"/>
                      <a:pt x="1050980" y="4357934"/>
                      <a:pt x="1059552" y="4361744"/>
                    </a:cubicBezTo>
                    <a:cubicBezTo>
                      <a:pt x="1093842" y="4379842"/>
                      <a:pt x="1131942" y="4389367"/>
                      <a:pt x="1170995" y="4391272"/>
                    </a:cubicBezTo>
                    <a:cubicBezTo>
                      <a:pt x="1208142" y="4393177"/>
                      <a:pt x="1246242" y="4391272"/>
                      <a:pt x="1283390" y="4390319"/>
                    </a:cubicBezTo>
                    <a:cubicBezTo>
                      <a:pt x="1295772" y="4390319"/>
                      <a:pt x="1309107" y="4387462"/>
                      <a:pt x="1321490" y="4385557"/>
                    </a:cubicBezTo>
                    <a:cubicBezTo>
                      <a:pt x="1336730" y="4382699"/>
                      <a:pt x="1342445" y="4370317"/>
                      <a:pt x="1333872" y="4358887"/>
                    </a:cubicBezTo>
                    <a:cubicBezTo>
                      <a:pt x="1325300" y="4348409"/>
                      <a:pt x="1323395" y="4336027"/>
                      <a:pt x="1317680" y="4324597"/>
                    </a:cubicBezTo>
                    <a:cubicBezTo>
                      <a:pt x="1312917" y="4314119"/>
                      <a:pt x="1306250" y="4304594"/>
                      <a:pt x="1297677" y="4296974"/>
                    </a:cubicBezTo>
                    <a:cubicBezTo>
                      <a:pt x="1286247" y="4286497"/>
                      <a:pt x="1273865" y="4274114"/>
                      <a:pt x="1258625" y="4268399"/>
                    </a:cubicBezTo>
                    <a:cubicBezTo>
                      <a:pt x="1228145" y="4256017"/>
                      <a:pt x="1207190" y="4235062"/>
                      <a:pt x="1196712" y="4203629"/>
                    </a:cubicBezTo>
                    <a:cubicBezTo>
                      <a:pt x="1196712" y="4202677"/>
                      <a:pt x="1195760" y="4202677"/>
                      <a:pt x="1195760" y="4201724"/>
                    </a:cubicBezTo>
                    <a:cubicBezTo>
                      <a:pt x="1188140" y="4180769"/>
                      <a:pt x="1179567" y="4159814"/>
                      <a:pt x="1173852" y="4137907"/>
                    </a:cubicBezTo>
                    <a:cubicBezTo>
                      <a:pt x="1167185" y="4113142"/>
                      <a:pt x="1165280" y="4087424"/>
                      <a:pt x="1159565" y="4061707"/>
                    </a:cubicBezTo>
                    <a:cubicBezTo>
                      <a:pt x="1154802" y="4041704"/>
                      <a:pt x="1151945" y="4021702"/>
                      <a:pt x="1165280" y="4002652"/>
                    </a:cubicBezTo>
                    <a:cubicBezTo>
                      <a:pt x="1170995" y="3994079"/>
                      <a:pt x="1170995" y="3981697"/>
                      <a:pt x="1172900" y="3971219"/>
                    </a:cubicBezTo>
                    <a:cubicBezTo>
                      <a:pt x="1177662" y="3938834"/>
                      <a:pt x="1181472" y="3907402"/>
                      <a:pt x="1185282" y="3875017"/>
                    </a:cubicBezTo>
                    <a:cubicBezTo>
                      <a:pt x="1188140" y="3853109"/>
                      <a:pt x="1192902" y="3830249"/>
                      <a:pt x="1194807" y="3808342"/>
                    </a:cubicBezTo>
                    <a:cubicBezTo>
                      <a:pt x="1198617" y="3763574"/>
                      <a:pt x="1201475" y="3719759"/>
                      <a:pt x="1204332" y="3674992"/>
                    </a:cubicBezTo>
                    <a:cubicBezTo>
                      <a:pt x="1204332" y="3670229"/>
                      <a:pt x="1205285" y="3666419"/>
                      <a:pt x="1206237" y="3661657"/>
                    </a:cubicBezTo>
                    <a:cubicBezTo>
                      <a:pt x="1216715" y="3607364"/>
                      <a:pt x="1222430" y="3553072"/>
                      <a:pt x="1226240" y="3498779"/>
                    </a:cubicBezTo>
                    <a:cubicBezTo>
                      <a:pt x="1227192" y="3477824"/>
                      <a:pt x="1230050" y="3457822"/>
                      <a:pt x="1231002" y="3436867"/>
                    </a:cubicBezTo>
                    <a:cubicBezTo>
                      <a:pt x="1231955" y="3428294"/>
                      <a:pt x="1231002" y="3419722"/>
                      <a:pt x="1230050" y="3412102"/>
                    </a:cubicBezTo>
                    <a:cubicBezTo>
                      <a:pt x="1229097" y="3399719"/>
                      <a:pt x="1225287" y="3386384"/>
                      <a:pt x="1225287" y="3374002"/>
                    </a:cubicBezTo>
                    <a:cubicBezTo>
                      <a:pt x="1224335" y="3347332"/>
                      <a:pt x="1224335" y="3320662"/>
                      <a:pt x="1225287" y="3293992"/>
                    </a:cubicBezTo>
                    <a:cubicBezTo>
                      <a:pt x="1226240" y="3280657"/>
                      <a:pt x="1229097" y="3267322"/>
                      <a:pt x="1231955" y="3253987"/>
                    </a:cubicBezTo>
                    <a:cubicBezTo>
                      <a:pt x="1233860" y="3243509"/>
                      <a:pt x="1238622" y="3233032"/>
                      <a:pt x="1239575" y="3222554"/>
                    </a:cubicBezTo>
                    <a:cubicBezTo>
                      <a:pt x="1243385" y="3188264"/>
                      <a:pt x="1245290" y="3154927"/>
                      <a:pt x="1248147" y="3120637"/>
                    </a:cubicBezTo>
                    <a:cubicBezTo>
                      <a:pt x="1248147" y="3116827"/>
                      <a:pt x="1249100" y="3113017"/>
                      <a:pt x="1250052" y="3109207"/>
                    </a:cubicBezTo>
                    <a:cubicBezTo>
                      <a:pt x="1254815" y="3079679"/>
                      <a:pt x="1258625" y="3049199"/>
                      <a:pt x="1263387" y="3019672"/>
                    </a:cubicBezTo>
                    <a:cubicBezTo>
                      <a:pt x="1267197" y="2996812"/>
                      <a:pt x="1270055" y="2973952"/>
                      <a:pt x="1274817" y="2951092"/>
                    </a:cubicBezTo>
                    <a:cubicBezTo>
                      <a:pt x="1279580" y="2928232"/>
                      <a:pt x="1288152" y="2906324"/>
                      <a:pt x="1287200" y="2882512"/>
                    </a:cubicBezTo>
                    <a:cubicBezTo>
                      <a:pt x="1287200" y="2875844"/>
                      <a:pt x="1288152" y="2868224"/>
                      <a:pt x="1289105" y="2861557"/>
                    </a:cubicBezTo>
                    <a:cubicBezTo>
                      <a:pt x="1293867" y="2829172"/>
                      <a:pt x="1297677" y="2796787"/>
                      <a:pt x="1302440" y="2764402"/>
                    </a:cubicBezTo>
                    <a:cubicBezTo>
                      <a:pt x="1304345" y="2752019"/>
                      <a:pt x="1306250" y="2740589"/>
                      <a:pt x="1308155" y="2728207"/>
                    </a:cubicBezTo>
                    <a:cubicBezTo>
                      <a:pt x="1311012" y="2710109"/>
                      <a:pt x="1315775" y="2692012"/>
                      <a:pt x="1317680" y="2672962"/>
                    </a:cubicBezTo>
                    <a:cubicBezTo>
                      <a:pt x="1322442" y="2634862"/>
                      <a:pt x="1332920" y="2596762"/>
                      <a:pt x="1328157" y="2557709"/>
                    </a:cubicBezTo>
                    <a:cubicBezTo>
                      <a:pt x="1328157" y="2556757"/>
                      <a:pt x="1328157" y="2554852"/>
                      <a:pt x="1329110" y="2553899"/>
                    </a:cubicBezTo>
                    <a:cubicBezTo>
                      <a:pt x="1330062" y="2542469"/>
                      <a:pt x="1336730" y="2536754"/>
                      <a:pt x="1348160" y="2535802"/>
                    </a:cubicBezTo>
                    <a:cubicBezTo>
                      <a:pt x="1384355" y="2531992"/>
                      <a:pt x="1416740" y="2517704"/>
                      <a:pt x="1445315" y="2494844"/>
                    </a:cubicBezTo>
                    <a:cubicBezTo>
                      <a:pt x="1463412" y="2480557"/>
                      <a:pt x="1479605" y="2465317"/>
                      <a:pt x="1474842" y="2438647"/>
                    </a:cubicBezTo>
                    <a:cubicBezTo>
                      <a:pt x="1471985" y="2422454"/>
                      <a:pt x="1471985" y="2405309"/>
                      <a:pt x="1470080" y="2388164"/>
                    </a:cubicBezTo>
                    <a:cubicBezTo>
                      <a:pt x="1469127" y="2375782"/>
                      <a:pt x="1468175" y="2363399"/>
                      <a:pt x="1468175" y="2351017"/>
                    </a:cubicBezTo>
                    <a:cubicBezTo>
                      <a:pt x="1465317" y="2232907"/>
                      <a:pt x="1472937" y="2115749"/>
                      <a:pt x="1460555" y="1997639"/>
                    </a:cubicBezTo>
                    <a:cubicBezTo>
                      <a:pt x="1459602" y="1990972"/>
                      <a:pt x="1460555" y="1983352"/>
                      <a:pt x="1460555" y="1976684"/>
                    </a:cubicBezTo>
                    <a:cubicBezTo>
                      <a:pt x="1460555" y="1966207"/>
                      <a:pt x="1463412" y="1957634"/>
                      <a:pt x="1471985" y="1951919"/>
                    </a:cubicBezTo>
                    <a:cubicBezTo>
                      <a:pt x="1483415" y="1943347"/>
                      <a:pt x="1491987" y="1932869"/>
                      <a:pt x="1495797" y="1918582"/>
                    </a:cubicBezTo>
                    <a:cubicBezTo>
                      <a:pt x="1499607" y="1906199"/>
                      <a:pt x="1507227" y="1895722"/>
                      <a:pt x="1513895" y="1884292"/>
                    </a:cubicBezTo>
                    <a:cubicBezTo>
                      <a:pt x="1533897" y="1853812"/>
                      <a:pt x="1554852" y="1825237"/>
                      <a:pt x="1573902" y="1793804"/>
                    </a:cubicBezTo>
                    <a:cubicBezTo>
                      <a:pt x="1584380" y="1776659"/>
                      <a:pt x="1590095" y="1757609"/>
                      <a:pt x="1599620" y="1739512"/>
                    </a:cubicBezTo>
                    <a:cubicBezTo>
                      <a:pt x="1631052" y="1679504"/>
                      <a:pt x="1663437" y="1621402"/>
                      <a:pt x="1692965" y="1561394"/>
                    </a:cubicBezTo>
                    <a:cubicBezTo>
                      <a:pt x="1703442" y="1539487"/>
                      <a:pt x="1712967" y="1515674"/>
                      <a:pt x="1714872" y="1491862"/>
                    </a:cubicBezTo>
                    <a:cubicBezTo>
                      <a:pt x="1716777" y="1463287"/>
                      <a:pt x="1723445" y="1435664"/>
                      <a:pt x="1729160" y="1408042"/>
                    </a:cubicBezTo>
                    <a:cubicBezTo>
                      <a:pt x="1737732" y="1383277"/>
                      <a:pt x="1743447" y="1357559"/>
                      <a:pt x="1732970" y="1329937"/>
                    </a:cubicBezTo>
                    <a:close/>
                    <a:moveTo>
                      <a:pt x="373752" y="1452809"/>
                    </a:moveTo>
                    <a:cubicBezTo>
                      <a:pt x="373752" y="1455667"/>
                      <a:pt x="368990" y="1457572"/>
                      <a:pt x="367085" y="1460429"/>
                    </a:cubicBezTo>
                    <a:cubicBezTo>
                      <a:pt x="365180" y="1458524"/>
                      <a:pt x="361370" y="1455667"/>
                      <a:pt x="361370" y="1453762"/>
                    </a:cubicBezTo>
                    <a:cubicBezTo>
                      <a:pt x="358512" y="1418519"/>
                      <a:pt x="334700" y="1394707"/>
                      <a:pt x="319460" y="1365179"/>
                    </a:cubicBezTo>
                    <a:cubicBezTo>
                      <a:pt x="317555" y="1360417"/>
                      <a:pt x="313745" y="1356607"/>
                      <a:pt x="310887" y="1351844"/>
                    </a:cubicBezTo>
                    <a:cubicBezTo>
                      <a:pt x="307077" y="1346129"/>
                      <a:pt x="307077" y="1340414"/>
                      <a:pt x="311840" y="1334699"/>
                    </a:cubicBezTo>
                    <a:cubicBezTo>
                      <a:pt x="322317" y="1322317"/>
                      <a:pt x="331842" y="1309934"/>
                      <a:pt x="343272" y="1297552"/>
                    </a:cubicBezTo>
                    <a:cubicBezTo>
                      <a:pt x="354702" y="1285169"/>
                      <a:pt x="360417" y="1285169"/>
                      <a:pt x="367085" y="1301362"/>
                    </a:cubicBezTo>
                    <a:cubicBezTo>
                      <a:pt x="372800" y="1315649"/>
                      <a:pt x="375657" y="1331842"/>
                      <a:pt x="377562" y="1348034"/>
                    </a:cubicBezTo>
                    <a:cubicBezTo>
                      <a:pt x="379467" y="1358512"/>
                      <a:pt x="377562" y="1369942"/>
                      <a:pt x="377562" y="1381372"/>
                    </a:cubicBezTo>
                    <a:cubicBezTo>
                      <a:pt x="378515" y="1381372"/>
                      <a:pt x="379467" y="1381372"/>
                      <a:pt x="381372" y="1381372"/>
                    </a:cubicBezTo>
                    <a:cubicBezTo>
                      <a:pt x="378515" y="1404232"/>
                      <a:pt x="376610" y="1428044"/>
                      <a:pt x="373752" y="1452809"/>
                    </a:cubicBezTo>
                    <a:close/>
                    <a:moveTo>
                      <a:pt x="575682" y="1686172"/>
                    </a:moveTo>
                    <a:cubicBezTo>
                      <a:pt x="570920" y="1693792"/>
                      <a:pt x="565205" y="1700459"/>
                      <a:pt x="559490" y="1708079"/>
                    </a:cubicBezTo>
                    <a:cubicBezTo>
                      <a:pt x="532820" y="1744274"/>
                      <a:pt x="506150" y="1781422"/>
                      <a:pt x="480432" y="1817617"/>
                    </a:cubicBezTo>
                    <a:cubicBezTo>
                      <a:pt x="477575" y="1821427"/>
                      <a:pt x="477575" y="1828094"/>
                      <a:pt x="476622" y="1834762"/>
                    </a:cubicBezTo>
                    <a:cubicBezTo>
                      <a:pt x="465192" y="1832857"/>
                      <a:pt x="453762" y="1830952"/>
                      <a:pt x="437570" y="1828094"/>
                    </a:cubicBezTo>
                    <a:cubicBezTo>
                      <a:pt x="449000" y="1814759"/>
                      <a:pt x="457572" y="1803329"/>
                      <a:pt x="466145" y="1792852"/>
                    </a:cubicBezTo>
                    <a:cubicBezTo>
                      <a:pt x="496625" y="1757609"/>
                      <a:pt x="527105" y="1723319"/>
                      <a:pt x="557585" y="1688077"/>
                    </a:cubicBezTo>
                    <a:cubicBezTo>
                      <a:pt x="560442" y="1684267"/>
                      <a:pt x="564252" y="1681409"/>
                      <a:pt x="567110" y="1678552"/>
                    </a:cubicBezTo>
                    <a:cubicBezTo>
                      <a:pt x="569015" y="1677599"/>
                      <a:pt x="572825" y="1677599"/>
                      <a:pt x="573777" y="1678552"/>
                    </a:cubicBezTo>
                    <a:cubicBezTo>
                      <a:pt x="575682" y="1680457"/>
                      <a:pt x="576635" y="1685219"/>
                      <a:pt x="575682" y="1686172"/>
                    </a:cubicBezTo>
                    <a:close/>
                    <a:moveTo>
                      <a:pt x="889055" y="1877624"/>
                    </a:moveTo>
                    <a:cubicBezTo>
                      <a:pt x="889055" y="1874767"/>
                      <a:pt x="889055" y="1872862"/>
                      <a:pt x="890007" y="1871909"/>
                    </a:cubicBezTo>
                    <a:cubicBezTo>
                      <a:pt x="907152" y="1852859"/>
                      <a:pt x="907152" y="1849049"/>
                      <a:pt x="887150" y="1834762"/>
                    </a:cubicBezTo>
                    <a:cubicBezTo>
                      <a:pt x="854765" y="1812854"/>
                      <a:pt x="824285" y="1789042"/>
                      <a:pt x="789995" y="1769992"/>
                    </a:cubicBezTo>
                    <a:cubicBezTo>
                      <a:pt x="757610" y="1752847"/>
                      <a:pt x="722367" y="1741417"/>
                      <a:pt x="689030" y="1727129"/>
                    </a:cubicBezTo>
                    <a:cubicBezTo>
                      <a:pt x="677600" y="1722367"/>
                      <a:pt x="666170" y="1718557"/>
                      <a:pt x="655692" y="1712842"/>
                    </a:cubicBezTo>
                    <a:cubicBezTo>
                      <a:pt x="638547" y="1704269"/>
                      <a:pt x="621402" y="1693792"/>
                      <a:pt x="604257" y="1685219"/>
                    </a:cubicBezTo>
                    <a:cubicBezTo>
                      <a:pt x="586160" y="1675694"/>
                      <a:pt x="585207" y="1648072"/>
                      <a:pt x="602352" y="1636642"/>
                    </a:cubicBezTo>
                    <a:cubicBezTo>
                      <a:pt x="608067" y="1632832"/>
                      <a:pt x="614735" y="1630927"/>
                      <a:pt x="618545" y="1626164"/>
                    </a:cubicBezTo>
                    <a:cubicBezTo>
                      <a:pt x="623307" y="1621402"/>
                      <a:pt x="625212" y="1614734"/>
                      <a:pt x="628070" y="1608067"/>
                    </a:cubicBezTo>
                    <a:cubicBezTo>
                      <a:pt x="631880" y="1599494"/>
                      <a:pt x="632832" y="1589017"/>
                      <a:pt x="637595" y="1581397"/>
                    </a:cubicBezTo>
                    <a:cubicBezTo>
                      <a:pt x="658550" y="1549012"/>
                      <a:pt x="683315" y="1519484"/>
                      <a:pt x="711890" y="1492814"/>
                    </a:cubicBezTo>
                    <a:cubicBezTo>
                      <a:pt x="749990" y="1455667"/>
                      <a:pt x="771897" y="1408042"/>
                      <a:pt x="788090" y="1357559"/>
                    </a:cubicBezTo>
                    <a:cubicBezTo>
                      <a:pt x="812855" y="1278502"/>
                      <a:pt x="823332" y="1197539"/>
                      <a:pt x="821427" y="1114672"/>
                    </a:cubicBezTo>
                    <a:cubicBezTo>
                      <a:pt x="819522" y="1039424"/>
                      <a:pt x="820475" y="964177"/>
                      <a:pt x="819522" y="889882"/>
                    </a:cubicBezTo>
                    <a:cubicBezTo>
                      <a:pt x="818570" y="839399"/>
                      <a:pt x="815712" y="788917"/>
                      <a:pt x="813807" y="738434"/>
                    </a:cubicBezTo>
                    <a:cubicBezTo>
                      <a:pt x="813807" y="732719"/>
                      <a:pt x="813807" y="726052"/>
                      <a:pt x="813807" y="720337"/>
                    </a:cubicBezTo>
                    <a:cubicBezTo>
                      <a:pt x="815712" y="719384"/>
                      <a:pt x="817617" y="719384"/>
                      <a:pt x="818570" y="718432"/>
                    </a:cubicBezTo>
                    <a:cubicBezTo>
                      <a:pt x="833810" y="750817"/>
                      <a:pt x="848097" y="783202"/>
                      <a:pt x="863337" y="815587"/>
                    </a:cubicBezTo>
                    <a:cubicBezTo>
                      <a:pt x="864290" y="815587"/>
                      <a:pt x="865242" y="814634"/>
                      <a:pt x="866195" y="814634"/>
                    </a:cubicBezTo>
                    <a:cubicBezTo>
                      <a:pt x="860480" y="800347"/>
                      <a:pt x="853812" y="786059"/>
                      <a:pt x="848097" y="771772"/>
                    </a:cubicBezTo>
                    <a:cubicBezTo>
                      <a:pt x="841430" y="756532"/>
                      <a:pt x="836667" y="741292"/>
                      <a:pt x="828095" y="727004"/>
                    </a:cubicBezTo>
                    <a:cubicBezTo>
                      <a:pt x="809045" y="692714"/>
                      <a:pt x="809997" y="654614"/>
                      <a:pt x="810950" y="617467"/>
                    </a:cubicBezTo>
                    <a:cubicBezTo>
                      <a:pt x="810950" y="605084"/>
                      <a:pt x="811902" y="592702"/>
                      <a:pt x="812855" y="580319"/>
                    </a:cubicBezTo>
                    <a:cubicBezTo>
                      <a:pt x="813807" y="571747"/>
                      <a:pt x="815712" y="564127"/>
                      <a:pt x="816665" y="556507"/>
                    </a:cubicBezTo>
                    <a:cubicBezTo>
                      <a:pt x="818570" y="555554"/>
                      <a:pt x="819522" y="555554"/>
                      <a:pt x="821427" y="554602"/>
                    </a:cubicBezTo>
                    <a:cubicBezTo>
                      <a:pt x="832857" y="567937"/>
                      <a:pt x="844287" y="581272"/>
                      <a:pt x="856670" y="594607"/>
                    </a:cubicBezTo>
                    <a:cubicBezTo>
                      <a:pt x="872862" y="613657"/>
                      <a:pt x="887150" y="635564"/>
                      <a:pt x="913820" y="638422"/>
                    </a:cubicBezTo>
                    <a:cubicBezTo>
                      <a:pt x="942395" y="642232"/>
                      <a:pt x="956682" y="661282"/>
                      <a:pt x="974780" y="679379"/>
                    </a:cubicBezTo>
                    <a:cubicBezTo>
                      <a:pt x="981447" y="686047"/>
                      <a:pt x="984305" y="689857"/>
                      <a:pt x="973827" y="696524"/>
                    </a:cubicBezTo>
                    <a:cubicBezTo>
                      <a:pt x="964302" y="702239"/>
                      <a:pt x="956682" y="711764"/>
                      <a:pt x="950015" y="721289"/>
                    </a:cubicBezTo>
                    <a:cubicBezTo>
                      <a:pt x="931917" y="746054"/>
                      <a:pt x="914772" y="770819"/>
                      <a:pt x="899532" y="797489"/>
                    </a:cubicBezTo>
                    <a:cubicBezTo>
                      <a:pt x="910010" y="785107"/>
                      <a:pt x="920487" y="772724"/>
                      <a:pt x="930012" y="759389"/>
                    </a:cubicBezTo>
                    <a:cubicBezTo>
                      <a:pt x="935727" y="751769"/>
                      <a:pt x="939537" y="749864"/>
                      <a:pt x="945252" y="759389"/>
                    </a:cubicBezTo>
                    <a:cubicBezTo>
                      <a:pt x="952872" y="771772"/>
                      <a:pt x="961445" y="784154"/>
                      <a:pt x="954777" y="800347"/>
                    </a:cubicBezTo>
                    <a:cubicBezTo>
                      <a:pt x="913820" y="910837"/>
                      <a:pt x="909057" y="1026089"/>
                      <a:pt x="910962" y="1142294"/>
                    </a:cubicBezTo>
                    <a:cubicBezTo>
                      <a:pt x="913820" y="1260404"/>
                      <a:pt x="913820" y="1377562"/>
                      <a:pt x="917630" y="1495672"/>
                    </a:cubicBezTo>
                    <a:cubicBezTo>
                      <a:pt x="920487" y="1589017"/>
                      <a:pt x="924297" y="1683314"/>
                      <a:pt x="929060" y="1776659"/>
                    </a:cubicBezTo>
                    <a:cubicBezTo>
                      <a:pt x="929060" y="1785232"/>
                      <a:pt x="932870" y="1796662"/>
                      <a:pt x="938585" y="1802377"/>
                    </a:cubicBezTo>
                    <a:cubicBezTo>
                      <a:pt x="967160" y="1833809"/>
                      <a:pt x="996687" y="1865242"/>
                      <a:pt x="1026215" y="1895722"/>
                    </a:cubicBezTo>
                    <a:cubicBezTo>
                      <a:pt x="1030025" y="1899532"/>
                      <a:pt x="1033835" y="1903342"/>
                      <a:pt x="1036692" y="1909057"/>
                    </a:cubicBezTo>
                    <a:cubicBezTo>
                      <a:pt x="983352" y="1909057"/>
                      <a:pt x="935727" y="1897627"/>
                      <a:pt x="889055" y="1877624"/>
                    </a:cubicBezTo>
                    <a:close/>
                    <a:moveTo>
                      <a:pt x="1279580" y="1673789"/>
                    </a:moveTo>
                    <a:cubicBezTo>
                      <a:pt x="1278627" y="1698554"/>
                      <a:pt x="1274817" y="1723319"/>
                      <a:pt x="1275770" y="1747132"/>
                    </a:cubicBezTo>
                    <a:cubicBezTo>
                      <a:pt x="1275770" y="1771897"/>
                      <a:pt x="1267197" y="1791899"/>
                      <a:pt x="1250052" y="1809044"/>
                    </a:cubicBezTo>
                    <a:cubicBezTo>
                      <a:pt x="1229097" y="1829047"/>
                      <a:pt x="1208142" y="1850002"/>
                      <a:pt x="1188140" y="1870004"/>
                    </a:cubicBezTo>
                    <a:cubicBezTo>
                      <a:pt x="1177662" y="1880482"/>
                      <a:pt x="1170042" y="1891912"/>
                      <a:pt x="1170042" y="1907152"/>
                    </a:cubicBezTo>
                    <a:cubicBezTo>
                      <a:pt x="1170042" y="1911914"/>
                      <a:pt x="1165280" y="1917629"/>
                      <a:pt x="1160517" y="1919534"/>
                    </a:cubicBezTo>
                    <a:cubicBezTo>
                      <a:pt x="1154802" y="1922392"/>
                      <a:pt x="1148135" y="1925249"/>
                      <a:pt x="1142420" y="1924297"/>
                    </a:cubicBezTo>
                    <a:cubicBezTo>
                      <a:pt x="1110987" y="1922392"/>
                      <a:pt x="1079555" y="1919534"/>
                      <a:pt x="1045265" y="1916677"/>
                    </a:cubicBezTo>
                    <a:cubicBezTo>
                      <a:pt x="1049075" y="1910009"/>
                      <a:pt x="1050980" y="1905247"/>
                      <a:pt x="1053837" y="1901437"/>
                    </a:cubicBezTo>
                    <a:cubicBezTo>
                      <a:pt x="1079555" y="1868099"/>
                      <a:pt x="1106225" y="1835714"/>
                      <a:pt x="1132895" y="1803329"/>
                    </a:cubicBezTo>
                    <a:cubicBezTo>
                      <a:pt x="1140515" y="1793804"/>
                      <a:pt x="1144325" y="1784279"/>
                      <a:pt x="1143372" y="1770944"/>
                    </a:cubicBezTo>
                    <a:cubicBezTo>
                      <a:pt x="1141467" y="1735702"/>
                      <a:pt x="1139562" y="1701412"/>
                      <a:pt x="1137657" y="1666169"/>
                    </a:cubicBezTo>
                    <a:cubicBezTo>
                      <a:pt x="1134800" y="1612829"/>
                      <a:pt x="1133847" y="1558537"/>
                      <a:pt x="1130037" y="1505197"/>
                    </a:cubicBezTo>
                    <a:cubicBezTo>
                      <a:pt x="1126227" y="1435664"/>
                      <a:pt x="1121465" y="1366132"/>
                      <a:pt x="1115750" y="1296599"/>
                    </a:cubicBezTo>
                    <a:cubicBezTo>
                      <a:pt x="1110035" y="1228019"/>
                      <a:pt x="1103367" y="1160392"/>
                      <a:pt x="1094795" y="1091812"/>
                    </a:cubicBezTo>
                    <a:cubicBezTo>
                      <a:pt x="1084317" y="1006087"/>
                      <a:pt x="1071935" y="920362"/>
                      <a:pt x="1037645" y="839399"/>
                    </a:cubicBezTo>
                    <a:cubicBezTo>
                      <a:pt x="1029072" y="820349"/>
                      <a:pt x="1024310" y="800347"/>
                      <a:pt x="1019547" y="780344"/>
                    </a:cubicBezTo>
                    <a:cubicBezTo>
                      <a:pt x="1018595" y="774629"/>
                      <a:pt x="1020500" y="767009"/>
                      <a:pt x="1024310" y="761294"/>
                    </a:cubicBezTo>
                    <a:cubicBezTo>
                      <a:pt x="1028120" y="755579"/>
                      <a:pt x="1034787" y="751769"/>
                      <a:pt x="1042407" y="744149"/>
                    </a:cubicBezTo>
                    <a:cubicBezTo>
                      <a:pt x="1051932" y="766057"/>
                      <a:pt x="1060505" y="785107"/>
                      <a:pt x="1069077" y="806062"/>
                    </a:cubicBezTo>
                    <a:cubicBezTo>
                      <a:pt x="1065267" y="773677"/>
                      <a:pt x="1037645" y="721289"/>
                      <a:pt x="1014785" y="699382"/>
                    </a:cubicBezTo>
                    <a:cubicBezTo>
                      <a:pt x="1003355" y="688904"/>
                      <a:pt x="1003355" y="687952"/>
                      <a:pt x="1015737" y="677474"/>
                    </a:cubicBezTo>
                    <a:cubicBezTo>
                      <a:pt x="1033835" y="662234"/>
                      <a:pt x="1051932" y="647947"/>
                      <a:pt x="1068125" y="631754"/>
                    </a:cubicBezTo>
                    <a:cubicBezTo>
                      <a:pt x="1084317" y="615562"/>
                      <a:pt x="1095747" y="596512"/>
                      <a:pt x="1096700" y="571747"/>
                    </a:cubicBezTo>
                    <a:cubicBezTo>
                      <a:pt x="1096700" y="565079"/>
                      <a:pt x="1099557" y="559364"/>
                      <a:pt x="1102415" y="552697"/>
                    </a:cubicBezTo>
                    <a:cubicBezTo>
                      <a:pt x="1111940" y="569842"/>
                      <a:pt x="1122417" y="586987"/>
                      <a:pt x="1120512" y="606989"/>
                    </a:cubicBezTo>
                    <a:cubicBezTo>
                      <a:pt x="1116702" y="651757"/>
                      <a:pt x="1111940" y="697477"/>
                      <a:pt x="1107177" y="742244"/>
                    </a:cubicBezTo>
                    <a:cubicBezTo>
                      <a:pt x="1106225" y="748912"/>
                      <a:pt x="1105272" y="754627"/>
                      <a:pt x="1108130" y="761294"/>
                    </a:cubicBezTo>
                    <a:cubicBezTo>
                      <a:pt x="1114797" y="714622"/>
                      <a:pt x="1120512" y="667949"/>
                      <a:pt x="1127180" y="621277"/>
                    </a:cubicBezTo>
                    <a:cubicBezTo>
                      <a:pt x="1150992" y="690809"/>
                      <a:pt x="1176710" y="758437"/>
                      <a:pt x="1187187" y="829874"/>
                    </a:cubicBezTo>
                    <a:cubicBezTo>
                      <a:pt x="1194807" y="886072"/>
                      <a:pt x="1212905" y="939412"/>
                      <a:pt x="1228145" y="993704"/>
                    </a:cubicBezTo>
                    <a:cubicBezTo>
                      <a:pt x="1240527" y="1037519"/>
                      <a:pt x="1247195" y="1082287"/>
                      <a:pt x="1246242" y="1128007"/>
                    </a:cubicBezTo>
                    <a:cubicBezTo>
                      <a:pt x="1244337" y="1207064"/>
                      <a:pt x="1252910" y="1285169"/>
                      <a:pt x="1270055" y="1363274"/>
                    </a:cubicBezTo>
                    <a:cubicBezTo>
                      <a:pt x="1274817" y="1384229"/>
                      <a:pt x="1274817" y="1405184"/>
                      <a:pt x="1276722" y="1427092"/>
                    </a:cubicBezTo>
                    <a:cubicBezTo>
                      <a:pt x="1279580" y="1463287"/>
                      <a:pt x="1284342" y="1499482"/>
                      <a:pt x="1284342" y="1534724"/>
                    </a:cubicBezTo>
                    <a:cubicBezTo>
                      <a:pt x="1284342" y="1581397"/>
                      <a:pt x="1281485" y="1628069"/>
                      <a:pt x="1279580" y="1673789"/>
                    </a:cubicBezTo>
                    <a:close/>
                    <a:moveTo>
                      <a:pt x="1437695" y="1289932"/>
                    </a:moveTo>
                    <a:cubicBezTo>
                      <a:pt x="1439600" y="1289932"/>
                      <a:pt x="1440552" y="1288979"/>
                      <a:pt x="1442457" y="1288979"/>
                    </a:cubicBezTo>
                    <a:cubicBezTo>
                      <a:pt x="1444362" y="1292789"/>
                      <a:pt x="1446267" y="1296599"/>
                      <a:pt x="1447220" y="1300409"/>
                    </a:cubicBezTo>
                    <a:cubicBezTo>
                      <a:pt x="1448172" y="1308982"/>
                      <a:pt x="1448172" y="1318507"/>
                      <a:pt x="1448172" y="1327079"/>
                    </a:cubicBezTo>
                    <a:cubicBezTo>
                      <a:pt x="1446267" y="1352797"/>
                      <a:pt x="1451030" y="1375657"/>
                      <a:pt x="1470080" y="1394707"/>
                    </a:cubicBezTo>
                    <a:cubicBezTo>
                      <a:pt x="1481510" y="1406137"/>
                      <a:pt x="1481510" y="1418519"/>
                      <a:pt x="1476747" y="1433759"/>
                    </a:cubicBezTo>
                    <a:cubicBezTo>
                      <a:pt x="1469127" y="1457572"/>
                      <a:pt x="1453887" y="1476622"/>
                      <a:pt x="1439600" y="1497577"/>
                    </a:cubicBezTo>
                    <a:cubicBezTo>
                      <a:pt x="1431980" y="1428044"/>
                      <a:pt x="1431027" y="1359464"/>
                      <a:pt x="1437695" y="1289932"/>
                    </a:cubicBezTo>
                    <a:close/>
                    <a:moveTo>
                      <a:pt x="1475795" y="1882387"/>
                    </a:moveTo>
                    <a:cubicBezTo>
                      <a:pt x="1468175" y="1887149"/>
                      <a:pt x="1465317" y="1880482"/>
                      <a:pt x="1462460" y="1874767"/>
                    </a:cubicBezTo>
                    <a:cubicBezTo>
                      <a:pt x="1438647" y="1833809"/>
                      <a:pt x="1411977" y="1796662"/>
                      <a:pt x="1371972" y="1769992"/>
                    </a:cubicBezTo>
                    <a:cubicBezTo>
                      <a:pt x="1360542" y="1762372"/>
                      <a:pt x="1348160" y="1756657"/>
                      <a:pt x="1336730" y="1750942"/>
                    </a:cubicBezTo>
                    <a:cubicBezTo>
                      <a:pt x="1331015" y="1748084"/>
                      <a:pt x="1325300" y="1746179"/>
                      <a:pt x="1319585" y="1744274"/>
                    </a:cubicBezTo>
                    <a:cubicBezTo>
                      <a:pt x="1319585" y="1742369"/>
                      <a:pt x="1320537" y="1740464"/>
                      <a:pt x="1320537" y="1738559"/>
                    </a:cubicBezTo>
                    <a:cubicBezTo>
                      <a:pt x="1326252" y="1739512"/>
                      <a:pt x="1331967" y="1738559"/>
                      <a:pt x="1337682" y="1740464"/>
                    </a:cubicBezTo>
                    <a:cubicBezTo>
                      <a:pt x="1367210" y="1749989"/>
                      <a:pt x="1395785" y="1762372"/>
                      <a:pt x="1416740" y="1788089"/>
                    </a:cubicBezTo>
                    <a:cubicBezTo>
                      <a:pt x="1434837" y="1809997"/>
                      <a:pt x="1454840" y="1831904"/>
                      <a:pt x="1473890" y="1853812"/>
                    </a:cubicBezTo>
                    <a:cubicBezTo>
                      <a:pt x="1476747" y="1857622"/>
                      <a:pt x="1478652" y="1861432"/>
                      <a:pt x="1480557" y="1865242"/>
                    </a:cubicBezTo>
                    <a:cubicBezTo>
                      <a:pt x="1483415" y="1872862"/>
                      <a:pt x="1482462" y="1878577"/>
                      <a:pt x="1475795" y="1882387"/>
                    </a:cubicBezTo>
                    <a:close/>
                  </a:path>
                </a:pathLst>
              </a:custGeom>
              <a:solidFill>
                <a:srgbClr val="1B6F53"/>
              </a:solidFill>
              <a:ln w="9525" cap="flat">
                <a:noFill/>
                <a:prstDash val="solid"/>
                <a:miter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2" name="Freeform 3">
                <a:extLst>
                  <a:ext uri="{FF2B5EF4-FFF2-40B4-BE49-F238E27FC236}">
                    <a16:creationId xmlns:a16="http://schemas.microsoft.com/office/drawing/2014/main" xmlns="" id="{5FE5C471-86EF-4BDA-A279-588BB8713865}"/>
                  </a:ext>
                </a:extLst>
              </p:cNvPr>
              <p:cNvSpPr/>
              <p:nvPr/>
            </p:nvSpPr>
            <p:spPr>
              <a:xfrm flipH="1">
                <a:off x="3493002" y="5547898"/>
                <a:ext cx="1528711" cy="2104600"/>
              </a:xfrm>
              <a:custGeom>
                <a:avLst/>
                <a:gdLst>
                  <a:gd name="connsiteX0" fmla="*/ 2614174 w 2816128"/>
                  <a:gd name="connsiteY0" fmla="*/ 72928 h 3814675"/>
                  <a:gd name="connsiteX1" fmla="*/ 2322464 w 2816128"/>
                  <a:gd name="connsiteY1" fmla="*/ 0 h 3814675"/>
                  <a:gd name="connsiteX2" fmla="*/ 2193438 w 2816128"/>
                  <a:gd name="connsiteY2" fmla="*/ 185124 h 3814675"/>
                  <a:gd name="connsiteX3" fmla="*/ 2114901 w 2816128"/>
                  <a:gd name="connsiteY3" fmla="*/ 201953 h 3814675"/>
                  <a:gd name="connsiteX4" fmla="*/ 2142950 w 2816128"/>
                  <a:gd name="connsiteY4" fmla="*/ 314150 h 3814675"/>
                  <a:gd name="connsiteX5" fmla="*/ 2047583 w 2816128"/>
                  <a:gd name="connsiteY5" fmla="*/ 482444 h 3814675"/>
                  <a:gd name="connsiteX6" fmla="*/ 2159779 w 2816128"/>
                  <a:gd name="connsiteY6" fmla="*/ 734886 h 3814675"/>
                  <a:gd name="connsiteX7" fmla="*/ 2030754 w 2816128"/>
                  <a:gd name="connsiteY7" fmla="*/ 779764 h 3814675"/>
                  <a:gd name="connsiteX8" fmla="*/ 1997095 w 2816128"/>
                  <a:gd name="connsiteY8" fmla="*/ 847082 h 3814675"/>
                  <a:gd name="connsiteX9" fmla="*/ 1997095 w 2816128"/>
                  <a:gd name="connsiteY9" fmla="*/ 734886 h 3814675"/>
                  <a:gd name="connsiteX10" fmla="*/ 1946606 w 2816128"/>
                  <a:gd name="connsiteY10" fmla="*/ 695617 h 3814675"/>
                  <a:gd name="connsiteX11" fmla="*/ 1772702 w 2816128"/>
                  <a:gd name="connsiteY11" fmla="*/ 746105 h 3814675"/>
                  <a:gd name="connsiteX12" fmla="*/ 1402454 w 2816128"/>
                  <a:gd name="connsiteY12" fmla="*/ 605860 h 3814675"/>
                  <a:gd name="connsiteX13" fmla="*/ 1705384 w 2816128"/>
                  <a:gd name="connsiteY13" fmla="*/ 1178061 h 3814675"/>
                  <a:gd name="connsiteX14" fmla="*/ 1800751 w 2816128"/>
                  <a:gd name="connsiteY14" fmla="*/ 1250989 h 3814675"/>
                  <a:gd name="connsiteX15" fmla="*/ 1649286 w 2816128"/>
                  <a:gd name="connsiteY15" fmla="*/ 1475381 h 3814675"/>
                  <a:gd name="connsiteX16" fmla="*/ 1727824 w 2816128"/>
                  <a:gd name="connsiteY16" fmla="*/ 1694164 h 3814675"/>
                  <a:gd name="connsiteX17" fmla="*/ 1817581 w 2816128"/>
                  <a:gd name="connsiteY17" fmla="*/ 1688555 h 3814675"/>
                  <a:gd name="connsiteX18" fmla="*/ 1671725 w 2816128"/>
                  <a:gd name="connsiteY18" fmla="*/ 1856849 h 3814675"/>
                  <a:gd name="connsiteX19" fmla="*/ 914400 w 2816128"/>
                  <a:gd name="connsiteY19" fmla="*/ 1604407 h 3814675"/>
                  <a:gd name="connsiteX20" fmla="*/ 460005 w 2816128"/>
                  <a:gd name="connsiteY20" fmla="*/ 2631004 h 3814675"/>
                  <a:gd name="connsiteX21" fmla="*/ 263662 w 2816128"/>
                  <a:gd name="connsiteY21" fmla="*/ 2838567 h 3814675"/>
                  <a:gd name="connsiteX22" fmla="*/ 44879 w 2816128"/>
                  <a:gd name="connsiteY22" fmla="*/ 2883445 h 3814675"/>
                  <a:gd name="connsiteX23" fmla="*/ 0 w 2816128"/>
                  <a:gd name="connsiteY23" fmla="*/ 2990032 h 3814675"/>
                  <a:gd name="connsiteX24" fmla="*/ 274881 w 2816128"/>
                  <a:gd name="connsiteY24" fmla="*/ 3113448 h 3814675"/>
                  <a:gd name="connsiteX25" fmla="*/ 504884 w 2816128"/>
                  <a:gd name="connsiteY25" fmla="*/ 3012471 h 3814675"/>
                  <a:gd name="connsiteX26" fmla="*/ 471225 w 2816128"/>
                  <a:gd name="connsiteY26" fmla="*/ 3141497 h 3814675"/>
                  <a:gd name="connsiteX27" fmla="*/ 572201 w 2816128"/>
                  <a:gd name="connsiteY27" fmla="*/ 3186375 h 3814675"/>
                  <a:gd name="connsiteX28" fmla="*/ 381468 w 2816128"/>
                  <a:gd name="connsiteY28" fmla="*/ 3646380 h 3814675"/>
                  <a:gd name="connsiteX29" fmla="*/ 196344 w 2816128"/>
                  <a:gd name="connsiteY29" fmla="*/ 3691259 h 3814675"/>
                  <a:gd name="connsiteX30" fmla="*/ 263662 w 2816128"/>
                  <a:gd name="connsiteY30" fmla="*/ 3792235 h 3814675"/>
                  <a:gd name="connsiteX31" fmla="*/ 555372 w 2816128"/>
                  <a:gd name="connsiteY31" fmla="*/ 3814675 h 3814675"/>
                  <a:gd name="connsiteX32" fmla="*/ 589031 w 2816128"/>
                  <a:gd name="connsiteY32" fmla="*/ 3607112 h 3814675"/>
                  <a:gd name="connsiteX33" fmla="*/ 645129 w 2816128"/>
                  <a:gd name="connsiteY33" fmla="*/ 3601502 h 3814675"/>
                  <a:gd name="connsiteX34" fmla="*/ 690008 w 2816128"/>
                  <a:gd name="connsiteY34" fmla="*/ 3724918 h 3814675"/>
                  <a:gd name="connsiteX35" fmla="*/ 774155 w 2816128"/>
                  <a:gd name="connsiteY35" fmla="*/ 3730528 h 3814675"/>
                  <a:gd name="connsiteX36" fmla="*/ 779765 w 2816128"/>
                  <a:gd name="connsiteY36" fmla="*/ 3500525 h 3814675"/>
                  <a:gd name="connsiteX37" fmla="*/ 746106 w 2816128"/>
                  <a:gd name="connsiteY37" fmla="*/ 3231254 h 3814675"/>
                  <a:gd name="connsiteX38" fmla="*/ 903181 w 2816128"/>
                  <a:gd name="connsiteY38" fmla="*/ 2653443 h 3814675"/>
                  <a:gd name="connsiteX39" fmla="*/ 1166842 w 2816128"/>
                  <a:gd name="connsiteY39" fmla="*/ 2546856 h 3814675"/>
                  <a:gd name="connsiteX40" fmla="*/ 1531480 w 2816128"/>
                  <a:gd name="connsiteY40" fmla="*/ 2653443 h 3814675"/>
                  <a:gd name="connsiteX41" fmla="*/ 1593188 w 2816128"/>
                  <a:gd name="connsiteY41" fmla="*/ 2653443 h 3814675"/>
                  <a:gd name="connsiteX42" fmla="*/ 1649286 w 2816128"/>
                  <a:gd name="connsiteY42" fmla="*/ 2754420 h 3814675"/>
                  <a:gd name="connsiteX43" fmla="*/ 1800751 w 2816128"/>
                  <a:gd name="connsiteY43" fmla="*/ 2788078 h 3814675"/>
                  <a:gd name="connsiteX44" fmla="*/ 1811971 w 2816128"/>
                  <a:gd name="connsiteY44" fmla="*/ 2821737 h 3814675"/>
                  <a:gd name="connsiteX45" fmla="*/ 1772702 w 2816128"/>
                  <a:gd name="connsiteY45" fmla="*/ 3023691 h 3814675"/>
                  <a:gd name="connsiteX46" fmla="*/ 1750263 w 2816128"/>
                  <a:gd name="connsiteY46" fmla="*/ 3349060 h 3814675"/>
                  <a:gd name="connsiteX47" fmla="*/ 1542700 w 2816128"/>
                  <a:gd name="connsiteY47" fmla="*/ 3371499 h 3814675"/>
                  <a:gd name="connsiteX48" fmla="*/ 1206111 w 2816128"/>
                  <a:gd name="connsiteY48" fmla="*/ 3421988 h 3814675"/>
                  <a:gd name="connsiteX49" fmla="*/ 1178062 w 2816128"/>
                  <a:gd name="connsiteY49" fmla="*/ 3494915 h 3814675"/>
                  <a:gd name="connsiteX50" fmla="*/ 1116354 w 2816128"/>
                  <a:gd name="connsiteY50" fmla="*/ 3522964 h 3814675"/>
                  <a:gd name="connsiteX51" fmla="*/ 1144403 w 2816128"/>
                  <a:gd name="connsiteY51" fmla="*/ 3657600 h 3814675"/>
                  <a:gd name="connsiteX52" fmla="*/ 1284648 w 2816128"/>
                  <a:gd name="connsiteY52" fmla="*/ 3663210 h 3814675"/>
                  <a:gd name="connsiteX53" fmla="*/ 1279038 w 2816128"/>
                  <a:gd name="connsiteY53" fmla="*/ 3511745 h 3814675"/>
                  <a:gd name="connsiteX54" fmla="*/ 1458552 w 2816128"/>
                  <a:gd name="connsiteY54" fmla="*/ 3522964 h 3814675"/>
                  <a:gd name="connsiteX55" fmla="*/ 1430503 w 2816128"/>
                  <a:gd name="connsiteY55" fmla="*/ 3601502 h 3814675"/>
                  <a:gd name="connsiteX56" fmla="*/ 1402454 w 2816128"/>
                  <a:gd name="connsiteY56" fmla="*/ 3663210 h 3814675"/>
                  <a:gd name="connsiteX57" fmla="*/ 1318307 w 2816128"/>
                  <a:gd name="connsiteY57" fmla="*/ 3680039 h 3814675"/>
                  <a:gd name="connsiteX58" fmla="*/ 1452943 w 2816128"/>
                  <a:gd name="connsiteY58" fmla="*/ 3803455 h 3814675"/>
                  <a:gd name="connsiteX59" fmla="*/ 1520260 w 2816128"/>
                  <a:gd name="connsiteY59" fmla="*/ 3668820 h 3814675"/>
                  <a:gd name="connsiteX60" fmla="*/ 1823190 w 2816128"/>
                  <a:gd name="connsiteY60" fmla="*/ 3567843 h 3814675"/>
                  <a:gd name="connsiteX61" fmla="*/ 2159779 w 2816128"/>
                  <a:gd name="connsiteY61" fmla="*/ 3640770 h 3814675"/>
                  <a:gd name="connsiteX62" fmla="*/ 2114901 w 2816128"/>
                  <a:gd name="connsiteY62" fmla="*/ 3741747 h 3814675"/>
                  <a:gd name="connsiteX63" fmla="*/ 2210268 w 2816128"/>
                  <a:gd name="connsiteY63" fmla="*/ 3809065 h 3814675"/>
                  <a:gd name="connsiteX64" fmla="*/ 2283195 w 2816128"/>
                  <a:gd name="connsiteY64" fmla="*/ 3758577 h 3814675"/>
                  <a:gd name="connsiteX65" fmla="*/ 2271976 w 2816128"/>
                  <a:gd name="connsiteY65" fmla="*/ 3663210 h 3814675"/>
                  <a:gd name="connsiteX66" fmla="*/ 2451490 w 2816128"/>
                  <a:gd name="connsiteY66" fmla="*/ 3584672 h 3814675"/>
                  <a:gd name="connsiteX67" fmla="*/ 2434660 w 2816128"/>
                  <a:gd name="connsiteY67" fmla="*/ 3410768 h 3814675"/>
                  <a:gd name="connsiteX68" fmla="*/ 1929777 w 2816128"/>
                  <a:gd name="connsiteY68" fmla="*/ 3382719 h 3814675"/>
                  <a:gd name="connsiteX69" fmla="*/ 1918557 w 2816128"/>
                  <a:gd name="connsiteY69" fmla="*/ 3057350 h 3814675"/>
                  <a:gd name="connsiteX70" fmla="*/ 1884898 w 2816128"/>
                  <a:gd name="connsiteY70" fmla="*/ 3040520 h 3814675"/>
                  <a:gd name="connsiteX71" fmla="*/ 1907338 w 2816128"/>
                  <a:gd name="connsiteY71" fmla="*/ 2861006 h 3814675"/>
                  <a:gd name="connsiteX72" fmla="*/ 1862459 w 2816128"/>
                  <a:gd name="connsiteY72" fmla="*/ 2799298 h 3814675"/>
                  <a:gd name="connsiteX73" fmla="*/ 2109291 w 2816128"/>
                  <a:gd name="connsiteY73" fmla="*/ 2743200 h 3814675"/>
                  <a:gd name="connsiteX74" fmla="*/ 2131730 w 2816128"/>
                  <a:gd name="connsiteY74" fmla="*/ 2614174 h 3814675"/>
                  <a:gd name="connsiteX75" fmla="*/ 2372952 w 2816128"/>
                  <a:gd name="connsiteY75" fmla="*/ 2647833 h 3814675"/>
                  <a:gd name="connsiteX76" fmla="*/ 2597345 w 2816128"/>
                  <a:gd name="connsiteY76" fmla="*/ 2058802 h 3814675"/>
                  <a:gd name="connsiteX77" fmla="*/ 2552466 w 2816128"/>
                  <a:gd name="connsiteY77" fmla="*/ 1974655 h 3814675"/>
                  <a:gd name="connsiteX78" fmla="*/ 2698322 w 2816128"/>
                  <a:gd name="connsiteY78" fmla="*/ 1486601 h 3814675"/>
                  <a:gd name="connsiteX79" fmla="*/ 2642224 w 2816128"/>
                  <a:gd name="connsiteY79" fmla="*/ 1380015 h 3814675"/>
                  <a:gd name="connsiteX80" fmla="*/ 2501978 w 2816128"/>
                  <a:gd name="connsiteY80" fmla="*/ 796594 h 3814675"/>
                  <a:gd name="connsiteX81" fmla="*/ 2816128 w 2816128"/>
                  <a:gd name="connsiteY81" fmla="*/ 673178 h 3814675"/>
                  <a:gd name="connsiteX82" fmla="*/ 2771249 w 2816128"/>
                  <a:gd name="connsiteY82" fmla="*/ 437566 h 3814675"/>
                  <a:gd name="connsiteX83" fmla="*/ 2614174 w 2816128"/>
                  <a:gd name="connsiteY83" fmla="*/ 72928 h 3814675"/>
                  <a:gd name="connsiteX0" fmla="*/ 2614174 w 2816128"/>
                  <a:gd name="connsiteY0" fmla="*/ 84148 h 3825895"/>
                  <a:gd name="connsiteX1" fmla="*/ 2395391 w 2816128"/>
                  <a:gd name="connsiteY1" fmla="*/ 0 h 3825895"/>
                  <a:gd name="connsiteX2" fmla="*/ 2193438 w 2816128"/>
                  <a:gd name="connsiteY2" fmla="*/ 196344 h 3825895"/>
                  <a:gd name="connsiteX3" fmla="*/ 2114901 w 2816128"/>
                  <a:gd name="connsiteY3" fmla="*/ 213173 h 3825895"/>
                  <a:gd name="connsiteX4" fmla="*/ 2142950 w 2816128"/>
                  <a:gd name="connsiteY4" fmla="*/ 325370 h 3825895"/>
                  <a:gd name="connsiteX5" fmla="*/ 2047583 w 2816128"/>
                  <a:gd name="connsiteY5" fmla="*/ 493664 h 3825895"/>
                  <a:gd name="connsiteX6" fmla="*/ 2159779 w 2816128"/>
                  <a:gd name="connsiteY6" fmla="*/ 746106 h 3825895"/>
                  <a:gd name="connsiteX7" fmla="*/ 2030754 w 2816128"/>
                  <a:gd name="connsiteY7" fmla="*/ 790984 h 3825895"/>
                  <a:gd name="connsiteX8" fmla="*/ 1997095 w 2816128"/>
                  <a:gd name="connsiteY8" fmla="*/ 858302 h 3825895"/>
                  <a:gd name="connsiteX9" fmla="*/ 1997095 w 2816128"/>
                  <a:gd name="connsiteY9" fmla="*/ 746106 h 3825895"/>
                  <a:gd name="connsiteX10" fmla="*/ 1946606 w 2816128"/>
                  <a:gd name="connsiteY10" fmla="*/ 706837 h 3825895"/>
                  <a:gd name="connsiteX11" fmla="*/ 1772702 w 2816128"/>
                  <a:gd name="connsiteY11" fmla="*/ 757325 h 3825895"/>
                  <a:gd name="connsiteX12" fmla="*/ 1402454 w 2816128"/>
                  <a:gd name="connsiteY12" fmla="*/ 617080 h 3825895"/>
                  <a:gd name="connsiteX13" fmla="*/ 1705384 w 2816128"/>
                  <a:gd name="connsiteY13" fmla="*/ 1189281 h 3825895"/>
                  <a:gd name="connsiteX14" fmla="*/ 1800751 w 2816128"/>
                  <a:gd name="connsiteY14" fmla="*/ 1262209 h 3825895"/>
                  <a:gd name="connsiteX15" fmla="*/ 1649286 w 2816128"/>
                  <a:gd name="connsiteY15" fmla="*/ 1486601 h 3825895"/>
                  <a:gd name="connsiteX16" fmla="*/ 1727824 w 2816128"/>
                  <a:gd name="connsiteY16" fmla="*/ 1705384 h 3825895"/>
                  <a:gd name="connsiteX17" fmla="*/ 1817581 w 2816128"/>
                  <a:gd name="connsiteY17" fmla="*/ 1699775 h 3825895"/>
                  <a:gd name="connsiteX18" fmla="*/ 1671725 w 2816128"/>
                  <a:gd name="connsiteY18" fmla="*/ 1868069 h 3825895"/>
                  <a:gd name="connsiteX19" fmla="*/ 914400 w 2816128"/>
                  <a:gd name="connsiteY19" fmla="*/ 1615627 h 3825895"/>
                  <a:gd name="connsiteX20" fmla="*/ 460005 w 2816128"/>
                  <a:gd name="connsiteY20" fmla="*/ 2642224 h 3825895"/>
                  <a:gd name="connsiteX21" fmla="*/ 263662 w 2816128"/>
                  <a:gd name="connsiteY21" fmla="*/ 2849787 h 3825895"/>
                  <a:gd name="connsiteX22" fmla="*/ 44879 w 2816128"/>
                  <a:gd name="connsiteY22" fmla="*/ 2894665 h 3825895"/>
                  <a:gd name="connsiteX23" fmla="*/ 0 w 2816128"/>
                  <a:gd name="connsiteY23" fmla="*/ 3001252 h 3825895"/>
                  <a:gd name="connsiteX24" fmla="*/ 274881 w 2816128"/>
                  <a:gd name="connsiteY24" fmla="*/ 3124668 h 3825895"/>
                  <a:gd name="connsiteX25" fmla="*/ 504884 w 2816128"/>
                  <a:gd name="connsiteY25" fmla="*/ 3023691 h 3825895"/>
                  <a:gd name="connsiteX26" fmla="*/ 471225 w 2816128"/>
                  <a:gd name="connsiteY26" fmla="*/ 3152717 h 3825895"/>
                  <a:gd name="connsiteX27" fmla="*/ 572201 w 2816128"/>
                  <a:gd name="connsiteY27" fmla="*/ 3197595 h 3825895"/>
                  <a:gd name="connsiteX28" fmla="*/ 381468 w 2816128"/>
                  <a:gd name="connsiteY28" fmla="*/ 3657600 h 3825895"/>
                  <a:gd name="connsiteX29" fmla="*/ 196344 w 2816128"/>
                  <a:gd name="connsiteY29" fmla="*/ 3702479 h 3825895"/>
                  <a:gd name="connsiteX30" fmla="*/ 263662 w 2816128"/>
                  <a:gd name="connsiteY30" fmla="*/ 3803455 h 3825895"/>
                  <a:gd name="connsiteX31" fmla="*/ 555372 w 2816128"/>
                  <a:gd name="connsiteY31" fmla="*/ 3825895 h 3825895"/>
                  <a:gd name="connsiteX32" fmla="*/ 589031 w 2816128"/>
                  <a:gd name="connsiteY32" fmla="*/ 3618332 h 3825895"/>
                  <a:gd name="connsiteX33" fmla="*/ 645129 w 2816128"/>
                  <a:gd name="connsiteY33" fmla="*/ 3612722 h 3825895"/>
                  <a:gd name="connsiteX34" fmla="*/ 690008 w 2816128"/>
                  <a:gd name="connsiteY34" fmla="*/ 3736138 h 3825895"/>
                  <a:gd name="connsiteX35" fmla="*/ 774155 w 2816128"/>
                  <a:gd name="connsiteY35" fmla="*/ 3741748 h 3825895"/>
                  <a:gd name="connsiteX36" fmla="*/ 779765 w 2816128"/>
                  <a:gd name="connsiteY36" fmla="*/ 3511745 h 3825895"/>
                  <a:gd name="connsiteX37" fmla="*/ 746106 w 2816128"/>
                  <a:gd name="connsiteY37" fmla="*/ 3242474 h 3825895"/>
                  <a:gd name="connsiteX38" fmla="*/ 903181 w 2816128"/>
                  <a:gd name="connsiteY38" fmla="*/ 2664663 h 3825895"/>
                  <a:gd name="connsiteX39" fmla="*/ 1166842 w 2816128"/>
                  <a:gd name="connsiteY39" fmla="*/ 2558076 h 3825895"/>
                  <a:gd name="connsiteX40" fmla="*/ 1531480 w 2816128"/>
                  <a:gd name="connsiteY40" fmla="*/ 2664663 h 3825895"/>
                  <a:gd name="connsiteX41" fmla="*/ 1593188 w 2816128"/>
                  <a:gd name="connsiteY41" fmla="*/ 2664663 h 3825895"/>
                  <a:gd name="connsiteX42" fmla="*/ 1649286 w 2816128"/>
                  <a:gd name="connsiteY42" fmla="*/ 2765640 h 3825895"/>
                  <a:gd name="connsiteX43" fmla="*/ 1800751 w 2816128"/>
                  <a:gd name="connsiteY43" fmla="*/ 2799298 h 3825895"/>
                  <a:gd name="connsiteX44" fmla="*/ 1811971 w 2816128"/>
                  <a:gd name="connsiteY44" fmla="*/ 2832957 h 3825895"/>
                  <a:gd name="connsiteX45" fmla="*/ 1772702 w 2816128"/>
                  <a:gd name="connsiteY45" fmla="*/ 3034911 h 3825895"/>
                  <a:gd name="connsiteX46" fmla="*/ 1750263 w 2816128"/>
                  <a:gd name="connsiteY46" fmla="*/ 3360280 h 3825895"/>
                  <a:gd name="connsiteX47" fmla="*/ 1542700 w 2816128"/>
                  <a:gd name="connsiteY47" fmla="*/ 3382719 h 3825895"/>
                  <a:gd name="connsiteX48" fmla="*/ 1206111 w 2816128"/>
                  <a:gd name="connsiteY48" fmla="*/ 3433208 h 3825895"/>
                  <a:gd name="connsiteX49" fmla="*/ 1178062 w 2816128"/>
                  <a:gd name="connsiteY49" fmla="*/ 3506135 h 3825895"/>
                  <a:gd name="connsiteX50" fmla="*/ 1116354 w 2816128"/>
                  <a:gd name="connsiteY50" fmla="*/ 3534184 h 3825895"/>
                  <a:gd name="connsiteX51" fmla="*/ 1144403 w 2816128"/>
                  <a:gd name="connsiteY51" fmla="*/ 3668820 h 3825895"/>
                  <a:gd name="connsiteX52" fmla="*/ 1284648 w 2816128"/>
                  <a:gd name="connsiteY52" fmla="*/ 3674430 h 3825895"/>
                  <a:gd name="connsiteX53" fmla="*/ 1279038 w 2816128"/>
                  <a:gd name="connsiteY53" fmla="*/ 3522965 h 3825895"/>
                  <a:gd name="connsiteX54" fmla="*/ 1458552 w 2816128"/>
                  <a:gd name="connsiteY54" fmla="*/ 3534184 h 3825895"/>
                  <a:gd name="connsiteX55" fmla="*/ 1430503 w 2816128"/>
                  <a:gd name="connsiteY55" fmla="*/ 3612722 h 3825895"/>
                  <a:gd name="connsiteX56" fmla="*/ 1402454 w 2816128"/>
                  <a:gd name="connsiteY56" fmla="*/ 3674430 h 3825895"/>
                  <a:gd name="connsiteX57" fmla="*/ 1318307 w 2816128"/>
                  <a:gd name="connsiteY57" fmla="*/ 3691259 h 3825895"/>
                  <a:gd name="connsiteX58" fmla="*/ 1452943 w 2816128"/>
                  <a:gd name="connsiteY58" fmla="*/ 3814675 h 3825895"/>
                  <a:gd name="connsiteX59" fmla="*/ 1520260 w 2816128"/>
                  <a:gd name="connsiteY59" fmla="*/ 3680040 h 3825895"/>
                  <a:gd name="connsiteX60" fmla="*/ 1823190 w 2816128"/>
                  <a:gd name="connsiteY60" fmla="*/ 3579063 h 3825895"/>
                  <a:gd name="connsiteX61" fmla="*/ 2159779 w 2816128"/>
                  <a:gd name="connsiteY61" fmla="*/ 3651990 h 3825895"/>
                  <a:gd name="connsiteX62" fmla="*/ 2114901 w 2816128"/>
                  <a:gd name="connsiteY62" fmla="*/ 3752967 h 3825895"/>
                  <a:gd name="connsiteX63" fmla="*/ 2210268 w 2816128"/>
                  <a:gd name="connsiteY63" fmla="*/ 3820285 h 3825895"/>
                  <a:gd name="connsiteX64" fmla="*/ 2283195 w 2816128"/>
                  <a:gd name="connsiteY64" fmla="*/ 3769797 h 3825895"/>
                  <a:gd name="connsiteX65" fmla="*/ 2271976 w 2816128"/>
                  <a:gd name="connsiteY65" fmla="*/ 3674430 h 3825895"/>
                  <a:gd name="connsiteX66" fmla="*/ 2451490 w 2816128"/>
                  <a:gd name="connsiteY66" fmla="*/ 3595892 h 3825895"/>
                  <a:gd name="connsiteX67" fmla="*/ 2434660 w 2816128"/>
                  <a:gd name="connsiteY67" fmla="*/ 3421988 h 3825895"/>
                  <a:gd name="connsiteX68" fmla="*/ 1929777 w 2816128"/>
                  <a:gd name="connsiteY68" fmla="*/ 3393939 h 3825895"/>
                  <a:gd name="connsiteX69" fmla="*/ 1918557 w 2816128"/>
                  <a:gd name="connsiteY69" fmla="*/ 3068570 h 3825895"/>
                  <a:gd name="connsiteX70" fmla="*/ 1884898 w 2816128"/>
                  <a:gd name="connsiteY70" fmla="*/ 3051740 h 3825895"/>
                  <a:gd name="connsiteX71" fmla="*/ 1907338 w 2816128"/>
                  <a:gd name="connsiteY71" fmla="*/ 2872226 h 3825895"/>
                  <a:gd name="connsiteX72" fmla="*/ 1862459 w 2816128"/>
                  <a:gd name="connsiteY72" fmla="*/ 2810518 h 3825895"/>
                  <a:gd name="connsiteX73" fmla="*/ 2109291 w 2816128"/>
                  <a:gd name="connsiteY73" fmla="*/ 2754420 h 3825895"/>
                  <a:gd name="connsiteX74" fmla="*/ 2131730 w 2816128"/>
                  <a:gd name="connsiteY74" fmla="*/ 2625394 h 3825895"/>
                  <a:gd name="connsiteX75" fmla="*/ 2372952 w 2816128"/>
                  <a:gd name="connsiteY75" fmla="*/ 2659053 h 3825895"/>
                  <a:gd name="connsiteX76" fmla="*/ 2597345 w 2816128"/>
                  <a:gd name="connsiteY76" fmla="*/ 2070022 h 3825895"/>
                  <a:gd name="connsiteX77" fmla="*/ 2552466 w 2816128"/>
                  <a:gd name="connsiteY77" fmla="*/ 1985875 h 3825895"/>
                  <a:gd name="connsiteX78" fmla="*/ 2698322 w 2816128"/>
                  <a:gd name="connsiteY78" fmla="*/ 1497821 h 3825895"/>
                  <a:gd name="connsiteX79" fmla="*/ 2642224 w 2816128"/>
                  <a:gd name="connsiteY79" fmla="*/ 1391235 h 3825895"/>
                  <a:gd name="connsiteX80" fmla="*/ 2501978 w 2816128"/>
                  <a:gd name="connsiteY80" fmla="*/ 807814 h 3825895"/>
                  <a:gd name="connsiteX81" fmla="*/ 2816128 w 2816128"/>
                  <a:gd name="connsiteY81" fmla="*/ 684398 h 3825895"/>
                  <a:gd name="connsiteX82" fmla="*/ 2771249 w 2816128"/>
                  <a:gd name="connsiteY82" fmla="*/ 448786 h 3825895"/>
                  <a:gd name="connsiteX83" fmla="*/ 2614174 w 2816128"/>
                  <a:gd name="connsiteY83" fmla="*/ 84148 h 3825895"/>
                  <a:gd name="connsiteX0" fmla="*/ 2614174 w 2816128"/>
                  <a:gd name="connsiteY0" fmla="*/ 85752 h 3827499"/>
                  <a:gd name="connsiteX1" fmla="*/ 2395391 w 2816128"/>
                  <a:gd name="connsiteY1" fmla="*/ 1604 h 3827499"/>
                  <a:gd name="connsiteX2" fmla="*/ 2193438 w 2816128"/>
                  <a:gd name="connsiteY2" fmla="*/ 197948 h 3827499"/>
                  <a:gd name="connsiteX3" fmla="*/ 2114901 w 2816128"/>
                  <a:gd name="connsiteY3" fmla="*/ 214777 h 3827499"/>
                  <a:gd name="connsiteX4" fmla="*/ 2142950 w 2816128"/>
                  <a:gd name="connsiteY4" fmla="*/ 326974 h 3827499"/>
                  <a:gd name="connsiteX5" fmla="*/ 2047583 w 2816128"/>
                  <a:gd name="connsiteY5" fmla="*/ 495268 h 3827499"/>
                  <a:gd name="connsiteX6" fmla="*/ 2159779 w 2816128"/>
                  <a:gd name="connsiteY6" fmla="*/ 747710 h 3827499"/>
                  <a:gd name="connsiteX7" fmla="*/ 2030754 w 2816128"/>
                  <a:gd name="connsiteY7" fmla="*/ 792588 h 3827499"/>
                  <a:gd name="connsiteX8" fmla="*/ 1997095 w 2816128"/>
                  <a:gd name="connsiteY8" fmla="*/ 859906 h 3827499"/>
                  <a:gd name="connsiteX9" fmla="*/ 1997095 w 2816128"/>
                  <a:gd name="connsiteY9" fmla="*/ 747710 h 3827499"/>
                  <a:gd name="connsiteX10" fmla="*/ 1946606 w 2816128"/>
                  <a:gd name="connsiteY10" fmla="*/ 708441 h 3827499"/>
                  <a:gd name="connsiteX11" fmla="*/ 1772702 w 2816128"/>
                  <a:gd name="connsiteY11" fmla="*/ 758929 h 3827499"/>
                  <a:gd name="connsiteX12" fmla="*/ 1402454 w 2816128"/>
                  <a:gd name="connsiteY12" fmla="*/ 618684 h 3827499"/>
                  <a:gd name="connsiteX13" fmla="*/ 1705384 w 2816128"/>
                  <a:gd name="connsiteY13" fmla="*/ 1190885 h 3827499"/>
                  <a:gd name="connsiteX14" fmla="*/ 1800751 w 2816128"/>
                  <a:gd name="connsiteY14" fmla="*/ 1263813 h 3827499"/>
                  <a:gd name="connsiteX15" fmla="*/ 1649286 w 2816128"/>
                  <a:gd name="connsiteY15" fmla="*/ 1488205 h 3827499"/>
                  <a:gd name="connsiteX16" fmla="*/ 1727824 w 2816128"/>
                  <a:gd name="connsiteY16" fmla="*/ 1706988 h 3827499"/>
                  <a:gd name="connsiteX17" fmla="*/ 1817581 w 2816128"/>
                  <a:gd name="connsiteY17" fmla="*/ 1701379 h 3827499"/>
                  <a:gd name="connsiteX18" fmla="*/ 1671725 w 2816128"/>
                  <a:gd name="connsiteY18" fmla="*/ 1869673 h 3827499"/>
                  <a:gd name="connsiteX19" fmla="*/ 914400 w 2816128"/>
                  <a:gd name="connsiteY19" fmla="*/ 1617231 h 3827499"/>
                  <a:gd name="connsiteX20" fmla="*/ 460005 w 2816128"/>
                  <a:gd name="connsiteY20" fmla="*/ 2643828 h 3827499"/>
                  <a:gd name="connsiteX21" fmla="*/ 263662 w 2816128"/>
                  <a:gd name="connsiteY21" fmla="*/ 2851391 h 3827499"/>
                  <a:gd name="connsiteX22" fmla="*/ 44879 w 2816128"/>
                  <a:gd name="connsiteY22" fmla="*/ 2896269 h 3827499"/>
                  <a:gd name="connsiteX23" fmla="*/ 0 w 2816128"/>
                  <a:gd name="connsiteY23" fmla="*/ 3002856 h 3827499"/>
                  <a:gd name="connsiteX24" fmla="*/ 274881 w 2816128"/>
                  <a:gd name="connsiteY24" fmla="*/ 3126272 h 3827499"/>
                  <a:gd name="connsiteX25" fmla="*/ 504884 w 2816128"/>
                  <a:gd name="connsiteY25" fmla="*/ 3025295 h 3827499"/>
                  <a:gd name="connsiteX26" fmla="*/ 471225 w 2816128"/>
                  <a:gd name="connsiteY26" fmla="*/ 3154321 h 3827499"/>
                  <a:gd name="connsiteX27" fmla="*/ 572201 w 2816128"/>
                  <a:gd name="connsiteY27" fmla="*/ 3199199 h 3827499"/>
                  <a:gd name="connsiteX28" fmla="*/ 381468 w 2816128"/>
                  <a:gd name="connsiteY28" fmla="*/ 3659204 h 3827499"/>
                  <a:gd name="connsiteX29" fmla="*/ 196344 w 2816128"/>
                  <a:gd name="connsiteY29" fmla="*/ 3704083 h 3827499"/>
                  <a:gd name="connsiteX30" fmla="*/ 263662 w 2816128"/>
                  <a:gd name="connsiteY30" fmla="*/ 3805059 h 3827499"/>
                  <a:gd name="connsiteX31" fmla="*/ 555372 w 2816128"/>
                  <a:gd name="connsiteY31" fmla="*/ 3827499 h 3827499"/>
                  <a:gd name="connsiteX32" fmla="*/ 589031 w 2816128"/>
                  <a:gd name="connsiteY32" fmla="*/ 3619936 h 3827499"/>
                  <a:gd name="connsiteX33" fmla="*/ 645129 w 2816128"/>
                  <a:gd name="connsiteY33" fmla="*/ 3614326 h 3827499"/>
                  <a:gd name="connsiteX34" fmla="*/ 690008 w 2816128"/>
                  <a:gd name="connsiteY34" fmla="*/ 3737742 h 3827499"/>
                  <a:gd name="connsiteX35" fmla="*/ 774155 w 2816128"/>
                  <a:gd name="connsiteY35" fmla="*/ 3743352 h 3827499"/>
                  <a:gd name="connsiteX36" fmla="*/ 779765 w 2816128"/>
                  <a:gd name="connsiteY36" fmla="*/ 3513349 h 3827499"/>
                  <a:gd name="connsiteX37" fmla="*/ 746106 w 2816128"/>
                  <a:gd name="connsiteY37" fmla="*/ 3244078 h 3827499"/>
                  <a:gd name="connsiteX38" fmla="*/ 903181 w 2816128"/>
                  <a:gd name="connsiteY38" fmla="*/ 2666267 h 3827499"/>
                  <a:gd name="connsiteX39" fmla="*/ 1166842 w 2816128"/>
                  <a:gd name="connsiteY39" fmla="*/ 2559680 h 3827499"/>
                  <a:gd name="connsiteX40" fmla="*/ 1531480 w 2816128"/>
                  <a:gd name="connsiteY40" fmla="*/ 2666267 h 3827499"/>
                  <a:gd name="connsiteX41" fmla="*/ 1593188 w 2816128"/>
                  <a:gd name="connsiteY41" fmla="*/ 2666267 h 3827499"/>
                  <a:gd name="connsiteX42" fmla="*/ 1649286 w 2816128"/>
                  <a:gd name="connsiteY42" fmla="*/ 2767244 h 3827499"/>
                  <a:gd name="connsiteX43" fmla="*/ 1800751 w 2816128"/>
                  <a:gd name="connsiteY43" fmla="*/ 2800902 h 3827499"/>
                  <a:gd name="connsiteX44" fmla="*/ 1811971 w 2816128"/>
                  <a:gd name="connsiteY44" fmla="*/ 2834561 h 3827499"/>
                  <a:gd name="connsiteX45" fmla="*/ 1772702 w 2816128"/>
                  <a:gd name="connsiteY45" fmla="*/ 3036515 h 3827499"/>
                  <a:gd name="connsiteX46" fmla="*/ 1750263 w 2816128"/>
                  <a:gd name="connsiteY46" fmla="*/ 3361884 h 3827499"/>
                  <a:gd name="connsiteX47" fmla="*/ 1542700 w 2816128"/>
                  <a:gd name="connsiteY47" fmla="*/ 3384323 h 3827499"/>
                  <a:gd name="connsiteX48" fmla="*/ 1206111 w 2816128"/>
                  <a:gd name="connsiteY48" fmla="*/ 3434812 h 3827499"/>
                  <a:gd name="connsiteX49" fmla="*/ 1178062 w 2816128"/>
                  <a:gd name="connsiteY49" fmla="*/ 3507739 h 3827499"/>
                  <a:gd name="connsiteX50" fmla="*/ 1116354 w 2816128"/>
                  <a:gd name="connsiteY50" fmla="*/ 3535788 h 3827499"/>
                  <a:gd name="connsiteX51" fmla="*/ 1144403 w 2816128"/>
                  <a:gd name="connsiteY51" fmla="*/ 3670424 h 3827499"/>
                  <a:gd name="connsiteX52" fmla="*/ 1284648 w 2816128"/>
                  <a:gd name="connsiteY52" fmla="*/ 3676034 h 3827499"/>
                  <a:gd name="connsiteX53" fmla="*/ 1279038 w 2816128"/>
                  <a:gd name="connsiteY53" fmla="*/ 3524569 h 3827499"/>
                  <a:gd name="connsiteX54" fmla="*/ 1458552 w 2816128"/>
                  <a:gd name="connsiteY54" fmla="*/ 3535788 h 3827499"/>
                  <a:gd name="connsiteX55" fmla="*/ 1430503 w 2816128"/>
                  <a:gd name="connsiteY55" fmla="*/ 3614326 h 3827499"/>
                  <a:gd name="connsiteX56" fmla="*/ 1402454 w 2816128"/>
                  <a:gd name="connsiteY56" fmla="*/ 3676034 h 3827499"/>
                  <a:gd name="connsiteX57" fmla="*/ 1318307 w 2816128"/>
                  <a:gd name="connsiteY57" fmla="*/ 3692863 h 3827499"/>
                  <a:gd name="connsiteX58" fmla="*/ 1452943 w 2816128"/>
                  <a:gd name="connsiteY58" fmla="*/ 3816279 h 3827499"/>
                  <a:gd name="connsiteX59" fmla="*/ 1520260 w 2816128"/>
                  <a:gd name="connsiteY59" fmla="*/ 3681644 h 3827499"/>
                  <a:gd name="connsiteX60" fmla="*/ 1823190 w 2816128"/>
                  <a:gd name="connsiteY60" fmla="*/ 3580667 h 3827499"/>
                  <a:gd name="connsiteX61" fmla="*/ 2159779 w 2816128"/>
                  <a:gd name="connsiteY61" fmla="*/ 3653594 h 3827499"/>
                  <a:gd name="connsiteX62" fmla="*/ 2114901 w 2816128"/>
                  <a:gd name="connsiteY62" fmla="*/ 3754571 h 3827499"/>
                  <a:gd name="connsiteX63" fmla="*/ 2210268 w 2816128"/>
                  <a:gd name="connsiteY63" fmla="*/ 3821889 h 3827499"/>
                  <a:gd name="connsiteX64" fmla="*/ 2283195 w 2816128"/>
                  <a:gd name="connsiteY64" fmla="*/ 3771401 h 3827499"/>
                  <a:gd name="connsiteX65" fmla="*/ 2271976 w 2816128"/>
                  <a:gd name="connsiteY65" fmla="*/ 3676034 h 3827499"/>
                  <a:gd name="connsiteX66" fmla="*/ 2451490 w 2816128"/>
                  <a:gd name="connsiteY66" fmla="*/ 3597496 h 3827499"/>
                  <a:gd name="connsiteX67" fmla="*/ 2434660 w 2816128"/>
                  <a:gd name="connsiteY67" fmla="*/ 3423592 h 3827499"/>
                  <a:gd name="connsiteX68" fmla="*/ 1929777 w 2816128"/>
                  <a:gd name="connsiteY68" fmla="*/ 3395543 h 3827499"/>
                  <a:gd name="connsiteX69" fmla="*/ 1918557 w 2816128"/>
                  <a:gd name="connsiteY69" fmla="*/ 3070174 h 3827499"/>
                  <a:gd name="connsiteX70" fmla="*/ 1884898 w 2816128"/>
                  <a:gd name="connsiteY70" fmla="*/ 3053344 h 3827499"/>
                  <a:gd name="connsiteX71" fmla="*/ 1907338 w 2816128"/>
                  <a:gd name="connsiteY71" fmla="*/ 2873830 h 3827499"/>
                  <a:gd name="connsiteX72" fmla="*/ 1862459 w 2816128"/>
                  <a:gd name="connsiteY72" fmla="*/ 2812122 h 3827499"/>
                  <a:gd name="connsiteX73" fmla="*/ 2109291 w 2816128"/>
                  <a:gd name="connsiteY73" fmla="*/ 2756024 h 3827499"/>
                  <a:gd name="connsiteX74" fmla="*/ 2131730 w 2816128"/>
                  <a:gd name="connsiteY74" fmla="*/ 2626998 h 3827499"/>
                  <a:gd name="connsiteX75" fmla="*/ 2372952 w 2816128"/>
                  <a:gd name="connsiteY75" fmla="*/ 2660657 h 3827499"/>
                  <a:gd name="connsiteX76" fmla="*/ 2597345 w 2816128"/>
                  <a:gd name="connsiteY76" fmla="*/ 2071626 h 3827499"/>
                  <a:gd name="connsiteX77" fmla="*/ 2552466 w 2816128"/>
                  <a:gd name="connsiteY77" fmla="*/ 1987479 h 3827499"/>
                  <a:gd name="connsiteX78" fmla="*/ 2698322 w 2816128"/>
                  <a:gd name="connsiteY78" fmla="*/ 1499425 h 3827499"/>
                  <a:gd name="connsiteX79" fmla="*/ 2642224 w 2816128"/>
                  <a:gd name="connsiteY79" fmla="*/ 1392839 h 3827499"/>
                  <a:gd name="connsiteX80" fmla="*/ 2501978 w 2816128"/>
                  <a:gd name="connsiteY80" fmla="*/ 809418 h 3827499"/>
                  <a:gd name="connsiteX81" fmla="*/ 2816128 w 2816128"/>
                  <a:gd name="connsiteY81" fmla="*/ 686002 h 3827499"/>
                  <a:gd name="connsiteX82" fmla="*/ 2771249 w 2816128"/>
                  <a:gd name="connsiteY82" fmla="*/ 450390 h 3827499"/>
                  <a:gd name="connsiteX83" fmla="*/ 2614174 w 2816128"/>
                  <a:gd name="connsiteY83" fmla="*/ 85752 h 3827499"/>
                  <a:gd name="connsiteX0" fmla="*/ 2614174 w 2816128"/>
                  <a:gd name="connsiteY0" fmla="*/ 85752 h 3827499"/>
                  <a:gd name="connsiteX1" fmla="*/ 2395391 w 2816128"/>
                  <a:gd name="connsiteY1" fmla="*/ 1604 h 3827499"/>
                  <a:gd name="connsiteX2" fmla="*/ 2193438 w 2816128"/>
                  <a:gd name="connsiteY2" fmla="*/ 197948 h 3827499"/>
                  <a:gd name="connsiteX3" fmla="*/ 2114901 w 2816128"/>
                  <a:gd name="connsiteY3" fmla="*/ 214777 h 3827499"/>
                  <a:gd name="connsiteX4" fmla="*/ 2142950 w 2816128"/>
                  <a:gd name="connsiteY4" fmla="*/ 326974 h 3827499"/>
                  <a:gd name="connsiteX5" fmla="*/ 2047583 w 2816128"/>
                  <a:gd name="connsiteY5" fmla="*/ 495268 h 3827499"/>
                  <a:gd name="connsiteX6" fmla="*/ 2159779 w 2816128"/>
                  <a:gd name="connsiteY6" fmla="*/ 747710 h 3827499"/>
                  <a:gd name="connsiteX7" fmla="*/ 2030754 w 2816128"/>
                  <a:gd name="connsiteY7" fmla="*/ 792588 h 3827499"/>
                  <a:gd name="connsiteX8" fmla="*/ 1997095 w 2816128"/>
                  <a:gd name="connsiteY8" fmla="*/ 859906 h 3827499"/>
                  <a:gd name="connsiteX9" fmla="*/ 1997095 w 2816128"/>
                  <a:gd name="connsiteY9" fmla="*/ 747710 h 3827499"/>
                  <a:gd name="connsiteX10" fmla="*/ 1946606 w 2816128"/>
                  <a:gd name="connsiteY10" fmla="*/ 708441 h 3827499"/>
                  <a:gd name="connsiteX11" fmla="*/ 1772702 w 2816128"/>
                  <a:gd name="connsiteY11" fmla="*/ 758929 h 3827499"/>
                  <a:gd name="connsiteX12" fmla="*/ 1402454 w 2816128"/>
                  <a:gd name="connsiteY12" fmla="*/ 618684 h 3827499"/>
                  <a:gd name="connsiteX13" fmla="*/ 1705384 w 2816128"/>
                  <a:gd name="connsiteY13" fmla="*/ 1190885 h 3827499"/>
                  <a:gd name="connsiteX14" fmla="*/ 1800751 w 2816128"/>
                  <a:gd name="connsiteY14" fmla="*/ 1263813 h 3827499"/>
                  <a:gd name="connsiteX15" fmla="*/ 1649286 w 2816128"/>
                  <a:gd name="connsiteY15" fmla="*/ 1488205 h 3827499"/>
                  <a:gd name="connsiteX16" fmla="*/ 1727824 w 2816128"/>
                  <a:gd name="connsiteY16" fmla="*/ 1706988 h 3827499"/>
                  <a:gd name="connsiteX17" fmla="*/ 1817581 w 2816128"/>
                  <a:gd name="connsiteY17" fmla="*/ 1701379 h 3827499"/>
                  <a:gd name="connsiteX18" fmla="*/ 1671725 w 2816128"/>
                  <a:gd name="connsiteY18" fmla="*/ 1869673 h 3827499"/>
                  <a:gd name="connsiteX19" fmla="*/ 914400 w 2816128"/>
                  <a:gd name="connsiteY19" fmla="*/ 1617231 h 3827499"/>
                  <a:gd name="connsiteX20" fmla="*/ 460005 w 2816128"/>
                  <a:gd name="connsiteY20" fmla="*/ 2643828 h 3827499"/>
                  <a:gd name="connsiteX21" fmla="*/ 263662 w 2816128"/>
                  <a:gd name="connsiteY21" fmla="*/ 2851391 h 3827499"/>
                  <a:gd name="connsiteX22" fmla="*/ 44879 w 2816128"/>
                  <a:gd name="connsiteY22" fmla="*/ 2896269 h 3827499"/>
                  <a:gd name="connsiteX23" fmla="*/ 0 w 2816128"/>
                  <a:gd name="connsiteY23" fmla="*/ 3002856 h 3827499"/>
                  <a:gd name="connsiteX24" fmla="*/ 274881 w 2816128"/>
                  <a:gd name="connsiteY24" fmla="*/ 3126272 h 3827499"/>
                  <a:gd name="connsiteX25" fmla="*/ 504884 w 2816128"/>
                  <a:gd name="connsiteY25" fmla="*/ 3025295 h 3827499"/>
                  <a:gd name="connsiteX26" fmla="*/ 471225 w 2816128"/>
                  <a:gd name="connsiteY26" fmla="*/ 3154321 h 3827499"/>
                  <a:gd name="connsiteX27" fmla="*/ 572201 w 2816128"/>
                  <a:gd name="connsiteY27" fmla="*/ 3199199 h 3827499"/>
                  <a:gd name="connsiteX28" fmla="*/ 381468 w 2816128"/>
                  <a:gd name="connsiteY28" fmla="*/ 3659204 h 3827499"/>
                  <a:gd name="connsiteX29" fmla="*/ 196344 w 2816128"/>
                  <a:gd name="connsiteY29" fmla="*/ 3704083 h 3827499"/>
                  <a:gd name="connsiteX30" fmla="*/ 263662 w 2816128"/>
                  <a:gd name="connsiteY30" fmla="*/ 3805059 h 3827499"/>
                  <a:gd name="connsiteX31" fmla="*/ 555372 w 2816128"/>
                  <a:gd name="connsiteY31" fmla="*/ 3827499 h 3827499"/>
                  <a:gd name="connsiteX32" fmla="*/ 589031 w 2816128"/>
                  <a:gd name="connsiteY32" fmla="*/ 3619936 h 3827499"/>
                  <a:gd name="connsiteX33" fmla="*/ 645129 w 2816128"/>
                  <a:gd name="connsiteY33" fmla="*/ 3614326 h 3827499"/>
                  <a:gd name="connsiteX34" fmla="*/ 690008 w 2816128"/>
                  <a:gd name="connsiteY34" fmla="*/ 3737742 h 3827499"/>
                  <a:gd name="connsiteX35" fmla="*/ 774155 w 2816128"/>
                  <a:gd name="connsiteY35" fmla="*/ 3743352 h 3827499"/>
                  <a:gd name="connsiteX36" fmla="*/ 779765 w 2816128"/>
                  <a:gd name="connsiteY36" fmla="*/ 3513349 h 3827499"/>
                  <a:gd name="connsiteX37" fmla="*/ 746106 w 2816128"/>
                  <a:gd name="connsiteY37" fmla="*/ 3244078 h 3827499"/>
                  <a:gd name="connsiteX38" fmla="*/ 903181 w 2816128"/>
                  <a:gd name="connsiteY38" fmla="*/ 2666267 h 3827499"/>
                  <a:gd name="connsiteX39" fmla="*/ 1166842 w 2816128"/>
                  <a:gd name="connsiteY39" fmla="*/ 2559680 h 3827499"/>
                  <a:gd name="connsiteX40" fmla="*/ 1531480 w 2816128"/>
                  <a:gd name="connsiteY40" fmla="*/ 2666267 h 3827499"/>
                  <a:gd name="connsiteX41" fmla="*/ 1593188 w 2816128"/>
                  <a:gd name="connsiteY41" fmla="*/ 2666267 h 3827499"/>
                  <a:gd name="connsiteX42" fmla="*/ 1649286 w 2816128"/>
                  <a:gd name="connsiteY42" fmla="*/ 2767244 h 3827499"/>
                  <a:gd name="connsiteX43" fmla="*/ 1800751 w 2816128"/>
                  <a:gd name="connsiteY43" fmla="*/ 2800902 h 3827499"/>
                  <a:gd name="connsiteX44" fmla="*/ 1811971 w 2816128"/>
                  <a:gd name="connsiteY44" fmla="*/ 2834561 h 3827499"/>
                  <a:gd name="connsiteX45" fmla="*/ 1772702 w 2816128"/>
                  <a:gd name="connsiteY45" fmla="*/ 3036515 h 3827499"/>
                  <a:gd name="connsiteX46" fmla="*/ 1750263 w 2816128"/>
                  <a:gd name="connsiteY46" fmla="*/ 3361884 h 3827499"/>
                  <a:gd name="connsiteX47" fmla="*/ 1542700 w 2816128"/>
                  <a:gd name="connsiteY47" fmla="*/ 3384323 h 3827499"/>
                  <a:gd name="connsiteX48" fmla="*/ 1206111 w 2816128"/>
                  <a:gd name="connsiteY48" fmla="*/ 3434812 h 3827499"/>
                  <a:gd name="connsiteX49" fmla="*/ 1178062 w 2816128"/>
                  <a:gd name="connsiteY49" fmla="*/ 3507739 h 3827499"/>
                  <a:gd name="connsiteX50" fmla="*/ 1116354 w 2816128"/>
                  <a:gd name="connsiteY50" fmla="*/ 3535788 h 3827499"/>
                  <a:gd name="connsiteX51" fmla="*/ 1144403 w 2816128"/>
                  <a:gd name="connsiteY51" fmla="*/ 3670424 h 3827499"/>
                  <a:gd name="connsiteX52" fmla="*/ 1284648 w 2816128"/>
                  <a:gd name="connsiteY52" fmla="*/ 3676034 h 3827499"/>
                  <a:gd name="connsiteX53" fmla="*/ 1279038 w 2816128"/>
                  <a:gd name="connsiteY53" fmla="*/ 3524569 h 3827499"/>
                  <a:gd name="connsiteX54" fmla="*/ 1458552 w 2816128"/>
                  <a:gd name="connsiteY54" fmla="*/ 3535788 h 3827499"/>
                  <a:gd name="connsiteX55" fmla="*/ 1430503 w 2816128"/>
                  <a:gd name="connsiteY55" fmla="*/ 3614326 h 3827499"/>
                  <a:gd name="connsiteX56" fmla="*/ 1402454 w 2816128"/>
                  <a:gd name="connsiteY56" fmla="*/ 3676034 h 3827499"/>
                  <a:gd name="connsiteX57" fmla="*/ 1318307 w 2816128"/>
                  <a:gd name="connsiteY57" fmla="*/ 3692863 h 3827499"/>
                  <a:gd name="connsiteX58" fmla="*/ 1452943 w 2816128"/>
                  <a:gd name="connsiteY58" fmla="*/ 3816279 h 3827499"/>
                  <a:gd name="connsiteX59" fmla="*/ 1520260 w 2816128"/>
                  <a:gd name="connsiteY59" fmla="*/ 3681644 h 3827499"/>
                  <a:gd name="connsiteX60" fmla="*/ 1823190 w 2816128"/>
                  <a:gd name="connsiteY60" fmla="*/ 3580667 h 3827499"/>
                  <a:gd name="connsiteX61" fmla="*/ 2159779 w 2816128"/>
                  <a:gd name="connsiteY61" fmla="*/ 3653594 h 3827499"/>
                  <a:gd name="connsiteX62" fmla="*/ 2114901 w 2816128"/>
                  <a:gd name="connsiteY62" fmla="*/ 3754571 h 3827499"/>
                  <a:gd name="connsiteX63" fmla="*/ 2210268 w 2816128"/>
                  <a:gd name="connsiteY63" fmla="*/ 3821889 h 3827499"/>
                  <a:gd name="connsiteX64" fmla="*/ 2283195 w 2816128"/>
                  <a:gd name="connsiteY64" fmla="*/ 3771401 h 3827499"/>
                  <a:gd name="connsiteX65" fmla="*/ 2271976 w 2816128"/>
                  <a:gd name="connsiteY65" fmla="*/ 3676034 h 3827499"/>
                  <a:gd name="connsiteX66" fmla="*/ 2451490 w 2816128"/>
                  <a:gd name="connsiteY66" fmla="*/ 3597496 h 3827499"/>
                  <a:gd name="connsiteX67" fmla="*/ 2434660 w 2816128"/>
                  <a:gd name="connsiteY67" fmla="*/ 3423592 h 3827499"/>
                  <a:gd name="connsiteX68" fmla="*/ 1929777 w 2816128"/>
                  <a:gd name="connsiteY68" fmla="*/ 3395543 h 3827499"/>
                  <a:gd name="connsiteX69" fmla="*/ 1918557 w 2816128"/>
                  <a:gd name="connsiteY69" fmla="*/ 3070174 h 3827499"/>
                  <a:gd name="connsiteX70" fmla="*/ 1884898 w 2816128"/>
                  <a:gd name="connsiteY70" fmla="*/ 3053344 h 3827499"/>
                  <a:gd name="connsiteX71" fmla="*/ 1907338 w 2816128"/>
                  <a:gd name="connsiteY71" fmla="*/ 2873830 h 3827499"/>
                  <a:gd name="connsiteX72" fmla="*/ 1862459 w 2816128"/>
                  <a:gd name="connsiteY72" fmla="*/ 2812122 h 3827499"/>
                  <a:gd name="connsiteX73" fmla="*/ 2109291 w 2816128"/>
                  <a:gd name="connsiteY73" fmla="*/ 2756024 h 3827499"/>
                  <a:gd name="connsiteX74" fmla="*/ 2131730 w 2816128"/>
                  <a:gd name="connsiteY74" fmla="*/ 2626998 h 3827499"/>
                  <a:gd name="connsiteX75" fmla="*/ 2372952 w 2816128"/>
                  <a:gd name="connsiteY75" fmla="*/ 2660657 h 3827499"/>
                  <a:gd name="connsiteX76" fmla="*/ 2597345 w 2816128"/>
                  <a:gd name="connsiteY76" fmla="*/ 2071626 h 3827499"/>
                  <a:gd name="connsiteX77" fmla="*/ 2552466 w 2816128"/>
                  <a:gd name="connsiteY77" fmla="*/ 1987479 h 3827499"/>
                  <a:gd name="connsiteX78" fmla="*/ 2698322 w 2816128"/>
                  <a:gd name="connsiteY78" fmla="*/ 1499425 h 3827499"/>
                  <a:gd name="connsiteX79" fmla="*/ 2642224 w 2816128"/>
                  <a:gd name="connsiteY79" fmla="*/ 1392839 h 3827499"/>
                  <a:gd name="connsiteX80" fmla="*/ 2501978 w 2816128"/>
                  <a:gd name="connsiteY80" fmla="*/ 809418 h 3827499"/>
                  <a:gd name="connsiteX81" fmla="*/ 2816128 w 2816128"/>
                  <a:gd name="connsiteY81" fmla="*/ 686002 h 3827499"/>
                  <a:gd name="connsiteX82" fmla="*/ 2771249 w 2816128"/>
                  <a:gd name="connsiteY82" fmla="*/ 450390 h 3827499"/>
                  <a:gd name="connsiteX83" fmla="*/ 2614174 w 2816128"/>
                  <a:gd name="connsiteY83" fmla="*/ 85752 h 3827499"/>
                  <a:gd name="connsiteX0" fmla="*/ 2647833 w 2816128"/>
                  <a:gd name="connsiteY0" fmla="*/ 80143 h 3827499"/>
                  <a:gd name="connsiteX1" fmla="*/ 2395391 w 2816128"/>
                  <a:gd name="connsiteY1" fmla="*/ 1604 h 3827499"/>
                  <a:gd name="connsiteX2" fmla="*/ 2193438 w 2816128"/>
                  <a:gd name="connsiteY2" fmla="*/ 197948 h 3827499"/>
                  <a:gd name="connsiteX3" fmla="*/ 2114901 w 2816128"/>
                  <a:gd name="connsiteY3" fmla="*/ 214777 h 3827499"/>
                  <a:gd name="connsiteX4" fmla="*/ 2142950 w 2816128"/>
                  <a:gd name="connsiteY4" fmla="*/ 326974 h 3827499"/>
                  <a:gd name="connsiteX5" fmla="*/ 2047583 w 2816128"/>
                  <a:gd name="connsiteY5" fmla="*/ 495268 h 3827499"/>
                  <a:gd name="connsiteX6" fmla="*/ 2159779 w 2816128"/>
                  <a:gd name="connsiteY6" fmla="*/ 747710 h 3827499"/>
                  <a:gd name="connsiteX7" fmla="*/ 2030754 w 2816128"/>
                  <a:gd name="connsiteY7" fmla="*/ 792588 h 3827499"/>
                  <a:gd name="connsiteX8" fmla="*/ 1997095 w 2816128"/>
                  <a:gd name="connsiteY8" fmla="*/ 859906 h 3827499"/>
                  <a:gd name="connsiteX9" fmla="*/ 1997095 w 2816128"/>
                  <a:gd name="connsiteY9" fmla="*/ 747710 h 3827499"/>
                  <a:gd name="connsiteX10" fmla="*/ 1946606 w 2816128"/>
                  <a:gd name="connsiteY10" fmla="*/ 708441 h 3827499"/>
                  <a:gd name="connsiteX11" fmla="*/ 1772702 w 2816128"/>
                  <a:gd name="connsiteY11" fmla="*/ 758929 h 3827499"/>
                  <a:gd name="connsiteX12" fmla="*/ 1402454 w 2816128"/>
                  <a:gd name="connsiteY12" fmla="*/ 618684 h 3827499"/>
                  <a:gd name="connsiteX13" fmla="*/ 1705384 w 2816128"/>
                  <a:gd name="connsiteY13" fmla="*/ 1190885 h 3827499"/>
                  <a:gd name="connsiteX14" fmla="*/ 1800751 w 2816128"/>
                  <a:gd name="connsiteY14" fmla="*/ 1263813 h 3827499"/>
                  <a:gd name="connsiteX15" fmla="*/ 1649286 w 2816128"/>
                  <a:gd name="connsiteY15" fmla="*/ 1488205 h 3827499"/>
                  <a:gd name="connsiteX16" fmla="*/ 1727824 w 2816128"/>
                  <a:gd name="connsiteY16" fmla="*/ 1706988 h 3827499"/>
                  <a:gd name="connsiteX17" fmla="*/ 1817581 w 2816128"/>
                  <a:gd name="connsiteY17" fmla="*/ 1701379 h 3827499"/>
                  <a:gd name="connsiteX18" fmla="*/ 1671725 w 2816128"/>
                  <a:gd name="connsiteY18" fmla="*/ 1869673 h 3827499"/>
                  <a:gd name="connsiteX19" fmla="*/ 914400 w 2816128"/>
                  <a:gd name="connsiteY19" fmla="*/ 1617231 h 3827499"/>
                  <a:gd name="connsiteX20" fmla="*/ 460005 w 2816128"/>
                  <a:gd name="connsiteY20" fmla="*/ 2643828 h 3827499"/>
                  <a:gd name="connsiteX21" fmla="*/ 263662 w 2816128"/>
                  <a:gd name="connsiteY21" fmla="*/ 2851391 h 3827499"/>
                  <a:gd name="connsiteX22" fmla="*/ 44879 w 2816128"/>
                  <a:gd name="connsiteY22" fmla="*/ 2896269 h 3827499"/>
                  <a:gd name="connsiteX23" fmla="*/ 0 w 2816128"/>
                  <a:gd name="connsiteY23" fmla="*/ 3002856 h 3827499"/>
                  <a:gd name="connsiteX24" fmla="*/ 274881 w 2816128"/>
                  <a:gd name="connsiteY24" fmla="*/ 3126272 h 3827499"/>
                  <a:gd name="connsiteX25" fmla="*/ 504884 w 2816128"/>
                  <a:gd name="connsiteY25" fmla="*/ 3025295 h 3827499"/>
                  <a:gd name="connsiteX26" fmla="*/ 471225 w 2816128"/>
                  <a:gd name="connsiteY26" fmla="*/ 3154321 h 3827499"/>
                  <a:gd name="connsiteX27" fmla="*/ 572201 w 2816128"/>
                  <a:gd name="connsiteY27" fmla="*/ 3199199 h 3827499"/>
                  <a:gd name="connsiteX28" fmla="*/ 381468 w 2816128"/>
                  <a:gd name="connsiteY28" fmla="*/ 3659204 h 3827499"/>
                  <a:gd name="connsiteX29" fmla="*/ 196344 w 2816128"/>
                  <a:gd name="connsiteY29" fmla="*/ 3704083 h 3827499"/>
                  <a:gd name="connsiteX30" fmla="*/ 263662 w 2816128"/>
                  <a:gd name="connsiteY30" fmla="*/ 3805059 h 3827499"/>
                  <a:gd name="connsiteX31" fmla="*/ 555372 w 2816128"/>
                  <a:gd name="connsiteY31" fmla="*/ 3827499 h 3827499"/>
                  <a:gd name="connsiteX32" fmla="*/ 589031 w 2816128"/>
                  <a:gd name="connsiteY32" fmla="*/ 3619936 h 3827499"/>
                  <a:gd name="connsiteX33" fmla="*/ 645129 w 2816128"/>
                  <a:gd name="connsiteY33" fmla="*/ 3614326 h 3827499"/>
                  <a:gd name="connsiteX34" fmla="*/ 690008 w 2816128"/>
                  <a:gd name="connsiteY34" fmla="*/ 3737742 h 3827499"/>
                  <a:gd name="connsiteX35" fmla="*/ 774155 w 2816128"/>
                  <a:gd name="connsiteY35" fmla="*/ 3743352 h 3827499"/>
                  <a:gd name="connsiteX36" fmla="*/ 779765 w 2816128"/>
                  <a:gd name="connsiteY36" fmla="*/ 3513349 h 3827499"/>
                  <a:gd name="connsiteX37" fmla="*/ 746106 w 2816128"/>
                  <a:gd name="connsiteY37" fmla="*/ 3244078 h 3827499"/>
                  <a:gd name="connsiteX38" fmla="*/ 903181 w 2816128"/>
                  <a:gd name="connsiteY38" fmla="*/ 2666267 h 3827499"/>
                  <a:gd name="connsiteX39" fmla="*/ 1166842 w 2816128"/>
                  <a:gd name="connsiteY39" fmla="*/ 2559680 h 3827499"/>
                  <a:gd name="connsiteX40" fmla="*/ 1531480 w 2816128"/>
                  <a:gd name="connsiteY40" fmla="*/ 2666267 h 3827499"/>
                  <a:gd name="connsiteX41" fmla="*/ 1593188 w 2816128"/>
                  <a:gd name="connsiteY41" fmla="*/ 2666267 h 3827499"/>
                  <a:gd name="connsiteX42" fmla="*/ 1649286 w 2816128"/>
                  <a:gd name="connsiteY42" fmla="*/ 2767244 h 3827499"/>
                  <a:gd name="connsiteX43" fmla="*/ 1800751 w 2816128"/>
                  <a:gd name="connsiteY43" fmla="*/ 2800902 h 3827499"/>
                  <a:gd name="connsiteX44" fmla="*/ 1811971 w 2816128"/>
                  <a:gd name="connsiteY44" fmla="*/ 2834561 h 3827499"/>
                  <a:gd name="connsiteX45" fmla="*/ 1772702 w 2816128"/>
                  <a:gd name="connsiteY45" fmla="*/ 3036515 h 3827499"/>
                  <a:gd name="connsiteX46" fmla="*/ 1750263 w 2816128"/>
                  <a:gd name="connsiteY46" fmla="*/ 3361884 h 3827499"/>
                  <a:gd name="connsiteX47" fmla="*/ 1542700 w 2816128"/>
                  <a:gd name="connsiteY47" fmla="*/ 3384323 h 3827499"/>
                  <a:gd name="connsiteX48" fmla="*/ 1206111 w 2816128"/>
                  <a:gd name="connsiteY48" fmla="*/ 3434812 h 3827499"/>
                  <a:gd name="connsiteX49" fmla="*/ 1178062 w 2816128"/>
                  <a:gd name="connsiteY49" fmla="*/ 3507739 h 3827499"/>
                  <a:gd name="connsiteX50" fmla="*/ 1116354 w 2816128"/>
                  <a:gd name="connsiteY50" fmla="*/ 3535788 h 3827499"/>
                  <a:gd name="connsiteX51" fmla="*/ 1144403 w 2816128"/>
                  <a:gd name="connsiteY51" fmla="*/ 3670424 h 3827499"/>
                  <a:gd name="connsiteX52" fmla="*/ 1284648 w 2816128"/>
                  <a:gd name="connsiteY52" fmla="*/ 3676034 h 3827499"/>
                  <a:gd name="connsiteX53" fmla="*/ 1279038 w 2816128"/>
                  <a:gd name="connsiteY53" fmla="*/ 3524569 h 3827499"/>
                  <a:gd name="connsiteX54" fmla="*/ 1458552 w 2816128"/>
                  <a:gd name="connsiteY54" fmla="*/ 3535788 h 3827499"/>
                  <a:gd name="connsiteX55" fmla="*/ 1430503 w 2816128"/>
                  <a:gd name="connsiteY55" fmla="*/ 3614326 h 3827499"/>
                  <a:gd name="connsiteX56" fmla="*/ 1402454 w 2816128"/>
                  <a:gd name="connsiteY56" fmla="*/ 3676034 h 3827499"/>
                  <a:gd name="connsiteX57" fmla="*/ 1318307 w 2816128"/>
                  <a:gd name="connsiteY57" fmla="*/ 3692863 h 3827499"/>
                  <a:gd name="connsiteX58" fmla="*/ 1452943 w 2816128"/>
                  <a:gd name="connsiteY58" fmla="*/ 3816279 h 3827499"/>
                  <a:gd name="connsiteX59" fmla="*/ 1520260 w 2816128"/>
                  <a:gd name="connsiteY59" fmla="*/ 3681644 h 3827499"/>
                  <a:gd name="connsiteX60" fmla="*/ 1823190 w 2816128"/>
                  <a:gd name="connsiteY60" fmla="*/ 3580667 h 3827499"/>
                  <a:gd name="connsiteX61" fmla="*/ 2159779 w 2816128"/>
                  <a:gd name="connsiteY61" fmla="*/ 3653594 h 3827499"/>
                  <a:gd name="connsiteX62" fmla="*/ 2114901 w 2816128"/>
                  <a:gd name="connsiteY62" fmla="*/ 3754571 h 3827499"/>
                  <a:gd name="connsiteX63" fmla="*/ 2210268 w 2816128"/>
                  <a:gd name="connsiteY63" fmla="*/ 3821889 h 3827499"/>
                  <a:gd name="connsiteX64" fmla="*/ 2283195 w 2816128"/>
                  <a:gd name="connsiteY64" fmla="*/ 3771401 h 3827499"/>
                  <a:gd name="connsiteX65" fmla="*/ 2271976 w 2816128"/>
                  <a:gd name="connsiteY65" fmla="*/ 3676034 h 3827499"/>
                  <a:gd name="connsiteX66" fmla="*/ 2451490 w 2816128"/>
                  <a:gd name="connsiteY66" fmla="*/ 3597496 h 3827499"/>
                  <a:gd name="connsiteX67" fmla="*/ 2434660 w 2816128"/>
                  <a:gd name="connsiteY67" fmla="*/ 3423592 h 3827499"/>
                  <a:gd name="connsiteX68" fmla="*/ 1929777 w 2816128"/>
                  <a:gd name="connsiteY68" fmla="*/ 3395543 h 3827499"/>
                  <a:gd name="connsiteX69" fmla="*/ 1918557 w 2816128"/>
                  <a:gd name="connsiteY69" fmla="*/ 3070174 h 3827499"/>
                  <a:gd name="connsiteX70" fmla="*/ 1884898 w 2816128"/>
                  <a:gd name="connsiteY70" fmla="*/ 3053344 h 3827499"/>
                  <a:gd name="connsiteX71" fmla="*/ 1907338 w 2816128"/>
                  <a:gd name="connsiteY71" fmla="*/ 2873830 h 3827499"/>
                  <a:gd name="connsiteX72" fmla="*/ 1862459 w 2816128"/>
                  <a:gd name="connsiteY72" fmla="*/ 2812122 h 3827499"/>
                  <a:gd name="connsiteX73" fmla="*/ 2109291 w 2816128"/>
                  <a:gd name="connsiteY73" fmla="*/ 2756024 h 3827499"/>
                  <a:gd name="connsiteX74" fmla="*/ 2131730 w 2816128"/>
                  <a:gd name="connsiteY74" fmla="*/ 2626998 h 3827499"/>
                  <a:gd name="connsiteX75" fmla="*/ 2372952 w 2816128"/>
                  <a:gd name="connsiteY75" fmla="*/ 2660657 h 3827499"/>
                  <a:gd name="connsiteX76" fmla="*/ 2597345 w 2816128"/>
                  <a:gd name="connsiteY76" fmla="*/ 2071626 h 3827499"/>
                  <a:gd name="connsiteX77" fmla="*/ 2552466 w 2816128"/>
                  <a:gd name="connsiteY77" fmla="*/ 1987479 h 3827499"/>
                  <a:gd name="connsiteX78" fmla="*/ 2698322 w 2816128"/>
                  <a:gd name="connsiteY78" fmla="*/ 1499425 h 3827499"/>
                  <a:gd name="connsiteX79" fmla="*/ 2642224 w 2816128"/>
                  <a:gd name="connsiteY79" fmla="*/ 1392839 h 3827499"/>
                  <a:gd name="connsiteX80" fmla="*/ 2501978 w 2816128"/>
                  <a:gd name="connsiteY80" fmla="*/ 809418 h 3827499"/>
                  <a:gd name="connsiteX81" fmla="*/ 2816128 w 2816128"/>
                  <a:gd name="connsiteY81" fmla="*/ 686002 h 3827499"/>
                  <a:gd name="connsiteX82" fmla="*/ 2771249 w 2816128"/>
                  <a:gd name="connsiteY82" fmla="*/ 450390 h 3827499"/>
                  <a:gd name="connsiteX83" fmla="*/ 2647833 w 2816128"/>
                  <a:gd name="connsiteY83" fmla="*/ 80143 h 3827499"/>
                  <a:gd name="connsiteX0" fmla="*/ 2647833 w 2816128"/>
                  <a:gd name="connsiteY0" fmla="*/ 80143 h 3827499"/>
                  <a:gd name="connsiteX1" fmla="*/ 2395391 w 2816128"/>
                  <a:gd name="connsiteY1" fmla="*/ 1604 h 3827499"/>
                  <a:gd name="connsiteX2" fmla="*/ 2193438 w 2816128"/>
                  <a:gd name="connsiteY2" fmla="*/ 197948 h 3827499"/>
                  <a:gd name="connsiteX3" fmla="*/ 2114901 w 2816128"/>
                  <a:gd name="connsiteY3" fmla="*/ 214777 h 3827499"/>
                  <a:gd name="connsiteX4" fmla="*/ 2142950 w 2816128"/>
                  <a:gd name="connsiteY4" fmla="*/ 326974 h 3827499"/>
                  <a:gd name="connsiteX5" fmla="*/ 2047583 w 2816128"/>
                  <a:gd name="connsiteY5" fmla="*/ 495268 h 3827499"/>
                  <a:gd name="connsiteX6" fmla="*/ 2159779 w 2816128"/>
                  <a:gd name="connsiteY6" fmla="*/ 747710 h 3827499"/>
                  <a:gd name="connsiteX7" fmla="*/ 2030754 w 2816128"/>
                  <a:gd name="connsiteY7" fmla="*/ 792588 h 3827499"/>
                  <a:gd name="connsiteX8" fmla="*/ 1997095 w 2816128"/>
                  <a:gd name="connsiteY8" fmla="*/ 859906 h 3827499"/>
                  <a:gd name="connsiteX9" fmla="*/ 1997095 w 2816128"/>
                  <a:gd name="connsiteY9" fmla="*/ 747710 h 3827499"/>
                  <a:gd name="connsiteX10" fmla="*/ 1946606 w 2816128"/>
                  <a:gd name="connsiteY10" fmla="*/ 708441 h 3827499"/>
                  <a:gd name="connsiteX11" fmla="*/ 1772702 w 2816128"/>
                  <a:gd name="connsiteY11" fmla="*/ 758929 h 3827499"/>
                  <a:gd name="connsiteX12" fmla="*/ 1402454 w 2816128"/>
                  <a:gd name="connsiteY12" fmla="*/ 618684 h 3827499"/>
                  <a:gd name="connsiteX13" fmla="*/ 1705384 w 2816128"/>
                  <a:gd name="connsiteY13" fmla="*/ 1190885 h 3827499"/>
                  <a:gd name="connsiteX14" fmla="*/ 1800751 w 2816128"/>
                  <a:gd name="connsiteY14" fmla="*/ 1263813 h 3827499"/>
                  <a:gd name="connsiteX15" fmla="*/ 1649286 w 2816128"/>
                  <a:gd name="connsiteY15" fmla="*/ 1488205 h 3827499"/>
                  <a:gd name="connsiteX16" fmla="*/ 1727824 w 2816128"/>
                  <a:gd name="connsiteY16" fmla="*/ 1706988 h 3827499"/>
                  <a:gd name="connsiteX17" fmla="*/ 1817581 w 2816128"/>
                  <a:gd name="connsiteY17" fmla="*/ 1701379 h 3827499"/>
                  <a:gd name="connsiteX18" fmla="*/ 1671725 w 2816128"/>
                  <a:gd name="connsiteY18" fmla="*/ 1869673 h 3827499"/>
                  <a:gd name="connsiteX19" fmla="*/ 914400 w 2816128"/>
                  <a:gd name="connsiteY19" fmla="*/ 1617231 h 3827499"/>
                  <a:gd name="connsiteX20" fmla="*/ 460005 w 2816128"/>
                  <a:gd name="connsiteY20" fmla="*/ 2643828 h 3827499"/>
                  <a:gd name="connsiteX21" fmla="*/ 263662 w 2816128"/>
                  <a:gd name="connsiteY21" fmla="*/ 2851391 h 3827499"/>
                  <a:gd name="connsiteX22" fmla="*/ 44879 w 2816128"/>
                  <a:gd name="connsiteY22" fmla="*/ 2896269 h 3827499"/>
                  <a:gd name="connsiteX23" fmla="*/ 0 w 2816128"/>
                  <a:gd name="connsiteY23" fmla="*/ 3002856 h 3827499"/>
                  <a:gd name="connsiteX24" fmla="*/ 274881 w 2816128"/>
                  <a:gd name="connsiteY24" fmla="*/ 3126272 h 3827499"/>
                  <a:gd name="connsiteX25" fmla="*/ 504884 w 2816128"/>
                  <a:gd name="connsiteY25" fmla="*/ 3025295 h 3827499"/>
                  <a:gd name="connsiteX26" fmla="*/ 471225 w 2816128"/>
                  <a:gd name="connsiteY26" fmla="*/ 3154321 h 3827499"/>
                  <a:gd name="connsiteX27" fmla="*/ 572201 w 2816128"/>
                  <a:gd name="connsiteY27" fmla="*/ 3199199 h 3827499"/>
                  <a:gd name="connsiteX28" fmla="*/ 381468 w 2816128"/>
                  <a:gd name="connsiteY28" fmla="*/ 3659204 h 3827499"/>
                  <a:gd name="connsiteX29" fmla="*/ 196344 w 2816128"/>
                  <a:gd name="connsiteY29" fmla="*/ 3704083 h 3827499"/>
                  <a:gd name="connsiteX30" fmla="*/ 263662 w 2816128"/>
                  <a:gd name="connsiteY30" fmla="*/ 3805059 h 3827499"/>
                  <a:gd name="connsiteX31" fmla="*/ 555372 w 2816128"/>
                  <a:gd name="connsiteY31" fmla="*/ 3827499 h 3827499"/>
                  <a:gd name="connsiteX32" fmla="*/ 589031 w 2816128"/>
                  <a:gd name="connsiteY32" fmla="*/ 3619936 h 3827499"/>
                  <a:gd name="connsiteX33" fmla="*/ 645129 w 2816128"/>
                  <a:gd name="connsiteY33" fmla="*/ 3614326 h 3827499"/>
                  <a:gd name="connsiteX34" fmla="*/ 690008 w 2816128"/>
                  <a:gd name="connsiteY34" fmla="*/ 3737742 h 3827499"/>
                  <a:gd name="connsiteX35" fmla="*/ 774155 w 2816128"/>
                  <a:gd name="connsiteY35" fmla="*/ 3743352 h 3827499"/>
                  <a:gd name="connsiteX36" fmla="*/ 779765 w 2816128"/>
                  <a:gd name="connsiteY36" fmla="*/ 3513349 h 3827499"/>
                  <a:gd name="connsiteX37" fmla="*/ 746106 w 2816128"/>
                  <a:gd name="connsiteY37" fmla="*/ 3244078 h 3827499"/>
                  <a:gd name="connsiteX38" fmla="*/ 903181 w 2816128"/>
                  <a:gd name="connsiteY38" fmla="*/ 2666267 h 3827499"/>
                  <a:gd name="connsiteX39" fmla="*/ 1166842 w 2816128"/>
                  <a:gd name="connsiteY39" fmla="*/ 2559680 h 3827499"/>
                  <a:gd name="connsiteX40" fmla="*/ 1531480 w 2816128"/>
                  <a:gd name="connsiteY40" fmla="*/ 2666267 h 3827499"/>
                  <a:gd name="connsiteX41" fmla="*/ 1593188 w 2816128"/>
                  <a:gd name="connsiteY41" fmla="*/ 2666267 h 3827499"/>
                  <a:gd name="connsiteX42" fmla="*/ 1649286 w 2816128"/>
                  <a:gd name="connsiteY42" fmla="*/ 2767244 h 3827499"/>
                  <a:gd name="connsiteX43" fmla="*/ 1800751 w 2816128"/>
                  <a:gd name="connsiteY43" fmla="*/ 2800902 h 3827499"/>
                  <a:gd name="connsiteX44" fmla="*/ 1811971 w 2816128"/>
                  <a:gd name="connsiteY44" fmla="*/ 2834561 h 3827499"/>
                  <a:gd name="connsiteX45" fmla="*/ 1772702 w 2816128"/>
                  <a:gd name="connsiteY45" fmla="*/ 3036515 h 3827499"/>
                  <a:gd name="connsiteX46" fmla="*/ 1750263 w 2816128"/>
                  <a:gd name="connsiteY46" fmla="*/ 3361884 h 3827499"/>
                  <a:gd name="connsiteX47" fmla="*/ 1542700 w 2816128"/>
                  <a:gd name="connsiteY47" fmla="*/ 3384323 h 3827499"/>
                  <a:gd name="connsiteX48" fmla="*/ 1206111 w 2816128"/>
                  <a:gd name="connsiteY48" fmla="*/ 3434812 h 3827499"/>
                  <a:gd name="connsiteX49" fmla="*/ 1178062 w 2816128"/>
                  <a:gd name="connsiteY49" fmla="*/ 3507739 h 3827499"/>
                  <a:gd name="connsiteX50" fmla="*/ 1116354 w 2816128"/>
                  <a:gd name="connsiteY50" fmla="*/ 3535788 h 3827499"/>
                  <a:gd name="connsiteX51" fmla="*/ 1144403 w 2816128"/>
                  <a:gd name="connsiteY51" fmla="*/ 3670424 h 3827499"/>
                  <a:gd name="connsiteX52" fmla="*/ 1284648 w 2816128"/>
                  <a:gd name="connsiteY52" fmla="*/ 3676034 h 3827499"/>
                  <a:gd name="connsiteX53" fmla="*/ 1279038 w 2816128"/>
                  <a:gd name="connsiteY53" fmla="*/ 3524569 h 3827499"/>
                  <a:gd name="connsiteX54" fmla="*/ 1458552 w 2816128"/>
                  <a:gd name="connsiteY54" fmla="*/ 3535788 h 3827499"/>
                  <a:gd name="connsiteX55" fmla="*/ 1430503 w 2816128"/>
                  <a:gd name="connsiteY55" fmla="*/ 3614326 h 3827499"/>
                  <a:gd name="connsiteX56" fmla="*/ 1402454 w 2816128"/>
                  <a:gd name="connsiteY56" fmla="*/ 3676034 h 3827499"/>
                  <a:gd name="connsiteX57" fmla="*/ 1318307 w 2816128"/>
                  <a:gd name="connsiteY57" fmla="*/ 3692863 h 3827499"/>
                  <a:gd name="connsiteX58" fmla="*/ 1452943 w 2816128"/>
                  <a:gd name="connsiteY58" fmla="*/ 3816279 h 3827499"/>
                  <a:gd name="connsiteX59" fmla="*/ 1520260 w 2816128"/>
                  <a:gd name="connsiteY59" fmla="*/ 3681644 h 3827499"/>
                  <a:gd name="connsiteX60" fmla="*/ 1823190 w 2816128"/>
                  <a:gd name="connsiteY60" fmla="*/ 3580667 h 3827499"/>
                  <a:gd name="connsiteX61" fmla="*/ 2159779 w 2816128"/>
                  <a:gd name="connsiteY61" fmla="*/ 3653594 h 3827499"/>
                  <a:gd name="connsiteX62" fmla="*/ 2114901 w 2816128"/>
                  <a:gd name="connsiteY62" fmla="*/ 3754571 h 3827499"/>
                  <a:gd name="connsiteX63" fmla="*/ 2210268 w 2816128"/>
                  <a:gd name="connsiteY63" fmla="*/ 3821889 h 3827499"/>
                  <a:gd name="connsiteX64" fmla="*/ 2283195 w 2816128"/>
                  <a:gd name="connsiteY64" fmla="*/ 3771401 h 3827499"/>
                  <a:gd name="connsiteX65" fmla="*/ 2271976 w 2816128"/>
                  <a:gd name="connsiteY65" fmla="*/ 3676034 h 3827499"/>
                  <a:gd name="connsiteX66" fmla="*/ 2451490 w 2816128"/>
                  <a:gd name="connsiteY66" fmla="*/ 3597496 h 3827499"/>
                  <a:gd name="connsiteX67" fmla="*/ 2434660 w 2816128"/>
                  <a:gd name="connsiteY67" fmla="*/ 3423592 h 3827499"/>
                  <a:gd name="connsiteX68" fmla="*/ 1929777 w 2816128"/>
                  <a:gd name="connsiteY68" fmla="*/ 3395543 h 3827499"/>
                  <a:gd name="connsiteX69" fmla="*/ 1918557 w 2816128"/>
                  <a:gd name="connsiteY69" fmla="*/ 3070174 h 3827499"/>
                  <a:gd name="connsiteX70" fmla="*/ 1884898 w 2816128"/>
                  <a:gd name="connsiteY70" fmla="*/ 3053344 h 3827499"/>
                  <a:gd name="connsiteX71" fmla="*/ 1907338 w 2816128"/>
                  <a:gd name="connsiteY71" fmla="*/ 2873830 h 3827499"/>
                  <a:gd name="connsiteX72" fmla="*/ 1862459 w 2816128"/>
                  <a:gd name="connsiteY72" fmla="*/ 2812122 h 3827499"/>
                  <a:gd name="connsiteX73" fmla="*/ 2109291 w 2816128"/>
                  <a:gd name="connsiteY73" fmla="*/ 2756024 h 3827499"/>
                  <a:gd name="connsiteX74" fmla="*/ 2131730 w 2816128"/>
                  <a:gd name="connsiteY74" fmla="*/ 2626998 h 3827499"/>
                  <a:gd name="connsiteX75" fmla="*/ 2372952 w 2816128"/>
                  <a:gd name="connsiteY75" fmla="*/ 2660657 h 3827499"/>
                  <a:gd name="connsiteX76" fmla="*/ 2597345 w 2816128"/>
                  <a:gd name="connsiteY76" fmla="*/ 2071626 h 3827499"/>
                  <a:gd name="connsiteX77" fmla="*/ 2552466 w 2816128"/>
                  <a:gd name="connsiteY77" fmla="*/ 1987479 h 3827499"/>
                  <a:gd name="connsiteX78" fmla="*/ 2698322 w 2816128"/>
                  <a:gd name="connsiteY78" fmla="*/ 1499425 h 3827499"/>
                  <a:gd name="connsiteX79" fmla="*/ 2642224 w 2816128"/>
                  <a:gd name="connsiteY79" fmla="*/ 1392839 h 3827499"/>
                  <a:gd name="connsiteX80" fmla="*/ 2501978 w 2816128"/>
                  <a:gd name="connsiteY80" fmla="*/ 809418 h 3827499"/>
                  <a:gd name="connsiteX81" fmla="*/ 2816128 w 2816128"/>
                  <a:gd name="connsiteY81" fmla="*/ 686002 h 3827499"/>
                  <a:gd name="connsiteX82" fmla="*/ 2771249 w 2816128"/>
                  <a:gd name="connsiteY82" fmla="*/ 450390 h 3827499"/>
                  <a:gd name="connsiteX83" fmla="*/ 2647833 w 2816128"/>
                  <a:gd name="connsiteY83" fmla="*/ 80143 h 3827499"/>
                  <a:gd name="connsiteX0" fmla="*/ 2647833 w 2816128"/>
                  <a:gd name="connsiteY0" fmla="*/ 80143 h 3827499"/>
                  <a:gd name="connsiteX1" fmla="*/ 2395391 w 2816128"/>
                  <a:gd name="connsiteY1" fmla="*/ 1604 h 3827499"/>
                  <a:gd name="connsiteX2" fmla="*/ 2193438 w 2816128"/>
                  <a:gd name="connsiteY2" fmla="*/ 197948 h 3827499"/>
                  <a:gd name="connsiteX3" fmla="*/ 2114901 w 2816128"/>
                  <a:gd name="connsiteY3" fmla="*/ 214777 h 3827499"/>
                  <a:gd name="connsiteX4" fmla="*/ 2142950 w 2816128"/>
                  <a:gd name="connsiteY4" fmla="*/ 326974 h 3827499"/>
                  <a:gd name="connsiteX5" fmla="*/ 2047583 w 2816128"/>
                  <a:gd name="connsiteY5" fmla="*/ 495268 h 3827499"/>
                  <a:gd name="connsiteX6" fmla="*/ 2159779 w 2816128"/>
                  <a:gd name="connsiteY6" fmla="*/ 747710 h 3827499"/>
                  <a:gd name="connsiteX7" fmla="*/ 2030754 w 2816128"/>
                  <a:gd name="connsiteY7" fmla="*/ 792588 h 3827499"/>
                  <a:gd name="connsiteX8" fmla="*/ 1997095 w 2816128"/>
                  <a:gd name="connsiteY8" fmla="*/ 859906 h 3827499"/>
                  <a:gd name="connsiteX9" fmla="*/ 1997095 w 2816128"/>
                  <a:gd name="connsiteY9" fmla="*/ 747710 h 3827499"/>
                  <a:gd name="connsiteX10" fmla="*/ 1946606 w 2816128"/>
                  <a:gd name="connsiteY10" fmla="*/ 708441 h 3827499"/>
                  <a:gd name="connsiteX11" fmla="*/ 1772702 w 2816128"/>
                  <a:gd name="connsiteY11" fmla="*/ 758929 h 3827499"/>
                  <a:gd name="connsiteX12" fmla="*/ 1402454 w 2816128"/>
                  <a:gd name="connsiteY12" fmla="*/ 618684 h 3827499"/>
                  <a:gd name="connsiteX13" fmla="*/ 1705384 w 2816128"/>
                  <a:gd name="connsiteY13" fmla="*/ 1190885 h 3827499"/>
                  <a:gd name="connsiteX14" fmla="*/ 1800751 w 2816128"/>
                  <a:gd name="connsiteY14" fmla="*/ 1263813 h 3827499"/>
                  <a:gd name="connsiteX15" fmla="*/ 1649286 w 2816128"/>
                  <a:gd name="connsiteY15" fmla="*/ 1488205 h 3827499"/>
                  <a:gd name="connsiteX16" fmla="*/ 1727824 w 2816128"/>
                  <a:gd name="connsiteY16" fmla="*/ 1706988 h 3827499"/>
                  <a:gd name="connsiteX17" fmla="*/ 1817581 w 2816128"/>
                  <a:gd name="connsiteY17" fmla="*/ 1701379 h 3827499"/>
                  <a:gd name="connsiteX18" fmla="*/ 1671725 w 2816128"/>
                  <a:gd name="connsiteY18" fmla="*/ 1869673 h 3827499"/>
                  <a:gd name="connsiteX19" fmla="*/ 914400 w 2816128"/>
                  <a:gd name="connsiteY19" fmla="*/ 1617231 h 3827499"/>
                  <a:gd name="connsiteX20" fmla="*/ 460005 w 2816128"/>
                  <a:gd name="connsiteY20" fmla="*/ 2643828 h 3827499"/>
                  <a:gd name="connsiteX21" fmla="*/ 263662 w 2816128"/>
                  <a:gd name="connsiteY21" fmla="*/ 2851391 h 3827499"/>
                  <a:gd name="connsiteX22" fmla="*/ 44879 w 2816128"/>
                  <a:gd name="connsiteY22" fmla="*/ 2896269 h 3827499"/>
                  <a:gd name="connsiteX23" fmla="*/ 0 w 2816128"/>
                  <a:gd name="connsiteY23" fmla="*/ 3002856 h 3827499"/>
                  <a:gd name="connsiteX24" fmla="*/ 274881 w 2816128"/>
                  <a:gd name="connsiteY24" fmla="*/ 3126272 h 3827499"/>
                  <a:gd name="connsiteX25" fmla="*/ 504884 w 2816128"/>
                  <a:gd name="connsiteY25" fmla="*/ 3025295 h 3827499"/>
                  <a:gd name="connsiteX26" fmla="*/ 471225 w 2816128"/>
                  <a:gd name="connsiteY26" fmla="*/ 3154321 h 3827499"/>
                  <a:gd name="connsiteX27" fmla="*/ 572201 w 2816128"/>
                  <a:gd name="connsiteY27" fmla="*/ 3199199 h 3827499"/>
                  <a:gd name="connsiteX28" fmla="*/ 381468 w 2816128"/>
                  <a:gd name="connsiteY28" fmla="*/ 3659204 h 3827499"/>
                  <a:gd name="connsiteX29" fmla="*/ 196344 w 2816128"/>
                  <a:gd name="connsiteY29" fmla="*/ 3704083 h 3827499"/>
                  <a:gd name="connsiteX30" fmla="*/ 263662 w 2816128"/>
                  <a:gd name="connsiteY30" fmla="*/ 3805059 h 3827499"/>
                  <a:gd name="connsiteX31" fmla="*/ 555372 w 2816128"/>
                  <a:gd name="connsiteY31" fmla="*/ 3827499 h 3827499"/>
                  <a:gd name="connsiteX32" fmla="*/ 589031 w 2816128"/>
                  <a:gd name="connsiteY32" fmla="*/ 3619936 h 3827499"/>
                  <a:gd name="connsiteX33" fmla="*/ 645129 w 2816128"/>
                  <a:gd name="connsiteY33" fmla="*/ 3614326 h 3827499"/>
                  <a:gd name="connsiteX34" fmla="*/ 690008 w 2816128"/>
                  <a:gd name="connsiteY34" fmla="*/ 3737742 h 3827499"/>
                  <a:gd name="connsiteX35" fmla="*/ 774155 w 2816128"/>
                  <a:gd name="connsiteY35" fmla="*/ 3743352 h 3827499"/>
                  <a:gd name="connsiteX36" fmla="*/ 779765 w 2816128"/>
                  <a:gd name="connsiteY36" fmla="*/ 3513349 h 3827499"/>
                  <a:gd name="connsiteX37" fmla="*/ 746106 w 2816128"/>
                  <a:gd name="connsiteY37" fmla="*/ 3244078 h 3827499"/>
                  <a:gd name="connsiteX38" fmla="*/ 903181 w 2816128"/>
                  <a:gd name="connsiteY38" fmla="*/ 2666267 h 3827499"/>
                  <a:gd name="connsiteX39" fmla="*/ 1166842 w 2816128"/>
                  <a:gd name="connsiteY39" fmla="*/ 2559680 h 3827499"/>
                  <a:gd name="connsiteX40" fmla="*/ 1531480 w 2816128"/>
                  <a:gd name="connsiteY40" fmla="*/ 2666267 h 3827499"/>
                  <a:gd name="connsiteX41" fmla="*/ 1593188 w 2816128"/>
                  <a:gd name="connsiteY41" fmla="*/ 2666267 h 3827499"/>
                  <a:gd name="connsiteX42" fmla="*/ 1649286 w 2816128"/>
                  <a:gd name="connsiteY42" fmla="*/ 2767244 h 3827499"/>
                  <a:gd name="connsiteX43" fmla="*/ 1800751 w 2816128"/>
                  <a:gd name="connsiteY43" fmla="*/ 2800902 h 3827499"/>
                  <a:gd name="connsiteX44" fmla="*/ 1811971 w 2816128"/>
                  <a:gd name="connsiteY44" fmla="*/ 2834561 h 3827499"/>
                  <a:gd name="connsiteX45" fmla="*/ 1772702 w 2816128"/>
                  <a:gd name="connsiteY45" fmla="*/ 3036515 h 3827499"/>
                  <a:gd name="connsiteX46" fmla="*/ 1750263 w 2816128"/>
                  <a:gd name="connsiteY46" fmla="*/ 3361884 h 3827499"/>
                  <a:gd name="connsiteX47" fmla="*/ 1542700 w 2816128"/>
                  <a:gd name="connsiteY47" fmla="*/ 3384323 h 3827499"/>
                  <a:gd name="connsiteX48" fmla="*/ 1206111 w 2816128"/>
                  <a:gd name="connsiteY48" fmla="*/ 3434812 h 3827499"/>
                  <a:gd name="connsiteX49" fmla="*/ 1178062 w 2816128"/>
                  <a:gd name="connsiteY49" fmla="*/ 3507739 h 3827499"/>
                  <a:gd name="connsiteX50" fmla="*/ 1116354 w 2816128"/>
                  <a:gd name="connsiteY50" fmla="*/ 3535788 h 3827499"/>
                  <a:gd name="connsiteX51" fmla="*/ 1144403 w 2816128"/>
                  <a:gd name="connsiteY51" fmla="*/ 3670424 h 3827499"/>
                  <a:gd name="connsiteX52" fmla="*/ 1284648 w 2816128"/>
                  <a:gd name="connsiteY52" fmla="*/ 3676034 h 3827499"/>
                  <a:gd name="connsiteX53" fmla="*/ 1279038 w 2816128"/>
                  <a:gd name="connsiteY53" fmla="*/ 3524569 h 3827499"/>
                  <a:gd name="connsiteX54" fmla="*/ 1458552 w 2816128"/>
                  <a:gd name="connsiteY54" fmla="*/ 3535788 h 3827499"/>
                  <a:gd name="connsiteX55" fmla="*/ 1430503 w 2816128"/>
                  <a:gd name="connsiteY55" fmla="*/ 3614326 h 3827499"/>
                  <a:gd name="connsiteX56" fmla="*/ 1402454 w 2816128"/>
                  <a:gd name="connsiteY56" fmla="*/ 3676034 h 3827499"/>
                  <a:gd name="connsiteX57" fmla="*/ 1318307 w 2816128"/>
                  <a:gd name="connsiteY57" fmla="*/ 3692863 h 3827499"/>
                  <a:gd name="connsiteX58" fmla="*/ 1452943 w 2816128"/>
                  <a:gd name="connsiteY58" fmla="*/ 3816279 h 3827499"/>
                  <a:gd name="connsiteX59" fmla="*/ 1520260 w 2816128"/>
                  <a:gd name="connsiteY59" fmla="*/ 3681644 h 3827499"/>
                  <a:gd name="connsiteX60" fmla="*/ 1823190 w 2816128"/>
                  <a:gd name="connsiteY60" fmla="*/ 3580667 h 3827499"/>
                  <a:gd name="connsiteX61" fmla="*/ 2159779 w 2816128"/>
                  <a:gd name="connsiteY61" fmla="*/ 3653594 h 3827499"/>
                  <a:gd name="connsiteX62" fmla="*/ 2114901 w 2816128"/>
                  <a:gd name="connsiteY62" fmla="*/ 3754571 h 3827499"/>
                  <a:gd name="connsiteX63" fmla="*/ 2210268 w 2816128"/>
                  <a:gd name="connsiteY63" fmla="*/ 3821889 h 3827499"/>
                  <a:gd name="connsiteX64" fmla="*/ 2283195 w 2816128"/>
                  <a:gd name="connsiteY64" fmla="*/ 3771401 h 3827499"/>
                  <a:gd name="connsiteX65" fmla="*/ 2271976 w 2816128"/>
                  <a:gd name="connsiteY65" fmla="*/ 3676034 h 3827499"/>
                  <a:gd name="connsiteX66" fmla="*/ 2451490 w 2816128"/>
                  <a:gd name="connsiteY66" fmla="*/ 3597496 h 3827499"/>
                  <a:gd name="connsiteX67" fmla="*/ 2434660 w 2816128"/>
                  <a:gd name="connsiteY67" fmla="*/ 3423592 h 3827499"/>
                  <a:gd name="connsiteX68" fmla="*/ 1929777 w 2816128"/>
                  <a:gd name="connsiteY68" fmla="*/ 3395543 h 3827499"/>
                  <a:gd name="connsiteX69" fmla="*/ 1918557 w 2816128"/>
                  <a:gd name="connsiteY69" fmla="*/ 3070174 h 3827499"/>
                  <a:gd name="connsiteX70" fmla="*/ 1884898 w 2816128"/>
                  <a:gd name="connsiteY70" fmla="*/ 3053344 h 3827499"/>
                  <a:gd name="connsiteX71" fmla="*/ 1907338 w 2816128"/>
                  <a:gd name="connsiteY71" fmla="*/ 2873830 h 3827499"/>
                  <a:gd name="connsiteX72" fmla="*/ 1862459 w 2816128"/>
                  <a:gd name="connsiteY72" fmla="*/ 2812122 h 3827499"/>
                  <a:gd name="connsiteX73" fmla="*/ 2109291 w 2816128"/>
                  <a:gd name="connsiteY73" fmla="*/ 2756024 h 3827499"/>
                  <a:gd name="connsiteX74" fmla="*/ 2131730 w 2816128"/>
                  <a:gd name="connsiteY74" fmla="*/ 2626998 h 3827499"/>
                  <a:gd name="connsiteX75" fmla="*/ 2372952 w 2816128"/>
                  <a:gd name="connsiteY75" fmla="*/ 2660657 h 3827499"/>
                  <a:gd name="connsiteX76" fmla="*/ 2597345 w 2816128"/>
                  <a:gd name="connsiteY76" fmla="*/ 2071626 h 3827499"/>
                  <a:gd name="connsiteX77" fmla="*/ 2552466 w 2816128"/>
                  <a:gd name="connsiteY77" fmla="*/ 1987479 h 3827499"/>
                  <a:gd name="connsiteX78" fmla="*/ 2698322 w 2816128"/>
                  <a:gd name="connsiteY78" fmla="*/ 1499425 h 3827499"/>
                  <a:gd name="connsiteX79" fmla="*/ 2642224 w 2816128"/>
                  <a:gd name="connsiteY79" fmla="*/ 1392839 h 3827499"/>
                  <a:gd name="connsiteX80" fmla="*/ 2501978 w 2816128"/>
                  <a:gd name="connsiteY80" fmla="*/ 809418 h 3827499"/>
                  <a:gd name="connsiteX81" fmla="*/ 2816128 w 2816128"/>
                  <a:gd name="connsiteY81" fmla="*/ 686002 h 3827499"/>
                  <a:gd name="connsiteX82" fmla="*/ 2771249 w 2816128"/>
                  <a:gd name="connsiteY82" fmla="*/ 450390 h 3827499"/>
                  <a:gd name="connsiteX83" fmla="*/ 2647833 w 2816128"/>
                  <a:gd name="connsiteY83" fmla="*/ 80143 h 3827499"/>
                  <a:gd name="connsiteX0" fmla="*/ 2647833 w 2816128"/>
                  <a:gd name="connsiteY0" fmla="*/ 80143 h 3827499"/>
                  <a:gd name="connsiteX1" fmla="*/ 2395391 w 2816128"/>
                  <a:gd name="connsiteY1" fmla="*/ 1604 h 3827499"/>
                  <a:gd name="connsiteX2" fmla="*/ 2193438 w 2816128"/>
                  <a:gd name="connsiteY2" fmla="*/ 197948 h 3827499"/>
                  <a:gd name="connsiteX3" fmla="*/ 2114901 w 2816128"/>
                  <a:gd name="connsiteY3" fmla="*/ 214777 h 3827499"/>
                  <a:gd name="connsiteX4" fmla="*/ 2142950 w 2816128"/>
                  <a:gd name="connsiteY4" fmla="*/ 326974 h 3827499"/>
                  <a:gd name="connsiteX5" fmla="*/ 2047583 w 2816128"/>
                  <a:gd name="connsiteY5" fmla="*/ 495268 h 3827499"/>
                  <a:gd name="connsiteX6" fmla="*/ 2159779 w 2816128"/>
                  <a:gd name="connsiteY6" fmla="*/ 747710 h 3827499"/>
                  <a:gd name="connsiteX7" fmla="*/ 2030754 w 2816128"/>
                  <a:gd name="connsiteY7" fmla="*/ 792588 h 3827499"/>
                  <a:gd name="connsiteX8" fmla="*/ 1997095 w 2816128"/>
                  <a:gd name="connsiteY8" fmla="*/ 859906 h 3827499"/>
                  <a:gd name="connsiteX9" fmla="*/ 1997095 w 2816128"/>
                  <a:gd name="connsiteY9" fmla="*/ 747710 h 3827499"/>
                  <a:gd name="connsiteX10" fmla="*/ 1946606 w 2816128"/>
                  <a:gd name="connsiteY10" fmla="*/ 708441 h 3827499"/>
                  <a:gd name="connsiteX11" fmla="*/ 1772702 w 2816128"/>
                  <a:gd name="connsiteY11" fmla="*/ 758929 h 3827499"/>
                  <a:gd name="connsiteX12" fmla="*/ 1402454 w 2816128"/>
                  <a:gd name="connsiteY12" fmla="*/ 618684 h 3827499"/>
                  <a:gd name="connsiteX13" fmla="*/ 1705384 w 2816128"/>
                  <a:gd name="connsiteY13" fmla="*/ 1190885 h 3827499"/>
                  <a:gd name="connsiteX14" fmla="*/ 1800751 w 2816128"/>
                  <a:gd name="connsiteY14" fmla="*/ 1263813 h 3827499"/>
                  <a:gd name="connsiteX15" fmla="*/ 1649286 w 2816128"/>
                  <a:gd name="connsiteY15" fmla="*/ 1488205 h 3827499"/>
                  <a:gd name="connsiteX16" fmla="*/ 1727824 w 2816128"/>
                  <a:gd name="connsiteY16" fmla="*/ 1706988 h 3827499"/>
                  <a:gd name="connsiteX17" fmla="*/ 1817581 w 2816128"/>
                  <a:gd name="connsiteY17" fmla="*/ 1701379 h 3827499"/>
                  <a:gd name="connsiteX18" fmla="*/ 1671725 w 2816128"/>
                  <a:gd name="connsiteY18" fmla="*/ 1869673 h 3827499"/>
                  <a:gd name="connsiteX19" fmla="*/ 914400 w 2816128"/>
                  <a:gd name="connsiteY19" fmla="*/ 1617231 h 3827499"/>
                  <a:gd name="connsiteX20" fmla="*/ 460005 w 2816128"/>
                  <a:gd name="connsiteY20" fmla="*/ 2643828 h 3827499"/>
                  <a:gd name="connsiteX21" fmla="*/ 263662 w 2816128"/>
                  <a:gd name="connsiteY21" fmla="*/ 2851391 h 3827499"/>
                  <a:gd name="connsiteX22" fmla="*/ 44879 w 2816128"/>
                  <a:gd name="connsiteY22" fmla="*/ 2896269 h 3827499"/>
                  <a:gd name="connsiteX23" fmla="*/ 0 w 2816128"/>
                  <a:gd name="connsiteY23" fmla="*/ 3002856 h 3827499"/>
                  <a:gd name="connsiteX24" fmla="*/ 274881 w 2816128"/>
                  <a:gd name="connsiteY24" fmla="*/ 3126272 h 3827499"/>
                  <a:gd name="connsiteX25" fmla="*/ 504884 w 2816128"/>
                  <a:gd name="connsiteY25" fmla="*/ 3025295 h 3827499"/>
                  <a:gd name="connsiteX26" fmla="*/ 471225 w 2816128"/>
                  <a:gd name="connsiteY26" fmla="*/ 3154321 h 3827499"/>
                  <a:gd name="connsiteX27" fmla="*/ 572201 w 2816128"/>
                  <a:gd name="connsiteY27" fmla="*/ 3199199 h 3827499"/>
                  <a:gd name="connsiteX28" fmla="*/ 381468 w 2816128"/>
                  <a:gd name="connsiteY28" fmla="*/ 3659204 h 3827499"/>
                  <a:gd name="connsiteX29" fmla="*/ 196344 w 2816128"/>
                  <a:gd name="connsiteY29" fmla="*/ 3704083 h 3827499"/>
                  <a:gd name="connsiteX30" fmla="*/ 263662 w 2816128"/>
                  <a:gd name="connsiteY30" fmla="*/ 3805059 h 3827499"/>
                  <a:gd name="connsiteX31" fmla="*/ 555372 w 2816128"/>
                  <a:gd name="connsiteY31" fmla="*/ 3827499 h 3827499"/>
                  <a:gd name="connsiteX32" fmla="*/ 589031 w 2816128"/>
                  <a:gd name="connsiteY32" fmla="*/ 3619936 h 3827499"/>
                  <a:gd name="connsiteX33" fmla="*/ 645129 w 2816128"/>
                  <a:gd name="connsiteY33" fmla="*/ 3614326 h 3827499"/>
                  <a:gd name="connsiteX34" fmla="*/ 690008 w 2816128"/>
                  <a:gd name="connsiteY34" fmla="*/ 3737742 h 3827499"/>
                  <a:gd name="connsiteX35" fmla="*/ 774155 w 2816128"/>
                  <a:gd name="connsiteY35" fmla="*/ 3743352 h 3827499"/>
                  <a:gd name="connsiteX36" fmla="*/ 779765 w 2816128"/>
                  <a:gd name="connsiteY36" fmla="*/ 3513349 h 3827499"/>
                  <a:gd name="connsiteX37" fmla="*/ 746106 w 2816128"/>
                  <a:gd name="connsiteY37" fmla="*/ 3244078 h 3827499"/>
                  <a:gd name="connsiteX38" fmla="*/ 903181 w 2816128"/>
                  <a:gd name="connsiteY38" fmla="*/ 2666267 h 3827499"/>
                  <a:gd name="connsiteX39" fmla="*/ 1166842 w 2816128"/>
                  <a:gd name="connsiteY39" fmla="*/ 2559680 h 3827499"/>
                  <a:gd name="connsiteX40" fmla="*/ 1531480 w 2816128"/>
                  <a:gd name="connsiteY40" fmla="*/ 2666267 h 3827499"/>
                  <a:gd name="connsiteX41" fmla="*/ 1593188 w 2816128"/>
                  <a:gd name="connsiteY41" fmla="*/ 2666267 h 3827499"/>
                  <a:gd name="connsiteX42" fmla="*/ 1649286 w 2816128"/>
                  <a:gd name="connsiteY42" fmla="*/ 2767244 h 3827499"/>
                  <a:gd name="connsiteX43" fmla="*/ 1800751 w 2816128"/>
                  <a:gd name="connsiteY43" fmla="*/ 2800902 h 3827499"/>
                  <a:gd name="connsiteX44" fmla="*/ 1811971 w 2816128"/>
                  <a:gd name="connsiteY44" fmla="*/ 2834561 h 3827499"/>
                  <a:gd name="connsiteX45" fmla="*/ 1772702 w 2816128"/>
                  <a:gd name="connsiteY45" fmla="*/ 3036515 h 3827499"/>
                  <a:gd name="connsiteX46" fmla="*/ 1750263 w 2816128"/>
                  <a:gd name="connsiteY46" fmla="*/ 3361884 h 3827499"/>
                  <a:gd name="connsiteX47" fmla="*/ 1542700 w 2816128"/>
                  <a:gd name="connsiteY47" fmla="*/ 3384323 h 3827499"/>
                  <a:gd name="connsiteX48" fmla="*/ 1206111 w 2816128"/>
                  <a:gd name="connsiteY48" fmla="*/ 3434812 h 3827499"/>
                  <a:gd name="connsiteX49" fmla="*/ 1178062 w 2816128"/>
                  <a:gd name="connsiteY49" fmla="*/ 3507739 h 3827499"/>
                  <a:gd name="connsiteX50" fmla="*/ 1116354 w 2816128"/>
                  <a:gd name="connsiteY50" fmla="*/ 3535788 h 3827499"/>
                  <a:gd name="connsiteX51" fmla="*/ 1144403 w 2816128"/>
                  <a:gd name="connsiteY51" fmla="*/ 3670424 h 3827499"/>
                  <a:gd name="connsiteX52" fmla="*/ 1284648 w 2816128"/>
                  <a:gd name="connsiteY52" fmla="*/ 3676034 h 3827499"/>
                  <a:gd name="connsiteX53" fmla="*/ 1279038 w 2816128"/>
                  <a:gd name="connsiteY53" fmla="*/ 3524569 h 3827499"/>
                  <a:gd name="connsiteX54" fmla="*/ 1458552 w 2816128"/>
                  <a:gd name="connsiteY54" fmla="*/ 3535788 h 3827499"/>
                  <a:gd name="connsiteX55" fmla="*/ 1430503 w 2816128"/>
                  <a:gd name="connsiteY55" fmla="*/ 3614326 h 3827499"/>
                  <a:gd name="connsiteX56" fmla="*/ 1402454 w 2816128"/>
                  <a:gd name="connsiteY56" fmla="*/ 3676034 h 3827499"/>
                  <a:gd name="connsiteX57" fmla="*/ 1318307 w 2816128"/>
                  <a:gd name="connsiteY57" fmla="*/ 3692863 h 3827499"/>
                  <a:gd name="connsiteX58" fmla="*/ 1452943 w 2816128"/>
                  <a:gd name="connsiteY58" fmla="*/ 3816279 h 3827499"/>
                  <a:gd name="connsiteX59" fmla="*/ 1520260 w 2816128"/>
                  <a:gd name="connsiteY59" fmla="*/ 3681644 h 3827499"/>
                  <a:gd name="connsiteX60" fmla="*/ 1823190 w 2816128"/>
                  <a:gd name="connsiteY60" fmla="*/ 3580667 h 3827499"/>
                  <a:gd name="connsiteX61" fmla="*/ 2159779 w 2816128"/>
                  <a:gd name="connsiteY61" fmla="*/ 3653594 h 3827499"/>
                  <a:gd name="connsiteX62" fmla="*/ 2114901 w 2816128"/>
                  <a:gd name="connsiteY62" fmla="*/ 3754571 h 3827499"/>
                  <a:gd name="connsiteX63" fmla="*/ 2210268 w 2816128"/>
                  <a:gd name="connsiteY63" fmla="*/ 3821889 h 3827499"/>
                  <a:gd name="connsiteX64" fmla="*/ 2283195 w 2816128"/>
                  <a:gd name="connsiteY64" fmla="*/ 3771401 h 3827499"/>
                  <a:gd name="connsiteX65" fmla="*/ 2271976 w 2816128"/>
                  <a:gd name="connsiteY65" fmla="*/ 3676034 h 3827499"/>
                  <a:gd name="connsiteX66" fmla="*/ 2451490 w 2816128"/>
                  <a:gd name="connsiteY66" fmla="*/ 3597496 h 3827499"/>
                  <a:gd name="connsiteX67" fmla="*/ 2434660 w 2816128"/>
                  <a:gd name="connsiteY67" fmla="*/ 3423592 h 3827499"/>
                  <a:gd name="connsiteX68" fmla="*/ 1929777 w 2816128"/>
                  <a:gd name="connsiteY68" fmla="*/ 3395543 h 3827499"/>
                  <a:gd name="connsiteX69" fmla="*/ 1918557 w 2816128"/>
                  <a:gd name="connsiteY69" fmla="*/ 3070174 h 3827499"/>
                  <a:gd name="connsiteX70" fmla="*/ 1884898 w 2816128"/>
                  <a:gd name="connsiteY70" fmla="*/ 3053344 h 3827499"/>
                  <a:gd name="connsiteX71" fmla="*/ 1907338 w 2816128"/>
                  <a:gd name="connsiteY71" fmla="*/ 2873830 h 3827499"/>
                  <a:gd name="connsiteX72" fmla="*/ 1862459 w 2816128"/>
                  <a:gd name="connsiteY72" fmla="*/ 2812122 h 3827499"/>
                  <a:gd name="connsiteX73" fmla="*/ 2109291 w 2816128"/>
                  <a:gd name="connsiteY73" fmla="*/ 2756024 h 3827499"/>
                  <a:gd name="connsiteX74" fmla="*/ 2131730 w 2816128"/>
                  <a:gd name="connsiteY74" fmla="*/ 2626998 h 3827499"/>
                  <a:gd name="connsiteX75" fmla="*/ 2372952 w 2816128"/>
                  <a:gd name="connsiteY75" fmla="*/ 2660657 h 3827499"/>
                  <a:gd name="connsiteX76" fmla="*/ 2597345 w 2816128"/>
                  <a:gd name="connsiteY76" fmla="*/ 2071626 h 3827499"/>
                  <a:gd name="connsiteX77" fmla="*/ 2552466 w 2816128"/>
                  <a:gd name="connsiteY77" fmla="*/ 1987479 h 3827499"/>
                  <a:gd name="connsiteX78" fmla="*/ 2698322 w 2816128"/>
                  <a:gd name="connsiteY78" fmla="*/ 1499425 h 3827499"/>
                  <a:gd name="connsiteX79" fmla="*/ 2642224 w 2816128"/>
                  <a:gd name="connsiteY79" fmla="*/ 1392839 h 3827499"/>
                  <a:gd name="connsiteX80" fmla="*/ 2501978 w 2816128"/>
                  <a:gd name="connsiteY80" fmla="*/ 809418 h 3827499"/>
                  <a:gd name="connsiteX81" fmla="*/ 2816128 w 2816128"/>
                  <a:gd name="connsiteY81" fmla="*/ 686002 h 3827499"/>
                  <a:gd name="connsiteX82" fmla="*/ 2771249 w 2816128"/>
                  <a:gd name="connsiteY82" fmla="*/ 450390 h 3827499"/>
                  <a:gd name="connsiteX83" fmla="*/ 2647833 w 2816128"/>
                  <a:gd name="connsiteY83" fmla="*/ 80143 h 3827499"/>
                  <a:gd name="connsiteX0" fmla="*/ 2647833 w 2771249"/>
                  <a:gd name="connsiteY0" fmla="*/ 80143 h 3827499"/>
                  <a:gd name="connsiteX1" fmla="*/ 2395391 w 2771249"/>
                  <a:gd name="connsiteY1" fmla="*/ 1604 h 3827499"/>
                  <a:gd name="connsiteX2" fmla="*/ 2193438 w 2771249"/>
                  <a:gd name="connsiteY2" fmla="*/ 197948 h 3827499"/>
                  <a:gd name="connsiteX3" fmla="*/ 2114901 w 2771249"/>
                  <a:gd name="connsiteY3" fmla="*/ 214777 h 3827499"/>
                  <a:gd name="connsiteX4" fmla="*/ 2142950 w 2771249"/>
                  <a:gd name="connsiteY4" fmla="*/ 326974 h 3827499"/>
                  <a:gd name="connsiteX5" fmla="*/ 2047583 w 2771249"/>
                  <a:gd name="connsiteY5" fmla="*/ 495268 h 3827499"/>
                  <a:gd name="connsiteX6" fmla="*/ 2159779 w 2771249"/>
                  <a:gd name="connsiteY6" fmla="*/ 747710 h 3827499"/>
                  <a:gd name="connsiteX7" fmla="*/ 2030754 w 2771249"/>
                  <a:gd name="connsiteY7" fmla="*/ 792588 h 3827499"/>
                  <a:gd name="connsiteX8" fmla="*/ 1997095 w 2771249"/>
                  <a:gd name="connsiteY8" fmla="*/ 859906 h 3827499"/>
                  <a:gd name="connsiteX9" fmla="*/ 1997095 w 2771249"/>
                  <a:gd name="connsiteY9" fmla="*/ 747710 h 3827499"/>
                  <a:gd name="connsiteX10" fmla="*/ 1946606 w 2771249"/>
                  <a:gd name="connsiteY10" fmla="*/ 708441 h 3827499"/>
                  <a:gd name="connsiteX11" fmla="*/ 1772702 w 2771249"/>
                  <a:gd name="connsiteY11" fmla="*/ 758929 h 3827499"/>
                  <a:gd name="connsiteX12" fmla="*/ 1402454 w 2771249"/>
                  <a:gd name="connsiteY12" fmla="*/ 618684 h 3827499"/>
                  <a:gd name="connsiteX13" fmla="*/ 1705384 w 2771249"/>
                  <a:gd name="connsiteY13" fmla="*/ 1190885 h 3827499"/>
                  <a:gd name="connsiteX14" fmla="*/ 1800751 w 2771249"/>
                  <a:gd name="connsiteY14" fmla="*/ 1263813 h 3827499"/>
                  <a:gd name="connsiteX15" fmla="*/ 1649286 w 2771249"/>
                  <a:gd name="connsiteY15" fmla="*/ 1488205 h 3827499"/>
                  <a:gd name="connsiteX16" fmla="*/ 1727824 w 2771249"/>
                  <a:gd name="connsiteY16" fmla="*/ 1706988 h 3827499"/>
                  <a:gd name="connsiteX17" fmla="*/ 1817581 w 2771249"/>
                  <a:gd name="connsiteY17" fmla="*/ 1701379 h 3827499"/>
                  <a:gd name="connsiteX18" fmla="*/ 1671725 w 2771249"/>
                  <a:gd name="connsiteY18" fmla="*/ 1869673 h 3827499"/>
                  <a:gd name="connsiteX19" fmla="*/ 914400 w 2771249"/>
                  <a:gd name="connsiteY19" fmla="*/ 1617231 h 3827499"/>
                  <a:gd name="connsiteX20" fmla="*/ 460005 w 2771249"/>
                  <a:gd name="connsiteY20" fmla="*/ 2643828 h 3827499"/>
                  <a:gd name="connsiteX21" fmla="*/ 263662 w 2771249"/>
                  <a:gd name="connsiteY21" fmla="*/ 2851391 h 3827499"/>
                  <a:gd name="connsiteX22" fmla="*/ 44879 w 2771249"/>
                  <a:gd name="connsiteY22" fmla="*/ 2896269 h 3827499"/>
                  <a:gd name="connsiteX23" fmla="*/ 0 w 2771249"/>
                  <a:gd name="connsiteY23" fmla="*/ 3002856 h 3827499"/>
                  <a:gd name="connsiteX24" fmla="*/ 274881 w 2771249"/>
                  <a:gd name="connsiteY24" fmla="*/ 3126272 h 3827499"/>
                  <a:gd name="connsiteX25" fmla="*/ 504884 w 2771249"/>
                  <a:gd name="connsiteY25" fmla="*/ 3025295 h 3827499"/>
                  <a:gd name="connsiteX26" fmla="*/ 471225 w 2771249"/>
                  <a:gd name="connsiteY26" fmla="*/ 3154321 h 3827499"/>
                  <a:gd name="connsiteX27" fmla="*/ 572201 w 2771249"/>
                  <a:gd name="connsiteY27" fmla="*/ 3199199 h 3827499"/>
                  <a:gd name="connsiteX28" fmla="*/ 381468 w 2771249"/>
                  <a:gd name="connsiteY28" fmla="*/ 3659204 h 3827499"/>
                  <a:gd name="connsiteX29" fmla="*/ 196344 w 2771249"/>
                  <a:gd name="connsiteY29" fmla="*/ 3704083 h 3827499"/>
                  <a:gd name="connsiteX30" fmla="*/ 263662 w 2771249"/>
                  <a:gd name="connsiteY30" fmla="*/ 3805059 h 3827499"/>
                  <a:gd name="connsiteX31" fmla="*/ 555372 w 2771249"/>
                  <a:gd name="connsiteY31" fmla="*/ 3827499 h 3827499"/>
                  <a:gd name="connsiteX32" fmla="*/ 589031 w 2771249"/>
                  <a:gd name="connsiteY32" fmla="*/ 3619936 h 3827499"/>
                  <a:gd name="connsiteX33" fmla="*/ 645129 w 2771249"/>
                  <a:gd name="connsiteY33" fmla="*/ 3614326 h 3827499"/>
                  <a:gd name="connsiteX34" fmla="*/ 690008 w 2771249"/>
                  <a:gd name="connsiteY34" fmla="*/ 3737742 h 3827499"/>
                  <a:gd name="connsiteX35" fmla="*/ 774155 w 2771249"/>
                  <a:gd name="connsiteY35" fmla="*/ 3743352 h 3827499"/>
                  <a:gd name="connsiteX36" fmla="*/ 779765 w 2771249"/>
                  <a:gd name="connsiteY36" fmla="*/ 3513349 h 3827499"/>
                  <a:gd name="connsiteX37" fmla="*/ 746106 w 2771249"/>
                  <a:gd name="connsiteY37" fmla="*/ 3244078 h 3827499"/>
                  <a:gd name="connsiteX38" fmla="*/ 903181 w 2771249"/>
                  <a:gd name="connsiteY38" fmla="*/ 2666267 h 3827499"/>
                  <a:gd name="connsiteX39" fmla="*/ 1166842 w 2771249"/>
                  <a:gd name="connsiteY39" fmla="*/ 2559680 h 3827499"/>
                  <a:gd name="connsiteX40" fmla="*/ 1531480 w 2771249"/>
                  <a:gd name="connsiteY40" fmla="*/ 2666267 h 3827499"/>
                  <a:gd name="connsiteX41" fmla="*/ 1593188 w 2771249"/>
                  <a:gd name="connsiteY41" fmla="*/ 2666267 h 3827499"/>
                  <a:gd name="connsiteX42" fmla="*/ 1649286 w 2771249"/>
                  <a:gd name="connsiteY42" fmla="*/ 2767244 h 3827499"/>
                  <a:gd name="connsiteX43" fmla="*/ 1800751 w 2771249"/>
                  <a:gd name="connsiteY43" fmla="*/ 2800902 h 3827499"/>
                  <a:gd name="connsiteX44" fmla="*/ 1811971 w 2771249"/>
                  <a:gd name="connsiteY44" fmla="*/ 2834561 h 3827499"/>
                  <a:gd name="connsiteX45" fmla="*/ 1772702 w 2771249"/>
                  <a:gd name="connsiteY45" fmla="*/ 3036515 h 3827499"/>
                  <a:gd name="connsiteX46" fmla="*/ 1750263 w 2771249"/>
                  <a:gd name="connsiteY46" fmla="*/ 3361884 h 3827499"/>
                  <a:gd name="connsiteX47" fmla="*/ 1542700 w 2771249"/>
                  <a:gd name="connsiteY47" fmla="*/ 3384323 h 3827499"/>
                  <a:gd name="connsiteX48" fmla="*/ 1206111 w 2771249"/>
                  <a:gd name="connsiteY48" fmla="*/ 3434812 h 3827499"/>
                  <a:gd name="connsiteX49" fmla="*/ 1178062 w 2771249"/>
                  <a:gd name="connsiteY49" fmla="*/ 3507739 h 3827499"/>
                  <a:gd name="connsiteX50" fmla="*/ 1116354 w 2771249"/>
                  <a:gd name="connsiteY50" fmla="*/ 3535788 h 3827499"/>
                  <a:gd name="connsiteX51" fmla="*/ 1144403 w 2771249"/>
                  <a:gd name="connsiteY51" fmla="*/ 3670424 h 3827499"/>
                  <a:gd name="connsiteX52" fmla="*/ 1284648 w 2771249"/>
                  <a:gd name="connsiteY52" fmla="*/ 3676034 h 3827499"/>
                  <a:gd name="connsiteX53" fmla="*/ 1279038 w 2771249"/>
                  <a:gd name="connsiteY53" fmla="*/ 3524569 h 3827499"/>
                  <a:gd name="connsiteX54" fmla="*/ 1458552 w 2771249"/>
                  <a:gd name="connsiteY54" fmla="*/ 3535788 h 3827499"/>
                  <a:gd name="connsiteX55" fmla="*/ 1430503 w 2771249"/>
                  <a:gd name="connsiteY55" fmla="*/ 3614326 h 3827499"/>
                  <a:gd name="connsiteX56" fmla="*/ 1402454 w 2771249"/>
                  <a:gd name="connsiteY56" fmla="*/ 3676034 h 3827499"/>
                  <a:gd name="connsiteX57" fmla="*/ 1318307 w 2771249"/>
                  <a:gd name="connsiteY57" fmla="*/ 3692863 h 3827499"/>
                  <a:gd name="connsiteX58" fmla="*/ 1452943 w 2771249"/>
                  <a:gd name="connsiteY58" fmla="*/ 3816279 h 3827499"/>
                  <a:gd name="connsiteX59" fmla="*/ 1520260 w 2771249"/>
                  <a:gd name="connsiteY59" fmla="*/ 3681644 h 3827499"/>
                  <a:gd name="connsiteX60" fmla="*/ 1823190 w 2771249"/>
                  <a:gd name="connsiteY60" fmla="*/ 3580667 h 3827499"/>
                  <a:gd name="connsiteX61" fmla="*/ 2159779 w 2771249"/>
                  <a:gd name="connsiteY61" fmla="*/ 3653594 h 3827499"/>
                  <a:gd name="connsiteX62" fmla="*/ 2114901 w 2771249"/>
                  <a:gd name="connsiteY62" fmla="*/ 3754571 h 3827499"/>
                  <a:gd name="connsiteX63" fmla="*/ 2210268 w 2771249"/>
                  <a:gd name="connsiteY63" fmla="*/ 3821889 h 3827499"/>
                  <a:gd name="connsiteX64" fmla="*/ 2283195 w 2771249"/>
                  <a:gd name="connsiteY64" fmla="*/ 3771401 h 3827499"/>
                  <a:gd name="connsiteX65" fmla="*/ 2271976 w 2771249"/>
                  <a:gd name="connsiteY65" fmla="*/ 3676034 h 3827499"/>
                  <a:gd name="connsiteX66" fmla="*/ 2451490 w 2771249"/>
                  <a:gd name="connsiteY66" fmla="*/ 3597496 h 3827499"/>
                  <a:gd name="connsiteX67" fmla="*/ 2434660 w 2771249"/>
                  <a:gd name="connsiteY67" fmla="*/ 3423592 h 3827499"/>
                  <a:gd name="connsiteX68" fmla="*/ 1929777 w 2771249"/>
                  <a:gd name="connsiteY68" fmla="*/ 3395543 h 3827499"/>
                  <a:gd name="connsiteX69" fmla="*/ 1918557 w 2771249"/>
                  <a:gd name="connsiteY69" fmla="*/ 3070174 h 3827499"/>
                  <a:gd name="connsiteX70" fmla="*/ 1884898 w 2771249"/>
                  <a:gd name="connsiteY70" fmla="*/ 3053344 h 3827499"/>
                  <a:gd name="connsiteX71" fmla="*/ 1907338 w 2771249"/>
                  <a:gd name="connsiteY71" fmla="*/ 2873830 h 3827499"/>
                  <a:gd name="connsiteX72" fmla="*/ 1862459 w 2771249"/>
                  <a:gd name="connsiteY72" fmla="*/ 2812122 h 3827499"/>
                  <a:gd name="connsiteX73" fmla="*/ 2109291 w 2771249"/>
                  <a:gd name="connsiteY73" fmla="*/ 2756024 h 3827499"/>
                  <a:gd name="connsiteX74" fmla="*/ 2131730 w 2771249"/>
                  <a:gd name="connsiteY74" fmla="*/ 2626998 h 3827499"/>
                  <a:gd name="connsiteX75" fmla="*/ 2372952 w 2771249"/>
                  <a:gd name="connsiteY75" fmla="*/ 2660657 h 3827499"/>
                  <a:gd name="connsiteX76" fmla="*/ 2597345 w 2771249"/>
                  <a:gd name="connsiteY76" fmla="*/ 2071626 h 3827499"/>
                  <a:gd name="connsiteX77" fmla="*/ 2552466 w 2771249"/>
                  <a:gd name="connsiteY77" fmla="*/ 1987479 h 3827499"/>
                  <a:gd name="connsiteX78" fmla="*/ 2698322 w 2771249"/>
                  <a:gd name="connsiteY78" fmla="*/ 1499425 h 3827499"/>
                  <a:gd name="connsiteX79" fmla="*/ 2642224 w 2771249"/>
                  <a:gd name="connsiteY79" fmla="*/ 1392839 h 3827499"/>
                  <a:gd name="connsiteX80" fmla="*/ 2501978 w 2771249"/>
                  <a:gd name="connsiteY80" fmla="*/ 809418 h 3827499"/>
                  <a:gd name="connsiteX81" fmla="*/ 2765640 w 2771249"/>
                  <a:gd name="connsiteY81" fmla="*/ 674782 h 3827499"/>
                  <a:gd name="connsiteX82" fmla="*/ 2771249 w 2771249"/>
                  <a:gd name="connsiteY82" fmla="*/ 450390 h 3827499"/>
                  <a:gd name="connsiteX83" fmla="*/ 2647833 w 2771249"/>
                  <a:gd name="connsiteY83" fmla="*/ 80143 h 3827499"/>
                  <a:gd name="connsiteX0" fmla="*/ 2647833 w 2765640"/>
                  <a:gd name="connsiteY0" fmla="*/ 80143 h 3827499"/>
                  <a:gd name="connsiteX1" fmla="*/ 2395391 w 2765640"/>
                  <a:gd name="connsiteY1" fmla="*/ 1604 h 3827499"/>
                  <a:gd name="connsiteX2" fmla="*/ 2193438 w 2765640"/>
                  <a:gd name="connsiteY2" fmla="*/ 197948 h 3827499"/>
                  <a:gd name="connsiteX3" fmla="*/ 2114901 w 2765640"/>
                  <a:gd name="connsiteY3" fmla="*/ 214777 h 3827499"/>
                  <a:gd name="connsiteX4" fmla="*/ 2142950 w 2765640"/>
                  <a:gd name="connsiteY4" fmla="*/ 326974 h 3827499"/>
                  <a:gd name="connsiteX5" fmla="*/ 2047583 w 2765640"/>
                  <a:gd name="connsiteY5" fmla="*/ 495268 h 3827499"/>
                  <a:gd name="connsiteX6" fmla="*/ 2159779 w 2765640"/>
                  <a:gd name="connsiteY6" fmla="*/ 747710 h 3827499"/>
                  <a:gd name="connsiteX7" fmla="*/ 2030754 w 2765640"/>
                  <a:gd name="connsiteY7" fmla="*/ 792588 h 3827499"/>
                  <a:gd name="connsiteX8" fmla="*/ 1997095 w 2765640"/>
                  <a:gd name="connsiteY8" fmla="*/ 859906 h 3827499"/>
                  <a:gd name="connsiteX9" fmla="*/ 1997095 w 2765640"/>
                  <a:gd name="connsiteY9" fmla="*/ 747710 h 3827499"/>
                  <a:gd name="connsiteX10" fmla="*/ 1946606 w 2765640"/>
                  <a:gd name="connsiteY10" fmla="*/ 708441 h 3827499"/>
                  <a:gd name="connsiteX11" fmla="*/ 1772702 w 2765640"/>
                  <a:gd name="connsiteY11" fmla="*/ 758929 h 3827499"/>
                  <a:gd name="connsiteX12" fmla="*/ 1402454 w 2765640"/>
                  <a:gd name="connsiteY12" fmla="*/ 618684 h 3827499"/>
                  <a:gd name="connsiteX13" fmla="*/ 1705384 w 2765640"/>
                  <a:gd name="connsiteY13" fmla="*/ 1190885 h 3827499"/>
                  <a:gd name="connsiteX14" fmla="*/ 1800751 w 2765640"/>
                  <a:gd name="connsiteY14" fmla="*/ 1263813 h 3827499"/>
                  <a:gd name="connsiteX15" fmla="*/ 1649286 w 2765640"/>
                  <a:gd name="connsiteY15" fmla="*/ 1488205 h 3827499"/>
                  <a:gd name="connsiteX16" fmla="*/ 1727824 w 2765640"/>
                  <a:gd name="connsiteY16" fmla="*/ 1706988 h 3827499"/>
                  <a:gd name="connsiteX17" fmla="*/ 1817581 w 2765640"/>
                  <a:gd name="connsiteY17" fmla="*/ 1701379 h 3827499"/>
                  <a:gd name="connsiteX18" fmla="*/ 1671725 w 2765640"/>
                  <a:gd name="connsiteY18" fmla="*/ 1869673 h 3827499"/>
                  <a:gd name="connsiteX19" fmla="*/ 914400 w 2765640"/>
                  <a:gd name="connsiteY19" fmla="*/ 1617231 h 3827499"/>
                  <a:gd name="connsiteX20" fmla="*/ 460005 w 2765640"/>
                  <a:gd name="connsiteY20" fmla="*/ 2643828 h 3827499"/>
                  <a:gd name="connsiteX21" fmla="*/ 263662 w 2765640"/>
                  <a:gd name="connsiteY21" fmla="*/ 2851391 h 3827499"/>
                  <a:gd name="connsiteX22" fmla="*/ 44879 w 2765640"/>
                  <a:gd name="connsiteY22" fmla="*/ 2896269 h 3827499"/>
                  <a:gd name="connsiteX23" fmla="*/ 0 w 2765640"/>
                  <a:gd name="connsiteY23" fmla="*/ 3002856 h 3827499"/>
                  <a:gd name="connsiteX24" fmla="*/ 274881 w 2765640"/>
                  <a:gd name="connsiteY24" fmla="*/ 3126272 h 3827499"/>
                  <a:gd name="connsiteX25" fmla="*/ 504884 w 2765640"/>
                  <a:gd name="connsiteY25" fmla="*/ 3025295 h 3827499"/>
                  <a:gd name="connsiteX26" fmla="*/ 471225 w 2765640"/>
                  <a:gd name="connsiteY26" fmla="*/ 3154321 h 3827499"/>
                  <a:gd name="connsiteX27" fmla="*/ 572201 w 2765640"/>
                  <a:gd name="connsiteY27" fmla="*/ 3199199 h 3827499"/>
                  <a:gd name="connsiteX28" fmla="*/ 381468 w 2765640"/>
                  <a:gd name="connsiteY28" fmla="*/ 3659204 h 3827499"/>
                  <a:gd name="connsiteX29" fmla="*/ 196344 w 2765640"/>
                  <a:gd name="connsiteY29" fmla="*/ 3704083 h 3827499"/>
                  <a:gd name="connsiteX30" fmla="*/ 263662 w 2765640"/>
                  <a:gd name="connsiteY30" fmla="*/ 3805059 h 3827499"/>
                  <a:gd name="connsiteX31" fmla="*/ 555372 w 2765640"/>
                  <a:gd name="connsiteY31" fmla="*/ 3827499 h 3827499"/>
                  <a:gd name="connsiteX32" fmla="*/ 589031 w 2765640"/>
                  <a:gd name="connsiteY32" fmla="*/ 3619936 h 3827499"/>
                  <a:gd name="connsiteX33" fmla="*/ 645129 w 2765640"/>
                  <a:gd name="connsiteY33" fmla="*/ 3614326 h 3827499"/>
                  <a:gd name="connsiteX34" fmla="*/ 690008 w 2765640"/>
                  <a:gd name="connsiteY34" fmla="*/ 3737742 h 3827499"/>
                  <a:gd name="connsiteX35" fmla="*/ 774155 w 2765640"/>
                  <a:gd name="connsiteY35" fmla="*/ 3743352 h 3827499"/>
                  <a:gd name="connsiteX36" fmla="*/ 779765 w 2765640"/>
                  <a:gd name="connsiteY36" fmla="*/ 3513349 h 3827499"/>
                  <a:gd name="connsiteX37" fmla="*/ 746106 w 2765640"/>
                  <a:gd name="connsiteY37" fmla="*/ 3244078 h 3827499"/>
                  <a:gd name="connsiteX38" fmla="*/ 903181 w 2765640"/>
                  <a:gd name="connsiteY38" fmla="*/ 2666267 h 3827499"/>
                  <a:gd name="connsiteX39" fmla="*/ 1166842 w 2765640"/>
                  <a:gd name="connsiteY39" fmla="*/ 2559680 h 3827499"/>
                  <a:gd name="connsiteX40" fmla="*/ 1531480 w 2765640"/>
                  <a:gd name="connsiteY40" fmla="*/ 2666267 h 3827499"/>
                  <a:gd name="connsiteX41" fmla="*/ 1593188 w 2765640"/>
                  <a:gd name="connsiteY41" fmla="*/ 2666267 h 3827499"/>
                  <a:gd name="connsiteX42" fmla="*/ 1649286 w 2765640"/>
                  <a:gd name="connsiteY42" fmla="*/ 2767244 h 3827499"/>
                  <a:gd name="connsiteX43" fmla="*/ 1800751 w 2765640"/>
                  <a:gd name="connsiteY43" fmla="*/ 2800902 h 3827499"/>
                  <a:gd name="connsiteX44" fmla="*/ 1811971 w 2765640"/>
                  <a:gd name="connsiteY44" fmla="*/ 2834561 h 3827499"/>
                  <a:gd name="connsiteX45" fmla="*/ 1772702 w 2765640"/>
                  <a:gd name="connsiteY45" fmla="*/ 3036515 h 3827499"/>
                  <a:gd name="connsiteX46" fmla="*/ 1750263 w 2765640"/>
                  <a:gd name="connsiteY46" fmla="*/ 3361884 h 3827499"/>
                  <a:gd name="connsiteX47" fmla="*/ 1542700 w 2765640"/>
                  <a:gd name="connsiteY47" fmla="*/ 3384323 h 3827499"/>
                  <a:gd name="connsiteX48" fmla="*/ 1206111 w 2765640"/>
                  <a:gd name="connsiteY48" fmla="*/ 3434812 h 3827499"/>
                  <a:gd name="connsiteX49" fmla="*/ 1178062 w 2765640"/>
                  <a:gd name="connsiteY49" fmla="*/ 3507739 h 3827499"/>
                  <a:gd name="connsiteX50" fmla="*/ 1116354 w 2765640"/>
                  <a:gd name="connsiteY50" fmla="*/ 3535788 h 3827499"/>
                  <a:gd name="connsiteX51" fmla="*/ 1144403 w 2765640"/>
                  <a:gd name="connsiteY51" fmla="*/ 3670424 h 3827499"/>
                  <a:gd name="connsiteX52" fmla="*/ 1284648 w 2765640"/>
                  <a:gd name="connsiteY52" fmla="*/ 3676034 h 3827499"/>
                  <a:gd name="connsiteX53" fmla="*/ 1279038 w 2765640"/>
                  <a:gd name="connsiteY53" fmla="*/ 3524569 h 3827499"/>
                  <a:gd name="connsiteX54" fmla="*/ 1458552 w 2765640"/>
                  <a:gd name="connsiteY54" fmla="*/ 3535788 h 3827499"/>
                  <a:gd name="connsiteX55" fmla="*/ 1430503 w 2765640"/>
                  <a:gd name="connsiteY55" fmla="*/ 3614326 h 3827499"/>
                  <a:gd name="connsiteX56" fmla="*/ 1402454 w 2765640"/>
                  <a:gd name="connsiteY56" fmla="*/ 3676034 h 3827499"/>
                  <a:gd name="connsiteX57" fmla="*/ 1318307 w 2765640"/>
                  <a:gd name="connsiteY57" fmla="*/ 3692863 h 3827499"/>
                  <a:gd name="connsiteX58" fmla="*/ 1452943 w 2765640"/>
                  <a:gd name="connsiteY58" fmla="*/ 3816279 h 3827499"/>
                  <a:gd name="connsiteX59" fmla="*/ 1520260 w 2765640"/>
                  <a:gd name="connsiteY59" fmla="*/ 3681644 h 3827499"/>
                  <a:gd name="connsiteX60" fmla="*/ 1823190 w 2765640"/>
                  <a:gd name="connsiteY60" fmla="*/ 3580667 h 3827499"/>
                  <a:gd name="connsiteX61" fmla="*/ 2159779 w 2765640"/>
                  <a:gd name="connsiteY61" fmla="*/ 3653594 h 3827499"/>
                  <a:gd name="connsiteX62" fmla="*/ 2114901 w 2765640"/>
                  <a:gd name="connsiteY62" fmla="*/ 3754571 h 3827499"/>
                  <a:gd name="connsiteX63" fmla="*/ 2210268 w 2765640"/>
                  <a:gd name="connsiteY63" fmla="*/ 3821889 h 3827499"/>
                  <a:gd name="connsiteX64" fmla="*/ 2283195 w 2765640"/>
                  <a:gd name="connsiteY64" fmla="*/ 3771401 h 3827499"/>
                  <a:gd name="connsiteX65" fmla="*/ 2271976 w 2765640"/>
                  <a:gd name="connsiteY65" fmla="*/ 3676034 h 3827499"/>
                  <a:gd name="connsiteX66" fmla="*/ 2451490 w 2765640"/>
                  <a:gd name="connsiteY66" fmla="*/ 3597496 h 3827499"/>
                  <a:gd name="connsiteX67" fmla="*/ 2434660 w 2765640"/>
                  <a:gd name="connsiteY67" fmla="*/ 3423592 h 3827499"/>
                  <a:gd name="connsiteX68" fmla="*/ 1929777 w 2765640"/>
                  <a:gd name="connsiteY68" fmla="*/ 3395543 h 3827499"/>
                  <a:gd name="connsiteX69" fmla="*/ 1918557 w 2765640"/>
                  <a:gd name="connsiteY69" fmla="*/ 3070174 h 3827499"/>
                  <a:gd name="connsiteX70" fmla="*/ 1884898 w 2765640"/>
                  <a:gd name="connsiteY70" fmla="*/ 3053344 h 3827499"/>
                  <a:gd name="connsiteX71" fmla="*/ 1907338 w 2765640"/>
                  <a:gd name="connsiteY71" fmla="*/ 2873830 h 3827499"/>
                  <a:gd name="connsiteX72" fmla="*/ 1862459 w 2765640"/>
                  <a:gd name="connsiteY72" fmla="*/ 2812122 h 3827499"/>
                  <a:gd name="connsiteX73" fmla="*/ 2109291 w 2765640"/>
                  <a:gd name="connsiteY73" fmla="*/ 2756024 h 3827499"/>
                  <a:gd name="connsiteX74" fmla="*/ 2131730 w 2765640"/>
                  <a:gd name="connsiteY74" fmla="*/ 2626998 h 3827499"/>
                  <a:gd name="connsiteX75" fmla="*/ 2372952 w 2765640"/>
                  <a:gd name="connsiteY75" fmla="*/ 2660657 h 3827499"/>
                  <a:gd name="connsiteX76" fmla="*/ 2597345 w 2765640"/>
                  <a:gd name="connsiteY76" fmla="*/ 2071626 h 3827499"/>
                  <a:gd name="connsiteX77" fmla="*/ 2552466 w 2765640"/>
                  <a:gd name="connsiteY77" fmla="*/ 1987479 h 3827499"/>
                  <a:gd name="connsiteX78" fmla="*/ 2698322 w 2765640"/>
                  <a:gd name="connsiteY78" fmla="*/ 1499425 h 3827499"/>
                  <a:gd name="connsiteX79" fmla="*/ 2642224 w 2765640"/>
                  <a:gd name="connsiteY79" fmla="*/ 1392839 h 3827499"/>
                  <a:gd name="connsiteX80" fmla="*/ 2501978 w 2765640"/>
                  <a:gd name="connsiteY80" fmla="*/ 809418 h 3827499"/>
                  <a:gd name="connsiteX81" fmla="*/ 2765640 w 2765640"/>
                  <a:gd name="connsiteY81" fmla="*/ 674782 h 3827499"/>
                  <a:gd name="connsiteX82" fmla="*/ 2715151 w 2765640"/>
                  <a:gd name="connsiteY82" fmla="*/ 472829 h 3827499"/>
                  <a:gd name="connsiteX83" fmla="*/ 2647833 w 2765640"/>
                  <a:gd name="connsiteY83" fmla="*/ 80143 h 3827499"/>
                  <a:gd name="connsiteX0" fmla="*/ 2647833 w 2793512"/>
                  <a:gd name="connsiteY0" fmla="*/ 80143 h 3827499"/>
                  <a:gd name="connsiteX1" fmla="*/ 2395391 w 2793512"/>
                  <a:gd name="connsiteY1" fmla="*/ 1604 h 3827499"/>
                  <a:gd name="connsiteX2" fmla="*/ 2193438 w 2793512"/>
                  <a:gd name="connsiteY2" fmla="*/ 197948 h 3827499"/>
                  <a:gd name="connsiteX3" fmla="*/ 2114901 w 2793512"/>
                  <a:gd name="connsiteY3" fmla="*/ 214777 h 3827499"/>
                  <a:gd name="connsiteX4" fmla="*/ 2142950 w 2793512"/>
                  <a:gd name="connsiteY4" fmla="*/ 326974 h 3827499"/>
                  <a:gd name="connsiteX5" fmla="*/ 2047583 w 2793512"/>
                  <a:gd name="connsiteY5" fmla="*/ 495268 h 3827499"/>
                  <a:gd name="connsiteX6" fmla="*/ 2159779 w 2793512"/>
                  <a:gd name="connsiteY6" fmla="*/ 747710 h 3827499"/>
                  <a:gd name="connsiteX7" fmla="*/ 2030754 w 2793512"/>
                  <a:gd name="connsiteY7" fmla="*/ 792588 h 3827499"/>
                  <a:gd name="connsiteX8" fmla="*/ 1997095 w 2793512"/>
                  <a:gd name="connsiteY8" fmla="*/ 859906 h 3827499"/>
                  <a:gd name="connsiteX9" fmla="*/ 1997095 w 2793512"/>
                  <a:gd name="connsiteY9" fmla="*/ 747710 h 3827499"/>
                  <a:gd name="connsiteX10" fmla="*/ 1946606 w 2793512"/>
                  <a:gd name="connsiteY10" fmla="*/ 708441 h 3827499"/>
                  <a:gd name="connsiteX11" fmla="*/ 1772702 w 2793512"/>
                  <a:gd name="connsiteY11" fmla="*/ 758929 h 3827499"/>
                  <a:gd name="connsiteX12" fmla="*/ 1402454 w 2793512"/>
                  <a:gd name="connsiteY12" fmla="*/ 618684 h 3827499"/>
                  <a:gd name="connsiteX13" fmla="*/ 1705384 w 2793512"/>
                  <a:gd name="connsiteY13" fmla="*/ 1190885 h 3827499"/>
                  <a:gd name="connsiteX14" fmla="*/ 1800751 w 2793512"/>
                  <a:gd name="connsiteY14" fmla="*/ 1263813 h 3827499"/>
                  <a:gd name="connsiteX15" fmla="*/ 1649286 w 2793512"/>
                  <a:gd name="connsiteY15" fmla="*/ 1488205 h 3827499"/>
                  <a:gd name="connsiteX16" fmla="*/ 1727824 w 2793512"/>
                  <a:gd name="connsiteY16" fmla="*/ 1706988 h 3827499"/>
                  <a:gd name="connsiteX17" fmla="*/ 1817581 w 2793512"/>
                  <a:gd name="connsiteY17" fmla="*/ 1701379 h 3827499"/>
                  <a:gd name="connsiteX18" fmla="*/ 1671725 w 2793512"/>
                  <a:gd name="connsiteY18" fmla="*/ 1869673 h 3827499"/>
                  <a:gd name="connsiteX19" fmla="*/ 914400 w 2793512"/>
                  <a:gd name="connsiteY19" fmla="*/ 1617231 h 3827499"/>
                  <a:gd name="connsiteX20" fmla="*/ 460005 w 2793512"/>
                  <a:gd name="connsiteY20" fmla="*/ 2643828 h 3827499"/>
                  <a:gd name="connsiteX21" fmla="*/ 263662 w 2793512"/>
                  <a:gd name="connsiteY21" fmla="*/ 2851391 h 3827499"/>
                  <a:gd name="connsiteX22" fmla="*/ 44879 w 2793512"/>
                  <a:gd name="connsiteY22" fmla="*/ 2896269 h 3827499"/>
                  <a:gd name="connsiteX23" fmla="*/ 0 w 2793512"/>
                  <a:gd name="connsiteY23" fmla="*/ 3002856 h 3827499"/>
                  <a:gd name="connsiteX24" fmla="*/ 274881 w 2793512"/>
                  <a:gd name="connsiteY24" fmla="*/ 3126272 h 3827499"/>
                  <a:gd name="connsiteX25" fmla="*/ 504884 w 2793512"/>
                  <a:gd name="connsiteY25" fmla="*/ 3025295 h 3827499"/>
                  <a:gd name="connsiteX26" fmla="*/ 471225 w 2793512"/>
                  <a:gd name="connsiteY26" fmla="*/ 3154321 h 3827499"/>
                  <a:gd name="connsiteX27" fmla="*/ 572201 w 2793512"/>
                  <a:gd name="connsiteY27" fmla="*/ 3199199 h 3827499"/>
                  <a:gd name="connsiteX28" fmla="*/ 381468 w 2793512"/>
                  <a:gd name="connsiteY28" fmla="*/ 3659204 h 3827499"/>
                  <a:gd name="connsiteX29" fmla="*/ 196344 w 2793512"/>
                  <a:gd name="connsiteY29" fmla="*/ 3704083 h 3827499"/>
                  <a:gd name="connsiteX30" fmla="*/ 263662 w 2793512"/>
                  <a:gd name="connsiteY30" fmla="*/ 3805059 h 3827499"/>
                  <a:gd name="connsiteX31" fmla="*/ 555372 w 2793512"/>
                  <a:gd name="connsiteY31" fmla="*/ 3827499 h 3827499"/>
                  <a:gd name="connsiteX32" fmla="*/ 589031 w 2793512"/>
                  <a:gd name="connsiteY32" fmla="*/ 3619936 h 3827499"/>
                  <a:gd name="connsiteX33" fmla="*/ 645129 w 2793512"/>
                  <a:gd name="connsiteY33" fmla="*/ 3614326 h 3827499"/>
                  <a:gd name="connsiteX34" fmla="*/ 690008 w 2793512"/>
                  <a:gd name="connsiteY34" fmla="*/ 3737742 h 3827499"/>
                  <a:gd name="connsiteX35" fmla="*/ 774155 w 2793512"/>
                  <a:gd name="connsiteY35" fmla="*/ 3743352 h 3827499"/>
                  <a:gd name="connsiteX36" fmla="*/ 779765 w 2793512"/>
                  <a:gd name="connsiteY36" fmla="*/ 3513349 h 3827499"/>
                  <a:gd name="connsiteX37" fmla="*/ 746106 w 2793512"/>
                  <a:gd name="connsiteY37" fmla="*/ 3244078 h 3827499"/>
                  <a:gd name="connsiteX38" fmla="*/ 903181 w 2793512"/>
                  <a:gd name="connsiteY38" fmla="*/ 2666267 h 3827499"/>
                  <a:gd name="connsiteX39" fmla="*/ 1166842 w 2793512"/>
                  <a:gd name="connsiteY39" fmla="*/ 2559680 h 3827499"/>
                  <a:gd name="connsiteX40" fmla="*/ 1531480 w 2793512"/>
                  <a:gd name="connsiteY40" fmla="*/ 2666267 h 3827499"/>
                  <a:gd name="connsiteX41" fmla="*/ 1593188 w 2793512"/>
                  <a:gd name="connsiteY41" fmla="*/ 2666267 h 3827499"/>
                  <a:gd name="connsiteX42" fmla="*/ 1649286 w 2793512"/>
                  <a:gd name="connsiteY42" fmla="*/ 2767244 h 3827499"/>
                  <a:gd name="connsiteX43" fmla="*/ 1800751 w 2793512"/>
                  <a:gd name="connsiteY43" fmla="*/ 2800902 h 3827499"/>
                  <a:gd name="connsiteX44" fmla="*/ 1811971 w 2793512"/>
                  <a:gd name="connsiteY44" fmla="*/ 2834561 h 3827499"/>
                  <a:gd name="connsiteX45" fmla="*/ 1772702 w 2793512"/>
                  <a:gd name="connsiteY45" fmla="*/ 3036515 h 3827499"/>
                  <a:gd name="connsiteX46" fmla="*/ 1750263 w 2793512"/>
                  <a:gd name="connsiteY46" fmla="*/ 3361884 h 3827499"/>
                  <a:gd name="connsiteX47" fmla="*/ 1542700 w 2793512"/>
                  <a:gd name="connsiteY47" fmla="*/ 3384323 h 3827499"/>
                  <a:gd name="connsiteX48" fmla="*/ 1206111 w 2793512"/>
                  <a:gd name="connsiteY48" fmla="*/ 3434812 h 3827499"/>
                  <a:gd name="connsiteX49" fmla="*/ 1178062 w 2793512"/>
                  <a:gd name="connsiteY49" fmla="*/ 3507739 h 3827499"/>
                  <a:gd name="connsiteX50" fmla="*/ 1116354 w 2793512"/>
                  <a:gd name="connsiteY50" fmla="*/ 3535788 h 3827499"/>
                  <a:gd name="connsiteX51" fmla="*/ 1144403 w 2793512"/>
                  <a:gd name="connsiteY51" fmla="*/ 3670424 h 3827499"/>
                  <a:gd name="connsiteX52" fmla="*/ 1284648 w 2793512"/>
                  <a:gd name="connsiteY52" fmla="*/ 3676034 h 3827499"/>
                  <a:gd name="connsiteX53" fmla="*/ 1279038 w 2793512"/>
                  <a:gd name="connsiteY53" fmla="*/ 3524569 h 3827499"/>
                  <a:gd name="connsiteX54" fmla="*/ 1458552 w 2793512"/>
                  <a:gd name="connsiteY54" fmla="*/ 3535788 h 3827499"/>
                  <a:gd name="connsiteX55" fmla="*/ 1430503 w 2793512"/>
                  <a:gd name="connsiteY55" fmla="*/ 3614326 h 3827499"/>
                  <a:gd name="connsiteX56" fmla="*/ 1402454 w 2793512"/>
                  <a:gd name="connsiteY56" fmla="*/ 3676034 h 3827499"/>
                  <a:gd name="connsiteX57" fmla="*/ 1318307 w 2793512"/>
                  <a:gd name="connsiteY57" fmla="*/ 3692863 h 3827499"/>
                  <a:gd name="connsiteX58" fmla="*/ 1452943 w 2793512"/>
                  <a:gd name="connsiteY58" fmla="*/ 3816279 h 3827499"/>
                  <a:gd name="connsiteX59" fmla="*/ 1520260 w 2793512"/>
                  <a:gd name="connsiteY59" fmla="*/ 3681644 h 3827499"/>
                  <a:gd name="connsiteX60" fmla="*/ 1823190 w 2793512"/>
                  <a:gd name="connsiteY60" fmla="*/ 3580667 h 3827499"/>
                  <a:gd name="connsiteX61" fmla="*/ 2159779 w 2793512"/>
                  <a:gd name="connsiteY61" fmla="*/ 3653594 h 3827499"/>
                  <a:gd name="connsiteX62" fmla="*/ 2114901 w 2793512"/>
                  <a:gd name="connsiteY62" fmla="*/ 3754571 h 3827499"/>
                  <a:gd name="connsiteX63" fmla="*/ 2210268 w 2793512"/>
                  <a:gd name="connsiteY63" fmla="*/ 3821889 h 3827499"/>
                  <a:gd name="connsiteX64" fmla="*/ 2283195 w 2793512"/>
                  <a:gd name="connsiteY64" fmla="*/ 3771401 h 3827499"/>
                  <a:gd name="connsiteX65" fmla="*/ 2271976 w 2793512"/>
                  <a:gd name="connsiteY65" fmla="*/ 3676034 h 3827499"/>
                  <a:gd name="connsiteX66" fmla="*/ 2451490 w 2793512"/>
                  <a:gd name="connsiteY66" fmla="*/ 3597496 h 3827499"/>
                  <a:gd name="connsiteX67" fmla="*/ 2434660 w 2793512"/>
                  <a:gd name="connsiteY67" fmla="*/ 3423592 h 3827499"/>
                  <a:gd name="connsiteX68" fmla="*/ 1929777 w 2793512"/>
                  <a:gd name="connsiteY68" fmla="*/ 3395543 h 3827499"/>
                  <a:gd name="connsiteX69" fmla="*/ 1918557 w 2793512"/>
                  <a:gd name="connsiteY69" fmla="*/ 3070174 h 3827499"/>
                  <a:gd name="connsiteX70" fmla="*/ 1884898 w 2793512"/>
                  <a:gd name="connsiteY70" fmla="*/ 3053344 h 3827499"/>
                  <a:gd name="connsiteX71" fmla="*/ 1907338 w 2793512"/>
                  <a:gd name="connsiteY71" fmla="*/ 2873830 h 3827499"/>
                  <a:gd name="connsiteX72" fmla="*/ 1862459 w 2793512"/>
                  <a:gd name="connsiteY72" fmla="*/ 2812122 h 3827499"/>
                  <a:gd name="connsiteX73" fmla="*/ 2109291 w 2793512"/>
                  <a:gd name="connsiteY73" fmla="*/ 2756024 h 3827499"/>
                  <a:gd name="connsiteX74" fmla="*/ 2131730 w 2793512"/>
                  <a:gd name="connsiteY74" fmla="*/ 2626998 h 3827499"/>
                  <a:gd name="connsiteX75" fmla="*/ 2372952 w 2793512"/>
                  <a:gd name="connsiteY75" fmla="*/ 2660657 h 3827499"/>
                  <a:gd name="connsiteX76" fmla="*/ 2597345 w 2793512"/>
                  <a:gd name="connsiteY76" fmla="*/ 2071626 h 3827499"/>
                  <a:gd name="connsiteX77" fmla="*/ 2552466 w 2793512"/>
                  <a:gd name="connsiteY77" fmla="*/ 1987479 h 3827499"/>
                  <a:gd name="connsiteX78" fmla="*/ 2698322 w 2793512"/>
                  <a:gd name="connsiteY78" fmla="*/ 1499425 h 3827499"/>
                  <a:gd name="connsiteX79" fmla="*/ 2642224 w 2793512"/>
                  <a:gd name="connsiteY79" fmla="*/ 1392839 h 3827499"/>
                  <a:gd name="connsiteX80" fmla="*/ 2501978 w 2793512"/>
                  <a:gd name="connsiteY80" fmla="*/ 809418 h 3827499"/>
                  <a:gd name="connsiteX81" fmla="*/ 2765640 w 2793512"/>
                  <a:gd name="connsiteY81" fmla="*/ 674782 h 3827499"/>
                  <a:gd name="connsiteX82" fmla="*/ 2715151 w 2793512"/>
                  <a:gd name="connsiteY82" fmla="*/ 472829 h 3827499"/>
                  <a:gd name="connsiteX83" fmla="*/ 2647833 w 2793512"/>
                  <a:gd name="connsiteY83" fmla="*/ 80143 h 3827499"/>
                  <a:gd name="connsiteX0" fmla="*/ 2647833 w 2814039"/>
                  <a:gd name="connsiteY0" fmla="*/ 80143 h 3827499"/>
                  <a:gd name="connsiteX1" fmla="*/ 2395391 w 2814039"/>
                  <a:gd name="connsiteY1" fmla="*/ 1604 h 3827499"/>
                  <a:gd name="connsiteX2" fmla="*/ 2193438 w 2814039"/>
                  <a:gd name="connsiteY2" fmla="*/ 197948 h 3827499"/>
                  <a:gd name="connsiteX3" fmla="*/ 2114901 w 2814039"/>
                  <a:gd name="connsiteY3" fmla="*/ 214777 h 3827499"/>
                  <a:gd name="connsiteX4" fmla="*/ 2142950 w 2814039"/>
                  <a:gd name="connsiteY4" fmla="*/ 326974 h 3827499"/>
                  <a:gd name="connsiteX5" fmla="*/ 2047583 w 2814039"/>
                  <a:gd name="connsiteY5" fmla="*/ 495268 h 3827499"/>
                  <a:gd name="connsiteX6" fmla="*/ 2159779 w 2814039"/>
                  <a:gd name="connsiteY6" fmla="*/ 747710 h 3827499"/>
                  <a:gd name="connsiteX7" fmla="*/ 2030754 w 2814039"/>
                  <a:gd name="connsiteY7" fmla="*/ 792588 h 3827499"/>
                  <a:gd name="connsiteX8" fmla="*/ 1997095 w 2814039"/>
                  <a:gd name="connsiteY8" fmla="*/ 859906 h 3827499"/>
                  <a:gd name="connsiteX9" fmla="*/ 1997095 w 2814039"/>
                  <a:gd name="connsiteY9" fmla="*/ 747710 h 3827499"/>
                  <a:gd name="connsiteX10" fmla="*/ 1946606 w 2814039"/>
                  <a:gd name="connsiteY10" fmla="*/ 708441 h 3827499"/>
                  <a:gd name="connsiteX11" fmla="*/ 1772702 w 2814039"/>
                  <a:gd name="connsiteY11" fmla="*/ 758929 h 3827499"/>
                  <a:gd name="connsiteX12" fmla="*/ 1402454 w 2814039"/>
                  <a:gd name="connsiteY12" fmla="*/ 618684 h 3827499"/>
                  <a:gd name="connsiteX13" fmla="*/ 1705384 w 2814039"/>
                  <a:gd name="connsiteY13" fmla="*/ 1190885 h 3827499"/>
                  <a:gd name="connsiteX14" fmla="*/ 1800751 w 2814039"/>
                  <a:gd name="connsiteY14" fmla="*/ 1263813 h 3827499"/>
                  <a:gd name="connsiteX15" fmla="*/ 1649286 w 2814039"/>
                  <a:gd name="connsiteY15" fmla="*/ 1488205 h 3827499"/>
                  <a:gd name="connsiteX16" fmla="*/ 1727824 w 2814039"/>
                  <a:gd name="connsiteY16" fmla="*/ 1706988 h 3827499"/>
                  <a:gd name="connsiteX17" fmla="*/ 1817581 w 2814039"/>
                  <a:gd name="connsiteY17" fmla="*/ 1701379 h 3827499"/>
                  <a:gd name="connsiteX18" fmla="*/ 1671725 w 2814039"/>
                  <a:gd name="connsiteY18" fmla="*/ 1869673 h 3827499"/>
                  <a:gd name="connsiteX19" fmla="*/ 914400 w 2814039"/>
                  <a:gd name="connsiteY19" fmla="*/ 1617231 h 3827499"/>
                  <a:gd name="connsiteX20" fmla="*/ 460005 w 2814039"/>
                  <a:gd name="connsiteY20" fmla="*/ 2643828 h 3827499"/>
                  <a:gd name="connsiteX21" fmla="*/ 263662 w 2814039"/>
                  <a:gd name="connsiteY21" fmla="*/ 2851391 h 3827499"/>
                  <a:gd name="connsiteX22" fmla="*/ 44879 w 2814039"/>
                  <a:gd name="connsiteY22" fmla="*/ 2896269 h 3827499"/>
                  <a:gd name="connsiteX23" fmla="*/ 0 w 2814039"/>
                  <a:gd name="connsiteY23" fmla="*/ 3002856 h 3827499"/>
                  <a:gd name="connsiteX24" fmla="*/ 274881 w 2814039"/>
                  <a:gd name="connsiteY24" fmla="*/ 3126272 h 3827499"/>
                  <a:gd name="connsiteX25" fmla="*/ 504884 w 2814039"/>
                  <a:gd name="connsiteY25" fmla="*/ 3025295 h 3827499"/>
                  <a:gd name="connsiteX26" fmla="*/ 471225 w 2814039"/>
                  <a:gd name="connsiteY26" fmla="*/ 3154321 h 3827499"/>
                  <a:gd name="connsiteX27" fmla="*/ 572201 w 2814039"/>
                  <a:gd name="connsiteY27" fmla="*/ 3199199 h 3827499"/>
                  <a:gd name="connsiteX28" fmla="*/ 381468 w 2814039"/>
                  <a:gd name="connsiteY28" fmla="*/ 3659204 h 3827499"/>
                  <a:gd name="connsiteX29" fmla="*/ 196344 w 2814039"/>
                  <a:gd name="connsiteY29" fmla="*/ 3704083 h 3827499"/>
                  <a:gd name="connsiteX30" fmla="*/ 263662 w 2814039"/>
                  <a:gd name="connsiteY30" fmla="*/ 3805059 h 3827499"/>
                  <a:gd name="connsiteX31" fmla="*/ 555372 w 2814039"/>
                  <a:gd name="connsiteY31" fmla="*/ 3827499 h 3827499"/>
                  <a:gd name="connsiteX32" fmla="*/ 589031 w 2814039"/>
                  <a:gd name="connsiteY32" fmla="*/ 3619936 h 3827499"/>
                  <a:gd name="connsiteX33" fmla="*/ 645129 w 2814039"/>
                  <a:gd name="connsiteY33" fmla="*/ 3614326 h 3827499"/>
                  <a:gd name="connsiteX34" fmla="*/ 690008 w 2814039"/>
                  <a:gd name="connsiteY34" fmla="*/ 3737742 h 3827499"/>
                  <a:gd name="connsiteX35" fmla="*/ 774155 w 2814039"/>
                  <a:gd name="connsiteY35" fmla="*/ 3743352 h 3827499"/>
                  <a:gd name="connsiteX36" fmla="*/ 779765 w 2814039"/>
                  <a:gd name="connsiteY36" fmla="*/ 3513349 h 3827499"/>
                  <a:gd name="connsiteX37" fmla="*/ 746106 w 2814039"/>
                  <a:gd name="connsiteY37" fmla="*/ 3244078 h 3827499"/>
                  <a:gd name="connsiteX38" fmla="*/ 903181 w 2814039"/>
                  <a:gd name="connsiteY38" fmla="*/ 2666267 h 3827499"/>
                  <a:gd name="connsiteX39" fmla="*/ 1166842 w 2814039"/>
                  <a:gd name="connsiteY39" fmla="*/ 2559680 h 3827499"/>
                  <a:gd name="connsiteX40" fmla="*/ 1531480 w 2814039"/>
                  <a:gd name="connsiteY40" fmla="*/ 2666267 h 3827499"/>
                  <a:gd name="connsiteX41" fmla="*/ 1593188 w 2814039"/>
                  <a:gd name="connsiteY41" fmla="*/ 2666267 h 3827499"/>
                  <a:gd name="connsiteX42" fmla="*/ 1649286 w 2814039"/>
                  <a:gd name="connsiteY42" fmla="*/ 2767244 h 3827499"/>
                  <a:gd name="connsiteX43" fmla="*/ 1800751 w 2814039"/>
                  <a:gd name="connsiteY43" fmla="*/ 2800902 h 3827499"/>
                  <a:gd name="connsiteX44" fmla="*/ 1811971 w 2814039"/>
                  <a:gd name="connsiteY44" fmla="*/ 2834561 h 3827499"/>
                  <a:gd name="connsiteX45" fmla="*/ 1772702 w 2814039"/>
                  <a:gd name="connsiteY45" fmla="*/ 3036515 h 3827499"/>
                  <a:gd name="connsiteX46" fmla="*/ 1750263 w 2814039"/>
                  <a:gd name="connsiteY46" fmla="*/ 3361884 h 3827499"/>
                  <a:gd name="connsiteX47" fmla="*/ 1542700 w 2814039"/>
                  <a:gd name="connsiteY47" fmla="*/ 3384323 h 3827499"/>
                  <a:gd name="connsiteX48" fmla="*/ 1206111 w 2814039"/>
                  <a:gd name="connsiteY48" fmla="*/ 3434812 h 3827499"/>
                  <a:gd name="connsiteX49" fmla="*/ 1178062 w 2814039"/>
                  <a:gd name="connsiteY49" fmla="*/ 3507739 h 3827499"/>
                  <a:gd name="connsiteX50" fmla="*/ 1116354 w 2814039"/>
                  <a:gd name="connsiteY50" fmla="*/ 3535788 h 3827499"/>
                  <a:gd name="connsiteX51" fmla="*/ 1144403 w 2814039"/>
                  <a:gd name="connsiteY51" fmla="*/ 3670424 h 3827499"/>
                  <a:gd name="connsiteX52" fmla="*/ 1284648 w 2814039"/>
                  <a:gd name="connsiteY52" fmla="*/ 3676034 h 3827499"/>
                  <a:gd name="connsiteX53" fmla="*/ 1279038 w 2814039"/>
                  <a:gd name="connsiteY53" fmla="*/ 3524569 h 3827499"/>
                  <a:gd name="connsiteX54" fmla="*/ 1458552 w 2814039"/>
                  <a:gd name="connsiteY54" fmla="*/ 3535788 h 3827499"/>
                  <a:gd name="connsiteX55" fmla="*/ 1430503 w 2814039"/>
                  <a:gd name="connsiteY55" fmla="*/ 3614326 h 3827499"/>
                  <a:gd name="connsiteX56" fmla="*/ 1402454 w 2814039"/>
                  <a:gd name="connsiteY56" fmla="*/ 3676034 h 3827499"/>
                  <a:gd name="connsiteX57" fmla="*/ 1318307 w 2814039"/>
                  <a:gd name="connsiteY57" fmla="*/ 3692863 h 3827499"/>
                  <a:gd name="connsiteX58" fmla="*/ 1452943 w 2814039"/>
                  <a:gd name="connsiteY58" fmla="*/ 3816279 h 3827499"/>
                  <a:gd name="connsiteX59" fmla="*/ 1520260 w 2814039"/>
                  <a:gd name="connsiteY59" fmla="*/ 3681644 h 3827499"/>
                  <a:gd name="connsiteX60" fmla="*/ 1823190 w 2814039"/>
                  <a:gd name="connsiteY60" fmla="*/ 3580667 h 3827499"/>
                  <a:gd name="connsiteX61" fmla="*/ 2159779 w 2814039"/>
                  <a:gd name="connsiteY61" fmla="*/ 3653594 h 3827499"/>
                  <a:gd name="connsiteX62" fmla="*/ 2114901 w 2814039"/>
                  <a:gd name="connsiteY62" fmla="*/ 3754571 h 3827499"/>
                  <a:gd name="connsiteX63" fmla="*/ 2210268 w 2814039"/>
                  <a:gd name="connsiteY63" fmla="*/ 3821889 h 3827499"/>
                  <a:gd name="connsiteX64" fmla="*/ 2283195 w 2814039"/>
                  <a:gd name="connsiteY64" fmla="*/ 3771401 h 3827499"/>
                  <a:gd name="connsiteX65" fmla="*/ 2271976 w 2814039"/>
                  <a:gd name="connsiteY65" fmla="*/ 3676034 h 3827499"/>
                  <a:gd name="connsiteX66" fmla="*/ 2451490 w 2814039"/>
                  <a:gd name="connsiteY66" fmla="*/ 3597496 h 3827499"/>
                  <a:gd name="connsiteX67" fmla="*/ 2434660 w 2814039"/>
                  <a:gd name="connsiteY67" fmla="*/ 3423592 h 3827499"/>
                  <a:gd name="connsiteX68" fmla="*/ 1929777 w 2814039"/>
                  <a:gd name="connsiteY68" fmla="*/ 3395543 h 3827499"/>
                  <a:gd name="connsiteX69" fmla="*/ 1918557 w 2814039"/>
                  <a:gd name="connsiteY69" fmla="*/ 3070174 h 3827499"/>
                  <a:gd name="connsiteX70" fmla="*/ 1884898 w 2814039"/>
                  <a:gd name="connsiteY70" fmla="*/ 3053344 h 3827499"/>
                  <a:gd name="connsiteX71" fmla="*/ 1907338 w 2814039"/>
                  <a:gd name="connsiteY71" fmla="*/ 2873830 h 3827499"/>
                  <a:gd name="connsiteX72" fmla="*/ 1862459 w 2814039"/>
                  <a:gd name="connsiteY72" fmla="*/ 2812122 h 3827499"/>
                  <a:gd name="connsiteX73" fmla="*/ 2109291 w 2814039"/>
                  <a:gd name="connsiteY73" fmla="*/ 2756024 h 3827499"/>
                  <a:gd name="connsiteX74" fmla="*/ 2131730 w 2814039"/>
                  <a:gd name="connsiteY74" fmla="*/ 2626998 h 3827499"/>
                  <a:gd name="connsiteX75" fmla="*/ 2372952 w 2814039"/>
                  <a:gd name="connsiteY75" fmla="*/ 2660657 h 3827499"/>
                  <a:gd name="connsiteX76" fmla="*/ 2597345 w 2814039"/>
                  <a:gd name="connsiteY76" fmla="*/ 2071626 h 3827499"/>
                  <a:gd name="connsiteX77" fmla="*/ 2552466 w 2814039"/>
                  <a:gd name="connsiteY77" fmla="*/ 1987479 h 3827499"/>
                  <a:gd name="connsiteX78" fmla="*/ 2698322 w 2814039"/>
                  <a:gd name="connsiteY78" fmla="*/ 1499425 h 3827499"/>
                  <a:gd name="connsiteX79" fmla="*/ 2642224 w 2814039"/>
                  <a:gd name="connsiteY79" fmla="*/ 1392839 h 3827499"/>
                  <a:gd name="connsiteX80" fmla="*/ 2501978 w 2814039"/>
                  <a:gd name="connsiteY80" fmla="*/ 809418 h 3827499"/>
                  <a:gd name="connsiteX81" fmla="*/ 2765640 w 2814039"/>
                  <a:gd name="connsiteY81" fmla="*/ 674782 h 3827499"/>
                  <a:gd name="connsiteX82" fmla="*/ 2715151 w 2814039"/>
                  <a:gd name="connsiteY82" fmla="*/ 472829 h 3827499"/>
                  <a:gd name="connsiteX83" fmla="*/ 2647833 w 2814039"/>
                  <a:gd name="connsiteY83" fmla="*/ 80143 h 3827499"/>
                  <a:gd name="connsiteX0" fmla="*/ 2647833 w 2822824"/>
                  <a:gd name="connsiteY0" fmla="*/ 80143 h 3827499"/>
                  <a:gd name="connsiteX1" fmla="*/ 2395391 w 2822824"/>
                  <a:gd name="connsiteY1" fmla="*/ 1604 h 3827499"/>
                  <a:gd name="connsiteX2" fmla="*/ 2193438 w 2822824"/>
                  <a:gd name="connsiteY2" fmla="*/ 197948 h 3827499"/>
                  <a:gd name="connsiteX3" fmla="*/ 2114901 w 2822824"/>
                  <a:gd name="connsiteY3" fmla="*/ 214777 h 3827499"/>
                  <a:gd name="connsiteX4" fmla="*/ 2142950 w 2822824"/>
                  <a:gd name="connsiteY4" fmla="*/ 326974 h 3827499"/>
                  <a:gd name="connsiteX5" fmla="*/ 2047583 w 2822824"/>
                  <a:gd name="connsiteY5" fmla="*/ 495268 h 3827499"/>
                  <a:gd name="connsiteX6" fmla="*/ 2159779 w 2822824"/>
                  <a:gd name="connsiteY6" fmla="*/ 747710 h 3827499"/>
                  <a:gd name="connsiteX7" fmla="*/ 2030754 w 2822824"/>
                  <a:gd name="connsiteY7" fmla="*/ 792588 h 3827499"/>
                  <a:gd name="connsiteX8" fmla="*/ 1997095 w 2822824"/>
                  <a:gd name="connsiteY8" fmla="*/ 859906 h 3827499"/>
                  <a:gd name="connsiteX9" fmla="*/ 1997095 w 2822824"/>
                  <a:gd name="connsiteY9" fmla="*/ 747710 h 3827499"/>
                  <a:gd name="connsiteX10" fmla="*/ 1946606 w 2822824"/>
                  <a:gd name="connsiteY10" fmla="*/ 708441 h 3827499"/>
                  <a:gd name="connsiteX11" fmla="*/ 1772702 w 2822824"/>
                  <a:gd name="connsiteY11" fmla="*/ 758929 h 3827499"/>
                  <a:gd name="connsiteX12" fmla="*/ 1402454 w 2822824"/>
                  <a:gd name="connsiteY12" fmla="*/ 618684 h 3827499"/>
                  <a:gd name="connsiteX13" fmla="*/ 1705384 w 2822824"/>
                  <a:gd name="connsiteY13" fmla="*/ 1190885 h 3827499"/>
                  <a:gd name="connsiteX14" fmla="*/ 1800751 w 2822824"/>
                  <a:gd name="connsiteY14" fmla="*/ 1263813 h 3827499"/>
                  <a:gd name="connsiteX15" fmla="*/ 1649286 w 2822824"/>
                  <a:gd name="connsiteY15" fmla="*/ 1488205 h 3827499"/>
                  <a:gd name="connsiteX16" fmla="*/ 1727824 w 2822824"/>
                  <a:gd name="connsiteY16" fmla="*/ 1706988 h 3827499"/>
                  <a:gd name="connsiteX17" fmla="*/ 1817581 w 2822824"/>
                  <a:gd name="connsiteY17" fmla="*/ 1701379 h 3827499"/>
                  <a:gd name="connsiteX18" fmla="*/ 1671725 w 2822824"/>
                  <a:gd name="connsiteY18" fmla="*/ 1869673 h 3827499"/>
                  <a:gd name="connsiteX19" fmla="*/ 914400 w 2822824"/>
                  <a:gd name="connsiteY19" fmla="*/ 1617231 h 3827499"/>
                  <a:gd name="connsiteX20" fmla="*/ 460005 w 2822824"/>
                  <a:gd name="connsiteY20" fmla="*/ 2643828 h 3827499"/>
                  <a:gd name="connsiteX21" fmla="*/ 263662 w 2822824"/>
                  <a:gd name="connsiteY21" fmla="*/ 2851391 h 3827499"/>
                  <a:gd name="connsiteX22" fmla="*/ 44879 w 2822824"/>
                  <a:gd name="connsiteY22" fmla="*/ 2896269 h 3827499"/>
                  <a:gd name="connsiteX23" fmla="*/ 0 w 2822824"/>
                  <a:gd name="connsiteY23" fmla="*/ 3002856 h 3827499"/>
                  <a:gd name="connsiteX24" fmla="*/ 274881 w 2822824"/>
                  <a:gd name="connsiteY24" fmla="*/ 3126272 h 3827499"/>
                  <a:gd name="connsiteX25" fmla="*/ 504884 w 2822824"/>
                  <a:gd name="connsiteY25" fmla="*/ 3025295 h 3827499"/>
                  <a:gd name="connsiteX26" fmla="*/ 471225 w 2822824"/>
                  <a:gd name="connsiteY26" fmla="*/ 3154321 h 3827499"/>
                  <a:gd name="connsiteX27" fmla="*/ 572201 w 2822824"/>
                  <a:gd name="connsiteY27" fmla="*/ 3199199 h 3827499"/>
                  <a:gd name="connsiteX28" fmla="*/ 381468 w 2822824"/>
                  <a:gd name="connsiteY28" fmla="*/ 3659204 h 3827499"/>
                  <a:gd name="connsiteX29" fmla="*/ 196344 w 2822824"/>
                  <a:gd name="connsiteY29" fmla="*/ 3704083 h 3827499"/>
                  <a:gd name="connsiteX30" fmla="*/ 263662 w 2822824"/>
                  <a:gd name="connsiteY30" fmla="*/ 3805059 h 3827499"/>
                  <a:gd name="connsiteX31" fmla="*/ 555372 w 2822824"/>
                  <a:gd name="connsiteY31" fmla="*/ 3827499 h 3827499"/>
                  <a:gd name="connsiteX32" fmla="*/ 589031 w 2822824"/>
                  <a:gd name="connsiteY32" fmla="*/ 3619936 h 3827499"/>
                  <a:gd name="connsiteX33" fmla="*/ 645129 w 2822824"/>
                  <a:gd name="connsiteY33" fmla="*/ 3614326 h 3827499"/>
                  <a:gd name="connsiteX34" fmla="*/ 690008 w 2822824"/>
                  <a:gd name="connsiteY34" fmla="*/ 3737742 h 3827499"/>
                  <a:gd name="connsiteX35" fmla="*/ 774155 w 2822824"/>
                  <a:gd name="connsiteY35" fmla="*/ 3743352 h 3827499"/>
                  <a:gd name="connsiteX36" fmla="*/ 779765 w 2822824"/>
                  <a:gd name="connsiteY36" fmla="*/ 3513349 h 3827499"/>
                  <a:gd name="connsiteX37" fmla="*/ 746106 w 2822824"/>
                  <a:gd name="connsiteY37" fmla="*/ 3244078 h 3827499"/>
                  <a:gd name="connsiteX38" fmla="*/ 903181 w 2822824"/>
                  <a:gd name="connsiteY38" fmla="*/ 2666267 h 3827499"/>
                  <a:gd name="connsiteX39" fmla="*/ 1166842 w 2822824"/>
                  <a:gd name="connsiteY39" fmla="*/ 2559680 h 3827499"/>
                  <a:gd name="connsiteX40" fmla="*/ 1531480 w 2822824"/>
                  <a:gd name="connsiteY40" fmla="*/ 2666267 h 3827499"/>
                  <a:gd name="connsiteX41" fmla="*/ 1593188 w 2822824"/>
                  <a:gd name="connsiteY41" fmla="*/ 2666267 h 3827499"/>
                  <a:gd name="connsiteX42" fmla="*/ 1649286 w 2822824"/>
                  <a:gd name="connsiteY42" fmla="*/ 2767244 h 3827499"/>
                  <a:gd name="connsiteX43" fmla="*/ 1800751 w 2822824"/>
                  <a:gd name="connsiteY43" fmla="*/ 2800902 h 3827499"/>
                  <a:gd name="connsiteX44" fmla="*/ 1811971 w 2822824"/>
                  <a:gd name="connsiteY44" fmla="*/ 2834561 h 3827499"/>
                  <a:gd name="connsiteX45" fmla="*/ 1772702 w 2822824"/>
                  <a:gd name="connsiteY45" fmla="*/ 3036515 h 3827499"/>
                  <a:gd name="connsiteX46" fmla="*/ 1750263 w 2822824"/>
                  <a:gd name="connsiteY46" fmla="*/ 3361884 h 3827499"/>
                  <a:gd name="connsiteX47" fmla="*/ 1542700 w 2822824"/>
                  <a:gd name="connsiteY47" fmla="*/ 3384323 h 3827499"/>
                  <a:gd name="connsiteX48" fmla="*/ 1206111 w 2822824"/>
                  <a:gd name="connsiteY48" fmla="*/ 3434812 h 3827499"/>
                  <a:gd name="connsiteX49" fmla="*/ 1178062 w 2822824"/>
                  <a:gd name="connsiteY49" fmla="*/ 3507739 h 3827499"/>
                  <a:gd name="connsiteX50" fmla="*/ 1116354 w 2822824"/>
                  <a:gd name="connsiteY50" fmla="*/ 3535788 h 3827499"/>
                  <a:gd name="connsiteX51" fmla="*/ 1144403 w 2822824"/>
                  <a:gd name="connsiteY51" fmla="*/ 3670424 h 3827499"/>
                  <a:gd name="connsiteX52" fmla="*/ 1284648 w 2822824"/>
                  <a:gd name="connsiteY52" fmla="*/ 3676034 h 3827499"/>
                  <a:gd name="connsiteX53" fmla="*/ 1279038 w 2822824"/>
                  <a:gd name="connsiteY53" fmla="*/ 3524569 h 3827499"/>
                  <a:gd name="connsiteX54" fmla="*/ 1458552 w 2822824"/>
                  <a:gd name="connsiteY54" fmla="*/ 3535788 h 3827499"/>
                  <a:gd name="connsiteX55" fmla="*/ 1430503 w 2822824"/>
                  <a:gd name="connsiteY55" fmla="*/ 3614326 h 3827499"/>
                  <a:gd name="connsiteX56" fmla="*/ 1402454 w 2822824"/>
                  <a:gd name="connsiteY56" fmla="*/ 3676034 h 3827499"/>
                  <a:gd name="connsiteX57" fmla="*/ 1318307 w 2822824"/>
                  <a:gd name="connsiteY57" fmla="*/ 3692863 h 3827499"/>
                  <a:gd name="connsiteX58" fmla="*/ 1452943 w 2822824"/>
                  <a:gd name="connsiteY58" fmla="*/ 3816279 h 3827499"/>
                  <a:gd name="connsiteX59" fmla="*/ 1520260 w 2822824"/>
                  <a:gd name="connsiteY59" fmla="*/ 3681644 h 3827499"/>
                  <a:gd name="connsiteX60" fmla="*/ 1823190 w 2822824"/>
                  <a:gd name="connsiteY60" fmla="*/ 3580667 h 3827499"/>
                  <a:gd name="connsiteX61" fmla="*/ 2159779 w 2822824"/>
                  <a:gd name="connsiteY61" fmla="*/ 3653594 h 3827499"/>
                  <a:gd name="connsiteX62" fmla="*/ 2114901 w 2822824"/>
                  <a:gd name="connsiteY62" fmla="*/ 3754571 h 3827499"/>
                  <a:gd name="connsiteX63" fmla="*/ 2210268 w 2822824"/>
                  <a:gd name="connsiteY63" fmla="*/ 3821889 h 3827499"/>
                  <a:gd name="connsiteX64" fmla="*/ 2283195 w 2822824"/>
                  <a:gd name="connsiteY64" fmla="*/ 3771401 h 3827499"/>
                  <a:gd name="connsiteX65" fmla="*/ 2271976 w 2822824"/>
                  <a:gd name="connsiteY65" fmla="*/ 3676034 h 3827499"/>
                  <a:gd name="connsiteX66" fmla="*/ 2451490 w 2822824"/>
                  <a:gd name="connsiteY66" fmla="*/ 3597496 h 3827499"/>
                  <a:gd name="connsiteX67" fmla="*/ 2434660 w 2822824"/>
                  <a:gd name="connsiteY67" fmla="*/ 3423592 h 3827499"/>
                  <a:gd name="connsiteX68" fmla="*/ 1929777 w 2822824"/>
                  <a:gd name="connsiteY68" fmla="*/ 3395543 h 3827499"/>
                  <a:gd name="connsiteX69" fmla="*/ 1918557 w 2822824"/>
                  <a:gd name="connsiteY69" fmla="*/ 3070174 h 3827499"/>
                  <a:gd name="connsiteX70" fmla="*/ 1884898 w 2822824"/>
                  <a:gd name="connsiteY70" fmla="*/ 3053344 h 3827499"/>
                  <a:gd name="connsiteX71" fmla="*/ 1907338 w 2822824"/>
                  <a:gd name="connsiteY71" fmla="*/ 2873830 h 3827499"/>
                  <a:gd name="connsiteX72" fmla="*/ 1862459 w 2822824"/>
                  <a:gd name="connsiteY72" fmla="*/ 2812122 h 3827499"/>
                  <a:gd name="connsiteX73" fmla="*/ 2109291 w 2822824"/>
                  <a:gd name="connsiteY73" fmla="*/ 2756024 h 3827499"/>
                  <a:gd name="connsiteX74" fmla="*/ 2131730 w 2822824"/>
                  <a:gd name="connsiteY74" fmla="*/ 2626998 h 3827499"/>
                  <a:gd name="connsiteX75" fmla="*/ 2372952 w 2822824"/>
                  <a:gd name="connsiteY75" fmla="*/ 2660657 h 3827499"/>
                  <a:gd name="connsiteX76" fmla="*/ 2597345 w 2822824"/>
                  <a:gd name="connsiteY76" fmla="*/ 2071626 h 3827499"/>
                  <a:gd name="connsiteX77" fmla="*/ 2552466 w 2822824"/>
                  <a:gd name="connsiteY77" fmla="*/ 1987479 h 3827499"/>
                  <a:gd name="connsiteX78" fmla="*/ 2698322 w 2822824"/>
                  <a:gd name="connsiteY78" fmla="*/ 1499425 h 3827499"/>
                  <a:gd name="connsiteX79" fmla="*/ 2642224 w 2822824"/>
                  <a:gd name="connsiteY79" fmla="*/ 1392839 h 3827499"/>
                  <a:gd name="connsiteX80" fmla="*/ 2501978 w 2822824"/>
                  <a:gd name="connsiteY80" fmla="*/ 809418 h 3827499"/>
                  <a:gd name="connsiteX81" fmla="*/ 2782470 w 2822824"/>
                  <a:gd name="connsiteY81" fmla="*/ 714051 h 3827499"/>
                  <a:gd name="connsiteX82" fmla="*/ 2715151 w 2822824"/>
                  <a:gd name="connsiteY82" fmla="*/ 472829 h 3827499"/>
                  <a:gd name="connsiteX83" fmla="*/ 2647833 w 2822824"/>
                  <a:gd name="connsiteY83" fmla="*/ 80143 h 3827499"/>
                  <a:gd name="connsiteX0" fmla="*/ 2647833 w 2822824"/>
                  <a:gd name="connsiteY0" fmla="*/ 80143 h 3827499"/>
                  <a:gd name="connsiteX1" fmla="*/ 2395391 w 2822824"/>
                  <a:gd name="connsiteY1" fmla="*/ 1604 h 3827499"/>
                  <a:gd name="connsiteX2" fmla="*/ 2193438 w 2822824"/>
                  <a:gd name="connsiteY2" fmla="*/ 197948 h 3827499"/>
                  <a:gd name="connsiteX3" fmla="*/ 2114901 w 2822824"/>
                  <a:gd name="connsiteY3" fmla="*/ 214777 h 3827499"/>
                  <a:gd name="connsiteX4" fmla="*/ 2142950 w 2822824"/>
                  <a:gd name="connsiteY4" fmla="*/ 326974 h 3827499"/>
                  <a:gd name="connsiteX5" fmla="*/ 2047583 w 2822824"/>
                  <a:gd name="connsiteY5" fmla="*/ 495268 h 3827499"/>
                  <a:gd name="connsiteX6" fmla="*/ 2159779 w 2822824"/>
                  <a:gd name="connsiteY6" fmla="*/ 747710 h 3827499"/>
                  <a:gd name="connsiteX7" fmla="*/ 2030754 w 2822824"/>
                  <a:gd name="connsiteY7" fmla="*/ 792588 h 3827499"/>
                  <a:gd name="connsiteX8" fmla="*/ 1997095 w 2822824"/>
                  <a:gd name="connsiteY8" fmla="*/ 859906 h 3827499"/>
                  <a:gd name="connsiteX9" fmla="*/ 1997095 w 2822824"/>
                  <a:gd name="connsiteY9" fmla="*/ 747710 h 3827499"/>
                  <a:gd name="connsiteX10" fmla="*/ 1946606 w 2822824"/>
                  <a:gd name="connsiteY10" fmla="*/ 708441 h 3827499"/>
                  <a:gd name="connsiteX11" fmla="*/ 1772702 w 2822824"/>
                  <a:gd name="connsiteY11" fmla="*/ 758929 h 3827499"/>
                  <a:gd name="connsiteX12" fmla="*/ 1402454 w 2822824"/>
                  <a:gd name="connsiteY12" fmla="*/ 618684 h 3827499"/>
                  <a:gd name="connsiteX13" fmla="*/ 1705384 w 2822824"/>
                  <a:gd name="connsiteY13" fmla="*/ 1190885 h 3827499"/>
                  <a:gd name="connsiteX14" fmla="*/ 1800751 w 2822824"/>
                  <a:gd name="connsiteY14" fmla="*/ 1263813 h 3827499"/>
                  <a:gd name="connsiteX15" fmla="*/ 1649286 w 2822824"/>
                  <a:gd name="connsiteY15" fmla="*/ 1488205 h 3827499"/>
                  <a:gd name="connsiteX16" fmla="*/ 1727824 w 2822824"/>
                  <a:gd name="connsiteY16" fmla="*/ 1706988 h 3827499"/>
                  <a:gd name="connsiteX17" fmla="*/ 1817581 w 2822824"/>
                  <a:gd name="connsiteY17" fmla="*/ 1701379 h 3827499"/>
                  <a:gd name="connsiteX18" fmla="*/ 1671725 w 2822824"/>
                  <a:gd name="connsiteY18" fmla="*/ 1869673 h 3827499"/>
                  <a:gd name="connsiteX19" fmla="*/ 914400 w 2822824"/>
                  <a:gd name="connsiteY19" fmla="*/ 1617231 h 3827499"/>
                  <a:gd name="connsiteX20" fmla="*/ 460005 w 2822824"/>
                  <a:gd name="connsiteY20" fmla="*/ 2643828 h 3827499"/>
                  <a:gd name="connsiteX21" fmla="*/ 263662 w 2822824"/>
                  <a:gd name="connsiteY21" fmla="*/ 2851391 h 3827499"/>
                  <a:gd name="connsiteX22" fmla="*/ 44879 w 2822824"/>
                  <a:gd name="connsiteY22" fmla="*/ 2896269 h 3827499"/>
                  <a:gd name="connsiteX23" fmla="*/ 0 w 2822824"/>
                  <a:gd name="connsiteY23" fmla="*/ 3002856 h 3827499"/>
                  <a:gd name="connsiteX24" fmla="*/ 274881 w 2822824"/>
                  <a:gd name="connsiteY24" fmla="*/ 3126272 h 3827499"/>
                  <a:gd name="connsiteX25" fmla="*/ 504884 w 2822824"/>
                  <a:gd name="connsiteY25" fmla="*/ 3025295 h 3827499"/>
                  <a:gd name="connsiteX26" fmla="*/ 471225 w 2822824"/>
                  <a:gd name="connsiteY26" fmla="*/ 3154321 h 3827499"/>
                  <a:gd name="connsiteX27" fmla="*/ 572201 w 2822824"/>
                  <a:gd name="connsiteY27" fmla="*/ 3199199 h 3827499"/>
                  <a:gd name="connsiteX28" fmla="*/ 381468 w 2822824"/>
                  <a:gd name="connsiteY28" fmla="*/ 3659204 h 3827499"/>
                  <a:gd name="connsiteX29" fmla="*/ 196344 w 2822824"/>
                  <a:gd name="connsiteY29" fmla="*/ 3704083 h 3827499"/>
                  <a:gd name="connsiteX30" fmla="*/ 263662 w 2822824"/>
                  <a:gd name="connsiteY30" fmla="*/ 3805059 h 3827499"/>
                  <a:gd name="connsiteX31" fmla="*/ 555372 w 2822824"/>
                  <a:gd name="connsiteY31" fmla="*/ 3827499 h 3827499"/>
                  <a:gd name="connsiteX32" fmla="*/ 589031 w 2822824"/>
                  <a:gd name="connsiteY32" fmla="*/ 3619936 h 3827499"/>
                  <a:gd name="connsiteX33" fmla="*/ 645129 w 2822824"/>
                  <a:gd name="connsiteY33" fmla="*/ 3614326 h 3827499"/>
                  <a:gd name="connsiteX34" fmla="*/ 690008 w 2822824"/>
                  <a:gd name="connsiteY34" fmla="*/ 3737742 h 3827499"/>
                  <a:gd name="connsiteX35" fmla="*/ 774155 w 2822824"/>
                  <a:gd name="connsiteY35" fmla="*/ 3743352 h 3827499"/>
                  <a:gd name="connsiteX36" fmla="*/ 779765 w 2822824"/>
                  <a:gd name="connsiteY36" fmla="*/ 3513349 h 3827499"/>
                  <a:gd name="connsiteX37" fmla="*/ 746106 w 2822824"/>
                  <a:gd name="connsiteY37" fmla="*/ 3244078 h 3827499"/>
                  <a:gd name="connsiteX38" fmla="*/ 903181 w 2822824"/>
                  <a:gd name="connsiteY38" fmla="*/ 2666267 h 3827499"/>
                  <a:gd name="connsiteX39" fmla="*/ 1166842 w 2822824"/>
                  <a:gd name="connsiteY39" fmla="*/ 2559680 h 3827499"/>
                  <a:gd name="connsiteX40" fmla="*/ 1531480 w 2822824"/>
                  <a:gd name="connsiteY40" fmla="*/ 2666267 h 3827499"/>
                  <a:gd name="connsiteX41" fmla="*/ 1593188 w 2822824"/>
                  <a:gd name="connsiteY41" fmla="*/ 2666267 h 3827499"/>
                  <a:gd name="connsiteX42" fmla="*/ 1649286 w 2822824"/>
                  <a:gd name="connsiteY42" fmla="*/ 2767244 h 3827499"/>
                  <a:gd name="connsiteX43" fmla="*/ 1800751 w 2822824"/>
                  <a:gd name="connsiteY43" fmla="*/ 2800902 h 3827499"/>
                  <a:gd name="connsiteX44" fmla="*/ 1811971 w 2822824"/>
                  <a:gd name="connsiteY44" fmla="*/ 2834561 h 3827499"/>
                  <a:gd name="connsiteX45" fmla="*/ 1772702 w 2822824"/>
                  <a:gd name="connsiteY45" fmla="*/ 3036515 h 3827499"/>
                  <a:gd name="connsiteX46" fmla="*/ 1750263 w 2822824"/>
                  <a:gd name="connsiteY46" fmla="*/ 3361884 h 3827499"/>
                  <a:gd name="connsiteX47" fmla="*/ 1542700 w 2822824"/>
                  <a:gd name="connsiteY47" fmla="*/ 3384323 h 3827499"/>
                  <a:gd name="connsiteX48" fmla="*/ 1206111 w 2822824"/>
                  <a:gd name="connsiteY48" fmla="*/ 3434812 h 3827499"/>
                  <a:gd name="connsiteX49" fmla="*/ 1178062 w 2822824"/>
                  <a:gd name="connsiteY49" fmla="*/ 3507739 h 3827499"/>
                  <a:gd name="connsiteX50" fmla="*/ 1116354 w 2822824"/>
                  <a:gd name="connsiteY50" fmla="*/ 3535788 h 3827499"/>
                  <a:gd name="connsiteX51" fmla="*/ 1144403 w 2822824"/>
                  <a:gd name="connsiteY51" fmla="*/ 3670424 h 3827499"/>
                  <a:gd name="connsiteX52" fmla="*/ 1284648 w 2822824"/>
                  <a:gd name="connsiteY52" fmla="*/ 3676034 h 3827499"/>
                  <a:gd name="connsiteX53" fmla="*/ 1279038 w 2822824"/>
                  <a:gd name="connsiteY53" fmla="*/ 3524569 h 3827499"/>
                  <a:gd name="connsiteX54" fmla="*/ 1458552 w 2822824"/>
                  <a:gd name="connsiteY54" fmla="*/ 3535788 h 3827499"/>
                  <a:gd name="connsiteX55" fmla="*/ 1430503 w 2822824"/>
                  <a:gd name="connsiteY55" fmla="*/ 3614326 h 3827499"/>
                  <a:gd name="connsiteX56" fmla="*/ 1402454 w 2822824"/>
                  <a:gd name="connsiteY56" fmla="*/ 3676034 h 3827499"/>
                  <a:gd name="connsiteX57" fmla="*/ 1318307 w 2822824"/>
                  <a:gd name="connsiteY57" fmla="*/ 3692863 h 3827499"/>
                  <a:gd name="connsiteX58" fmla="*/ 1452943 w 2822824"/>
                  <a:gd name="connsiteY58" fmla="*/ 3816279 h 3827499"/>
                  <a:gd name="connsiteX59" fmla="*/ 1520260 w 2822824"/>
                  <a:gd name="connsiteY59" fmla="*/ 3681644 h 3827499"/>
                  <a:gd name="connsiteX60" fmla="*/ 1823190 w 2822824"/>
                  <a:gd name="connsiteY60" fmla="*/ 3580667 h 3827499"/>
                  <a:gd name="connsiteX61" fmla="*/ 2159779 w 2822824"/>
                  <a:gd name="connsiteY61" fmla="*/ 3653594 h 3827499"/>
                  <a:gd name="connsiteX62" fmla="*/ 2114901 w 2822824"/>
                  <a:gd name="connsiteY62" fmla="*/ 3754571 h 3827499"/>
                  <a:gd name="connsiteX63" fmla="*/ 2210268 w 2822824"/>
                  <a:gd name="connsiteY63" fmla="*/ 3821889 h 3827499"/>
                  <a:gd name="connsiteX64" fmla="*/ 2283195 w 2822824"/>
                  <a:gd name="connsiteY64" fmla="*/ 3771401 h 3827499"/>
                  <a:gd name="connsiteX65" fmla="*/ 2271976 w 2822824"/>
                  <a:gd name="connsiteY65" fmla="*/ 3676034 h 3827499"/>
                  <a:gd name="connsiteX66" fmla="*/ 2451490 w 2822824"/>
                  <a:gd name="connsiteY66" fmla="*/ 3597496 h 3827499"/>
                  <a:gd name="connsiteX67" fmla="*/ 2434660 w 2822824"/>
                  <a:gd name="connsiteY67" fmla="*/ 3423592 h 3827499"/>
                  <a:gd name="connsiteX68" fmla="*/ 1929777 w 2822824"/>
                  <a:gd name="connsiteY68" fmla="*/ 3395543 h 3827499"/>
                  <a:gd name="connsiteX69" fmla="*/ 1918557 w 2822824"/>
                  <a:gd name="connsiteY69" fmla="*/ 3070174 h 3827499"/>
                  <a:gd name="connsiteX70" fmla="*/ 1884898 w 2822824"/>
                  <a:gd name="connsiteY70" fmla="*/ 3053344 h 3827499"/>
                  <a:gd name="connsiteX71" fmla="*/ 1907338 w 2822824"/>
                  <a:gd name="connsiteY71" fmla="*/ 2873830 h 3827499"/>
                  <a:gd name="connsiteX72" fmla="*/ 1862459 w 2822824"/>
                  <a:gd name="connsiteY72" fmla="*/ 2812122 h 3827499"/>
                  <a:gd name="connsiteX73" fmla="*/ 2109291 w 2822824"/>
                  <a:gd name="connsiteY73" fmla="*/ 2756024 h 3827499"/>
                  <a:gd name="connsiteX74" fmla="*/ 2131730 w 2822824"/>
                  <a:gd name="connsiteY74" fmla="*/ 2626998 h 3827499"/>
                  <a:gd name="connsiteX75" fmla="*/ 2372952 w 2822824"/>
                  <a:gd name="connsiteY75" fmla="*/ 2660657 h 3827499"/>
                  <a:gd name="connsiteX76" fmla="*/ 2597345 w 2822824"/>
                  <a:gd name="connsiteY76" fmla="*/ 2071626 h 3827499"/>
                  <a:gd name="connsiteX77" fmla="*/ 2552466 w 2822824"/>
                  <a:gd name="connsiteY77" fmla="*/ 1987479 h 3827499"/>
                  <a:gd name="connsiteX78" fmla="*/ 2698322 w 2822824"/>
                  <a:gd name="connsiteY78" fmla="*/ 1499425 h 3827499"/>
                  <a:gd name="connsiteX79" fmla="*/ 2642224 w 2822824"/>
                  <a:gd name="connsiteY79" fmla="*/ 1392839 h 3827499"/>
                  <a:gd name="connsiteX80" fmla="*/ 2501978 w 2822824"/>
                  <a:gd name="connsiteY80" fmla="*/ 809418 h 3827499"/>
                  <a:gd name="connsiteX81" fmla="*/ 2782470 w 2822824"/>
                  <a:gd name="connsiteY81" fmla="*/ 714051 h 3827499"/>
                  <a:gd name="connsiteX82" fmla="*/ 2715151 w 2822824"/>
                  <a:gd name="connsiteY82" fmla="*/ 472829 h 3827499"/>
                  <a:gd name="connsiteX83" fmla="*/ 2647833 w 2822824"/>
                  <a:gd name="connsiteY83" fmla="*/ 80143 h 3827499"/>
                  <a:gd name="connsiteX0" fmla="*/ 2647833 w 2822824"/>
                  <a:gd name="connsiteY0" fmla="*/ 80143 h 3827499"/>
                  <a:gd name="connsiteX1" fmla="*/ 2395391 w 2822824"/>
                  <a:gd name="connsiteY1" fmla="*/ 1604 h 3827499"/>
                  <a:gd name="connsiteX2" fmla="*/ 2193438 w 2822824"/>
                  <a:gd name="connsiteY2" fmla="*/ 197948 h 3827499"/>
                  <a:gd name="connsiteX3" fmla="*/ 2114901 w 2822824"/>
                  <a:gd name="connsiteY3" fmla="*/ 214777 h 3827499"/>
                  <a:gd name="connsiteX4" fmla="*/ 2142950 w 2822824"/>
                  <a:gd name="connsiteY4" fmla="*/ 326974 h 3827499"/>
                  <a:gd name="connsiteX5" fmla="*/ 2047583 w 2822824"/>
                  <a:gd name="connsiteY5" fmla="*/ 495268 h 3827499"/>
                  <a:gd name="connsiteX6" fmla="*/ 2159779 w 2822824"/>
                  <a:gd name="connsiteY6" fmla="*/ 747710 h 3827499"/>
                  <a:gd name="connsiteX7" fmla="*/ 2030754 w 2822824"/>
                  <a:gd name="connsiteY7" fmla="*/ 792588 h 3827499"/>
                  <a:gd name="connsiteX8" fmla="*/ 1997095 w 2822824"/>
                  <a:gd name="connsiteY8" fmla="*/ 859906 h 3827499"/>
                  <a:gd name="connsiteX9" fmla="*/ 1997095 w 2822824"/>
                  <a:gd name="connsiteY9" fmla="*/ 747710 h 3827499"/>
                  <a:gd name="connsiteX10" fmla="*/ 1946606 w 2822824"/>
                  <a:gd name="connsiteY10" fmla="*/ 708441 h 3827499"/>
                  <a:gd name="connsiteX11" fmla="*/ 1772702 w 2822824"/>
                  <a:gd name="connsiteY11" fmla="*/ 758929 h 3827499"/>
                  <a:gd name="connsiteX12" fmla="*/ 1402454 w 2822824"/>
                  <a:gd name="connsiteY12" fmla="*/ 618684 h 3827499"/>
                  <a:gd name="connsiteX13" fmla="*/ 1705384 w 2822824"/>
                  <a:gd name="connsiteY13" fmla="*/ 1190885 h 3827499"/>
                  <a:gd name="connsiteX14" fmla="*/ 1800751 w 2822824"/>
                  <a:gd name="connsiteY14" fmla="*/ 1263813 h 3827499"/>
                  <a:gd name="connsiteX15" fmla="*/ 1649286 w 2822824"/>
                  <a:gd name="connsiteY15" fmla="*/ 1488205 h 3827499"/>
                  <a:gd name="connsiteX16" fmla="*/ 1727824 w 2822824"/>
                  <a:gd name="connsiteY16" fmla="*/ 1706988 h 3827499"/>
                  <a:gd name="connsiteX17" fmla="*/ 1817581 w 2822824"/>
                  <a:gd name="connsiteY17" fmla="*/ 1701379 h 3827499"/>
                  <a:gd name="connsiteX18" fmla="*/ 1671725 w 2822824"/>
                  <a:gd name="connsiteY18" fmla="*/ 1869673 h 3827499"/>
                  <a:gd name="connsiteX19" fmla="*/ 914400 w 2822824"/>
                  <a:gd name="connsiteY19" fmla="*/ 1617231 h 3827499"/>
                  <a:gd name="connsiteX20" fmla="*/ 460005 w 2822824"/>
                  <a:gd name="connsiteY20" fmla="*/ 2643828 h 3827499"/>
                  <a:gd name="connsiteX21" fmla="*/ 263662 w 2822824"/>
                  <a:gd name="connsiteY21" fmla="*/ 2851391 h 3827499"/>
                  <a:gd name="connsiteX22" fmla="*/ 44879 w 2822824"/>
                  <a:gd name="connsiteY22" fmla="*/ 2896269 h 3827499"/>
                  <a:gd name="connsiteX23" fmla="*/ 0 w 2822824"/>
                  <a:gd name="connsiteY23" fmla="*/ 3002856 h 3827499"/>
                  <a:gd name="connsiteX24" fmla="*/ 274881 w 2822824"/>
                  <a:gd name="connsiteY24" fmla="*/ 3126272 h 3827499"/>
                  <a:gd name="connsiteX25" fmla="*/ 504884 w 2822824"/>
                  <a:gd name="connsiteY25" fmla="*/ 3025295 h 3827499"/>
                  <a:gd name="connsiteX26" fmla="*/ 471225 w 2822824"/>
                  <a:gd name="connsiteY26" fmla="*/ 3154321 h 3827499"/>
                  <a:gd name="connsiteX27" fmla="*/ 572201 w 2822824"/>
                  <a:gd name="connsiteY27" fmla="*/ 3199199 h 3827499"/>
                  <a:gd name="connsiteX28" fmla="*/ 381468 w 2822824"/>
                  <a:gd name="connsiteY28" fmla="*/ 3659204 h 3827499"/>
                  <a:gd name="connsiteX29" fmla="*/ 196344 w 2822824"/>
                  <a:gd name="connsiteY29" fmla="*/ 3704083 h 3827499"/>
                  <a:gd name="connsiteX30" fmla="*/ 263662 w 2822824"/>
                  <a:gd name="connsiteY30" fmla="*/ 3805059 h 3827499"/>
                  <a:gd name="connsiteX31" fmla="*/ 555372 w 2822824"/>
                  <a:gd name="connsiteY31" fmla="*/ 3827499 h 3827499"/>
                  <a:gd name="connsiteX32" fmla="*/ 589031 w 2822824"/>
                  <a:gd name="connsiteY32" fmla="*/ 3619936 h 3827499"/>
                  <a:gd name="connsiteX33" fmla="*/ 645129 w 2822824"/>
                  <a:gd name="connsiteY33" fmla="*/ 3614326 h 3827499"/>
                  <a:gd name="connsiteX34" fmla="*/ 690008 w 2822824"/>
                  <a:gd name="connsiteY34" fmla="*/ 3737742 h 3827499"/>
                  <a:gd name="connsiteX35" fmla="*/ 774155 w 2822824"/>
                  <a:gd name="connsiteY35" fmla="*/ 3743352 h 3827499"/>
                  <a:gd name="connsiteX36" fmla="*/ 779765 w 2822824"/>
                  <a:gd name="connsiteY36" fmla="*/ 3513349 h 3827499"/>
                  <a:gd name="connsiteX37" fmla="*/ 746106 w 2822824"/>
                  <a:gd name="connsiteY37" fmla="*/ 3244078 h 3827499"/>
                  <a:gd name="connsiteX38" fmla="*/ 903181 w 2822824"/>
                  <a:gd name="connsiteY38" fmla="*/ 2666267 h 3827499"/>
                  <a:gd name="connsiteX39" fmla="*/ 1166842 w 2822824"/>
                  <a:gd name="connsiteY39" fmla="*/ 2559680 h 3827499"/>
                  <a:gd name="connsiteX40" fmla="*/ 1531480 w 2822824"/>
                  <a:gd name="connsiteY40" fmla="*/ 2666267 h 3827499"/>
                  <a:gd name="connsiteX41" fmla="*/ 1593188 w 2822824"/>
                  <a:gd name="connsiteY41" fmla="*/ 2666267 h 3827499"/>
                  <a:gd name="connsiteX42" fmla="*/ 1649286 w 2822824"/>
                  <a:gd name="connsiteY42" fmla="*/ 2767244 h 3827499"/>
                  <a:gd name="connsiteX43" fmla="*/ 1800751 w 2822824"/>
                  <a:gd name="connsiteY43" fmla="*/ 2800902 h 3827499"/>
                  <a:gd name="connsiteX44" fmla="*/ 1811971 w 2822824"/>
                  <a:gd name="connsiteY44" fmla="*/ 2834561 h 3827499"/>
                  <a:gd name="connsiteX45" fmla="*/ 1772702 w 2822824"/>
                  <a:gd name="connsiteY45" fmla="*/ 3036515 h 3827499"/>
                  <a:gd name="connsiteX46" fmla="*/ 1750263 w 2822824"/>
                  <a:gd name="connsiteY46" fmla="*/ 3361884 h 3827499"/>
                  <a:gd name="connsiteX47" fmla="*/ 1542700 w 2822824"/>
                  <a:gd name="connsiteY47" fmla="*/ 3384323 h 3827499"/>
                  <a:gd name="connsiteX48" fmla="*/ 1206111 w 2822824"/>
                  <a:gd name="connsiteY48" fmla="*/ 3434812 h 3827499"/>
                  <a:gd name="connsiteX49" fmla="*/ 1178062 w 2822824"/>
                  <a:gd name="connsiteY49" fmla="*/ 3507739 h 3827499"/>
                  <a:gd name="connsiteX50" fmla="*/ 1116354 w 2822824"/>
                  <a:gd name="connsiteY50" fmla="*/ 3535788 h 3827499"/>
                  <a:gd name="connsiteX51" fmla="*/ 1144403 w 2822824"/>
                  <a:gd name="connsiteY51" fmla="*/ 3670424 h 3827499"/>
                  <a:gd name="connsiteX52" fmla="*/ 1284648 w 2822824"/>
                  <a:gd name="connsiteY52" fmla="*/ 3676034 h 3827499"/>
                  <a:gd name="connsiteX53" fmla="*/ 1279038 w 2822824"/>
                  <a:gd name="connsiteY53" fmla="*/ 3524569 h 3827499"/>
                  <a:gd name="connsiteX54" fmla="*/ 1458552 w 2822824"/>
                  <a:gd name="connsiteY54" fmla="*/ 3535788 h 3827499"/>
                  <a:gd name="connsiteX55" fmla="*/ 1430503 w 2822824"/>
                  <a:gd name="connsiteY55" fmla="*/ 3614326 h 3827499"/>
                  <a:gd name="connsiteX56" fmla="*/ 1402454 w 2822824"/>
                  <a:gd name="connsiteY56" fmla="*/ 3676034 h 3827499"/>
                  <a:gd name="connsiteX57" fmla="*/ 1318307 w 2822824"/>
                  <a:gd name="connsiteY57" fmla="*/ 3692863 h 3827499"/>
                  <a:gd name="connsiteX58" fmla="*/ 1452943 w 2822824"/>
                  <a:gd name="connsiteY58" fmla="*/ 3816279 h 3827499"/>
                  <a:gd name="connsiteX59" fmla="*/ 1520260 w 2822824"/>
                  <a:gd name="connsiteY59" fmla="*/ 3681644 h 3827499"/>
                  <a:gd name="connsiteX60" fmla="*/ 1823190 w 2822824"/>
                  <a:gd name="connsiteY60" fmla="*/ 3580667 h 3827499"/>
                  <a:gd name="connsiteX61" fmla="*/ 2159779 w 2822824"/>
                  <a:gd name="connsiteY61" fmla="*/ 3653594 h 3827499"/>
                  <a:gd name="connsiteX62" fmla="*/ 2114901 w 2822824"/>
                  <a:gd name="connsiteY62" fmla="*/ 3754571 h 3827499"/>
                  <a:gd name="connsiteX63" fmla="*/ 2210268 w 2822824"/>
                  <a:gd name="connsiteY63" fmla="*/ 3821889 h 3827499"/>
                  <a:gd name="connsiteX64" fmla="*/ 2283195 w 2822824"/>
                  <a:gd name="connsiteY64" fmla="*/ 3771401 h 3827499"/>
                  <a:gd name="connsiteX65" fmla="*/ 2271976 w 2822824"/>
                  <a:gd name="connsiteY65" fmla="*/ 3676034 h 3827499"/>
                  <a:gd name="connsiteX66" fmla="*/ 2451490 w 2822824"/>
                  <a:gd name="connsiteY66" fmla="*/ 3597496 h 3827499"/>
                  <a:gd name="connsiteX67" fmla="*/ 2434660 w 2822824"/>
                  <a:gd name="connsiteY67" fmla="*/ 3423592 h 3827499"/>
                  <a:gd name="connsiteX68" fmla="*/ 1929777 w 2822824"/>
                  <a:gd name="connsiteY68" fmla="*/ 3395543 h 3827499"/>
                  <a:gd name="connsiteX69" fmla="*/ 1918557 w 2822824"/>
                  <a:gd name="connsiteY69" fmla="*/ 3070174 h 3827499"/>
                  <a:gd name="connsiteX70" fmla="*/ 1884898 w 2822824"/>
                  <a:gd name="connsiteY70" fmla="*/ 3053344 h 3827499"/>
                  <a:gd name="connsiteX71" fmla="*/ 1907338 w 2822824"/>
                  <a:gd name="connsiteY71" fmla="*/ 2873830 h 3827499"/>
                  <a:gd name="connsiteX72" fmla="*/ 1862459 w 2822824"/>
                  <a:gd name="connsiteY72" fmla="*/ 2812122 h 3827499"/>
                  <a:gd name="connsiteX73" fmla="*/ 2109291 w 2822824"/>
                  <a:gd name="connsiteY73" fmla="*/ 2756024 h 3827499"/>
                  <a:gd name="connsiteX74" fmla="*/ 2131730 w 2822824"/>
                  <a:gd name="connsiteY74" fmla="*/ 2626998 h 3827499"/>
                  <a:gd name="connsiteX75" fmla="*/ 2372952 w 2822824"/>
                  <a:gd name="connsiteY75" fmla="*/ 2660657 h 3827499"/>
                  <a:gd name="connsiteX76" fmla="*/ 2597345 w 2822824"/>
                  <a:gd name="connsiteY76" fmla="*/ 2071626 h 3827499"/>
                  <a:gd name="connsiteX77" fmla="*/ 2552466 w 2822824"/>
                  <a:gd name="connsiteY77" fmla="*/ 1987479 h 3827499"/>
                  <a:gd name="connsiteX78" fmla="*/ 2698322 w 2822824"/>
                  <a:gd name="connsiteY78" fmla="*/ 1499425 h 3827499"/>
                  <a:gd name="connsiteX79" fmla="*/ 2642224 w 2822824"/>
                  <a:gd name="connsiteY79" fmla="*/ 1392839 h 3827499"/>
                  <a:gd name="connsiteX80" fmla="*/ 2490758 w 2822824"/>
                  <a:gd name="connsiteY80" fmla="*/ 848687 h 3827499"/>
                  <a:gd name="connsiteX81" fmla="*/ 2782470 w 2822824"/>
                  <a:gd name="connsiteY81" fmla="*/ 714051 h 3827499"/>
                  <a:gd name="connsiteX82" fmla="*/ 2715151 w 2822824"/>
                  <a:gd name="connsiteY82" fmla="*/ 472829 h 3827499"/>
                  <a:gd name="connsiteX83" fmla="*/ 2647833 w 2822824"/>
                  <a:gd name="connsiteY83" fmla="*/ 80143 h 3827499"/>
                  <a:gd name="connsiteX0" fmla="*/ 2647833 w 2822824"/>
                  <a:gd name="connsiteY0" fmla="*/ 80143 h 3827499"/>
                  <a:gd name="connsiteX1" fmla="*/ 2395391 w 2822824"/>
                  <a:gd name="connsiteY1" fmla="*/ 1604 h 3827499"/>
                  <a:gd name="connsiteX2" fmla="*/ 2193438 w 2822824"/>
                  <a:gd name="connsiteY2" fmla="*/ 197948 h 3827499"/>
                  <a:gd name="connsiteX3" fmla="*/ 2114901 w 2822824"/>
                  <a:gd name="connsiteY3" fmla="*/ 214777 h 3827499"/>
                  <a:gd name="connsiteX4" fmla="*/ 2142950 w 2822824"/>
                  <a:gd name="connsiteY4" fmla="*/ 326974 h 3827499"/>
                  <a:gd name="connsiteX5" fmla="*/ 2047583 w 2822824"/>
                  <a:gd name="connsiteY5" fmla="*/ 495268 h 3827499"/>
                  <a:gd name="connsiteX6" fmla="*/ 2159779 w 2822824"/>
                  <a:gd name="connsiteY6" fmla="*/ 747710 h 3827499"/>
                  <a:gd name="connsiteX7" fmla="*/ 2030754 w 2822824"/>
                  <a:gd name="connsiteY7" fmla="*/ 792588 h 3827499"/>
                  <a:gd name="connsiteX8" fmla="*/ 1997095 w 2822824"/>
                  <a:gd name="connsiteY8" fmla="*/ 859906 h 3827499"/>
                  <a:gd name="connsiteX9" fmla="*/ 1997095 w 2822824"/>
                  <a:gd name="connsiteY9" fmla="*/ 747710 h 3827499"/>
                  <a:gd name="connsiteX10" fmla="*/ 1946606 w 2822824"/>
                  <a:gd name="connsiteY10" fmla="*/ 708441 h 3827499"/>
                  <a:gd name="connsiteX11" fmla="*/ 1772702 w 2822824"/>
                  <a:gd name="connsiteY11" fmla="*/ 758929 h 3827499"/>
                  <a:gd name="connsiteX12" fmla="*/ 1402454 w 2822824"/>
                  <a:gd name="connsiteY12" fmla="*/ 618684 h 3827499"/>
                  <a:gd name="connsiteX13" fmla="*/ 1705384 w 2822824"/>
                  <a:gd name="connsiteY13" fmla="*/ 1190885 h 3827499"/>
                  <a:gd name="connsiteX14" fmla="*/ 1800751 w 2822824"/>
                  <a:gd name="connsiteY14" fmla="*/ 1263813 h 3827499"/>
                  <a:gd name="connsiteX15" fmla="*/ 1649286 w 2822824"/>
                  <a:gd name="connsiteY15" fmla="*/ 1488205 h 3827499"/>
                  <a:gd name="connsiteX16" fmla="*/ 1727824 w 2822824"/>
                  <a:gd name="connsiteY16" fmla="*/ 1706988 h 3827499"/>
                  <a:gd name="connsiteX17" fmla="*/ 1817581 w 2822824"/>
                  <a:gd name="connsiteY17" fmla="*/ 1701379 h 3827499"/>
                  <a:gd name="connsiteX18" fmla="*/ 1671725 w 2822824"/>
                  <a:gd name="connsiteY18" fmla="*/ 1869673 h 3827499"/>
                  <a:gd name="connsiteX19" fmla="*/ 914400 w 2822824"/>
                  <a:gd name="connsiteY19" fmla="*/ 1617231 h 3827499"/>
                  <a:gd name="connsiteX20" fmla="*/ 460005 w 2822824"/>
                  <a:gd name="connsiteY20" fmla="*/ 2643828 h 3827499"/>
                  <a:gd name="connsiteX21" fmla="*/ 263662 w 2822824"/>
                  <a:gd name="connsiteY21" fmla="*/ 2851391 h 3827499"/>
                  <a:gd name="connsiteX22" fmla="*/ 44879 w 2822824"/>
                  <a:gd name="connsiteY22" fmla="*/ 2896269 h 3827499"/>
                  <a:gd name="connsiteX23" fmla="*/ 0 w 2822824"/>
                  <a:gd name="connsiteY23" fmla="*/ 3002856 h 3827499"/>
                  <a:gd name="connsiteX24" fmla="*/ 274881 w 2822824"/>
                  <a:gd name="connsiteY24" fmla="*/ 3126272 h 3827499"/>
                  <a:gd name="connsiteX25" fmla="*/ 504884 w 2822824"/>
                  <a:gd name="connsiteY25" fmla="*/ 3025295 h 3827499"/>
                  <a:gd name="connsiteX26" fmla="*/ 471225 w 2822824"/>
                  <a:gd name="connsiteY26" fmla="*/ 3154321 h 3827499"/>
                  <a:gd name="connsiteX27" fmla="*/ 572201 w 2822824"/>
                  <a:gd name="connsiteY27" fmla="*/ 3199199 h 3827499"/>
                  <a:gd name="connsiteX28" fmla="*/ 381468 w 2822824"/>
                  <a:gd name="connsiteY28" fmla="*/ 3659204 h 3827499"/>
                  <a:gd name="connsiteX29" fmla="*/ 196344 w 2822824"/>
                  <a:gd name="connsiteY29" fmla="*/ 3704083 h 3827499"/>
                  <a:gd name="connsiteX30" fmla="*/ 263662 w 2822824"/>
                  <a:gd name="connsiteY30" fmla="*/ 3805059 h 3827499"/>
                  <a:gd name="connsiteX31" fmla="*/ 555372 w 2822824"/>
                  <a:gd name="connsiteY31" fmla="*/ 3827499 h 3827499"/>
                  <a:gd name="connsiteX32" fmla="*/ 589031 w 2822824"/>
                  <a:gd name="connsiteY32" fmla="*/ 3619936 h 3827499"/>
                  <a:gd name="connsiteX33" fmla="*/ 645129 w 2822824"/>
                  <a:gd name="connsiteY33" fmla="*/ 3614326 h 3827499"/>
                  <a:gd name="connsiteX34" fmla="*/ 690008 w 2822824"/>
                  <a:gd name="connsiteY34" fmla="*/ 3737742 h 3827499"/>
                  <a:gd name="connsiteX35" fmla="*/ 774155 w 2822824"/>
                  <a:gd name="connsiteY35" fmla="*/ 3743352 h 3827499"/>
                  <a:gd name="connsiteX36" fmla="*/ 779765 w 2822824"/>
                  <a:gd name="connsiteY36" fmla="*/ 3513349 h 3827499"/>
                  <a:gd name="connsiteX37" fmla="*/ 746106 w 2822824"/>
                  <a:gd name="connsiteY37" fmla="*/ 3244078 h 3827499"/>
                  <a:gd name="connsiteX38" fmla="*/ 903181 w 2822824"/>
                  <a:gd name="connsiteY38" fmla="*/ 2666267 h 3827499"/>
                  <a:gd name="connsiteX39" fmla="*/ 1166842 w 2822824"/>
                  <a:gd name="connsiteY39" fmla="*/ 2559680 h 3827499"/>
                  <a:gd name="connsiteX40" fmla="*/ 1531480 w 2822824"/>
                  <a:gd name="connsiteY40" fmla="*/ 2666267 h 3827499"/>
                  <a:gd name="connsiteX41" fmla="*/ 1593188 w 2822824"/>
                  <a:gd name="connsiteY41" fmla="*/ 2666267 h 3827499"/>
                  <a:gd name="connsiteX42" fmla="*/ 1649286 w 2822824"/>
                  <a:gd name="connsiteY42" fmla="*/ 2767244 h 3827499"/>
                  <a:gd name="connsiteX43" fmla="*/ 1800751 w 2822824"/>
                  <a:gd name="connsiteY43" fmla="*/ 2800902 h 3827499"/>
                  <a:gd name="connsiteX44" fmla="*/ 1811971 w 2822824"/>
                  <a:gd name="connsiteY44" fmla="*/ 2834561 h 3827499"/>
                  <a:gd name="connsiteX45" fmla="*/ 1772702 w 2822824"/>
                  <a:gd name="connsiteY45" fmla="*/ 3036515 h 3827499"/>
                  <a:gd name="connsiteX46" fmla="*/ 1750263 w 2822824"/>
                  <a:gd name="connsiteY46" fmla="*/ 3361884 h 3827499"/>
                  <a:gd name="connsiteX47" fmla="*/ 1542700 w 2822824"/>
                  <a:gd name="connsiteY47" fmla="*/ 3384323 h 3827499"/>
                  <a:gd name="connsiteX48" fmla="*/ 1206111 w 2822824"/>
                  <a:gd name="connsiteY48" fmla="*/ 3434812 h 3827499"/>
                  <a:gd name="connsiteX49" fmla="*/ 1178062 w 2822824"/>
                  <a:gd name="connsiteY49" fmla="*/ 3507739 h 3827499"/>
                  <a:gd name="connsiteX50" fmla="*/ 1116354 w 2822824"/>
                  <a:gd name="connsiteY50" fmla="*/ 3535788 h 3827499"/>
                  <a:gd name="connsiteX51" fmla="*/ 1144403 w 2822824"/>
                  <a:gd name="connsiteY51" fmla="*/ 3670424 h 3827499"/>
                  <a:gd name="connsiteX52" fmla="*/ 1284648 w 2822824"/>
                  <a:gd name="connsiteY52" fmla="*/ 3676034 h 3827499"/>
                  <a:gd name="connsiteX53" fmla="*/ 1279038 w 2822824"/>
                  <a:gd name="connsiteY53" fmla="*/ 3524569 h 3827499"/>
                  <a:gd name="connsiteX54" fmla="*/ 1458552 w 2822824"/>
                  <a:gd name="connsiteY54" fmla="*/ 3535788 h 3827499"/>
                  <a:gd name="connsiteX55" fmla="*/ 1430503 w 2822824"/>
                  <a:gd name="connsiteY55" fmla="*/ 3614326 h 3827499"/>
                  <a:gd name="connsiteX56" fmla="*/ 1402454 w 2822824"/>
                  <a:gd name="connsiteY56" fmla="*/ 3676034 h 3827499"/>
                  <a:gd name="connsiteX57" fmla="*/ 1318307 w 2822824"/>
                  <a:gd name="connsiteY57" fmla="*/ 3692863 h 3827499"/>
                  <a:gd name="connsiteX58" fmla="*/ 1452943 w 2822824"/>
                  <a:gd name="connsiteY58" fmla="*/ 3816279 h 3827499"/>
                  <a:gd name="connsiteX59" fmla="*/ 1520260 w 2822824"/>
                  <a:gd name="connsiteY59" fmla="*/ 3681644 h 3827499"/>
                  <a:gd name="connsiteX60" fmla="*/ 1823190 w 2822824"/>
                  <a:gd name="connsiteY60" fmla="*/ 3580667 h 3827499"/>
                  <a:gd name="connsiteX61" fmla="*/ 2159779 w 2822824"/>
                  <a:gd name="connsiteY61" fmla="*/ 3653594 h 3827499"/>
                  <a:gd name="connsiteX62" fmla="*/ 2114901 w 2822824"/>
                  <a:gd name="connsiteY62" fmla="*/ 3754571 h 3827499"/>
                  <a:gd name="connsiteX63" fmla="*/ 2210268 w 2822824"/>
                  <a:gd name="connsiteY63" fmla="*/ 3821889 h 3827499"/>
                  <a:gd name="connsiteX64" fmla="*/ 2283195 w 2822824"/>
                  <a:gd name="connsiteY64" fmla="*/ 3771401 h 3827499"/>
                  <a:gd name="connsiteX65" fmla="*/ 2271976 w 2822824"/>
                  <a:gd name="connsiteY65" fmla="*/ 3676034 h 3827499"/>
                  <a:gd name="connsiteX66" fmla="*/ 2451490 w 2822824"/>
                  <a:gd name="connsiteY66" fmla="*/ 3597496 h 3827499"/>
                  <a:gd name="connsiteX67" fmla="*/ 2434660 w 2822824"/>
                  <a:gd name="connsiteY67" fmla="*/ 3423592 h 3827499"/>
                  <a:gd name="connsiteX68" fmla="*/ 1929777 w 2822824"/>
                  <a:gd name="connsiteY68" fmla="*/ 3395543 h 3827499"/>
                  <a:gd name="connsiteX69" fmla="*/ 1918557 w 2822824"/>
                  <a:gd name="connsiteY69" fmla="*/ 3070174 h 3827499"/>
                  <a:gd name="connsiteX70" fmla="*/ 1884898 w 2822824"/>
                  <a:gd name="connsiteY70" fmla="*/ 3053344 h 3827499"/>
                  <a:gd name="connsiteX71" fmla="*/ 1907338 w 2822824"/>
                  <a:gd name="connsiteY71" fmla="*/ 2873830 h 3827499"/>
                  <a:gd name="connsiteX72" fmla="*/ 1862459 w 2822824"/>
                  <a:gd name="connsiteY72" fmla="*/ 2812122 h 3827499"/>
                  <a:gd name="connsiteX73" fmla="*/ 2109291 w 2822824"/>
                  <a:gd name="connsiteY73" fmla="*/ 2756024 h 3827499"/>
                  <a:gd name="connsiteX74" fmla="*/ 2131730 w 2822824"/>
                  <a:gd name="connsiteY74" fmla="*/ 2626998 h 3827499"/>
                  <a:gd name="connsiteX75" fmla="*/ 2372952 w 2822824"/>
                  <a:gd name="connsiteY75" fmla="*/ 2660657 h 3827499"/>
                  <a:gd name="connsiteX76" fmla="*/ 2597345 w 2822824"/>
                  <a:gd name="connsiteY76" fmla="*/ 2071626 h 3827499"/>
                  <a:gd name="connsiteX77" fmla="*/ 2552466 w 2822824"/>
                  <a:gd name="connsiteY77" fmla="*/ 1987479 h 3827499"/>
                  <a:gd name="connsiteX78" fmla="*/ 2698322 w 2822824"/>
                  <a:gd name="connsiteY78" fmla="*/ 1499425 h 3827499"/>
                  <a:gd name="connsiteX79" fmla="*/ 2642224 w 2822824"/>
                  <a:gd name="connsiteY79" fmla="*/ 1392839 h 3827499"/>
                  <a:gd name="connsiteX80" fmla="*/ 2490758 w 2822824"/>
                  <a:gd name="connsiteY80" fmla="*/ 848687 h 3827499"/>
                  <a:gd name="connsiteX81" fmla="*/ 2782470 w 2822824"/>
                  <a:gd name="connsiteY81" fmla="*/ 714051 h 3827499"/>
                  <a:gd name="connsiteX82" fmla="*/ 2715151 w 2822824"/>
                  <a:gd name="connsiteY82" fmla="*/ 472829 h 3827499"/>
                  <a:gd name="connsiteX83" fmla="*/ 2647833 w 2822824"/>
                  <a:gd name="connsiteY83" fmla="*/ 80143 h 3827499"/>
                  <a:gd name="connsiteX0" fmla="*/ 2647833 w 2803959"/>
                  <a:gd name="connsiteY0" fmla="*/ 80143 h 3827499"/>
                  <a:gd name="connsiteX1" fmla="*/ 2395391 w 2803959"/>
                  <a:gd name="connsiteY1" fmla="*/ 1604 h 3827499"/>
                  <a:gd name="connsiteX2" fmla="*/ 2193438 w 2803959"/>
                  <a:gd name="connsiteY2" fmla="*/ 197948 h 3827499"/>
                  <a:gd name="connsiteX3" fmla="*/ 2114901 w 2803959"/>
                  <a:gd name="connsiteY3" fmla="*/ 214777 h 3827499"/>
                  <a:gd name="connsiteX4" fmla="*/ 2142950 w 2803959"/>
                  <a:gd name="connsiteY4" fmla="*/ 326974 h 3827499"/>
                  <a:gd name="connsiteX5" fmla="*/ 2047583 w 2803959"/>
                  <a:gd name="connsiteY5" fmla="*/ 495268 h 3827499"/>
                  <a:gd name="connsiteX6" fmla="*/ 2159779 w 2803959"/>
                  <a:gd name="connsiteY6" fmla="*/ 747710 h 3827499"/>
                  <a:gd name="connsiteX7" fmla="*/ 2030754 w 2803959"/>
                  <a:gd name="connsiteY7" fmla="*/ 792588 h 3827499"/>
                  <a:gd name="connsiteX8" fmla="*/ 1997095 w 2803959"/>
                  <a:gd name="connsiteY8" fmla="*/ 859906 h 3827499"/>
                  <a:gd name="connsiteX9" fmla="*/ 1997095 w 2803959"/>
                  <a:gd name="connsiteY9" fmla="*/ 747710 h 3827499"/>
                  <a:gd name="connsiteX10" fmla="*/ 1946606 w 2803959"/>
                  <a:gd name="connsiteY10" fmla="*/ 708441 h 3827499"/>
                  <a:gd name="connsiteX11" fmla="*/ 1772702 w 2803959"/>
                  <a:gd name="connsiteY11" fmla="*/ 758929 h 3827499"/>
                  <a:gd name="connsiteX12" fmla="*/ 1402454 w 2803959"/>
                  <a:gd name="connsiteY12" fmla="*/ 618684 h 3827499"/>
                  <a:gd name="connsiteX13" fmla="*/ 1705384 w 2803959"/>
                  <a:gd name="connsiteY13" fmla="*/ 1190885 h 3827499"/>
                  <a:gd name="connsiteX14" fmla="*/ 1800751 w 2803959"/>
                  <a:gd name="connsiteY14" fmla="*/ 1263813 h 3827499"/>
                  <a:gd name="connsiteX15" fmla="*/ 1649286 w 2803959"/>
                  <a:gd name="connsiteY15" fmla="*/ 1488205 h 3827499"/>
                  <a:gd name="connsiteX16" fmla="*/ 1727824 w 2803959"/>
                  <a:gd name="connsiteY16" fmla="*/ 1706988 h 3827499"/>
                  <a:gd name="connsiteX17" fmla="*/ 1817581 w 2803959"/>
                  <a:gd name="connsiteY17" fmla="*/ 1701379 h 3827499"/>
                  <a:gd name="connsiteX18" fmla="*/ 1671725 w 2803959"/>
                  <a:gd name="connsiteY18" fmla="*/ 1869673 h 3827499"/>
                  <a:gd name="connsiteX19" fmla="*/ 914400 w 2803959"/>
                  <a:gd name="connsiteY19" fmla="*/ 1617231 h 3827499"/>
                  <a:gd name="connsiteX20" fmla="*/ 460005 w 2803959"/>
                  <a:gd name="connsiteY20" fmla="*/ 2643828 h 3827499"/>
                  <a:gd name="connsiteX21" fmla="*/ 263662 w 2803959"/>
                  <a:gd name="connsiteY21" fmla="*/ 2851391 h 3827499"/>
                  <a:gd name="connsiteX22" fmla="*/ 44879 w 2803959"/>
                  <a:gd name="connsiteY22" fmla="*/ 2896269 h 3827499"/>
                  <a:gd name="connsiteX23" fmla="*/ 0 w 2803959"/>
                  <a:gd name="connsiteY23" fmla="*/ 3002856 h 3827499"/>
                  <a:gd name="connsiteX24" fmla="*/ 274881 w 2803959"/>
                  <a:gd name="connsiteY24" fmla="*/ 3126272 h 3827499"/>
                  <a:gd name="connsiteX25" fmla="*/ 504884 w 2803959"/>
                  <a:gd name="connsiteY25" fmla="*/ 3025295 h 3827499"/>
                  <a:gd name="connsiteX26" fmla="*/ 471225 w 2803959"/>
                  <a:gd name="connsiteY26" fmla="*/ 3154321 h 3827499"/>
                  <a:gd name="connsiteX27" fmla="*/ 572201 w 2803959"/>
                  <a:gd name="connsiteY27" fmla="*/ 3199199 h 3827499"/>
                  <a:gd name="connsiteX28" fmla="*/ 381468 w 2803959"/>
                  <a:gd name="connsiteY28" fmla="*/ 3659204 h 3827499"/>
                  <a:gd name="connsiteX29" fmla="*/ 196344 w 2803959"/>
                  <a:gd name="connsiteY29" fmla="*/ 3704083 h 3827499"/>
                  <a:gd name="connsiteX30" fmla="*/ 263662 w 2803959"/>
                  <a:gd name="connsiteY30" fmla="*/ 3805059 h 3827499"/>
                  <a:gd name="connsiteX31" fmla="*/ 555372 w 2803959"/>
                  <a:gd name="connsiteY31" fmla="*/ 3827499 h 3827499"/>
                  <a:gd name="connsiteX32" fmla="*/ 589031 w 2803959"/>
                  <a:gd name="connsiteY32" fmla="*/ 3619936 h 3827499"/>
                  <a:gd name="connsiteX33" fmla="*/ 645129 w 2803959"/>
                  <a:gd name="connsiteY33" fmla="*/ 3614326 h 3827499"/>
                  <a:gd name="connsiteX34" fmla="*/ 690008 w 2803959"/>
                  <a:gd name="connsiteY34" fmla="*/ 3737742 h 3827499"/>
                  <a:gd name="connsiteX35" fmla="*/ 774155 w 2803959"/>
                  <a:gd name="connsiteY35" fmla="*/ 3743352 h 3827499"/>
                  <a:gd name="connsiteX36" fmla="*/ 779765 w 2803959"/>
                  <a:gd name="connsiteY36" fmla="*/ 3513349 h 3827499"/>
                  <a:gd name="connsiteX37" fmla="*/ 746106 w 2803959"/>
                  <a:gd name="connsiteY37" fmla="*/ 3244078 h 3827499"/>
                  <a:gd name="connsiteX38" fmla="*/ 903181 w 2803959"/>
                  <a:gd name="connsiteY38" fmla="*/ 2666267 h 3827499"/>
                  <a:gd name="connsiteX39" fmla="*/ 1166842 w 2803959"/>
                  <a:gd name="connsiteY39" fmla="*/ 2559680 h 3827499"/>
                  <a:gd name="connsiteX40" fmla="*/ 1531480 w 2803959"/>
                  <a:gd name="connsiteY40" fmla="*/ 2666267 h 3827499"/>
                  <a:gd name="connsiteX41" fmla="*/ 1593188 w 2803959"/>
                  <a:gd name="connsiteY41" fmla="*/ 2666267 h 3827499"/>
                  <a:gd name="connsiteX42" fmla="*/ 1649286 w 2803959"/>
                  <a:gd name="connsiteY42" fmla="*/ 2767244 h 3827499"/>
                  <a:gd name="connsiteX43" fmla="*/ 1800751 w 2803959"/>
                  <a:gd name="connsiteY43" fmla="*/ 2800902 h 3827499"/>
                  <a:gd name="connsiteX44" fmla="*/ 1811971 w 2803959"/>
                  <a:gd name="connsiteY44" fmla="*/ 2834561 h 3827499"/>
                  <a:gd name="connsiteX45" fmla="*/ 1772702 w 2803959"/>
                  <a:gd name="connsiteY45" fmla="*/ 3036515 h 3827499"/>
                  <a:gd name="connsiteX46" fmla="*/ 1750263 w 2803959"/>
                  <a:gd name="connsiteY46" fmla="*/ 3361884 h 3827499"/>
                  <a:gd name="connsiteX47" fmla="*/ 1542700 w 2803959"/>
                  <a:gd name="connsiteY47" fmla="*/ 3384323 h 3827499"/>
                  <a:gd name="connsiteX48" fmla="*/ 1206111 w 2803959"/>
                  <a:gd name="connsiteY48" fmla="*/ 3434812 h 3827499"/>
                  <a:gd name="connsiteX49" fmla="*/ 1178062 w 2803959"/>
                  <a:gd name="connsiteY49" fmla="*/ 3507739 h 3827499"/>
                  <a:gd name="connsiteX50" fmla="*/ 1116354 w 2803959"/>
                  <a:gd name="connsiteY50" fmla="*/ 3535788 h 3827499"/>
                  <a:gd name="connsiteX51" fmla="*/ 1144403 w 2803959"/>
                  <a:gd name="connsiteY51" fmla="*/ 3670424 h 3827499"/>
                  <a:gd name="connsiteX52" fmla="*/ 1284648 w 2803959"/>
                  <a:gd name="connsiteY52" fmla="*/ 3676034 h 3827499"/>
                  <a:gd name="connsiteX53" fmla="*/ 1279038 w 2803959"/>
                  <a:gd name="connsiteY53" fmla="*/ 3524569 h 3827499"/>
                  <a:gd name="connsiteX54" fmla="*/ 1458552 w 2803959"/>
                  <a:gd name="connsiteY54" fmla="*/ 3535788 h 3827499"/>
                  <a:gd name="connsiteX55" fmla="*/ 1430503 w 2803959"/>
                  <a:gd name="connsiteY55" fmla="*/ 3614326 h 3827499"/>
                  <a:gd name="connsiteX56" fmla="*/ 1402454 w 2803959"/>
                  <a:gd name="connsiteY56" fmla="*/ 3676034 h 3827499"/>
                  <a:gd name="connsiteX57" fmla="*/ 1318307 w 2803959"/>
                  <a:gd name="connsiteY57" fmla="*/ 3692863 h 3827499"/>
                  <a:gd name="connsiteX58" fmla="*/ 1452943 w 2803959"/>
                  <a:gd name="connsiteY58" fmla="*/ 3816279 h 3827499"/>
                  <a:gd name="connsiteX59" fmla="*/ 1520260 w 2803959"/>
                  <a:gd name="connsiteY59" fmla="*/ 3681644 h 3827499"/>
                  <a:gd name="connsiteX60" fmla="*/ 1823190 w 2803959"/>
                  <a:gd name="connsiteY60" fmla="*/ 3580667 h 3827499"/>
                  <a:gd name="connsiteX61" fmla="*/ 2159779 w 2803959"/>
                  <a:gd name="connsiteY61" fmla="*/ 3653594 h 3827499"/>
                  <a:gd name="connsiteX62" fmla="*/ 2114901 w 2803959"/>
                  <a:gd name="connsiteY62" fmla="*/ 3754571 h 3827499"/>
                  <a:gd name="connsiteX63" fmla="*/ 2210268 w 2803959"/>
                  <a:gd name="connsiteY63" fmla="*/ 3821889 h 3827499"/>
                  <a:gd name="connsiteX64" fmla="*/ 2283195 w 2803959"/>
                  <a:gd name="connsiteY64" fmla="*/ 3771401 h 3827499"/>
                  <a:gd name="connsiteX65" fmla="*/ 2271976 w 2803959"/>
                  <a:gd name="connsiteY65" fmla="*/ 3676034 h 3827499"/>
                  <a:gd name="connsiteX66" fmla="*/ 2451490 w 2803959"/>
                  <a:gd name="connsiteY66" fmla="*/ 3597496 h 3827499"/>
                  <a:gd name="connsiteX67" fmla="*/ 2434660 w 2803959"/>
                  <a:gd name="connsiteY67" fmla="*/ 3423592 h 3827499"/>
                  <a:gd name="connsiteX68" fmla="*/ 1929777 w 2803959"/>
                  <a:gd name="connsiteY68" fmla="*/ 3395543 h 3827499"/>
                  <a:gd name="connsiteX69" fmla="*/ 1918557 w 2803959"/>
                  <a:gd name="connsiteY69" fmla="*/ 3070174 h 3827499"/>
                  <a:gd name="connsiteX70" fmla="*/ 1884898 w 2803959"/>
                  <a:gd name="connsiteY70" fmla="*/ 3053344 h 3827499"/>
                  <a:gd name="connsiteX71" fmla="*/ 1907338 w 2803959"/>
                  <a:gd name="connsiteY71" fmla="*/ 2873830 h 3827499"/>
                  <a:gd name="connsiteX72" fmla="*/ 1862459 w 2803959"/>
                  <a:gd name="connsiteY72" fmla="*/ 2812122 h 3827499"/>
                  <a:gd name="connsiteX73" fmla="*/ 2109291 w 2803959"/>
                  <a:gd name="connsiteY73" fmla="*/ 2756024 h 3827499"/>
                  <a:gd name="connsiteX74" fmla="*/ 2131730 w 2803959"/>
                  <a:gd name="connsiteY74" fmla="*/ 2626998 h 3827499"/>
                  <a:gd name="connsiteX75" fmla="*/ 2372952 w 2803959"/>
                  <a:gd name="connsiteY75" fmla="*/ 2660657 h 3827499"/>
                  <a:gd name="connsiteX76" fmla="*/ 2597345 w 2803959"/>
                  <a:gd name="connsiteY76" fmla="*/ 2071626 h 3827499"/>
                  <a:gd name="connsiteX77" fmla="*/ 2552466 w 2803959"/>
                  <a:gd name="connsiteY77" fmla="*/ 1987479 h 3827499"/>
                  <a:gd name="connsiteX78" fmla="*/ 2698322 w 2803959"/>
                  <a:gd name="connsiteY78" fmla="*/ 1499425 h 3827499"/>
                  <a:gd name="connsiteX79" fmla="*/ 2642224 w 2803959"/>
                  <a:gd name="connsiteY79" fmla="*/ 1392839 h 3827499"/>
                  <a:gd name="connsiteX80" fmla="*/ 2490758 w 2803959"/>
                  <a:gd name="connsiteY80" fmla="*/ 848687 h 3827499"/>
                  <a:gd name="connsiteX81" fmla="*/ 2743201 w 2803959"/>
                  <a:gd name="connsiteY81" fmla="*/ 714051 h 3827499"/>
                  <a:gd name="connsiteX82" fmla="*/ 2715151 w 2803959"/>
                  <a:gd name="connsiteY82" fmla="*/ 472829 h 3827499"/>
                  <a:gd name="connsiteX83" fmla="*/ 2647833 w 2803959"/>
                  <a:gd name="connsiteY83" fmla="*/ 80143 h 3827499"/>
                  <a:gd name="connsiteX0" fmla="*/ 2647833 w 2798650"/>
                  <a:gd name="connsiteY0" fmla="*/ 80143 h 3827499"/>
                  <a:gd name="connsiteX1" fmla="*/ 2395391 w 2798650"/>
                  <a:gd name="connsiteY1" fmla="*/ 1604 h 3827499"/>
                  <a:gd name="connsiteX2" fmla="*/ 2193438 w 2798650"/>
                  <a:gd name="connsiteY2" fmla="*/ 197948 h 3827499"/>
                  <a:gd name="connsiteX3" fmla="*/ 2114901 w 2798650"/>
                  <a:gd name="connsiteY3" fmla="*/ 214777 h 3827499"/>
                  <a:gd name="connsiteX4" fmla="*/ 2142950 w 2798650"/>
                  <a:gd name="connsiteY4" fmla="*/ 326974 h 3827499"/>
                  <a:gd name="connsiteX5" fmla="*/ 2047583 w 2798650"/>
                  <a:gd name="connsiteY5" fmla="*/ 495268 h 3827499"/>
                  <a:gd name="connsiteX6" fmla="*/ 2159779 w 2798650"/>
                  <a:gd name="connsiteY6" fmla="*/ 747710 h 3827499"/>
                  <a:gd name="connsiteX7" fmla="*/ 2030754 w 2798650"/>
                  <a:gd name="connsiteY7" fmla="*/ 792588 h 3827499"/>
                  <a:gd name="connsiteX8" fmla="*/ 1997095 w 2798650"/>
                  <a:gd name="connsiteY8" fmla="*/ 859906 h 3827499"/>
                  <a:gd name="connsiteX9" fmla="*/ 1997095 w 2798650"/>
                  <a:gd name="connsiteY9" fmla="*/ 747710 h 3827499"/>
                  <a:gd name="connsiteX10" fmla="*/ 1946606 w 2798650"/>
                  <a:gd name="connsiteY10" fmla="*/ 708441 h 3827499"/>
                  <a:gd name="connsiteX11" fmla="*/ 1772702 w 2798650"/>
                  <a:gd name="connsiteY11" fmla="*/ 758929 h 3827499"/>
                  <a:gd name="connsiteX12" fmla="*/ 1402454 w 2798650"/>
                  <a:gd name="connsiteY12" fmla="*/ 618684 h 3827499"/>
                  <a:gd name="connsiteX13" fmla="*/ 1705384 w 2798650"/>
                  <a:gd name="connsiteY13" fmla="*/ 1190885 h 3827499"/>
                  <a:gd name="connsiteX14" fmla="*/ 1800751 w 2798650"/>
                  <a:gd name="connsiteY14" fmla="*/ 1263813 h 3827499"/>
                  <a:gd name="connsiteX15" fmla="*/ 1649286 w 2798650"/>
                  <a:gd name="connsiteY15" fmla="*/ 1488205 h 3827499"/>
                  <a:gd name="connsiteX16" fmla="*/ 1727824 w 2798650"/>
                  <a:gd name="connsiteY16" fmla="*/ 1706988 h 3827499"/>
                  <a:gd name="connsiteX17" fmla="*/ 1817581 w 2798650"/>
                  <a:gd name="connsiteY17" fmla="*/ 1701379 h 3827499"/>
                  <a:gd name="connsiteX18" fmla="*/ 1671725 w 2798650"/>
                  <a:gd name="connsiteY18" fmla="*/ 1869673 h 3827499"/>
                  <a:gd name="connsiteX19" fmla="*/ 914400 w 2798650"/>
                  <a:gd name="connsiteY19" fmla="*/ 1617231 h 3827499"/>
                  <a:gd name="connsiteX20" fmla="*/ 460005 w 2798650"/>
                  <a:gd name="connsiteY20" fmla="*/ 2643828 h 3827499"/>
                  <a:gd name="connsiteX21" fmla="*/ 263662 w 2798650"/>
                  <a:gd name="connsiteY21" fmla="*/ 2851391 h 3827499"/>
                  <a:gd name="connsiteX22" fmla="*/ 44879 w 2798650"/>
                  <a:gd name="connsiteY22" fmla="*/ 2896269 h 3827499"/>
                  <a:gd name="connsiteX23" fmla="*/ 0 w 2798650"/>
                  <a:gd name="connsiteY23" fmla="*/ 3002856 h 3827499"/>
                  <a:gd name="connsiteX24" fmla="*/ 274881 w 2798650"/>
                  <a:gd name="connsiteY24" fmla="*/ 3126272 h 3827499"/>
                  <a:gd name="connsiteX25" fmla="*/ 504884 w 2798650"/>
                  <a:gd name="connsiteY25" fmla="*/ 3025295 h 3827499"/>
                  <a:gd name="connsiteX26" fmla="*/ 471225 w 2798650"/>
                  <a:gd name="connsiteY26" fmla="*/ 3154321 h 3827499"/>
                  <a:gd name="connsiteX27" fmla="*/ 572201 w 2798650"/>
                  <a:gd name="connsiteY27" fmla="*/ 3199199 h 3827499"/>
                  <a:gd name="connsiteX28" fmla="*/ 381468 w 2798650"/>
                  <a:gd name="connsiteY28" fmla="*/ 3659204 h 3827499"/>
                  <a:gd name="connsiteX29" fmla="*/ 196344 w 2798650"/>
                  <a:gd name="connsiteY29" fmla="*/ 3704083 h 3827499"/>
                  <a:gd name="connsiteX30" fmla="*/ 263662 w 2798650"/>
                  <a:gd name="connsiteY30" fmla="*/ 3805059 h 3827499"/>
                  <a:gd name="connsiteX31" fmla="*/ 555372 w 2798650"/>
                  <a:gd name="connsiteY31" fmla="*/ 3827499 h 3827499"/>
                  <a:gd name="connsiteX32" fmla="*/ 589031 w 2798650"/>
                  <a:gd name="connsiteY32" fmla="*/ 3619936 h 3827499"/>
                  <a:gd name="connsiteX33" fmla="*/ 645129 w 2798650"/>
                  <a:gd name="connsiteY33" fmla="*/ 3614326 h 3827499"/>
                  <a:gd name="connsiteX34" fmla="*/ 690008 w 2798650"/>
                  <a:gd name="connsiteY34" fmla="*/ 3737742 h 3827499"/>
                  <a:gd name="connsiteX35" fmla="*/ 774155 w 2798650"/>
                  <a:gd name="connsiteY35" fmla="*/ 3743352 h 3827499"/>
                  <a:gd name="connsiteX36" fmla="*/ 779765 w 2798650"/>
                  <a:gd name="connsiteY36" fmla="*/ 3513349 h 3827499"/>
                  <a:gd name="connsiteX37" fmla="*/ 746106 w 2798650"/>
                  <a:gd name="connsiteY37" fmla="*/ 3244078 h 3827499"/>
                  <a:gd name="connsiteX38" fmla="*/ 903181 w 2798650"/>
                  <a:gd name="connsiteY38" fmla="*/ 2666267 h 3827499"/>
                  <a:gd name="connsiteX39" fmla="*/ 1166842 w 2798650"/>
                  <a:gd name="connsiteY39" fmla="*/ 2559680 h 3827499"/>
                  <a:gd name="connsiteX40" fmla="*/ 1531480 w 2798650"/>
                  <a:gd name="connsiteY40" fmla="*/ 2666267 h 3827499"/>
                  <a:gd name="connsiteX41" fmla="*/ 1593188 w 2798650"/>
                  <a:gd name="connsiteY41" fmla="*/ 2666267 h 3827499"/>
                  <a:gd name="connsiteX42" fmla="*/ 1649286 w 2798650"/>
                  <a:gd name="connsiteY42" fmla="*/ 2767244 h 3827499"/>
                  <a:gd name="connsiteX43" fmla="*/ 1800751 w 2798650"/>
                  <a:gd name="connsiteY43" fmla="*/ 2800902 h 3827499"/>
                  <a:gd name="connsiteX44" fmla="*/ 1811971 w 2798650"/>
                  <a:gd name="connsiteY44" fmla="*/ 2834561 h 3827499"/>
                  <a:gd name="connsiteX45" fmla="*/ 1772702 w 2798650"/>
                  <a:gd name="connsiteY45" fmla="*/ 3036515 h 3827499"/>
                  <a:gd name="connsiteX46" fmla="*/ 1750263 w 2798650"/>
                  <a:gd name="connsiteY46" fmla="*/ 3361884 h 3827499"/>
                  <a:gd name="connsiteX47" fmla="*/ 1542700 w 2798650"/>
                  <a:gd name="connsiteY47" fmla="*/ 3384323 h 3827499"/>
                  <a:gd name="connsiteX48" fmla="*/ 1206111 w 2798650"/>
                  <a:gd name="connsiteY48" fmla="*/ 3434812 h 3827499"/>
                  <a:gd name="connsiteX49" fmla="*/ 1178062 w 2798650"/>
                  <a:gd name="connsiteY49" fmla="*/ 3507739 h 3827499"/>
                  <a:gd name="connsiteX50" fmla="*/ 1116354 w 2798650"/>
                  <a:gd name="connsiteY50" fmla="*/ 3535788 h 3827499"/>
                  <a:gd name="connsiteX51" fmla="*/ 1144403 w 2798650"/>
                  <a:gd name="connsiteY51" fmla="*/ 3670424 h 3827499"/>
                  <a:gd name="connsiteX52" fmla="*/ 1284648 w 2798650"/>
                  <a:gd name="connsiteY52" fmla="*/ 3676034 h 3827499"/>
                  <a:gd name="connsiteX53" fmla="*/ 1279038 w 2798650"/>
                  <a:gd name="connsiteY53" fmla="*/ 3524569 h 3827499"/>
                  <a:gd name="connsiteX54" fmla="*/ 1458552 w 2798650"/>
                  <a:gd name="connsiteY54" fmla="*/ 3535788 h 3827499"/>
                  <a:gd name="connsiteX55" fmla="*/ 1430503 w 2798650"/>
                  <a:gd name="connsiteY55" fmla="*/ 3614326 h 3827499"/>
                  <a:gd name="connsiteX56" fmla="*/ 1402454 w 2798650"/>
                  <a:gd name="connsiteY56" fmla="*/ 3676034 h 3827499"/>
                  <a:gd name="connsiteX57" fmla="*/ 1318307 w 2798650"/>
                  <a:gd name="connsiteY57" fmla="*/ 3692863 h 3827499"/>
                  <a:gd name="connsiteX58" fmla="*/ 1452943 w 2798650"/>
                  <a:gd name="connsiteY58" fmla="*/ 3816279 h 3827499"/>
                  <a:gd name="connsiteX59" fmla="*/ 1520260 w 2798650"/>
                  <a:gd name="connsiteY59" fmla="*/ 3681644 h 3827499"/>
                  <a:gd name="connsiteX60" fmla="*/ 1823190 w 2798650"/>
                  <a:gd name="connsiteY60" fmla="*/ 3580667 h 3827499"/>
                  <a:gd name="connsiteX61" fmla="*/ 2159779 w 2798650"/>
                  <a:gd name="connsiteY61" fmla="*/ 3653594 h 3827499"/>
                  <a:gd name="connsiteX62" fmla="*/ 2114901 w 2798650"/>
                  <a:gd name="connsiteY62" fmla="*/ 3754571 h 3827499"/>
                  <a:gd name="connsiteX63" fmla="*/ 2210268 w 2798650"/>
                  <a:gd name="connsiteY63" fmla="*/ 3821889 h 3827499"/>
                  <a:gd name="connsiteX64" fmla="*/ 2283195 w 2798650"/>
                  <a:gd name="connsiteY64" fmla="*/ 3771401 h 3827499"/>
                  <a:gd name="connsiteX65" fmla="*/ 2271976 w 2798650"/>
                  <a:gd name="connsiteY65" fmla="*/ 3676034 h 3827499"/>
                  <a:gd name="connsiteX66" fmla="*/ 2451490 w 2798650"/>
                  <a:gd name="connsiteY66" fmla="*/ 3597496 h 3827499"/>
                  <a:gd name="connsiteX67" fmla="*/ 2434660 w 2798650"/>
                  <a:gd name="connsiteY67" fmla="*/ 3423592 h 3827499"/>
                  <a:gd name="connsiteX68" fmla="*/ 1929777 w 2798650"/>
                  <a:gd name="connsiteY68" fmla="*/ 3395543 h 3827499"/>
                  <a:gd name="connsiteX69" fmla="*/ 1918557 w 2798650"/>
                  <a:gd name="connsiteY69" fmla="*/ 3070174 h 3827499"/>
                  <a:gd name="connsiteX70" fmla="*/ 1884898 w 2798650"/>
                  <a:gd name="connsiteY70" fmla="*/ 3053344 h 3827499"/>
                  <a:gd name="connsiteX71" fmla="*/ 1907338 w 2798650"/>
                  <a:gd name="connsiteY71" fmla="*/ 2873830 h 3827499"/>
                  <a:gd name="connsiteX72" fmla="*/ 1862459 w 2798650"/>
                  <a:gd name="connsiteY72" fmla="*/ 2812122 h 3827499"/>
                  <a:gd name="connsiteX73" fmla="*/ 2109291 w 2798650"/>
                  <a:gd name="connsiteY73" fmla="*/ 2756024 h 3827499"/>
                  <a:gd name="connsiteX74" fmla="*/ 2131730 w 2798650"/>
                  <a:gd name="connsiteY74" fmla="*/ 2626998 h 3827499"/>
                  <a:gd name="connsiteX75" fmla="*/ 2372952 w 2798650"/>
                  <a:gd name="connsiteY75" fmla="*/ 2660657 h 3827499"/>
                  <a:gd name="connsiteX76" fmla="*/ 2597345 w 2798650"/>
                  <a:gd name="connsiteY76" fmla="*/ 2071626 h 3827499"/>
                  <a:gd name="connsiteX77" fmla="*/ 2552466 w 2798650"/>
                  <a:gd name="connsiteY77" fmla="*/ 1987479 h 3827499"/>
                  <a:gd name="connsiteX78" fmla="*/ 2698322 w 2798650"/>
                  <a:gd name="connsiteY78" fmla="*/ 1499425 h 3827499"/>
                  <a:gd name="connsiteX79" fmla="*/ 2642224 w 2798650"/>
                  <a:gd name="connsiteY79" fmla="*/ 1392839 h 3827499"/>
                  <a:gd name="connsiteX80" fmla="*/ 2490758 w 2798650"/>
                  <a:gd name="connsiteY80" fmla="*/ 848687 h 3827499"/>
                  <a:gd name="connsiteX81" fmla="*/ 2743201 w 2798650"/>
                  <a:gd name="connsiteY81" fmla="*/ 714051 h 3827499"/>
                  <a:gd name="connsiteX82" fmla="*/ 2715151 w 2798650"/>
                  <a:gd name="connsiteY82" fmla="*/ 472829 h 3827499"/>
                  <a:gd name="connsiteX83" fmla="*/ 2647833 w 2798650"/>
                  <a:gd name="connsiteY83" fmla="*/ 80143 h 3827499"/>
                  <a:gd name="connsiteX0" fmla="*/ 2647833 w 2777761"/>
                  <a:gd name="connsiteY0" fmla="*/ 8014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90758 w 2777761"/>
                  <a:gd name="connsiteY80" fmla="*/ 84868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647833 w 2777761"/>
                  <a:gd name="connsiteY83" fmla="*/ 80143 h 3827499"/>
                  <a:gd name="connsiteX0" fmla="*/ 2647833 w 2777761"/>
                  <a:gd name="connsiteY0" fmla="*/ 8014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90758 w 2777761"/>
                  <a:gd name="connsiteY80" fmla="*/ 84868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647833 w 2777761"/>
                  <a:gd name="connsiteY83" fmla="*/ 80143 h 3827499"/>
                  <a:gd name="connsiteX0" fmla="*/ 2647833 w 2777761"/>
                  <a:gd name="connsiteY0" fmla="*/ 8014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501977 w 2777761"/>
                  <a:gd name="connsiteY80" fmla="*/ 815028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647833 w 2777761"/>
                  <a:gd name="connsiteY83" fmla="*/ 80143 h 3827499"/>
                  <a:gd name="connsiteX0" fmla="*/ 2647833 w 2777761"/>
                  <a:gd name="connsiteY0" fmla="*/ 8014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85148 w 2777761"/>
                  <a:gd name="connsiteY80" fmla="*/ 83746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647833 w 2777761"/>
                  <a:gd name="connsiteY83" fmla="*/ 80143 h 3827499"/>
                  <a:gd name="connsiteX0" fmla="*/ 2647833 w 2777761"/>
                  <a:gd name="connsiteY0" fmla="*/ 8014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85148 w 2777761"/>
                  <a:gd name="connsiteY80" fmla="*/ 83746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647833 w 2777761"/>
                  <a:gd name="connsiteY83" fmla="*/ 80143 h 3827499"/>
                  <a:gd name="connsiteX0" fmla="*/ 2597345 w 2777761"/>
                  <a:gd name="connsiteY0" fmla="*/ 9136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85148 w 2777761"/>
                  <a:gd name="connsiteY80" fmla="*/ 83746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597345 w 2777761"/>
                  <a:gd name="connsiteY83" fmla="*/ 91363 h 3827499"/>
                  <a:gd name="connsiteX0" fmla="*/ 2597345 w 2777761"/>
                  <a:gd name="connsiteY0" fmla="*/ 9136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85148 w 2777761"/>
                  <a:gd name="connsiteY80" fmla="*/ 83746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597345 w 2777761"/>
                  <a:gd name="connsiteY83" fmla="*/ 91363 h 3827499"/>
                  <a:gd name="connsiteX0" fmla="*/ 2597345 w 2777761"/>
                  <a:gd name="connsiteY0" fmla="*/ 91363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85148 w 2777761"/>
                  <a:gd name="connsiteY80" fmla="*/ 83746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597345 w 2777761"/>
                  <a:gd name="connsiteY83" fmla="*/ 91363 h 3827499"/>
                  <a:gd name="connsiteX0" fmla="*/ 2597345 w 2777761"/>
                  <a:gd name="connsiteY0" fmla="*/ 130631 h 3827499"/>
                  <a:gd name="connsiteX1" fmla="*/ 2395391 w 2777761"/>
                  <a:gd name="connsiteY1" fmla="*/ 1604 h 3827499"/>
                  <a:gd name="connsiteX2" fmla="*/ 2193438 w 2777761"/>
                  <a:gd name="connsiteY2" fmla="*/ 197948 h 3827499"/>
                  <a:gd name="connsiteX3" fmla="*/ 2114901 w 2777761"/>
                  <a:gd name="connsiteY3" fmla="*/ 214777 h 3827499"/>
                  <a:gd name="connsiteX4" fmla="*/ 2142950 w 2777761"/>
                  <a:gd name="connsiteY4" fmla="*/ 326974 h 3827499"/>
                  <a:gd name="connsiteX5" fmla="*/ 2047583 w 2777761"/>
                  <a:gd name="connsiteY5" fmla="*/ 495268 h 3827499"/>
                  <a:gd name="connsiteX6" fmla="*/ 2159779 w 2777761"/>
                  <a:gd name="connsiteY6" fmla="*/ 747710 h 3827499"/>
                  <a:gd name="connsiteX7" fmla="*/ 2030754 w 2777761"/>
                  <a:gd name="connsiteY7" fmla="*/ 792588 h 3827499"/>
                  <a:gd name="connsiteX8" fmla="*/ 1997095 w 2777761"/>
                  <a:gd name="connsiteY8" fmla="*/ 859906 h 3827499"/>
                  <a:gd name="connsiteX9" fmla="*/ 1997095 w 2777761"/>
                  <a:gd name="connsiteY9" fmla="*/ 747710 h 3827499"/>
                  <a:gd name="connsiteX10" fmla="*/ 1946606 w 2777761"/>
                  <a:gd name="connsiteY10" fmla="*/ 708441 h 3827499"/>
                  <a:gd name="connsiteX11" fmla="*/ 1772702 w 2777761"/>
                  <a:gd name="connsiteY11" fmla="*/ 758929 h 3827499"/>
                  <a:gd name="connsiteX12" fmla="*/ 1402454 w 2777761"/>
                  <a:gd name="connsiteY12" fmla="*/ 618684 h 3827499"/>
                  <a:gd name="connsiteX13" fmla="*/ 1705384 w 2777761"/>
                  <a:gd name="connsiteY13" fmla="*/ 1190885 h 3827499"/>
                  <a:gd name="connsiteX14" fmla="*/ 1800751 w 2777761"/>
                  <a:gd name="connsiteY14" fmla="*/ 1263813 h 3827499"/>
                  <a:gd name="connsiteX15" fmla="*/ 1649286 w 2777761"/>
                  <a:gd name="connsiteY15" fmla="*/ 1488205 h 3827499"/>
                  <a:gd name="connsiteX16" fmla="*/ 1727824 w 2777761"/>
                  <a:gd name="connsiteY16" fmla="*/ 1706988 h 3827499"/>
                  <a:gd name="connsiteX17" fmla="*/ 1817581 w 2777761"/>
                  <a:gd name="connsiteY17" fmla="*/ 1701379 h 3827499"/>
                  <a:gd name="connsiteX18" fmla="*/ 1671725 w 2777761"/>
                  <a:gd name="connsiteY18" fmla="*/ 1869673 h 3827499"/>
                  <a:gd name="connsiteX19" fmla="*/ 914400 w 2777761"/>
                  <a:gd name="connsiteY19" fmla="*/ 1617231 h 3827499"/>
                  <a:gd name="connsiteX20" fmla="*/ 460005 w 2777761"/>
                  <a:gd name="connsiteY20" fmla="*/ 2643828 h 3827499"/>
                  <a:gd name="connsiteX21" fmla="*/ 263662 w 2777761"/>
                  <a:gd name="connsiteY21" fmla="*/ 2851391 h 3827499"/>
                  <a:gd name="connsiteX22" fmla="*/ 44879 w 2777761"/>
                  <a:gd name="connsiteY22" fmla="*/ 2896269 h 3827499"/>
                  <a:gd name="connsiteX23" fmla="*/ 0 w 2777761"/>
                  <a:gd name="connsiteY23" fmla="*/ 3002856 h 3827499"/>
                  <a:gd name="connsiteX24" fmla="*/ 274881 w 2777761"/>
                  <a:gd name="connsiteY24" fmla="*/ 3126272 h 3827499"/>
                  <a:gd name="connsiteX25" fmla="*/ 504884 w 2777761"/>
                  <a:gd name="connsiteY25" fmla="*/ 3025295 h 3827499"/>
                  <a:gd name="connsiteX26" fmla="*/ 471225 w 2777761"/>
                  <a:gd name="connsiteY26" fmla="*/ 3154321 h 3827499"/>
                  <a:gd name="connsiteX27" fmla="*/ 572201 w 2777761"/>
                  <a:gd name="connsiteY27" fmla="*/ 3199199 h 3827499"/>
                  <a:gd name="connsiteX28" fmla="*/ 381468 w 2777761"/>
                  <a:gd name="connsiteY28" fmla="*/ 3659204 h 3827499"/>
                  <a:gd name="connsiteX29" fmla="*/ 196344 w 2777761"/>
                  <a:gd name="connsiteY29" fmla="*/ 3704083 h 3827499"/>
                  <a:gd name="connsiteX30" fmla="*/ 263662 w 2777761"/>
                  <a:gd name="connsiteY30" fmla="*/ 3805059 h 3827499"/>
                  <a:gd name="connsiteX31" fmla="*/ 555372 w 2777761"/>
                  <a:gd name="connsiteY31" fmla="*/ 3827499 h 3827499"/>
                  <a:gd name="connsiteX32" fmla="*/ 589031 w 2777761"/>
                  <a:gd name="connsiteY32" fmla="*/ 3619936 h 3827499"/>
                  <a:gd name="connsiteX33" fmla="*/ 645129 w 2777761"/>
                  <a:gd name="connsiteY33" fmla="*/ 3614326 h 3827499"/>
                  <a:gd name="connsiteX34" fmla="*/ 690008 w 2777761"/>
                  <a:gd name="connsiteY34" fmla="*/ 3737742 h 3827499"/>
                  <a:gd name="connsiteX35" fmla="*/ 774155 w 2777761"/>
                  <a:gd name="connsiteY35" fmla="*/ 3743352 h 3827499"/>
                  <a:gd name="connsiteX36" fmla="*/ 779765 w 2777761"/>
                  <a:gd name="connsiteY36" fmla="*/ 3513349 h 3827499"/>
                  <a:gd name="connsiteX37" fmla="*/ 746106 w 2777761"/>
                  <a:gd name="connsiteY37" fmla="*/ 3244078 h 3827499"/>
                  <a:gd name="connsiteX38" fmla="*/ 903181 w 2777761"/>
                  <a:gd name="connsiteY38" fmla="*/ 2666267 h 3827499"/>
                  <a:gd name="connsiteX39" fmla="*/ 1166842 w 2777761"/>
                  <a:gd name="connsiteY39" fmla="*/ 2559680 h 3827499"/>
                  <a:gd name="connsiteX40" fmla="*/ 1531480 w 2777761"/>
                  <a:gd name="connsiteY40" fmla="*/ 2666267 h 3827499"/>
                  <a:gd name="connsiteX41" fmla="*/ 1593188 w 2777761"/>
                  <a:gd name="connsiteY41" fmla="*/ 2666267 h 3827499"/>
                  <a:gd name="connsiteX42" fmla="*/ 1649286 w 2777761"/>
                  <a:gd name="connsiteY42" fmla="*/ 2767244 h 3827499"/>
                  <a:gd name="connsiteX43" fmla="*/ 1800751 w 2777761"/>
                  <a:gd name="connsiteY43" fmla="*/ 2800902 h 3827499"/>
                  <a:gd name="connsiteX44" fmla="*/ 1811971 w 2777761"/>
                  <a:gd name="connsiteY44" fmla="*/ 2834561 h 3827499"/>
                  <a:gd name="connsiteX45" fmla="*/ 1772702 w 2777761"/>
                  <a:gd name="connsiteY45" fmla="*/ 3036515 h 3827499"/>
                  <a:gd name="connsiteX46" fmla="*/ 1750263 w 2777761"/>
                  <a:gd name="connsiteY46" fmla="*/ 3361884 h 3827499"/>
                  <a:gd name="connsiteX47" fmla="*/ 1542700 w 2777761"/>
                  <a:gd name="connsiteY47" fmla="*/ 3384323 h 3827499"/>
                  <a:gd name="connsiteX48" fmla="*/ 1206111 w 2777761"/>
                  <a:gd name="connsiteY48" fmla="*/ 3434812 h 3827499"/>
                  <a:gd name="connsiteX49" fmla="*/ 1178062 w 2777761"/>
                  <a:gd name="connsiteY49" fmla="*/ 3507739 h 3827499"/>
                  <a:gd name="connsiteX50" fmla="*/ 1116354 w 2777761"/>
                  <a:gd name="connsiteY50" fmla="*/ 3535788 h 3827499"/>
                  <a:gd name="connsiteX51" fmla="*/ 1144403 w 2777761"/>
                  <a:gd name="connsiteY51" fmla="*/ 3670424 h 3827499"/>
                  <a:gd name="connsiteX52" fmla="*/ 1284648 w 2777761"/>
                  <a:gd name="connsiteY52" fmla="*/ 3676034 h 3827499"/>
                  <a:gd name="connsiteX53" fmla="*/ 1279038 w 2777761"/>
                  <a:gd name="connsiteY53" fmla="*/ 3524569 h 3827499"/>
                  <a:gd name="connsiteX54" fmla="*/ 1458552 w 2777761"/>
                  <a:gd name="connsiteY54" fmla="*/ 3535788 h 3827499"/>
                  <a:gd name="connsiteX55" fmla="*/ 1430503 w 2777761"/>
                  <a:gd name="connsiteY55" fmla="*/ 3614326 h 3827499"/>
                  <a:gd name="connsiteX56" fmla="*/ 1402454 w 2777761"/>
                  <a:gd name="connsiteY56" fmla="*/ 3676034 h 3827499"/>
                  <a:gd name="connsiteX57" fmla="*/ 1318307 w 2777761"/>
                  <a:gd name="connsiteY57" fmla="*/ 3692863 h 3827499"/>
                  <a:gd name="connsiteX58" fmla="*/ 1452943 w 2777761"/>
                  <a:gd name="connsiteY58" fmla="*/ 3816279 h 3827499"/>
                  <a:gd name="connsiteX59" fmla="*/ 1520260 w 2777761"/>
                  <a:gd name="connsiteY59" fmla="*/ 3681644 h 3827499"/>
                  <a:gd name="connsiteX60" fmla="*/ 1823190 w 2777761"/>
                  <a:gd name="connsiteY60" fmla="*/ 3580667 h 3827499"/>
                  <a:gd name="connsiteX61" fmla="*/ 2159779 w 2777761"/>
                  <a:gd name="connsiteY61" fmla="*/ 3653594 h 3827499"/>
                  <a:gd name="connsiteX62" fmla="*/ 2114901 w 2777761"/>
                  <a:gd name="connsiteY62" fmla="*/ 3754571 h 3827499"/>
                  <a:gd name="connsiteX63" fmla="*/ 2210268 w 2777761"/>
                  <a:gd name="connsiteY63" fmla="*/ 3821889 h 3827499"/>
                  <a:gd name="connsiteX64" fmla="*/ 2283195 w 2777761"/>
                  <a:gd name="connsiteY64" fmla="*/ 3771401 h 3827499"/>
                  <a:gd name="connsiteX65" fmla="*/ 2271976 w 2777761"/>
                  <a:gd name="connsiteY65" fmla="*/ 3676034 h 3827499"/>
                  <a:gd name="connsiteX66" fmla="*/ 2451490 w 2777761"/>
                  <a:gd name="connsiteY66" fmla="*/ 3597496 h 3827499"/>
                  <a:gd name="connsiteX67" fmla="*/ 2434660 w 2777761"/>
                  <a:gd name="connsiteY67" fmla="*/ 3423592 h 3827499"/>
                  <a:gd name="connsiteX68" fmla="*/ 1929777 w 2777761"/>
                  <a:gd name="connsiteY68" fmla="*/ 3395543 h 3827499"/>
                  <a:gd name="connsiteX69" fmla="*/ 1918557 w 2777761"/>
                  <a:gd name="connsiteY69" fmla="*/ 3070174 h 3827499"/>
                  <a:gd name="connsiteX70" fmla="*/ 1884898 w 2777761"/>
                  <a:gd name="connsiteY70" fmla="*/ 3053344 h 3827499"/>
                  <a:gd name="connsiteX71" fmla="*/ 1907338 w 2777761"/>
                  <a:gd name="connsiteY71" fmla="*/ 2873830 h 3827499"/>
                  <a:gd name="connsiteX72" fmla="*/ 1862459 w 2777761"/>
                  <a:gd name="connsiteY72" fmla="*/ 2812122 h 3827499"/>
                  <a:gd name="connsiteX73" fmla="*/ 2109291 w 2777761"/>
                  <a:gd name="connsiteY73" fmla="*/ 2756024 h 3827499"/>
                  <a:gd name="connsiteX74" fmla="*/ 2131730 w 2777761"/>
                  <a:gd name="connsiteY74" fmla="*/ 2626998 h 3827499"/>
                  <a:gd name="connsiteX75" fmla="*/ 2372952 w 2777761"/>
                  <a:gd name="connsiteY75" fmla="*/ 2660657 h 3827499"/>
                  <a:gd name="connsiteX76" fmla="*/ 2597345 w 2777761"/>
                  <a:gd name="connsiteY76" fmla="*/ 2071626 h 3827499"/>
                  <a:gd name="connsiteX77" fmla="*/ 2552466 w 2777761"/>
                  <a:gd name="connsiteY77" fmla="*/ 1987479 h 3827499"/>
                  <a:gd name="connsiteX78" fmla="*/ 2698322 w 2777761"/>
                  <a:gd name="connsiteY78" fmla="*/ 1499425 h 3827499"/>
                  <a:gd name="connsiteX79" fmla="*/ 2642224 w 2777761"/>
                  <a:gd name="connsiteY79" fmla="*/ 1392839 h 3827499"/>
                  <a:gd name="connsiteX80" fmla="*/ 2485148 w 2777761"/>
                  <a:gd name="connsiteY80" fmla="*/ 837467 h 3827499"/>
                  <a:gd name="connsiteX81" fmla="*/ 2743201 w 2777761"/>
                  <a:gd name="connsiteY81" fmla="*/ 714051 h 3827499"/>
                  <a:gd name="connsiteX82" fmla="*/ 2715151 w 2777761"/>
                  <a:gd name="connsiteY82" fmla="*/ 472829 h 3827499"/>
                  <a:gd name="connsiteX83" fmla="*/ 2597345 w 2777761"/>
                  <a:gd name="connsiteY83" fmla="*/ 130631 h 3827499"/>
                  <a:gd name="connsiteX0" fmla="*/ 2597345 w 2777761"/>
                  <a:gd name="connsiteY0" fmla="*/ 9186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114901 w 2777761"/>
                  <a:gd name="connsiteY3" fmla="*/ 176009 h 3788731"/>
                  <a:gd name="connsiteX4" fmla="*/ 2142950 w 2777761"/>
                  <a:gd name="connsiteY4" fmla="*/ 288206 h 3788731"/>
                  <a:gd name="connsiteX5" fmla="*/ 2047583 w 2777761"/>
                  <a:gd name="connsiteY5" fmla="*/ 456500 h 3788731"/>
                  <a:gd name="connsiteX6" fmla="*/ 2159779 w 2777761"/>
                  <a:gd name="connsiteY6" fmla="*/ 708942 h 3788731"/>
                  <a:gd name="connsiteX7" fmla="*/ 2030754 w 2777761"/>
                  <a:gd name="connsiteY7" fmla="*/ 753820 h 3788731"/>
                  <a:gd name="connsiteX8" fmla="*/ 1997095 w 2777761"/>
                  <a:gd name="connsiteY8" fmla="*/ 821138 h 3788731"/>
                  <a:gd name="connsiteX9" fmla="*/ 1997095 w 2777761"/>
                  <a:gd name="connsiteY9" fmla="*/ 708942 h 3788731"/>
                  <a:gd name="connsiteX10" fmla="*/ 1946606 w 2777761"/>
                  <a:gd name="connsiteY10" fmla="*/ 669673 h 3788731"/>
                  <a:gd name="connsiteX11" fmla="*/ 1772702 w 2777761"/>
                  <a:gd name="connsiteY11" fmla="*/ 720161 h 3788731"/>
                  <a:gd name="connsiteX12" fmla="*/ 1402454 w 2777761"/>
                  <a:gd name="connsiteY12" fmla="*/ 579916 h 3788731"/>
                  <a:gd name="connsiteX13" fmla="*/ 1705384 w 2777761"/>
                  <a:gd name="connsiteY13" fmla="*/ 1152117 h 3788731"/>
                  <a:gd name="connsiteX14" fmla="*/ 1800751 w 2777761"/>
                  <a:gd name="connsiteY14" fmla="*/ 1225045 h 3788731"/>
                  <a:gd name="connsiteX15" fmla="*/ 1649286 w 2777761"/>
                  <a:gd name="connsiteY15" fmla="*/ 1449437 h 3788731"/>
                  <a:gd name="connsiteX16" fmla="*/ 1727824 w 2777761"/>
                  <a:gd name="connsiteY16" fmla="*/ 1668220 h 3788731"/>
                  <a:gd name="connsiteX17" fmla="*/ 1817581 w 2777761"/>
                  <a:gd name="connsiteY17" fmla="*/ 1662611 h 3788731"/>
                  <a:gd name="connsiteX18" fmla="*/ 1671725 w 2777761"/>
                  <a:gd name="connsiteY18" fmla="*/ 1830905 h 3788731"/>
                  <a:gd name="connsiteX19" fmla="*/ 914400 w 2777761"/>
                  <a:gd name="connsiteY19" fmla="*/ 1578463 h 3788731"/>
                  <a:gd name="connsiteX20" fmla="*/ 460005 w 2777761"/>
                  <a:gd name="connsiteY20" fmla="*/ 2605060 h 3788731"/>
                  <a:gd name="connsiteX21" fmla="*/ 263662 w 2777761"/>
                  <a:gd name="connsiteY21" fmla="*/ 2812623 h 3788731"/>
                  <a:gd name="connsiteX22" fmla="*/ 44879 w 2777761"/>
                  <a:gd name="connsiteY22" fmla="*/ 2857501 h 3788731"/>
                  <a:gd name="connsiteX23" fmla="*/ 0 w 2777761"/>
                  <a:gd name="connsiteY23" fmla="*/ 2964088 h 3788731"/>
                  <a:gd name="connsiteX24" fmla="*/ 274881 w 2777761"/>
                  <a:gd name="connsiteY24" fmla="*/ 3087504 h 3788731"/>
                  <a:gd name="connsiteX25" fmla="*/ 504884 w 2777761"/>
                  <a:gd name="connsiteY25" fmla="*/ 2986527 h 3788731"/>
                  <a:gd name="connsiteX26" fmla="*/ 471225 w 2777761"/>
                  <a:gd name="connsiteY26" fmla="*/ 3115553 h 3788731"/>
                  <a:gd name="connsiteX27" fmla="*/ 572201 w 2777761"/>
                  <a:gd name="connsiteY27" fmla="*/ 3160431 h 3788731"/>
                  <a:gd name="connsiteX28" fmla="*/ 381468 w 2777761"/>
                  <a:gd name="connsiteY28" fmla="*/ 3620436 h 3788731"/>
                  <a:gd name="connsiteX29" fmla="*/ 196344 w 2777761"/>
                  <a:gd name="connsiteY29" fmla="*/ 3665315 h 3788731"/>
                  <a:gd name="connsiteX30" fmla="*/ 263662 w 2777761"/>
                  <a:gd name="connsiteY30" fmla="*/ 3766291 h 3788731"/>
                  <a:gd name="connsiteX31" fmla="*/ 555372 w 2777761"/>
                  <a:gd name="connsiteY31" fmla="*/ 3788731 h 3788731"/>
                  <a:gd name="connsiteX32" fmla="*/ 589031 w 2777761"/>
                  <a:gd name="connsiteY32" fmla="*/ 3581168 h 3788731"/>
                  <a:gd name="connsiteX33" fmla="*/ 645129 w 2777761"/>
                  <a:gd name="connsiteY33" fmla="*/ 3575558 h 3788731"/>
                  <a:gd name="connsiteX34" fmla="*/ 690008 w 2777761"/>
                  <a:gd name="connsiteY34" fmla="*/ 3698974 h 3788731"/>
                  <a:gd name="connsiteX35" fmla="*/ 774155 w 2777761"/>
                  <a:gd name="connsiteY35" fmla="*/ 3704584 h 3788731"/>
                  <a:gd name="connsiteX36" fmla="*/ 779765 w 2777761"/>
                  <a:gd name="connsiteY36" fmla="*/ 3474581 h 3788731"/>
                  <a:gd name="connsiteX37" fmla="*/ 746106 w 2777761"/>
                  <a:gd name="connsiteY37" fmla="*/ 3205310 h 3788731"/>
                  <a:gd name="connsiteX38" fmla="*/ 903181 w 2777761"/>
                  <a:gd name="connsiteY38" fmla="*/ 2627499 h 3788731"/>
                  <a:gd name="connsiteX39" fmla="*/ 1166842 w 2777761"/>
                  <a:gd name="connsiteY39" fmla="*/ 2520912 h 3788731"/>
                  <a:gd name="connsiteX40" fmla="*/ 1531480 w 2777761"/>
                  <a:gd name="connsiteY40" fmla="*/ 2627499 h 3788731"/>
                  <a:gd name="connsiteX41" fmla="*/ 1593188 w 2777761"/>
                  <a:gd name="connsiteY41" fmla="*/ 2627499 h 3788731"/>
                  <a:gd name="connsiteX42" fmla="*/ 1649286 w 2777761"/>
                  <a:gd name="connsiteY42" fmla="*/ 2728476 h 3788731"/>
                  <a:gd name="connsiteX43" fmla="*/ 1800751 w 2777761"/>
                  <a:gd name="connsiteY43" fmla="*/ 2762134 h 3788731"/>
                  <a:gd name="connsiteX44" fmla="*/ 1811971 w 2777761"/>
                  <a:gd name="connsiteY44" fmla="*/ 2795793 h 3788731"/>
                  <a:gd name="connsiteX45" fmla="*/ 1772702 w 2777761"/>
                  <a:gd name="connsiteY45" fmla="*/ 2997747 h 3788731"/>
                  <a:gd name="connsiteX46" fmla="*/ 1750263 w 2777761"/>
                  <a:gd name="connsiteY46" fmla="*/ 3323116 h 3788731"/>
                  <a:gd name="connsiteX47" fmla="*/ 1542700 w 2777761"/>
                  <a:gd name="connsiteY47" fmla="*/ 3345555 h 3788731"/>
                  <a:gd name="connsiteX48" fmla="*/ 1206111 w 2777761"/>
                  <a:gd name="connsiteY48" fmla="*/ 3396044 h 3788731"/>
                  <a:gd name="connsiteX49" fmla="*/ 1178062 w 2777761"/>
                  <a:gd name="connsiteY49" fmla="*/ 3468971 h 3788731"/>
                  <a:gd name="connsiteX50" fmla="*/ 1116354 w 2777761"/>
                  <a:gd name="connsiteY50" fmla="*/ 3497020 h 3788731"/>
                  <a:gd name="connsiteX51" fmla="*/ 1144403 w 2777761"/>
                  <a:gd name="connsiteY51" fmla="*/ 3631656 h 3788731"/>
                  <a:gd name="connsiteX52" fmla="*/ 1284648 w 2777761"/>
                  <a:gd name="connsiteY52" fmla="*/ 3637266 h 3788731"/>
                  <a:gd name="connsiteX53" fmla="*/ 1279038 w 2777761"/>
                  <a:gd name="connsiteY53" fmla="*/ 3485801 h 3788731"/>
                  <a:gd name="connsiteX54" fmla="*/ 1458552 w 2777761"/>
                  <a:gd name="connsiteY54" fmla="*/ 3497020 h 3788731"/>
                  <a:gd name="connsiteX55" fmla="*/ 1430503 w 2777761"/>
                  <a:gd name="connsiteY55" fmla="*/ 3575558 h 3788731"/>
                  <a:gd name="connsiteX56" fmla="*/ 1402454 w 2777761"/>
                  <a:gd name="connsiteY56" fmla="*/ 3637266 h 3788731"/>
                  <a:gd name="connsiteX57" fmla="*/ 1318307 w 2777761"/>
                  <a:gd name="connsiteY57" fmla="*/ 3654095 h 3788731"/>
                  <a:gd name="connsiteX58" fmla="*/ 1452943 w 2777761"/>
                  <a:gd name="connsiteY58" fmla="*/ 3777511 h 3788731"/>
                  <a:gd name="connsiteX59" fmla="*/ 1520260 w 2777761"/>
                  <a:gd name="connsiteY59" fmla="*/ 3642876 h 3788731"/>
                  <a:gd name="connsiteX60" fmla="*/ 1823190 w 2777761"/>
                  <a:gd name="connsiteY60" fmla="*/ 3541899 h 3788731"/>
                  <a:gd name="connsiteX61" fmla="*/ 2159779 w 2777761"/>
                  <a:gd name="connsiteY61" fmla="*/ 3614826 h 3788731"/>
                  <a:gd name="connsiteX62" fmla="*/ 2114901 w 2777761"/>
                  <a:gd name="connsiteY62" fmla="*/ 3715803 h 3788731"/>
                  <a:gd name="connsiteX63" fmla="*/ 2210268 w 2777761"/>
                  <a:gd name="connsiteY63" fmla="*/ 3783121 h 3788731"/>
                  <a:gd name="connsiteX64" fmla="*/ 2283195 w 2777761"/>
                  <a:gd name="connsiteY64" fmla="*/ 3732633 h 3788731"/>
                  <a:gd name="connsiteX65" fmla="*/ 2271976 w 2777761"/>
                  <a:gd name="connsiteY65" fmla="*/ 3637266 h 3788731"/>
                  <a:gd name="connsiteX66" fmla="*/ 2451490 w 2777761"/>
                  <a:gd name="connsiteY66" fmla="*/ 3558728 h 3788731"/>
                  <a:gd name="connsiteX67" fmla="*/ 2434660 w 2777761"/>
                  <a:gd name="connsiteY67" fmla="*/ 3384824 h 3788731"/>
                  <a:gd name="connsiteX68" fmla="*/ 1929777 w 2777761"/>
                  <a:gd name="connsiteY68" fmla="*/ 3356775 h 3788731"/>
                  <a:gd name="connsiteX69" fmla="*/ 1918557 w 2777761"/>
                  <a:gd name="connsiteY69" fmla="*/ 3031406 h 3788731"/>
                  <a:gd name="connsiteX70" fmla="*/ 1884898 w 2777761"/>
                  <a:gd name="connsiteY70" fmla="*/ 3014576 h 3788731"/>
                  <a:gd name="connsiteX71" fmla="*/ 1907338 w 2777761"/>
                  <a:gd name="connsiteY71" fmla="*/ 2835062 h 3788731"/>
                  <a:gd name="connsiteX72" fmla="*/ 1862459 w 2777761"/>
                  <a:gd name="connsiteY72" fmla="*/ 2773354 h 3788731"/>
                  <a:gd name="connsiteX73" fmla="*/ 2109291 w 2777761"/>
                  <a:gd name="connsiteY73" fmla="*/ 2717256 h 3788731"/>
                  <a:gd name="connsiteX74" fmla="*/ 2131730 w 2777761"/>
                  <a:gd name="connsiteY74" fmla="*/ 2588230 h 3788731"/>
                  <a:gd name="connsiteX75" fmla="*/ 2372952 w 2777761"/>
                  <a:gd name="connsiteY75" fmla="*/ 2621889 h 3788731"/>
                  <a:gd name="connsiteX76" fmla="*/ 2597345 w 2777761"/>
                  <a:gd name="connsiteY76" fmla="*/ 2032858 h 3788731"/>
                  <a:gd name="connsiteX77" fmla="*/ 2552466 w 2777761"/>
                  <a:gd name="connsiteY77" fmla="*/ 1948711 h 3788731"/>
                  <a:gd name="connsiteX78" fmla="*/ 2698322 w 2777761"/>
                  <a:gd name="connsiteY78" fmla="*/ 1460657 h 3788731"/>
                  <a:gd name="connsiteX79" fmla="*/ 2642224 w 2777761"/>
                  <a:gd name="connsiteY79" fmla="*/ 1354071 h 3788731"/>
                  <a:gd name="connsiteX80" fmla="*/ 2485148 w 2777761"/>
                  <a:gd name="connsiteY80" fmla="*/ 798699 h 3788731"/>
                  <a:gd name="connsiteX81" fmla="*/ 2743201 w 2777761"/>
                  <a:gd name="connsiteY81" fmla="*/ 675283 h 3788731"/>
                  <a:gd name="connsiteX82" fmla="*/ 2715151 w 2777761"/>
                  <a:gd name="connsiteY82" fmla="*/ 434061 h 3788731"/>
                  <a:gd name="connsiteX83" fmla="*/ 2597345 w 2777761"/>
                  <a:gd name="connsiteY83" fmla="*/ 9186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114901 w 2777761"/>
                  <a:gd name="connsiteY3" fmla="*/ 176009 h 3788731"/>
                  <a:gd name="connsiteX4" fmla="*/ 2142950 w 2777761"/>
                  <a:gd name="connsiteY4" fmla="*/ 288206 h 3788731"/>
                  <a:gd name="connsiteX5" fmla="*/ 2047583 w 2777761"/>
                  <a:gd name="connsiteY5" fmla="*/ 456500 h 3788731"/>
                  <a:gd name="connsiteX6" fmla="*/ 2159779 w 2777761"/>
                  <a:gd name="connsiteY6" fmla="*/ 708942 h 3788731"/>
                  <a:gd name="connsiteX7" fmla="*/ 2030754 w 2777761"/>
                  <a:gd name="connsiteY7" fmla="*/ 753820 h 3788731"/>
                  <a:gd name="connsiteX8" fmla="*/ 1997095 w 2777761"/>
                  <a:gd name="connsiteY8" fmla="*/ 821138 h 3788731"/>
                  <a:gd name="connsiteX9" fmla="*/ 1997095 w 2777761"/>
                  <a:gd name="connsiteY9" fmla="*/ 708942 h 3788731"/>
                  <a:gd name="connsiteX10" fmla="*/ 1946606 w 2777761"/>
                  <a:gd name="connsiteY10" fmla="*/ 669673 h 3788731"/>
                  <a:gd name="connsiteX11" fmla="*/ 1772702 w 2777761"/>
                  <a:gd name="connsiteY11" fmla="*/ 720161 h 3788731"/>
                  <a:gd name="connsiteX12" fmla="*/ 1402454 w 2777761"/>
                  <a:gd name="connsiteY12" fmla="*/ 579916 h 3788731"/>
                  <a:gd name="connsiteX13" fmla="*/ 1705384 w 2777761"/>
                  <a:gd name="connsiteY13" fmla="*/ 1152117 h 3788731"/>
                  <a:gd name="connsiteX14" fmla="*/ 1800751 w 2777761"/>
                  <a:gd name="connsiteY14" fmla="*/ 1225045 h 3788731"/>
                  <a:gd name="connsiteX15" fmla="*/ 1649286 w 2777761"/>
                  <a:gd name="connsiteY15" fmla="*/ 1449437 h 3788731"/>
                  <a:gd name="connsiteX16" fmla="*/ 1727824 w 2777761"/>
                  <a:gd name="connsiteY16" fmla="*/ 1668220 h 3788731"/>
                  <a:gd name="connsiteX17" fmla="*/ 1817581 w 2777761"/>
                  <a:gd name="connsiteY17" fmla="*/ 1662611 h 3788731"/>
                  <a:gd name="connsiteX18" fmla="*/ 1671725 w 2777761"/>
                  <a:gd name="connsiteY18" fmla="*/ 1830905 h 3788731"/>
                  <a:gd name="connsiteX19" fmla="*/ 914400 w 2777761"/>
                  <a:gd name="connsiteY19" fmla="*/ 1578463 h 3788731"/>
                  <a:gd name="connsiteX20" fmla="*/ 460005 w 2777761"/>
                  <a:gd name="connsiteY20" fmla="*/ 2605060 h 3788731"/>
                  <a:gd name="connsiteX21" fmla="*/ 263662 w 2777761"/>
                  <a:gd name="connsiteY21" fmla="*/ 2812623 h 3788731"/>
                  <a:gd name="connsiteX22" fmla="*/ 44879 w 2777761"/>
                  <a:gd name="connsiteY22" fmla="*/ 2857501 h 3788731"/>
                  <a:gd name="connsiteX23" fmla="*/ 0 w 2777761"/>
                  <a:gd name="connsiteY23" fmla="*/ 2964088 h 3788731"/>
                  <a:gd name="connsiteX24" fmla="*/ 274881 w 2777761"/>
                  <a:gd name="connsiteY24" fmla="*/ 3087504 h 3788731"/>
                  <a:gd name="connsiteX25" fmla="*/ 504884 w 2777761"/>
                  <a:gd name="connsiteY25" fmla="*/ 2986527 h 3788731"/>
                  <a:gd name="connsiteX26" fmla="*/ 471225 w 2777761"/>
                  <a:gd name="connsiteY26" fmla="*/ 3115553 h 3788731"/>
                  <a:gd name="connsiteX27" fmla="*/ 572201 w 2777761"/>
                  <a:gd name="connsiteY27" fmla="*/ 3160431 h 3788731"/>
                  <a:gd name="connsiteX28" fmla="*/ 381468 w 2777761"/>
                  <a:gd name="connsiteY28" fmla="*/ 3620436 h 3788731"/>
                  <a:gd name="connsiteX29" fmla="*/ 196344 w 2777761"/>
                  <a:gd name="connsiteY29" fmla="*/ 3665315 h 3788731"/>
                  <a:gd name="connsiteX30" fmla="*/ 263662 w 2777761"/>
                  <a:gd name="connsiteY30" fmla="*/ 3766291 h 3788731"/>
                  <a:gd name="connsiteX31" fmla="*/ 555372 w 2777761"/>
                  <a:gd name="connsiteY31" fmla="*/ 3788731 h 3788731"/>
                  <a:gd name="connsiteX32" fmla="*/ 589031 w 2777761"/>
                  <a:gd name="connsiteY32" fmla="*/ 3581168 h 3788731"/>
                  <a:gd name="connsiteX33" fmla="*/ 645129 w 2777761"/>
                  <a:gd name="connsiteY33" fmla="*/ 3575558 h 3788731"/>
                  <a:gd name="connsiteX34" fmla="*/ 690008 w 2777761"/>
                  <a:gd name="connsiteY34" fmla="*/ 3698974 h 3788731"/>
                  <a:gd name="connsiteX35" fmla="*/ 774155 w 2777761"/>
                  <a:gd name="connsiteY35" fmla="*/ 3704584 h 3788731"/>
                  <a:gd name="connsiteX36" fmla="*/ 779765 w 2777761"/>
                  <a:gd name="connsiteY36" fmla="*/ 3474581 h 3788731"/>
                  <a:gd name="connsiteX37" fmla="*/ 746106 w 2777761"/>
                  <a:gd name="connsiteY37" fmla="*/ 3205310 h 3788731"/>
                  <a:gd name="connsiteX38" fmla="*/ 903181 w 2777761"/>
                  <a:gd name="connsiteY38" fmla="*/ 2627499 h 3788731"/>
                  <a:gd name="connsiteX39" fmla="*/ 1166842 w 2777761"/>
                  <a:gd name="connsiteY39" fmla="*/ 2520912 h 3788731"/>
                  <a:gd name="connsiteX40" fmla="*/ 1531480 w 2777761"/>
                  <a:gd name="connsiteY40" fmla="*/ 2627499 h 3788731"/>
                  <a:gd name="connsiteX41" fmla="*/ 1593188 w 2777761"/>
                  <a:gd name="connsiteY41" fmla="*/ 2627499 h 3788731"/>
                  <a:gd name="connsiteX42" fmla="*/ 1649286 w 2777761"/>
                  <a:gd name="connsiteY42" fmla="*/ 2728476 h 3788731"/>
                  <a:gd name="connsiteX43" fmla="*/ 1800751 w 2777761"/>
                  <a:gd name="connsiteY43" fmla="*/ 2762134 h 3788731"/>
                  <a:gd name="connsiteX44" fmla="*/ 1811971 w 2777761"/>
                  <a:gd name="connsiteY44" fmla="*/ 2795793 h 3788731"/>
                  <a:gd name="connsiteX45" fmla="*/ 1772702 w 2777761"/>
                  <a:gd name="connsiteY45" fmla="*/ 2997747 h 3788731"/>
                  <a:gd name="connsiteX46" fmla="*/ 1750263 w 2777761"/>
                  <a:gd name="connsiteY46" fmla="*/ 3323116 h 3788731"/>
                  <a:gd name="connsiteX47" fmla="*/ 1542700 w 2777761"/>
                  <a:gd name="connsiteY47" fmla="*/ 3345555 h 3788731"/>
                  <a:gd name="connsiteX48" fmla="*/ 1206111 w 2777761"/>
                  <a:gd name="connsiteY48" fmla="*/ 3396044 h 3788731"/>
                  <a:gd name="connsiteX49" fmla="*/ 1178062 w 2777761"/>
                  <a:gd name="connsiteY49" fmla="*/ 3468971 h 3788731"/>
                  <a:gd name="connsiteX50" fmla="*/ 1116354 w 2777761"/>
                  <a:gd name="connsiteY50" fmla="*/ 3497020 h 3788731"/>
                  <a:gd name="connsiteX51" fmla="*/ 1144403 w 2777761"/>
                  <a:gd name="connsiteY51" fmla="*/ 3631656 h 3788731"/>
                  <a:gd name="connsiteX52" fmla="*/ 1284648 w 2777761"/>
                  <a:gd name="connsiteY52" fmla="*/ 3637266 h 3788731"/>
                  <a:gd name="connsiteX53" fmla="*/ 1279038 w 2777761"/>
                  <a:gd name="connsiteY53" fmla="*/ 3485801 h 3788731"/>
                  <a:gd name="connsiteX54" fmla="*/ 1458552 w 2777761"/>
                  <a:gd name="connsiteY54" fmla="*/ 3497020 h 3788731"/>
                  <a:gd name="connsiteX55" fmla="*/ 1430503 w 2777761"/>
                  <a:gd name="connsiteY55" fmla="*/ 3575558 h 3788731"/>
                  <a:gd name="connsiteX56" fmla="*/ 1402454 w 2777761"/>
                  <a:gd name="connsiteY56" fmla="*/ 3637266 h 3788731"/>
                  <a:gd name="connsiteX57" fmla="*/ 1318307 w 2777761"/>
                  <a:gd name="connsiteY57" fmla="*/ 3654095 h 3788731"/>
                  <a:gd name="connsiteX58" fmla="*/ 1452943 w 2777761"/>
                  <a:gd name="connsiteY58" fmla="*/ 3777511 h 3788731"/>
                  <a:gd name="connsiteX59" fmla="*/ 1520260 w 2777761"/>
                  <a:gd name="connsiteY59" fmla="*/ 3642876 h 3788731"/>
                  <a:gd name="connsiteX60" fmla="*/ 1823190 w 2777761"/>
                  <a:gd name="connsiteY60" fmla="*/ 3541899 h 3788731"/>
                  <a:gd name="connsiteX61" fmla="*/ 2159779 w 2777761"/>
                  <a:gd name="connsiteY61" fmla="*/ 3614826 h 3788731"/>
                  <a:gd name="connsiteX62" fmla="*/ 2114901 w 2777761"/>
                  <a:gd name="connsiteY62" fmla="*/ 3715803 h 3788731"/>
                  <a:gd name="connsiteX63" fmla="*/ 2210268 w 2777761"/>
                  <a:gd name="connsiteY63" fmla="*/ 3783121 h 3788731"/>
                  <a:gd name="connsiteX64" fmla="*/ 2283195 w 2777761"/>
                  <a:gd name="connsiteY64" fmla="*/ 3732633 h 3788731"/>
                  <a:gd name="connsiteX65" fmla="*/ 2271976 w 2777761"/>
                  <a:gd name="connsiteY65" fmla="*/ 3637266 h 3788731"/>
                  <a:gd name="connsiteX66" fmla="*/ 2451490 w 2777761"/>
                  <a:gd name="connsiteY66" fmla="*/ 3558728 h 3788731"/>
                  <a:gd name="connsiteX67" fmla="*/ 2434660 w 2777761"/>
                  <a:gd name="connsiteY67" fmla="*/ 3384824 h 3788731"/>
                  <a:gd name="connsiteX68" fmla="*/ 1929777 w 2777761"/>
                  <a:gd name="connsiteY68" fmla="*/ 3356775 h 3788731"/>
                  <a:gd name="connsiteX69" fmla="*/ 1918557 w 2777761"/>
                  <a:gd name="connsiteY69" fmla="*/ 3031406 h 3788731"/>
                  <a:gd name="connsiteX70" fmla="*/ 1884898 w 2777761"/>
                  <a:gd name="connsiteY70" fmla="*/ 3014576 h 3788731"/>
                  <a:gd name="connsiteX71" fmla="*/ 1907338 w 2777761"/>
                  <a:gd name="connsiteY71" fmla="*/ 2835062 h 3788731"/>
                  <a:gd name="connsiteX72" fmla="*/ 1862459 w 2777761"/>
                  <a:gd name="connsiteY72" fmla="*/ 2773354 h 3788731"/>
                  <a:gd name="connsiteX73" fmla="*/ 2109291 w 2777761"/>
                  <a:gd name="connsiteY73" fmla="*/ 2717256 h 3788731"/>
                  <a:gd name="connsiteX74" fmla="*/ 2131730 w 2777761"/>
                  <a:gd name="connsiteY74" fmla="*/ 2588230 h 3788731"/>
                  <a:gd name="connsiteX75" fmla="*/ 2372952 w 2777761"/>
                  <a:gd name="connsiteY75" fmla="*/ 2621889 h 3788731"/>
                  <a:gd name="connsiteX76" fmla="*/ 2597345 w 2777761"/>
                  <a:gd name="connsiteY76" fmla="*/ 2032858 h 3788731"/>
                  <a:gd name="connsiteX77" fmla="*/ 2552466 w 2777761"/>
                  <a:gd name="connsiteY77" fmla="*/ 1948711 h 3788731"/>
                  <a:gd name="connsiteX78" fmla="*/ 2698322 w 2777761"/>
                  <a:gd name="connsiteY78" fmla="*/ 1460657 h 3788731"/>
                  <a:gd name="connsiteX79" fmla="*/ 2642224 w 2777761"/>
                  <a:gd name="connsiteY79" fmla="*/ 1354071 h 3788731"/>
                  <a:gd name="connsiteX80" fmla="*/ 2485148 w 2777761"/>
                  <a:gd name="connsiteY80" fmla="*/ 798699 h 3788731"/>
                  <a:gd name="connsiteX81" fmla="*/ 2743201 w 2777761"/>
                  <a:gd name="connsiteY81" fmla="*/ 675283 h 3788731"/>
                  <a:gd name="connsiteX82" fmla="*/ 2715151 w 2777761"/>
                  <a:gd name="connsiteY82" fmla="*/ 434061 h 3788731"/>
                  <a:gd name="connsiteX83" fmla="*/ 2631004 w 2777761"/>
                  <a:gd name="connsiteY83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47583 w 2777761"/>
                  <a:gd name="connsiteY5" fmla="*/ 456500 h 3788731"/>
                  <a:gd name="connsiteX6" fmla="*/ 2159779 w 2777761"/>
                  <a:gd name="connsiteY6" fmla="*/ 708942 h 3788731"/>
                  <a:gd name="connsiteX7" fmla="*/ 2030754 w 2777761"/>
                  <a:gd name="connsiteY7" fmla="*/ 753820 h 3788731"/>
                  <a:gd name="connsiteX8" fmla="*/ 1997095 w 2777761"/>
                  <a:gd name="connsiteY8" fmla="*/ 821138 h 3788731"/>
                  <a:gd name="connsiteX9" fmla="*/ 1997095 w 2777761"/>
                  <a:gd name="connsiteY9" fmla="*/ 708942 h 3788731"/>
                  <a:gd name="connsiteX10" fmla="*/ 1946606 w 2777761"/>
                  <a:gd name="connsiteY10" fmla="*/ 669673 h 3788731"/>
                  <a:gd name="connsiteX11" fmla="*/ 1772702 w 2777761"/>
                  <a:gd name="connsiteY11" fmla="*/ 720161 h 3788731"/>
                  <a:gd name="connsiteX12" fmla="*/ 1402454 w 2777761"/>
                  <a:gd name="connsiteY12" fmla="*/ 579916 h 3788731"/>
                  <a:gd name="connsiteX13" fmla="*/ 1705384 w 2777761"/>
                  <a:gd name="connsiteY13" fmla="*/ 1152117 h 3788731"/>
                  <a:gd name="connsiteX14" fmla="*/ 1800751 w 2777761"/>
                  <a:gd name="connsiteY14" fmla="*/ 1225045 h 3788731"/>
                  <a:gd name="connsiteX15" fmla="*/ 1649286 w 2777761"/>
                  <a:gd name="connsiteY15" fmla="*/ 1449437 h 3788731"/>
                  <a:gd name="connsiteX16" fmla="*/ 1727824 w 2777761"/>
                  <a:gd name="connsiteY16" fmla="*/ 1668220 h 3788731"/>
                  <a:gd name="connsiteX17" fmla="*/ 1817581 w 2777761"/>
                  <a:gd name="connsiteY17" fmla="*/ 1662611 h 3788731"/>
                  <a:gd name="connsiteX18" fmla="*/ 1671725 w 2777761"/>
                  <a:gd name="connsiteY18" fmla="*/ 1830905 h 3788731"/>
                  <a:gd name="connsiteX19" fmla="*/ 914400 w 2777761"/>
                  <a:gd name="connsiteY19" fmla="*/ 1578463 h 3788731"/>
                  <a:gd name="connsiteX20" fmla="*/ 460005 w 2777761"/>
                  <a:gd name="connsiteY20" fmla="*/ 2605060 h 3788731"/>
                  <a:gd name="connsiteX21" fmla="*/ 263662 w 2777761"/>
                  <a:gd name="connsiteY21" fmla="*/ 2812623 h 3788731"/>
                  <a:gd name="connsiteX22" fmla="*/ 44879 w 2777761"/>
                  <a:gd name="connsiteY22" fmla="*/ 2857501 h 3788731"/>
                  <a:gd name="connsiteX23" fmla="*/ 0 w 2777761"/>
                  <a:gd name="connsiteY23" fmla="*/ 2964088 h 3788731"/>
                  <a:gd name="connsiteX24" fmla="*/ 274881 w 2777761"/>
                  <a:gd name="connsiteY24" fmla="*/ 3087504 h 3788731"/>
                  <a:gd name="connsiteX25" fmla="*/ 504884 w 2777761"/>
                  <a:gd name="connsiteY25" fmla="*/ 2986527 h 3788731"/>
                  <a:gd name="connsiteX26" fmla="*/ 471225 w 2777761"/>
                  <a:gd name="connsiteY26" fmla="*/ 3115553 h 3788731"/>
                  <a:gd name="connsiteX27" fmla="*/ 572201 w 2777761"/>
                  <a:gd name="connsiteY27" fmla="*/ 3160431 h 3788731"/>
                  <a:gd name="connsiteX28" fmla="*/ 381468 w 2777761"/>
                  <a:gd name="connsiteY28" fmla="*/ 3620436 h 3788731"/>
                  <a:gd name="connsiteX29" fmla="*/ 196344 w 2777761"/>
                  <a:gd name="connsiteY29" fmla="*/ 3665315 h 3788731"/>
                  <a:gd name="connsiteX30" fmla="*/ 263662 w 2777761"/>
                  <a:gd name="connsiteY30" fmla="*/ 3766291 h 3788731"/>
                  <a:gd name="connsiteX31" fmla="*/ 555372 w 2777761"/>
                  <a:gd name="connsiteY31" fmla="*/ 3788731 h 3788731"/>
                  <a:gd name="connsiteX32" fmla="*/ 589031 w 2777761"/>
                  <a:gd name="connsiteY32" fmla="*/ 3581168 h 3788731"/>
                  <a:gd name="connsiteX33" fmla="*/ 645129 w 2777761"/>
                  <a:gd name="connsiteY33" fmla="*/ 3575558 h 3788731"/>
                  <a:gd name="connsiteX34" fmla="*/ 690008 w 2777761"/>
                  <a:gd name="connsiteY34" fmla="*/ 3698974 h 3788731"/>
                  <a:gd name="connsiteX35" fmla="*/ 774155 w 2777761"/>
                  <a:gd name="connsiteY35" fmla="*/ 3704584 h 3788731"/>
                  <a:gd name="connsiteX36" fmla="*/ 779765 w 2777761"/>
                  <a:gd name="connsiteY36" fmla="*/ 3474581 h 3788731"/>
                  <a:gd name="connsiteX37" fmla="*/ 746106 w 2777761"/>
                  <a:gd name="connsiteY37" fmla="*/ 3205310 h 3788731"/>
                  <a:gd name="connsiteX38" fmla="*/ 903181 w 2777761"/>
                  <a:gd name="connsiteY38" fmla="*/ 2627499 h 3788731"/>
                  <a:gd name="connsiteX39" fmla="*/ 1166842 w 2777761"/>
                  <a:gd name="connsiteY39" fmla="*/ 2520912 h 3788731"/>
                  <a:gd name="connsiteX40" fmla="*/ 1531480 w 2777761"/>
                  <a:gd name="connsiteY40" fmla="*/ 2627499 h 3788731"/>
                  <a:gd name="connsiteX41" fmla="*/ 1593188 w 2777761"/>
                  <a:gd name="connsiteY41" fmla="*/ 2627499 h 3788731"/>
                  <a:gd name="connsiteX42" fmla="*/ 1649286 w 2777761"/>
                  <a:gd name="connsiteY42" fmla="*/ 2728476 h 3788731"/>
                  <a:gd name="connsiteX43" fmla="*/ 1800751 w 2777761"/>
                  <a:gd name="connsiteY43" fmla="*/ 2762134 h 3788731"/>
                  <a:gd name="connsiteX44" fmla="*/ 1811971 w 2777761"/>
                  <a:gd name="connsiteY44" fmla="*/ 2795793 h 3788731"/>
                  <a:gd name="connsiteX45" fmla="*/ 1772702 w 2777761"/>
                  <a:gd name="connsiteY45" fmla="*/ 2997747 h 3788731"/>
                  <a:gd name="connsiteX46" fmla="*/ 1750263 w 2777761"/>
                  <a:gd name="connsiteY46" fmla="*/ 3323116 h 3788731"/>
                  <a:gd name="connsiteX47" fmla="*/ 1542700 w 2777761"/>
                  <a:gd name="connsiteY47" fmla="*/ 3345555 h 3788731"/>
                  <a:gd name="connsiteX48" fmla="*/ 1206111 w 2777761"/>
                  <a:gd name="connsiteY48" fmla="*/ 3396044 h 3788731"/>
                  <a:gd name="connsiteX49" fmla="*/ 1178062 w 2777761"/>
                  <a:gd name="connsiteY49" fmla="*/ 3468971 h 3788731"/>
                  <a:gd name="connsiteX50" fmla="*/ 1116354 w 2777761"/>
                  <a:gd name="connsiteY50" fmla="*/ 3497020 h 3788731"/>
                  <a:gd name="connsiteX51" fmla="*/ 1144403 w 2777761"/>
                  <a:gd name="connsiteY51" fmla="*/ 3631656 h 3788731"/>
                  <a:gd name="connsiteX52" fmla="*/ 1284648 w 2777761"/>
                  <a:gd name="connsiteY52" fmla="*/ 3637266 h 3788731"/>
                  <a:gd name="connsiteX53" fmla="*/ 1279038 w 2777761"/>
                  <a:gd name="connsiteY53" fmla="*/ 3485801 h 3788731"/>
                  <a:gd name="connsiteX54" fmla="*/ 1458552 w 2777761"/>
                  <a:gd name="connsiteY54" fmla="*/ 3497020 h 3788731"/>
                  <a:gd name="connsiteX55" fmla="*/ 1430503 w 2777761"/>
                  <a:gd name="connsiteY55" fmla="*/ 3575558 h 3788731"/>
                  <a:gd name="connsiteX56" fmla="*/ 1402454 w 2777761"/>
                  <a:gd name="connsiteY56" fmla="*/ 3637266 h 3788731"/>
                  <a:gd name="connsiteX57" fmla="*/ 1318307 w 2777761"/>
                  <a:gd name="connsiteY57" fmla="*/ 3654095 h 3788731"/>
                  <a:gd name="connsiteX58" fmla="*/ 1452943 w 2777761"/>
                  <a:gd name="connsiteY58" fmla="*/ 3777511 h 3788731"/>
                  <a:gd name="connsiteX59" fmla="*/ 1520260 w 2777761"/>
                  <a:gd name="connsiteY59" fmla="*/ 3642876 h 3788731"/>
                  <a:gd name="connsiteX60" fmla="*/ 1823190 w 2777761"/>
                  <a:gd name="connsiteY60" fmla="*/ 3541899 h 3788731"/>
                  <a:gd name="connsiteX61" fmla="*/ 2159779 w 2777761"/>
                  <a:gd name="connsiteY61" fmla="*/ 3614826 h 3788731"/>
                  <a:gd name="connsiteX62" fmla="*/ 2114901 w 2777761"/>
                  <a:gd name="connsiteY62" fmla="*/ 3715803 h 3788731"/>
                  <a:gd name="connsiteX63" fmla="*/ 2210268 w 2777761"/>
                  <a:gd name="connsiteY63" fmla="*/ 3783121 h 3788731"/>
                  <a:gd name="connsiteX64" fmla="*/ 2283195 w 2777761"/>
                  <a:gd name="connsiteY64" fmla="*/ 3732633 h 3788731"/>
                  <a:gd name="connsiteX65" fmla="*/ 2271976 w 2777761"/>
                  <a:gd name="connsiteY65" fmla="*/ 3637266 h 3788731"/>
                  <a:gd name="connsiteX66" fmla="*/ 2451490 w 2777761"/>
                  <a:gd name="connsiteY66" fmla="*/ 3558728 h 3788731"/>
                  <a:gd name="connsiteX67" fmla="*/ 2434660 w 2777761"/>
                  <a:gd name="connsiteY67" fmla="*/ 3384824 h 3788731"/>
                  <a:gd name="connsiteX68" fmla="*/ 1929777 w 2777761"/>
                  <a:gd name="connsiteY68" fmla="*/ 3356775 h 3788731"/>
                  <a:gd name="connsiteX69" fmla="*/ 1918557 w 2777761"/>
                  <a:gd name="connsiteY69" fmla="*/ 3031406 h 3788731"/>
                  <a:gd name="connsiteX70" fmla="*/ 1884898 w 2777761"/>
                  <a:gd name="connsiteY70" fmla="*/ 3014576 h 3788731"/>
                  <a:gd name="connsiteX71" fmla="*/ 1907338 w 2777761"/>
                  <a:gd name="connsiteY71" fmla="*/ 2835062 h 3788731"/>
                  <a:gd name="connsiteX72" fmla="*/ 1862459 w 2777761"/>
                  <a:gd name="connsiteY72" fmla="*/ 2773354 h 3788731"/>
                  <a:gd name="connsiteX73" fmla="*/ 2109291 w 2777761"/>
                  <a:gd name="connsiteY73" fmla="*/ 2717256 h 3788731"/>
                  <a:gd name="connsiteX74" fmla="*/ 2131730 w 2777761"/>
                  <a:gd name="connsiteY74" fmla="*/ 2588230 h 3788731"/>
                  <a:gd name="connsiteX75" fmla="*/ 2372952 w 2777761"/>
                  <a:gd name="connsiteY75" fmla="*/ 2621889 h 3788731"/>
                  <a:gd name="connsiteX76" fmla="*/ 2597345 w 2777761"/>
                  <a:gd name="connsiteY76" fmla="*/ 2032858 h 3788731"/>
                  <a:gd name="connsiteX77" fmla="*/ 2552466 w 2777761"/>
                  <a:gd name="connsiteY77" fmla="*/ 1948711 h 3788731"/>
                  <a:gd name="connsiteX78" fmla="*/ 2698322 w 2777761"/>
                  <a:gd name="connsiteY78" fmla="*/ 1460657 h 3788731"/>
                  <a:gd name="connsiteX79" fmla="*/ 2642224 w 2777761"/>
                  <a:gd name="connsiteY79" fmla="*/ 1354071 h 3788731"/>
                  <a:gd name="connsiteX80" fmla="*/ 2485148 w 2777761"/>
                  <a:gd name="connsiteY80" fmla="*/ 798699 h 3788731"/>
                  <a:gd name="connsiteX81" fmla="*/ 2743201 w 2777761"/>
                  <a:gd name="connsiteY81" fmla="*/ 675283 h 3788731"/>
                  <a:gd name="connsiteX82" fmla="*/ 2715151 w 2777761"/>
                  <a:gd name="connsiteY82" fmla="*/ 434061 h 3788731"/>
                  <a:gd name="connsiteX83" fmla="*/ 2631004 w 2777761"/>
                  <a:gd name="connsiteY83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59779 w 2777761"/>
                  <a:gd name="connsiteY6" fmla="*/ 708942 h 3788731"/>
                  <a:gd name="connsiteX7" fmla="*/ 2030754 w 2777761"/>
                  <a:gd name="connsiteY7" fmla="*/ 753820 h 3788731"/>
                  <a:gd name="connsiteX8" fmla="*/ 1997095 w 2777761"/>
                  <a:gd name="connsiteY8" fmla="*/ 821138 h 3788731"/>
                  <a:gd name="connsiteX9" fmla="*/ 1997095 w 2777761"/>
                  <a:gd name="connsiteY9" fmla="*/ 708942 h 3788731"/>
                  <a:gd name="connsiteX10" fmla="*/ 1946606 w 2777761"/>
                  <a:gd name="connsiteY10" fmla="*/ 669673 h 3788731"/>
                  <a:gd name="connsiteX11" fmla="*/ 1772702 w 2777761"/>
                  <a:gd name="connsiteY11" fmla="*/ 720161 h 3788731"/>
                  <a:gd name="connsiteX12" fmla="*/ 1402454 w 2777761"/>
                  <a:gd name="connsiteY12" fmla="*/ 579916 h 3788731"/>
                  <a:gd name="connsiteX13" fmla="*/ 1705384 w 2777761"/>
                  <a:gd name="connsiteY13" fmla="*/ 1152117 h 3788731"/>
                  <a:gd name="connsiteX14" fmla="*/ 1800751 w 2777761"/>
                  <a:gd name="connsiteY14" fmla="*/ 1225045 h 3788731"/>
                  <a:gd name="connsiteX15" fmla="*/ 1649286 w 2777761"/>
                  <a:gd name="connsiteY15" fmla="*/ 1449437 h 3788731"/>
                  <a:gd name="connsiteX16" fmla="*/ 1727824 w 2777761"/>
                  <a:gd name="connsiteY16" fmla="*/ 1668220 h 3788731"/>
                  <a:gd name="connsiteX17" fmla="*/ 1817581 w 2777761"/>
                  <a:gd name="connsiteY17" fmla="*/ 1662611 h 3788731"/>
                  <a:gd name="connsiteX18" fmla="*/ 1671725 w 2777761"/>
                  <a:gd name="connsiteY18" fmla="*/ 1830905 h 3788731"/>
                  <a:gd name="connsiteX19" fmla="*/ 914400 w 2777761"/>
                  <a:gd name="connsiteY19" fmla="*/ 1578463 h 3788731"/>
                  <a:gd name="connsiteX20" fmla="*/ 460005 w 2777761"/>
                  <a:gd name="connsiteY20" fmla="*/ 2605060 h 3788731"/>
                  <a:gd name="connsiteX21" fmla="*/ 263662 w 2777761"/>
                  <a:gd name="connsiteY21" fmla="*/ 2812623 h 3788731"/>
                  <a:gd name="connsiteX22" fmla="*/ 44879 w 2777761"/>
                  <a:gd name="connsiteY22" fmla="*/ 2857501 h 3788731"/>
                  <a:gd name="connsiteX23" fmla="*/ 0 w 2777761"/>
                  <a:gd name="connsiteY23" fmla="*/ 2964088 h 3788731"/>
                  <a:gd name="connsiteX24" fmla="*/ 274881 w 2777761"/>
                  <a:gd name="connsiteY24" fmla="*/ 3087504 h 3788731"/>
                  <a:gd name="connsiteX25" fmla="*/ 504884 w 2777761"/>
                  <a:gd name="connsiteY25" fmla="*/ 2986527 h 3788731"/>
                  <a:gd name="connsiteX26" fmla="*/ 471225 w 2777761"/>
                  <a:gd name="connsiteY26" fmla="*/ 3115553 h 3788731"/>
                  <a:gd name="connsiteX27" fmla="*/ 572201 w 2777761"/>
                  <a:gd name="connsiteY27" fmla="*/ 3160431 h 3788731"/>
                  <a:gd name="connsiteX28" fmla="*/ 381468 w 2777761"/>
                  <a:gd name="connsiteY28" fmla="*/ 3620436 h 3788731"/>
                  <a:gd name="connsiteX29" fmla="*/ 196344 w 2777761"/>
                  <a:gd name="connsiteY29" fmla="*/ 3665315 h 3788731"/>
                  <a:gd name="connsiteX30" fmla="*/ 263662 w 2777761"/>
                  <a:gd name="connsiteY30" fmla="*/ 3766291 h 3788731"/>
                  <a:gd name="connsiteX31" fmla="*/ 555372 w 2777761"/>
                  <a:gd name="connsiteY31" fmla="*/ 3788731 h 3788731"/>
                  <a:gd name="connsiteX32" fmla="*/ 589031 w 2777761"/>
                  <a:gd name="connsiteY32" fmla="*/ 3581168 h 3788731"/>
                  <a:gd name="connsiteX33" fmla="*/ 645129 w 2777761"/>
                  <a:gd name="connsiteY33" fmla="*/ 3575558 h 3788731"/>
                  <a:gd name="connsiteX34" fmla="*/ 690008 w 2777761"/>
                  <a:gd name="connsiteY34" fmla="*/ 3698974 h 3788731"/>
                  <a:gd name="connsiteX35" fmla="*/ 774155 w 2777761"/>
                  <a:gd name="connsiteY35" fmla="*/ 3704584 h 3788731"/>
                  <a:gd name="connsiteX36" fmla="*/ 779765 w 2777761"/>
                  <a:gd name="connsiteY36" fmla="*/ 3474581 h 3788731"/>
                  <a:gd name="connsiteX37" fmla="*/ 746106 w 2777761"/>
                  <a:gd name="connsiteY37" fmla="*/ 3205310 h 3788731"/>
                  <a:gd name="connsiteX38" fmla="*/ 903181 w 2777761"/>
                  <a:gd name="connsiteY38" fmla="*/ 2627499 h 3788731"/>
                  <a:gd name="connsiteX39" fmla="*/ 1166842 w 2777761"/>
                  <a:gd name="connsiteY39" fmla="*/ 2520912 h 3788731"/>
                  <a:gd name="connsiteX40" fmla="*/ 1531480 w 2777761"/>
                  <a:gd name="connsiteY40" fmla="*/ 2627499 h 3788731"/>
                  <a:gd name="connsiteX41" fmla="*/ 1593188 w 2777761"/>
                  <a:gd name="connsiteY41" fmla="*/ 2627499 h 3788731"/>
                  <a:gd name="connsiteX42" fmla="*/ 1649286 w 2777761"/>
                  <a:gd name="connsiteY42" fmla="*/ 2728476 h 3788731"/>
                  <a:gd name="connsiteX43" fmla="*/ 1800751 w 2777761"/>
                  <a:gd name="connsiteY43" fmla="*/ 2762134 h 3788731"/>
                  <a:gd name="connsiteX44" fmla="*/ 1811971 w 2777761"/>
                  <a:gd name="connsiteY44" fmla="*/ 2795793 h 3788731"/>
                  <a:gd name="connsiteX45" fmla="*/ 1772702 w 2777761"/>
                  <a:gd name="connsiteY45" fmla="*/ 2997747 h 3788731"/>
                  <a:gd name="connsiteX46" fmla="*/ 1750263 w 2777761"/>
                  <a:gd name="connsiteY46" fmla="*/ 3323116 h 3788731"/>
                  <a:gd name="connsiteX47" fmla="*/ 1542700 w 2777761"/>
                  <a:gd name="connsiteY47" fmla="*/ 3345555 h 3788731"/>
                  <a:gd name="connsiteX48" fmla="*/ 1206111 w 2777761"/>
                  <a:gd name="connsiteY48" fmla="*/ 3396044 h 3788731"/>
                  <a:gd name="connsiteX49" fmla="*/ 1178062 w 2777761"/>
                  <a:gd name="connsiteY49" fmla="*/ 3468971 h 3788731"/>
                  <a:gd name="connsiteX50" fmla="*/ 1116354 w 2777761"/>
                  <a:gd name="connsiteY50" fmla="*/ 3497020 h 3788731"/>
                  <a:gd name="connsiteX51" fmla="*/ 1144403 w 2777761"/>
                  <a:gd name="connsiteY51" fmla="*/ 3631656 h 3788731"/>
                  <a:gd name="connsiteX52" fmla="*/ 1284648 w 2777761"/>
                  <a:gd name="connsiteY52" fmla="*/ 3637266 h 3788731"/>
                  <a:gd name="connsiteX53" fmla="*/ 1279038 w 2777761"/>
                  <a:gd name="connsiteY53" fmla="*/ 3485801 h 3788731"/>
                  <a:gd name="connsiteX54" fmla="*/ 1458552 w 2777761"/>
                  <a:gd name="connsiteY54" fmla="*/ 3497020 h 3788731"/>
                  <a:gd name="connsiteX55" fmla="*/ 1430503 w 2777761"/>
                  <a:gd name="connsiteY55" fmla="*/ 3575558 h 3788731"/>
                  <a:gd name="connsiteX56" fmla="*/ 1402454 w 2777761"/>
                  <a:gd name="connsiteY56" fmla="*/ 3637266 h 3788731"/>
                  <a:gd name="connsiteX57" fmla="*/ 1318307 w 2777761"/>
                  <a:gd name="connsiteY57" fmla="*/ 3654095 h 3788731"/>
                  <a:gd name="connsiteX58" fmla="*/ 1452943 w 2777761"/>
                  <a:gd name="connsiteY58" fmla="*/ 3777511 h 3788731"/>
                  <a:gd name="connsiteX59" fmla="*/ 1520260 w 2777761"/>
                  <a:gd name="connsiteY59" fmla="*/ 3642876 h 3788731"/>
                  <a:gd name="connsiteX60" fmla="*/ 1823190 w 2777761"/>
                  <a:gd name="connsiteY60" fmla="*/ 3541899 h 3788731"/>
                  <a:gd name="connsiteX61" fmla="*/ 2159779 w 2777761"/>
                  <a:gd name="connsiteY61" fmla="*/ 3614826 h 3788731"/>
                  <a:gd name="connsiteX62" fmla="*/ 2114901 w 2777761"/>
                  <a:gd name="connsiteY62" fmla="*/ 3715803 h 3788731"/>
                  <a:gd name="connsiteX63" fmla="*/ 2210268 w 2777761"/>
                  <a:gd name="connsiteY63" fmla="*/ 3783121 h 3788731"/>
                  <a:gd name="connsiteX64" fmla="*/ 2283195 w 2777761"/>
                  <a:gd name="connsiteY64" fmla="*/ 3732633 h 3788731"/>
                  <a:gd name="connsiteX65" fmla="*/ 2271976 w 2777761"/>
                  <a:gd name="connsiteY65" fmla="*/ 3637266 h 3788731"/>
                  <a:gd name="connsiteX66" fmla="*/ 2451490 w 2777761"/>
                  <a:gd name="connsiteY66" fmla="*/ 3558728 h 3788731"/>
                  <a:gd name="connsiteX67" fmla="*/ 2434660 w 2777761"/>
                  <a:gd name="connsiteY67" fmla="*/ 3384824 h 3788731"/>
                  <a:gd name="connsiteX68" fmla="*/ 1929777 w 2777761"/>
                  <a:gd name="connsiteY68" fmla="*/ 3356775 h 3788731"/>
                  <a:gd name="connsiteX69" fmla="*/ 1918557 w 2777761"/>
                  <a:gd name="connsiteY69" fmla="*/ 3031406 h 3788731"/>
                  <a:gd name="connsiteX70" fmla="*/ 1884898 w 2777761"/>
                  <a:gd name="connsiteY70" fmla="*/ 3014576 h 3788731"/>
                  <a:gd name="connsiteX71" fmla="*/ 1907338 w 2777761"/>
                  <a:gd name="connsiteY71" fmla="*/ 2835062 h 3788731"/>
                  <a:gd name="connsiteX72" fmla="*/ 1862459 w 2777761"/>
                  <a:gd name="connsiteY72" fmla="*/ 2773354 h 3788731"/>
                  <a:gd name="connsiteX73" fmla="*/ 2109291 w 2777761"/>
                  <a:gd name="connsiteY73" fmla="*/ 2717256 h 3788731"/>
                  <a:gd name="connsiteX74" fmla="*/ 2131730 w 2777761"/>
                  <a:gd name="connsiteY74" fmla="*/ 2588230 h 3788731"/>
                  <a:gd name="connsiteX75" fmla="*/ 2372952 w 2777761"/>
                  <a:gd name="connsiteY75" fmla="*/ 2621889 h 3788731"/>
                  <a:gd name="connsiteX76" fmla="*/ 2597345 w 2777761"/>
                  <a:gd name="connsiteY76" fmla="*/ 2032858 h 3788731"/>
                  <a:gd name="connsiteX77" fmla="*/ 2552466 w 2777761"/>
                  <a:gd name="connsiteY77" fmla="*/ 1948711 h 3788731"/>
                  <a:gd name="connsiteX78" fmla="*/ 2698322 w 2777761"/>
                  <a:gd name="connsiteY78" fmla="*/ 1460657 h 3788731"/>
                  <a:gd name="connsiteX79" fmla="*/ 2642224 w 2777761"/>
                  <a:gd name="connsiteY79" fmla="*/ 1354071 h 3788731"/>
                  <a:gd name="connsiteX80" fmla="*/ 2485148 w 2777761"/>
                  <a:gd name="connsiteY80" fmla="*/ 798699 h 3788731"/>
                  <a:gd name="connsiteX81" fmla="*/ 2743201 w 2777761"/>
                  <a:gd name="connsiteY81" fmla="*/ 675283 h 3788731"/>
                  <a:gd name="connsiteX82" fmla="*/ 2715151 w 2777761"/>
                  <a:gd name="connsiteY82" fmla="*/ 434061 h 3788731"/>
                  <a:gd name="connsiteX83" fmla="*/ 2631004 w 2777761"/>
                  <a:gd name="connsiteY83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72702 w 2777761"/>
                  <a:gd name="connsiteY12" fmla="*/ 720161 h 3788731"/>
                  <a:gd name="connsiteX13" fmla="*/ 1402454 w 2777761"/>
                  <a:gd name="connsiteY13" fmla="*/ 579916 h 3788731"/>
                  <a:gd name="connsiteX14" fmla="*/ 1705384 w 2777761"/>
                  <a:gd name="connsiteY14" fmla="*/ 1152117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705384 w 2777761"/>
                  <a:gd name="connsiteY14" fmla="*/ 1152117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71725 w 2777761"/>
                  <a:gd name="connsiteY19" fmla="*/ 1830905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31004 w 2777761"/>
                  <a:gd name="connsiteY0" fmla="*/ 86253 h 3788731"/>
                  <a:gd name="connsiteX1" fmla="*/ 2434660 w 2777761"/>
                  <a:gd name="connsiteY1" fmla="*/ 2105 h 3788731"/>
                  <a:gd name="connsiteX2" fmla="*/ 2193438 w 2777761"/>
                  <a:gd name="connsiteY2" fmla="*/ 159180 h 3788731"/>
                  <a:gd name="connsiteX3" fmla="*/ 2092462 w 2777761"/>
                  <a:gd name="connsiteY3" fmla="*/ 198449 h 3788731"/>
                  <a:gd name="connsiteX4" fmla="*/ 2142950 w 2777761"/>
                  <a:gd name="connsiteY4" fmla="*/ 288206 h 3788731"/>
                  <a:gd name="connsiteX5" fmla="*/ 2030754 w 2777761"/>
                  <a:gd name="connsiteY5" fmla="*/ 450890 h 3788731"/>
                  <a:gd name="connsiteX6" fmla="*/ 2137342 w 2777761"/>
                  <a:gd name="connsiteY6" fmla="*/ 585526 h 3788731"/>
                  <a:gd name="connsiteX7" fmla="*/ 2159779 w 2777761"/>
                  <a:gd name="connsiteY7" fmla="*/ 708942 h 3788731"/>
                  <a:gd name="connsiteX8" fmla="*/ 2030754 w 2777761"/>
                  <a:gd name="connsiteY8" fmla="*/ 753820 h 3788731"/>
                  <a:gd name="connsiteX9" fmla="*/ 1997095 w 2777761"/>
                  <a:gd name="connsiteY9" fmla="*/ 821138 h 3788731"/>
                  <a:gd name="connsiteX10" fmla="*/ 1997095 w 2777761"/>
                  <a:gd name="connsiteY10" fmla="*/ 708942 h 3788731"/>
                  <a:gd name="connsiteX11" fmla="*/ 1946606 w 2777761"/>
                  <a:gd name="connsiteY11" fmla="*/ 669673 h 3788731"/>
                  <a:gd name="connsiteX12" fmla="*/ 1783922 w 2777761"/>
                  <a:gd name="connsiteY12" fmla="*/ 770649 h 3788731"/>
                  <a:gd name="connsiteX13" fmla="*/ 1402454 w 2777761"/>
                  <a:gd name="connsiteY13" fmla="*/ 579916 h 3788731"/>
                  <a:gd name="connsiteX14" fmla="*/ 1666115 w 2777761"/>
                  <a:gd name="connsiteY14" fmla="*/ 1129678 h 3788731"/>
                  <a:gd name="connsiteX15" fmla="*/ 1800751 w 2777761"/>
                  <a:gd name="connsiteY15" fmla="*/ 1225045 h 3788731"/>
                  <a:gd name="connsiteX16" fmla="*/ 1649286 w 2777761"/>
                  <a:gd name="connsiteY16" fmla="*/ 1449437 h 3788731"/>
                  <a:gd name="connsiteX17" fmla="*/ 1727824 w 2777761"/>
                  <a:gd name="connsiteY17" fmla="*/ 1668220 h 3788731"/>
                  <a:gd name="connsiteX18" fmla="*/ 1817581 w 2777761"/>
                  <a:gd name="connsiteY18" fmla="*/ 1662611 h 3788731"/>
                  <a:gd name="connsiteX19" fmla="*/ 1626846 w 2777761"/>
                  <a:gd name="connsiteY19" fmla="*/ 1858954 h 3788731"/>
                  <a:gd name="connsiteX20" fmla="*/ 914400 w 2777761"/>
                  <a:gd name="connsiteY20" fmla="*/ 1578463 h 3788731"/>
                  <a:gd name="connsiteX21" fmla="*/ 460005 w 2777761"/>
                  <a:gd name="connsiteY21" fmla="*/ 2605060 h 3788731"/>
                  <a:gd name="connsiteX22" fmla="*/ 263662 w 2777761"/>
                  <a:gd name="connsiteY22" fmla="*/ 2812623 h 3788731"/>
                  <a:gd name="connsiteX23" fmla="*/ 44879 w 2777761"/>
                  <a:gd name="connsiteY23" fmla="*/ 2857501 h 3788731"/>
                  <a:gd name="connsiteX24" fmla="*/ 0 w 2777761"/>
                  <a:gd name="connsiteY24" fmla="*/ 2964088 h 3788731"/>
                  <a:gd name="connsiteX25" fmla="*/ 274881 w 2777761"/>
                  <a:gd name="connsiteY25" fmla="*/ 3087504 h 3788731"/>
                  <a:gd name="connsiteX26" fmla="*/ 504884 w 2777761"/>
                  <a:gd name="connsiteY26" fmla="*/ 2986527 h 3788731"/>
                  <a:gd name="connsiteX27" fmla="*/ 471225 w 2777761"/>
                  <a:gd name="connsiteY27" fmla="*/ 3115553 h 3788731"/>
                  <a:gd name="connsiteX28" fmla="*/ 572201 w 2777761"/>
                  <a:gd name="connsiteY28" fmla="*/ 3160431 h 3788731"/>
                  <a:gd name="connsiteX29" fmla="*/ 381468 w 2777761"/>
                  <a:gd name="connsiteY29" fmla="*/ 3620436 h 3788731"/>
                  <a:gd name="connsiteX30" fmla="*/ 196344 w 2777761"/>
                  <a:gd name="connsiteY30" fmla="*/ 3665315 h 3788731"/>
                  <a:gd name="connsiteX31" fmla="*/ 263662 w 2777761"/>
                  <a:gd name="connsiteY31" fmla="*/ 3766291 h 3788731"/>
                  <a:gd name="connsiteX32" fmla="*/ 555372 w 2777761"/>
                  <a:gd name="connsiteY32" fmla="*/ 3788731 h 3788731"/>
                  <a:gd name="connsiteX33" fmla="*/ 589031 w 2777761"/>
                  <a:gd name="connsiteY33" fmla="*/ 3581168 h 3788731"/>
                  <a:gd name="connsiteX34" fmla="*/ 645129 w 2777761"/>
                  <a:gd name="connsiteY34" fmla="*/ 3575558 h 3788731"/>
                  <a:gd name="connsiteX35" fmla="*/ 690008 w 2777761"/>
                  <a:gd name="connsiteY35" fmla="*/ 3698974 h 3788731"/>
                  <a:gd name="connsiteX36" fmla="*/ 774155 w 2777761"/>
                  <a:gd name="connsiteY36" fmla="*/ 3704584 h 3788731"/>
                  <a:gd name="connsiteX37" fmla="*/ 779765 w 2777761"/>
                  <a:gd name="connsiteY37" fmla="*/ 3474581 h 3788731"/>
                  <a:gd name="connsiteX38" fmla="*/ 746106 w 2777761"/>
                  <a:gd name="connsiteY38" fmla="*/ 3205310 h 3788731"/>
                  <a:gd name="connsiteX39" fmla="*/ 903181 w 2777761"/>
                  <a:gd name="connsiteY39" fmla="*/ 2627499 h 3788731"/>
                  <a:gd name="connsiteX40" fmla="*/ 1166842 w 2777761"/>
                  <a:gd name="connsiteY40" fmla="*/ 2520912 h 3788731"/>
                  <a:gd name="connsiteX41" fmla="*/ 1531480 w 2777761"/>
                  <a:gd name="connsiteY41" fmla="*/ 2627499 h 3788731"/>
                  <a:gd name="connsiteX42" fmla="*/ 1593188 w 2777761"/>
                  <a:gd name="connsiteY42" fmla="*/ 2627499 h 3788731"/>
                  <a:gd name="connsiteX43" fmla="*/ 1649286 w 2777761"/>
                  <a:gd name="connsiteY43" fmla="*/ 2728476 h 3788731"/>
                  <a:gd name="connsiteX44" fmla="*/ 1800751 w 2777761"/>
                  <a:gd name="connsiteY44" fmla="*/ 2762134 h 3788731"/>
                  <a:gd name="connsiteX45" fmla="*/ 1811971 w 2777761"/>
                  <a:gd name="connsiteY45" fmla="*/ 2795793 h 3788731"/>
                  <a:gd name="connsiteX46" fmla="*/ 1772702 w 2777761"/>
                  <a:gd name="connsiteY46" fmla="*/ 2997747 h 3788731"/>
                  <a:gd name="connsiteX47" fmla="*/ 1750263 w 2777761"/>
                  <a:gd name="connsiteY47" fmla="*/ 3323116 h 3788731"/>
                  <a:gd name="connsiteX48" fmla="*/ 1542700 w 2777761"/>
                  <a:gd name="connsiteY48" fmla="*/ 3345555 h 3788731"/>
                  <a:gd name="connsiteX49" fmla="*/ 1206111 w 2777761"/>
                  <a:gd name="connsiteY49" fmla="*/ 3396044 h 3788731"/>
                  <a:gd name="connsiteX50" fmla="*/ 1178062 w 2777761"/>
                  <a:gd name="connsiteY50" fmla="*/ 3468971 h 3788731"/>
                  <a:gd name="connsiteX51" fmla="*/ 1116354 w 2777761"/>
                  <a:gd name="connsiteY51" fmla="*/ 3497020 h 3788731"/>
                  <a:gd name="connsiteX52" fmla="*/ 1144403 w 2777761"/>
                  <a:gd name="connsiteY52" fmla="*/ 3631656 h 3788731"/>
                  <a:gd name="connsiteX53" fmla="*/ 1284648 w 2777761"/>
                  <a:gd name="connsiteY53" fmla="*/ 3637266 h 3788731"/>
                  <a:gd name="connsiteX54" fmla="*/ 1279038 w 2777761"/>
                  <a:gd name="connsiteY54" fmla="*/ 3485801 h 3788731"/>
                  <a:gd name="connsiteX55" fmla="*/ 1458552 w 2777761"/>
                  <a:gd name="connsiteY55" fmla="*/ 3497020 h 3788731"/>
                  <a:gd name="connsiteX56" fmla="*/ 1430503 w 2777761"/>
                  <a:gd name="connsiteY56" fmla="*/ 3575558 h 3788731"/>
                  <a:gd name="connsiteX57" fmla="*/ 1402454 w 2777761"/>
                  <a:gd name="connsiteY57" fmla="*/ 3637266 h 3788731"/>
                  <a:gd name="connsiteX58" fmla="*/ 1318307 w 2777761"/>
                  <a:gd name="connsiteY58" fmla="*/ 3654095 h 3788731"/>
                  <a:gd name="connsiteX59" fmla="*/ 1452943 w 2777761"/>
                  <a:gd name="connsiteY59" fmla="*/ 3777511 h 3788731"/>
                  <a:gd name="connsiteX60" fmla="*/ 1520260 w 2777761"/>
                  <a:gd name="connsiteY60" fmla="*/ 3642876 h 3788731"/>
                  <a:gd name="connsiteX61" fmla="*/ 1823190 w 2777761"/>
                  <a:gd name="connsiteY61" fmla="*/ 3541899 h 3788731"/>
                  <a:gd name="connsiteX62" fmla="*/ 2159779 w 2777761"/>
                  <a:gd name="connsiteY62" fmla="*/ 3614826 h 3788731"/>
                  <a:gd name="connsiteX63" fmla="*/ 2114901 w 2777761"/>
                  <a:gd name="connsiteY63" fmla="*/ 3715803 h 3788731"/>
                  <a:gd name="connsiteX64" fmla="*/ 2210268 w 2777761"/>
                  <a:gd name="connsiteY64" fmla="*/ 3783121 h 3788731"/>
                  <a:gd name="connsiteX65" fmla="*/ 2283195 w 2777761"/>
                  <a:gd name="connsiteY65" fmla="*/ 3732633 h 3788731"/>
                  <a:gd name="connsiteX66" fmla="*/ 2271976 w 2777761"/>
                  <a:gd name="connsiteY66" fmla="*/ 3637266 h 3788731"/>
                  <a:gd name="connsiteX67" fmla="*/ 2451490 w 2777761"/>
                  <a:gd name="connsiteY67" fmla="*/ 3558728 h 3788731"/>
                  <a:gd name="connsiteX68" fmla="*/ 2434660 w 2777761"/>
                  <a:gd name="connsiteY68" fmla="*/ 3384824 h 3788731"/>
                  <a:gd name="connsiteX69" fmla="*/ 1929777 w 2777761"/>
                  <a:gd name="connsiteY69" fmla="*/ 3356775 h 3788731"/>
                  <a:gd name="connsiteX70" fmla="*/ 1918557 w 2777761"/>
                  <a:gd name="connsiteY70" fmla="*/ 3031406 h 3788731"/>
                  <a:gd name="connsiteX71" fmla="*/ 1884898 w 2777761"/>
                  <a:gd name="connsiteY71" fmla="*/ 3014576 h 3788731"/>
                  <a:gd name="connsiteX72" fmla="*/ 1907338 w 2777761"/>
                  <a:gd name="connsiteY72" fmla="*/ 2835062 h 3788731"/>
                  <a:gd name="connsiteX73" fmla="*/ 1862459 w 2777761"/>
                  <a:gd name="connsiteY73" fmla="*/ 2773354 h 3788731"/>
                  <a:gd name="connsiteX74" fmla="*/ 2109291 w 2777761"/>
                  <a:gd name="connsiteY74" fmla="*/ 2717256 h 3788731"/>
                  <a:gd name="connsiteX75" fmla="*/ 2131730 w 2777761"/>
                  <a:gd name="connsiteY75" fmla="*/ 2588230 h 3788731"/>
                  <a:gd name="connsiteX76" fmla="*/ 2372952 w 2777761"/>
                  <a:gd name="connsiteY76" fmla="*/ 2621889 h 3788731"/>
                  <a:gd name="connsiteX77" fmla="*/ 2597345 w 2777761"/>
                  <a:gd name="connsiteY77" fmla="*/ 2032858 h 3788731"/>
                  <a:gd name="connsiteX78" fmla="*/ 2552466 w 2777761"/>
                  <a:gd name="connsiteY78" fmla="*/ 1948711 h 3788731"/>
                  <a:gd name="connsiteX79" fmla="*/ 2698322 w 2777761"/>
                  <a:gd name="connsiteY79" fmla="*/ 1460657 h 3788731"/>
                  <a:gd name="connsiteX80" fmla="*/ 2642224 w 2777761"/>
                  <a:gd name="connsiteY80" fmla="*/ 1354071 h 3788731"/>
                  <a:gd name="connsiteX81" fmla="*/ 2485148 w 2777761"/>
                  <a:gd name="connsiteY81" fmla="*/ 798699 h 3788731"/>
                  <a:gd name="connsiteX82" fmla="*/ 2743201 w 2777761"/>
                  <a:gd name="connsiteY82" fmla="*/ 675283 h 3788731"/>
                  <a:gd name="connsiteX83" fmla="*/ 2715151 w 2777761"/>
                  <a:gd name="connsiteY83" fmla="*/ 434061 h 3788731"/>
                  <a:gd name="connsiteX84" fmla="*/ 2631004 w 2777761"/>
                  <a:gd name="connsiteY84" fmla="*/ 86253 h 3788731"/>
                  <a:gd name="connsiteX0" fmla="*/ 2607319 w 2754076"/>
                  <a:gd name="connsiteY0" fmla="*/ 86253 h 3788731"/>
                  <a:gd name="connsiteX1" fmla="*/ 2410975 w 2754076"/>
                  <a:gd name="connsiteY1" fmla="*/ 2105 h 3788731"/>
                  <a:gd name="connsiteX2" fmla="*/ 2169753 w 2754076"/>
                  <a:gd name="connsiteY2" fmla="*/ 159180 h 3788731"/>
                  <a:gd name="connsiteX3" fmla="*/ 2068777 w 2754076"/>
                  <a:gd name="connsiteY3" fmla="*/ 198449 h 3788731"/>
                  <a:gd name="connsiteX4" fmla="*/ 2119265 w 2754076"/>
                  <a:gd name="connsiteY4" fmla="*/ 288206 h 3788731"/>
                  <a:gd name="connsiteX5" fmla="*/ 2007069 w 2754076"/>
                  <a:gd name="connsiteY5" fmla="*/ 450890 h 3788731"/>
                  <a:gd name="connsiteX6" fmla="*/ 2113657 w 2754076"/>
                  <a:gd name="connsiteY6" fmla="*/ 585526 h 3788731"/>
                  <a:gd name="connsiteX7" fmla="*/ 2136094 w 2754076"/>
                  <a:gd name="connsiteY7" fmla="*/ 708942 h 3788731"/>
                  <a:gd name="connsiteX8" fmla="*/ 2007069 w 2754076"/>
                  <a:gd name="connsiteY8" fmla="*/ 753820 h 3788731"/>
                  <a:gd name="connsiteX9" fmla="*/ 1973410 w 2754076"/>
                  <a:gd name="connsiteY9" fmla="*/ 821138 h 3788731"/>
                  <a:gd name="connsiteX10" fmla="*/ 1973410 w 2754076"/>
                  <a:gd name="connsiteY10" fmla="*/ 708942 h 3788731"/>
                  <a:gd name="connsiteX11" fmla="*/ 1922921 w 2754076"/>
                  <a:gd name="connsiteY11" fmla="*/ 669673 h 3788731"/>
                  <a:gd name="connsiteX12" fmla="*/ 1760237 w 2754076"/>
                  <a:gd name="connsiteY12" fmla="*/ 770649 h 3788731"/>
                  <a:gd name="connsiteX13" fmla="*/ 1378769 w 2754076"/>
                  <a:gd name="connsiteY13" fmla="*/ 579916 h 3788731"/>
                  <a:gd name="connsiteX14" fmla="*/ 1642430 w 2754076"/>
                  <a:gd name="connsiteY14" fmla="*/ 1129678 h 3788731"/>
                  <a:gd name="connsiteX15" fmla="*/ 1777066 w 2754076"/>
                  <a:gd name="connsiteY15" fmla="*/ 1225045 h 3788731"/>
                  <a:gd name="connsiteX16" fmla="*/ 1625601 w 2754076"/>
                  <a:gd name="connsiteY16" fmla="*/ 1449437 h 3788731"/>
                  <a:gd name="connsiteX17" fmla="*/ 1704139 w 2754076"/>
                  <a:gd name="connsiteY17" fmla="*/ 1668220 h 3788731"/>
                  <a:gd name="connsiteX18" fmla="*/ 1793896 w 2754076"/>
                  <a:gd name="connsiteY18" fmla="*/ 1662611 h 3788731"/>
                  <a:gd name="connsiteX19" fmla="*/ 1603161 w 2754076"/>
                  <a:gd name="connsiteY19" fmla="*/ 1858954 h 3788731"/>
                  <a:gd name="connsiteX20" fmla="*/ 890715 w 2754076"/>
                  <a:gd name="connsiteY20" fmla="*/ 1578463 h 3788731"/>
                  <a:gd name="connsiteX21" fmla="*/ 436320 w 2754076"/>
                  <a:gd name="connsiteY21" fmla="*/ 2605060 h 3788731"/>
                  <a:gd name="connsiteX22" fmla="*/ 239977 w 2754076"/>
                  <a:gd name="connsiteY22" fmla="*/ 2812623 h 3788731"/>
                  <a:gd name="connsiteX23" fmla="*/ 21194 w 2754076"/>
                  <a:gd name="connsiteY23" fmla="*/ 2857501 h 3788731"/>
                  <a:gd name="connsiteX24" fmla="*/ 9973 w 2754076"/>
                  <a:gd name="connsiteY24" fmla="*/ 2975307 h 3788731"/>
                  <a:gd name="connsiteX25" fmla="*/ 251196 w 2754076"/>
                  <a:gd name="connsiteY25" fmla="*/ 3087504 h 3788731"/>
                  <a:gd name="connsiteX26" fmla="*/ 481199 w 2754076"/>
                  <a:gd name="connsiteY26" fmla="*/ 2986527 h 3788731"/>
                  <a:gd name="connsiteX27" fmla="*/ 447540 w 2754076"/>
                  <a:gd name="connsiteY27" fmla="*/ 3115553 h 3788731"/>
                  <a:gd name="connsiteX28" fmla="*/ 548516 w 2754076"/>
                  <a:gd name="connsiteY28" fmla="*/ 3160431 h 3788731"/>
                  <a:gd name="connsiteX29" fmla="*/ 357783 w 2754076"/>
                  <a:gd name="connsiteY29" fmla="*/ 3620436 h 3788731"/>
                  <a:gd name="connsiteX30" fmla="*/ 172659 w 2754076"/>
                  <a:gd name="connsiteY30" fmla="*/ 3665315 h 3788731"/>
                  <a:gd name="connsiteX31" fmla="*/ 239977 w 2754076"/>
                  <a:gd name="connsiteY31" fmla="*/ 3766291 h 3788731"/>
                  <a:gd name="connsiteX32" fmla="*/ 531687 w 2754076"/>
                  <a:gd name="connsiteY32" fmla="*/ 3788731 h 3788731"/>
                  <a:gd name="connsiteX33" fmla="*/ 565346 w 2754076"/>
                  <a:gd name="connsiteY33" fmla="*/ 3581168 h 3788731"/>
                  <a:gd name="connsiteX34" fmla="*/ 621444 w 2754076"/>
                  <a:gd name="connsiteY34" fmla="*/ 3575558 h 3788731"/>
                  <a:gd name="connsiteX35" fmla="*/ 666323 w 2754076"/>
                  <a:gd name="connsiteY35" fmla="*/ 3698974 h 3788731"/>
                  <a:gd name="connsiteX36" fmla="*/ 750470 w 2754076"/>
                  <a:gd name="connsiteY36" fmla="*/ 3704584 h 3788731"/>
                  <a:gd name="connsiteX37" fmla="*/ 756080 w 2754076"/>
                  <a:gd name="connsiteY37" fmla="*/ 3474581 h 3788731"/>
                  <a:gd name="connsiteX38" fmla="*/ 722421 w 2754076"/>
                  <a:gd name="connsiteY38" fmla="*/ 3205310 h 3788731"/>
                  <a:gd name="connsiteX39" fmla="*/ 879496 w 2754076"/>
                  <a:gd name="connsiteY39" fmla="*/ 2627499 h 3788731"/>
                  <a:gd name="connsiteX40" fmla="*/ 1143157 w 2754076"/>
                  <a:gd name="connsiteY40" fmla="*/ 2520912 h 3788731"/>
                  <a:gd name="connsiteX41" fmla="*/ 1507795 w 2754076"/>
                  <a:gd name="connsiteY41" fmla="*/ 2627499 h 3788731"/>
                  <a:gd name="connsiteX42" fmla="*/ 1569503 w 2754076"/>
                  <a:gd name="connsiteY42" fmla="*/ 2627499 h 3788731"/>
                  <a:gd name="connsiteX43" fmla="*/ 1625601 w 2754076"/>
                  <a:gd name="connsiteY43" fmla="*/ 2728476 h 3788731"/>
                  <a:gd name="connsiteX44" fmla="*/ 1777066 w 2754076"/>
                  <a:gd name="connsiteY44" fmla="*/ 2762134 h 3788731"/>
                  <a:gd name="connsiteX45" fmla="*/ 1788286 w 2754076"/>
                  <a:gd name="connsiteY45" fmla="*/ 2795793 h 3788731"/>
                  <a:gd name="connsiteX46" fmla="*/ 1749017 w 2754076"/>
                  <a:gd name="connsiteY46" fmla="*/ 2997747 h 3788731"/>
                  <a:gd name="connsiteX47" fmla="*/ 1726578 w 2754076"/>
                  <a:gd name="connsiteY47" fmla="*/ 3323116 h 3788731"/>
                  <a:gd name="connsiteX48" fmla="*/ 1519015 w 2754076"/>
                  <a:gd name="connsiteY48" fmla="*/ 3345555 h 3788731"/>
                  <a:gd name="connsiteX49" fmla="*/ 1182426 w 2754076"/>
                  <a:gd name="connsiteY49" fmla="*/ 3396044 h 3788731"/>
                  <a:gd name="connsiteX50" fmla="*/ 1154377 w 2754076"/>
                  <a:gd name="connsiteY50" fmla="*/ 3468971 h 3788731"/>
                  <a:gd name="connsiteX51" fmla="*/ 1092669 w 2754076"/>
                  <a:gd name="connsiteY51" fmla="*/ 3497020 h 3788731"/>
                  <a:gd name="connsiteX52" fmla="*/ 1120718 w 2754076"/>
                  <a:gd name="connsiteY52" fmla="*/ 3631656 h 3788731"/>
                  <a:gd name="connsiteX53" fmla="*/ 1260963 w 2754076"/>
                  <a:gd name="connsiteY53" fmla="*/ 3637266 h 3788731"/>
                  <a:gd name="connsiteX54" fmla="*/ 1255353 w 2754076"/>
                  <a:gd name="connsiteY54" fmla="*/ 3485801 h 3788731"/>
                  <a:gd name="connsiteX55" fmla="*/ 1434867 w 2754076"/>
                  <a:gd name="connsiteY55" fmla="*/ 3497020 h 3788731"/>
                  <a:gd name="connsiteX56" fmla="*/ 1406818 w 2754076"/>
                  <a:gd name="connsiteY56" fmla="*/ 3575558 h 3788731"/>
                  <a:gd name="connsiteX57" fmla="*/ 1378769 w 2754076"/>
                  <a:gd name="connsiteY57" fmla="*/ 3637266 h 3788731"/>
                  <a:gd name="connsiteX58" fmla="*/ 1294622 w 2754076"/>
                  <a:gd name="connsiteY58" fmla="*/ 3654095 h 3788731"/>
                  <a:gd name="connsiteX59" fmla="*/ 1429258 w 2754076"/>
                  <a:gd name="connsiteY59" fmla="*/ 3777511 h 3788731"/>
                  <a:gd name="connsiteX60" fmla="*/ 1496575 w 2754076"/>
                  <a:gd name="connsiteY60" fmla="*/ 3642876 h 3788731"/>
                  <a:gd name="connsiteX61" fmla="*/ 1799505 w 2754076"/>
                  <a:gd name="connsiteY61" fmla="*/ 3541899 h 3788731"/>
                  <a:gd name="connsiteX62" fmla="*/ 2136094 w 2754076"/>
                  <a:gd name="connsiteY62" fmla="*/ 3614826 h 3788731"/>
                  <a:gd name="connsiteX63" fmla="*/ 2091216 w 2754076"/>
                  <a:gd name="connsiteY63" fmla="*/ 3715803 h 3788731"/>
                  <a:gd name="connsiteX64" fmla="*/ 2186583 w 2754076"/>
                  <a:gd name="connsiteY64" fmla="*/ 3783121 h 3788731"/>
                  <a:gd name="connsiteX65" fmla="*/ 2259510 w 2754076"/>
                  <a:gd name="connsiteY65" fmla="*/ 3732633 h 3788731"/>
                  <a:gd name="connsiteX66" fmla="*/ 2248291 w 2754076"/>
                  <a:gd name="connsiteY66" fmla="*/ 3637266 h 3788731"/>
                  <a:gd name="connsiteX67" fmla="*/ 2427805 w 2754076"/>
                  <a:gd name="connsiteY67" fmla="*/ 3558728 h 3788731"/>
                  <a:gd name="connsiteX68" fmla="*/ 2410975 w 2754076"/>
                  <a:gd name="connsiteY68" fmla="*/ 3384824 h 3788731"/>
                  <a:gd name="connsiteX69" fmla="*/ 1906092 w 2754076"/>
                  <a:gd name="connsiteY69" fmla="*/ 3356775 h 3788731"/>
                  <a:gd name="connsiteX70" fmla="*/ 1894872 w 2754076"/>
                  <a:gd name="connsiteY70" fmla="*/ 3031406 h 3788731"/>
                  <a:gd name="connsiteX71" fmla="*/ 1861213 w 2754076"/>
                  <a:gd name="connsiteY71" fmla="*/ 3014576 h 3788731"/>
                  <a:gd name="connsiteX72" fmla="*/ 1883653 w 2754076"/>
                  <a:gd name="connsiteY72" fmla="*/ 2835062 h 3788731"/>
                  <a:gd name="connsiteX73" fmla="*/ 1838774 w 2754076"/>
                  <a:gd name="connsiteY73" fmla="*/ 2773354 h 3788731"/>
                  <a:gd name="connsiteX74" fmla="*/ 2085606 w 2754076"/>
                  <a:gd name="connsiteY74" fmla="*/ 2717256 h 3788731"/>
                  <a:gd name="connsiteX75" fmla="*/ 2108045 w 2754076"/>
                  <a:gd name="connsiteY75" fmla="*/ 2588230 h 3788731"/>
                  <a:gd name="connsiteX76" fmla="*/ 2349267 w 2754076"/>
                  <a:gd name="connsiteY76" fmla="*/ 2621889 h 3788731"/>
                  <a:gd name="connsiteX77" fmla="*/ 2573660 w 2754076"/>
                  <a:gd name="connsiteY77" fmla="*/ 2032858 h 3788731"/>
                  <a:gd name="connsiteX78" fmla="*/ 2528781 w 2754076"/>
                  <a:gd name="connsiteY78" fmla="*/ 1948711 h 3788731"/>
                  <a:gd name="connsiteX79" fmla="*/ 2674637 w 2754076"/>
                  <a:gd name="connsiteY79" fmla="*/ 1460657 h 3788731"/>
                  <a:gd name="connsiteX80" fmla="*/ 2618539 w 2754076"/>
                  <a:gd name="connsiteY80" fmla="*/ 1354071 h 3788731"/>
                  <a:gd name="connsiteX81" fmla="*/ 2461463 w 2754076"/>
                  <a:gd name="connsiteY81" fmla="*/ 798699 h 3788731"/>
                  <a:gd name="connsiteX82" fmla="*/ 2719516 w 2754076"/>
                  <a:gd name="connsiteY82" fmla="*/ 675283 h 3788731"/>
                  <a:gd name="connsiteX83" fmla="*/ 2691466 w 2754076"/>
                  <a:gd name="connsiteY83" fmla="*/ 434061 h 3788731"/>
                  <a:gd name="connsiteX84" fmla="*/ 2607319 w 2754076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69505 w 2772385"/>
                  <a:gd name="connsiteY25" fmla="*/ 3087504 h 3788731"/>
                  <a:gd name="connsiteX26" fmla="*/ 499508 w 2772385"/>
                  <a:gd name="connsiteY26" fmla="*/ 298652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69505 w 2772385"/>
                  <a:gd name="connsiteY25" fmla="*/ 3087504 h 3788731"/>
                  <a:gd name="connsiteX26" fmla="*/ 499508 w 2772385"/>
                  <a:gd name="connsiteY26" fmla="*/ 298652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19017 w 2772385"/>
                  <a:gd name="connsiteY25" fmla="*/ 3093114 h 3788731"/>
                  <a:gd name="connsiteX26" fmla="*/ 499508 w 2772385"/>
                  <a:gd name="connsiteY26" fmla="*/ 298652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19017 w 2772385"/>
                  <a:gd name="connsiteY25" fmla="*/ 3093114 h 3788731"/>
                  <a:gd name="connsiteX26" fmla="*/ 499508 w 2772385"/>
                  <a:gd name="connsiteY26" fmla="*/ 298652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19017 w 2772385"/>
                  <a:gd name="connsiteY25" fmla="*/ 3093114 h 3788731"/>
                  <a:gd name="connsiteX26" fmla="*/ 516338 w 2772385"/>
                  <a:gd name="connsiteY26" fmla="*/ 2964088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19017 w 2772385"/>
                  <a:gd name="connsiteY25" fmla="*/ 3093114 h 3788731"/>
                  <a:gd name="connsiteX26" fmla="*/ 516338 w 2772385"/>
                  <a:gd name="connsiteY26" fmla="*/ 2964088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19017 w 2772385"/>
                  <a:gd name="connsiteY25" fmla="*/ 3093114 h 3788731"/>
                  <a:gd name="connsiteX26" fmla="*/ 516338 w 2772385"/>
                  <a:gd name="connsiteY26" fmla="*/ 2964088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19017 w 2772385"/>
                  <a:gd name="connsiteY25" fmla="*/ 3093114 h 3788731"/>
                  <a:gd name="connsiteX26" fmla="*/ 538778 w 2772385"/>
                  <a:gd name="connsiteY26" fmla="*/ 298091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58285 w 2772385"/>
                  <a:gd name="connsiteY25" fmla="*/ 3087504 h 3788731"/>
                  <a:gd name="connsiteX26" fmla="*/ 538778 w 2772385"/>
                  <a:gd name="connsiteY26" fmla="*/ 298091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58285 w 2772385"/>
                  <a:gd name="connsiteY25" fmla="*/ 3087504 h 3788731"/>
                  <a:gd name="connsiteX26" fmla="*/ 527559 w 2772385"/>
                  <a:gd name="connsiteY26" fmla="*/ 2986527 h 3788731"/>
                  <a:gd name="connsiteX27" fmla="*/ 465849 w 2772385"/>
                  <a:gd name="connsiteY27" fmla="*/ 3115553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58285 w 2772385"/>
                  <a:gd name="connsiteY25" fmla="*/ 3087504 h 3788731"/>
                  <a:gd name="connsiteX26" fmla="*/ 527559 w 2772385"/>
                  <a:gd name="connsiteY26" fmla="*/ 2986527 h 3788731"/>
                  <a:gd name="connsiteX27" fmla="*/ 488288 w 2772385"/>
                  <a:gd name="connsiteY27" fmla="*/ 3154821 h 3788731"/>
                  <a:gd name="connsiteX28" fmla="*/ 566825 w 2772385"/>
                  <a:gd name="connsiteY28" fmla="*/ 3160431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58285 w 2772385"/>
                  <a:gd name="connsiteY25" fmla="*/ 3087504 h 3788731"/>
                  <a:gd name="connsiteX26" fmla="*/ 527559 w 2772385"/>
                  <a:gd name="connsiteY26" fmla="*/ 2986527 h 3788731"/>
                  <a:gd name="connsiteX27" fmla="*/ 488288 w 2772385"/>
                  <a:gd name="connsiteY27" fmla="*/ 3154821 h 3788731"/>
                  <a:gd name="connsiteX28" fmla="*/ 561215 w 2772385"/>
                  <a:gd name="connsiteY28" fmla="*/ 3194090 h 3788731"/>
                  <a:gd name="connsiteX29" fmla="*/ 376092 w 2772385"/>
                  <a:gd name="connsiteY29" fmla="*/ 3620436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788731"/>
                  <a:gd name="connsiteX1" fmla="*/ 2429284 w 2772385"/>
                  <a:gd name="connsiteY1" fmla="*/ 2105 h 3788731"/>
                  <a:gd name="connsiteX2" fmla="*/ 2188062 w 2772385"/>
                  <a:gd name="connsiteY2" fmla="*/ 159180 h 3788731"/>
                  <a:gd name="connsiteX3" fmla="*/ 2087086 w 2772385"/>
                  <a:gd name="connsiteY3" fmla="*/ 198449 h 3788731"/>
                  <a:gd name="connsiteX4" fmla="*/ 2137574 w 2772385"/>
                  <a:gd name="connsiteY4" fmla="*/ 288206 h 3788731"/>
                  <a:gd name="connsiteX5" fmla="*/ 2025378 w 2772385"/>
                  <a:gd name="connsiteY5" fmla="*/ 450890 h 3788731"/>
                  <a:gd name="connsiteX6" fmla="*/ 2131966 w 2772385"/>
                  <a:gd name="connsiteY6" fmla="*/ 585526 h 3788731"/>
                  <a:gd name="connsiteX7" fmla="*/ 2154403 w 2772385"/>
                  <a:gd name="connsiteY7" fmla="*/ 708942 h 3788731"/>
                  <a:gd name="connsiteX8" fmla="*/ 2025378 w 2772385"/>
                  <a:gd name="connsiteY8" fmla="*/ 753820 h 3788731"/>
                  <a:gd name="connsiteX9" fmla="*/ 1991719 w 2772385"/>
                  <a:gd name="connsiteY9" fmla="*/ 821138 h 3788731"/>
                  <a:gd name="connsiteX10" fmla="*/ 1991719 w 2772385"/>
                  <a:gd name="connsiteY10" fmla="*/ 708942 h 3788731"/>
                  <a:gd name="connsiteX11" fmla="*/ 1941230 w 2772385"/>
                  <a:gd name="connsiteY11" fmla="*/ 669673 h 3788731"/>
                  <a:gd name="connsiteX12" fmla="*/ 1778546 w 2772385"/>
                  <a:gd name="connsiteY12" fmla="*/ 770649 h 3788731"/>
                  <a:gd name="connsiteX13" fmla="*/ 1397078 w 2772385"/>
                  <a:gd name="connsiteY13" fmla="*/ 579916 h 3788731"/>
                  <a:gd name="connsiteX14" fmla="*/ 1660739 w 2772385"/>
                  <a:gd name="connsiteY14" fmla="*/ 1129678 h 3788731"/>
                  <a:gd name="connsiteX15" fmla="*/ 1795375 w 2772385"/>
                  <a:gd name="connsiteY15" fmla="*/ 1225045 h 3788731"/>
                  <a:gd name="connsiteX16" fmla="*/ 1643910 w 2772385"/>
                  <a:gd name="connsiteY16" fmla="*/ 1449437 h 3788731"/>
                  <a:gd name="connsiteX17" fmla="*/ 1722448 w 2772385"/>
                  <a:gd name="connsiteY17" fmla="*/ 1668220 h 3788731"/>
                  <a:gd name="connsiteX18" fmla="*/ 1812205 w 2772385"/>
                  <a:gd name="connsiteY18" fmla="*/ 1662611 h 3788731"/>
                  <a:gd name="connsiteX19" fmla="*/ 1621470 w 2772385"/>
                  <a:gd name="connsiteY19" fmla="*/ 1858954 h 3788731"/>
                  <a:gd name="connsiteX20" fmla="*/ 909024 w 2772385"/>
                  <a:gd name="connsiteY20" fmla="*/ 1578463 h 3788731"/>
                  <a:gd name="connsiteX21" fmla="*/ 454629 w 2772385"/>
                  <a:gd name="connsiteY21" fmla="*/ 2605060 h 3788731"/>
                  <a:gd name="connsiteX22" fmla="*/ 258286 w 2772385"/>
                  <a:gd name="connsiteY22" fmla="*/ 2812623 h 3788731"/>
                  <a:gd name="connsiteX23" fmla="*/ 39503 w 2772385"/>
                  <a:gd name="connsiteY23" fmla="*/ 2857501 h 3788731"/>
                  <a:gd name="connsiteX24" fmla="*/ 28282 w 2772385"/>
                  <a:gd name="connsiteY24" fmla="*/ 2975307 h 3788731"/>
                  <a:gd name="connsiteX25" fmla="*/ 258285 w 2772385"/>
                  <a:gd name="connsiteY25" fmla="*/ 3087504 h 3788731"/>
                  <a:gd name="connsiteX26" fmla="*/ 527559 w 2772385"/>
                  <a:gd name="connsiteY26" fmla="*/ 2986527 h 3788731"/>
                  <a:gd name="connsiteX27" fmla="*/ 488288 w 2772385"/>
                  <a:gd name="connsiteY27" fmla="*/ 3154821 h 3788731"/>
                  <a:gd name="connsiteX28" fmla="*/ 561215 w 2772385"/>
                  <a:gd name="connsiteY28" fmla="*/ 3194090 h 3788731"/>
                  <a:gd name="connsiteX29" fmla="*/ 381702 w 2772385"/>
                  <a:gd name="connsiteY29" fmla="*/ 3592387 h 3788731"/>
                  <a:gd name="connsiteX30" fmla="*/ 190968 w 2772385"/>
                  <a:gd name="connsiteY30" fmla="*/ 3665315 h 3788731"/>
                  <a:gd name="connsiteX31" fmla="*/ 258286 w 2772385"/>
                  <a:gd name="connsiteY31" fmla="*/ 3766291 h 3788731"/>
                  <a:gd name="connsiteX32" fmla="*/ 549996 w 2772385"/>
                  <a:gd name="connsiteY32" fmla="*/ 3788731 h 3788731"/>
                  <a:gd name="connsiteX33" fmla="*/ 583655 w 2772385"/>
                  <a:gd name="connsiteY33" fmla="*/ 3581168 h 3788731"/>
                  <a:gd name="connsiteX34" fmla="*/ 639753 w 2772385"/>
                  <a:gd name="connsiteY34" fmla="*/ 3575558 h 3788731"/>
                  <a:gd name="connsiteX35" fmla="*/ 684632 w 2772385"/>
                  <a:gd name="connsiteY35" fmla="*/ 3698974 h 3788731"/>
                  <a:gd name="connsiteX36" fmla="*/ 768779 w 2772385"/>
                  <a:gd name="connsiteY36" fmla="*/ 3704584 h 3788731"/>
                  <a:gd name="connsiteX37" fmla="*/ 774389 w 2772385"/>
                  <a:gd name="connsiteY37" fmla="*/ 3474581 h 3788731"/>
                  <a:gd name="connsiteX38" fmla="*/ 740730 w 2772385"/>
                  <a:gd name="connsiteY38" fmla="*/ 3205310 h 3788731"/>
                  <a:gd name="connsiteX39" fmla="*/ 897805 w 2772385"/>
                  <a:gd name="connsiteY39" fmla="*/ 2627499 h 3788731"/>
                  <a:gd name="connsiteX40" fmla="*/ 1161466 w 2772385"/>
                  <a:gd name="connsiteY40" fmla="*/ 2520912 h 3788731"/>
                  <a:gd name="connsiteX41" fmla="*/ 1526104 w 2772385"/>
                  <a:gd name="connsiteY41" fmla="*/ 2627499 h 3788731"/>
                  <a:gd name="connsiteX42" fmla="*/ 1587812 w 2772385"/>
                  <a:gd name="connsiteY42" fmla="*/ 2627499 h 3788731"/>
                  <a:gd name="connsiteX43" fmla="*/ 1643910 w 2772385"/>
                  <a:gd name="connsiteY43" fmla="*/ 2728476 h 3788731"/>
                  <a:gd name="connsiteX44" fmla="*/ 1795375 w 2772385"/>
                  <a:gd name="connsiteY44" fmla="*/ 2762134 h 3788731"/>
                  <a:gd name="connsiteX45" fmla="*/ 1806595 w 2772385"/>
                  <a:gd name="connsiteY45" fmla="*/ 2795793 h 3788731"/>
                  <a:gd name="connsiteX46" fmla="*/ 1767326 w 2772385"/>
                  <a:gd name="connsiteY46" fmla="*/ 2997747 h 3788731"/>
                  <a:gd name="connsiteX47" fmla="*/ 1744887 w 2772385"/>
                  <a:gd name="connsiteY47" fmla="*/ 3323116 h 3788731"/>
                  <a:gd name="connsiteX48" fmla="*/ 1537324 w 2772385"/>
                  <a:gd name="connsiteY48" fmla="*/ 3345555 h 3788731"/>
                  <a:gd name="connsiteX49" fmla="*/ 1200735 w 2772385"/>
                  <a:gd name="connsiteY49" fmla="*/ 3396044 h 3788731"/>
                  <a:gd name="connsiteX50" fmla="*/ 1172686 w 2772385"/>
                  <a:gd name="connsiteY50" fmla="*/ 3468971 h 3788731"/>
                  <a:gd name="connsiteX51" fmla="*/ 1110978 w 2772385"/>
                  <a:gd name="connsiteY51" fmla="*/ 3497020 h 3788731"/>
                  <a:gd name="connsiteX52" fmla="*/ 1139027 w 2772385"/>
                  <a:gd name="connsiteY52" fmla="*/ 3631656 h 3788731"/>
                  <a:gd name="connsiteX53" fmla="*/ 1279272 w 2772385"/>
                  <a:gd name="connsiteY53" fmla="*/ 3637266 h 3788731"/>
                  <a:gd name="connsiteX54" fmla="*/ 1273662 w 2772385"/>
                  <a:gd name="connsiteY54" fmla="*/ 3485801 h 3788731"/>
                  <a:gd name="connsiteX55" fmla="*/ 1453176 w 2772385"/>
                  <a:gd name="connsiteY55" fmla="*/ 3497020 h 3788731"/>
                  <a:gd name="connsiteX56" fmla="*/ 1425127 w 2772385"/>
                  <a:gd name="connsiteY56" fmla="*/ 3575558 h 3788731"/>
                  <a:gd name="connsiteX57" fmla="*/ 1397078 w 2772385"/>
                  <a:gd name="connsiteY57" fmla="*/ 3637266 h 3788731"/>
                  <a:gd name="connsiteX58" fmla="*/ 1312931 w 2772385"/>
                  <a:gd name="connsiteY58" fmla="*/ 3654095 h 3788731"/>
                  <a:gd name="connsiteX59" fmla="*/ 1447567 w 2772385"/>
                  <a:gd name="connsiteY59" fmla="*/ 3777511 h 3788731"/>
                  <a:gd name="connsiteX60" fmla="*/ 1514884 w 2772385"/>
                  <a:gd name="connsiteY60" fmla="*/ 3642876 h 3788731"/>
                  <a:gd name="connsiteX61" fmla="*/ 1817814 w 2772385"/>
                  <a:gd name="connsiteY61" fmla="*/ 3541899 h 3788731"/>
                  <a:gd name="connsiteX62" fmla="*/ 2154403 w 2772385"/>
                  <a:gd name="connsiteY62" fmla="*/ 3614826 h 3788731"/>
                  <a:gd name="connsiteX63" fmla="*/ 2109525 w 2772385"/>
                  <a:gd name="connsiteY63" fmla="*/ 3715803 h 3788731"/>
                  <a:gd name="connsiteX64" fmla="*/ 2204892 w 2772385"/>
                  <a:gd name="connsiteY64" fmla="*/ 3783121 h 3788731"/>
                  <a:gd name="connsiteX65" fmla="*/ 2277819 w 2772385"/>
                  <a:gd name="connsiteY65" fmla="*/ 3732633 h 3788731"/>
                  <a:gd name="connsiteX66" fmla="*/ 2266600 w 2772385"/>
                  <a:gd name="connsiteY66" fmla="*/ 3637266 h 3788731"/>
                  <a:gd name="connsiteX67" fmla="*/ 2446114 w 2772385"/>
                  <a:gd name="connsiteY67" fmla="*/ 3558728 h 3788731"/>
                  <a:gd name="connsiteX68" fmla="*/ 2429284 w 2772385"/>
                  <a:gd name="connsiteY68" fmla="*/ 3384824 h 3788731"/>
                  <a:gd name="connsiteX69" fmla="*/ 1924401 w 2772385"/>
                  <a:gd name="connsiteY69" fmla="*/ 3356775 h 3788731"/>
                  <a:gd name="connsiteX70" fmla="*/ 1913181 w 2772385"/>
                  <a:gd name="connsiteY70" fmla="*/ 3031406 h 3788731"/>
                  <a:gd name="connsiteX71" fmla="*/ 1879522 w 2772385"/>
                  <a:gd name="connsiteY71" fmla="*/ 3014576 h 3788731"/>
                  <a:gd name="connsiteX72" fmla="*/ 1901962 w 2772385"/>
                  <a:gd name="connsiteY72" fmla="*/ 2835062 h 3788731"/>
                  <a:gd name="connsiteX73" fmla="*/ 1857083 w 2772385"/>
                  <a:gd name="connsiteY73" fmla="*/ 2773354 h 3788731"/>
                  <a:gd name="connsiteX74" fmla="*/ 2103915 w 2772385"/>
                  <a:gd name="connsiteY74" fmla="*/ 2717256 h 3788731"/>
                  <a:gd name="connsiteX75" fmla="*/ 2126354 w 2772385"/>
                  <a:gd name="connsiteY75" fmla="*/ 2588230 h 3788731"/>
                  <a:gd name="connsiteX76" fmla="*/ 2367576 w 2772385"/>
                  <a:gd name="connsiteY76" fmla="*/ 2621889 h 3788731"/>
                  <a:gd name="connsiteX77" fmla="*/ 2591969 w 2772385"/>
                  <a:gd name="connsiteY77" fmla="*/ 2032858 h 3788731"/>
                  <a:gd name="connsiteX78" fmla="*/ 2547090 w 2772385"/>
                  <a:gd name="connsiteY78" fmla="*/ 1948711 h 3788731"/>
                  <a:gd name="connsiteX79" fmla="*/ 2692946 w 2772385"/>
                  <a:gd name="connsiteY79" fmla="*/ 1460657 h 3788731"/>
                  <a:gd name="connsiteX80" fmla="*/ 2636848 w 2772385"/>
                  <a:gd name="connsiteY80" fmla="*/ 1354071 h 3788731"/>
                  <a:gd name="connsiteX81" fmla="*/ 2479772 w 2772385"/>
                  <a:gd name="connsiteY81" fmla="*/ 798699 h 3788731"/>
                  <a:gd name="connsiteX82" fmla="*/ 2737825 w 2772385"/>
                  <a:gd name="connsiteY82" fmla="*/ 675283 h 3788731"/>
                  <a:gd name="connsiteX83" fmla="*/ 2709775 w 2772385"/>
                  <a:gd name="connsiteY83" fmla="*/ 434061 h 3788731"/>
                  <a:gd name="connsiteX84" fmla="*/ 2625628 w 2772385"/>
                  <a:gd name="connsiteY84" fmla="*/ 86253 h 3788731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190968 w 2772385"/>
                  <a:gd name="connsiteY30" fmla="*/ 3665315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7 w 2772385"/>
                  <a:gd name="connsiteY30" fmla="*/ 3743852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24627 w 2772385"/>
                  <a:gd name="connsiteY30" fmla="*/ 3682144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24627 w 2772385"/>
                  <a:gd name="connsiteY30" fmla="*/ 3682144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549996 w 2772385"/>
                  <a:gd name="connsiteY32" fmla="*/ 3788731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583655 w 2772385"/>
                  <a:gd name="connsiteY33" fmla="*/ 3581168 h 3811169"/>
                  <a:gd name="connsiteX34" fmla="*/ 639753 w 2772385"/>
                  <a:gd name="connsiteY34" fmla="*/ 357555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583655 w 2772385"/>
                  <a:gd name="connsiteY33" fmla="*/ 3581168 h 3811169"/>
                  <a:gd name="connsiteX34" fmla="*/ 673412 w 2772385"/>
                  <a:gd name="connsiteY34" fmla="*/ 3564338 h 3811169"/>
                  <a:gd name="connsiteX35" fmla="*/ 684632 w 2772385"/>
                  <a:gd name="connsiteY35" fmla="*/ 3698974 h 3811169"/>
                  <a:gd name="connsiteX36" fmla="*/ 768779 w 2772385"/>
                  <a:gd name="connsiteY36" fmla="*/ 3704584 h 3811169"/>
                  <a:gd name="connsiteX37" fmla="*/ 774389 w 2772385"/>
                  <a:gd name="connsiteY37" fmla="*/ 3474581 h 3811169"/>
                  <a:gd name="connsiteX38" fmla="*/ 740730 w 2772385"/>
                  <a:gd name="connsiteY38" fmla="*/ 3205310 h 3811169"/>
                  <a:gd name="connsiteX39" fmla="*/ 897805 w 2772385"/>
                  <a:gd name="connsiteY39" fmla="*/ 2627499 h 3811169"/>
                  <a:gd name="connsiteX40" fmla="*/ 1161466 w 2772385"/>
                  <a:gd name="connsiteY40" fmla="*/ 2520912 h 3811169"/>
                  <a:gd name="connsiteX41" fmla="*/ 1526104 w 2772385"/>
                  <a:gd name="connsiteY41" fmla="*/ 2627499 h 3811169"/>
                  <a:gd name="connsiteX42" fmla="*/ 1587812 w 2772385"/>
                  <a:gd name="connsiteY42" fmla="*/ 2627499 h 3811169"/>
                  <a:gd name="connsiteX43" fmla="*/ 1643910 w 2772385"/>
                  <a:gd name="connsiteY43" fmla="*/ 2728476 h 3811169"/>
                  <a:gd name="connsiteX44" fmla="*/ 1795375 w 2772385"/>
                  <a:gd name="connsiteY44" fmla="*/ 2762134 h 3811169"/>
                  <a:gd name="connsiteX45" fmla="*/ 1806595 w 2772385"/>
                  <a:gd name="connsiteY45" fmla="*/ 2795793 h 3811169"/>
                  <a:gd name="connsiteX46" fmla="*/ 1767326 w 2772385"/>
                  <a:gd name="connsiteY46" fmla="*/ 2997747 h 3811169"/>
                  <a:gd name="connsiteX47" fmla="*/ 1744887 w 2772385"/>
                  <a:gd name="connsiteY47" fmla="*/ 3323116 h 3811169"/>
                  <a:gd name="connsiteX48" fmla="*/ 1537324 w 2772385"/>
                  <a:gd name="connsiteY48" fmla="*/ 3345555 h 3811169"/>
                  <a:gd name="connsiteX49" fmla="*/ 1200735 w 2772385"/>
                  <a:gd name="connsiteY49" fmla="*/ 3396044 h 3811169"/>
                  <a:gd name="connsiteX50" fmla="*/ 1172686 w 2772385"/>
                  <a:gd name="connsiteY50" fmla="*/ 3468971 h 3811169"/>
                  <a:gd name="connsiteX51" fmla="*/ 1110978 w 2772385"/>
                  <a:gd name="connsiteY51" fmla="*/ 3497020 h 3811169"/>
                  <a:gd name="connsiteX52" fmla="*/ 1139027 w 2772385"/>
                  <a:gd name="connsiteY52" fmla="*/ 3631656 h 3811169"/>
                  <a:gd name="connsiteX53" fmla="*/ 1279272 w 2772385"/>
                  <a:gd name="connsiteY53" fmla="*/ 3637266 h 3811169"/>
                  <a:gd name="connsiteX54" fmla="*/ 1273662 w 2772385"/>
                  <a:gd name="connsiteY54" fmla="*/ 3485801 h 3811169"/>
                  <a:gd name="connsiteX55" fmla="*/ 1453176 w 2772385"/>
                  <a:gd name="connsiteY55" fmla="*/ 3497020 h 3811169"/>
                  <a:gd name="connsiteX56" fmla="*/ 1425127 w 2772385"/>
                  <a:gd name="connsiteY56" fmla="*/ 3575558 h 3811169"/>
                  <a:gd name="connsiteX57" fmla="*/ 1397078 w 2772385"/>
                  <a:gd name="connsiteY57" fmla="*/ 3637266 h 3811169"/>
                  <a:gd name="connsiteX58" fmla="*/ 1312931 w 2772385"/>
                  <a:gd name="connsiteY58" fmla="*/ 3654095 h 3811169"/>
                  <a:gd name="connsiteX59" fmla="*/ 1447567 w 2772385"/>
                  <a:gd name="connsiteY59" fmla="*/ 3777511 h 3811169"/>
                  <a:gd name="connsiteX60" fmla="*/ 1514884 w 2772385"/>
                  <a:gd name="connsiteY60" fmla="*/ 3642876 h 3811169"/>
                  <a:gd name="connsiteX61" fmla="*/ 1817814 w 2772385"/>
                  <a:gd name="connsiteY61" fmla="*/ 3541899 h 3811169"/>
                  <a:gd name="connsiteX62" fmla="*/ 2154403 w 2772385"/>
                  <a:gd name="connsiteY62" fmla="*/ 3614826 h 3811169"/>
                  <a:gd name="connsiteX63" fmla="*/ 2109525 w 2772385"/>
                  <a:gd name="connsiteY63" fmla="*/ 3715803 h 3811169"/>
                  <a:gd name="connsiteX64" fmla="*/ 2204892 w 2772385"/>
                  <a:gd name="connsiteY64" fmla="*/ 3783121 h 3811169"/>
                  <a:gd name="connsiteX65" fmla="*/ 2277819 w 2772385"/>
                  <a:gd name="connsiteY65" fmla="*/ 3732633 h 3811169"/>
                  <a:gd name="connsiteX66" fmla="*/ 2266600 w 2772385"/>
                  <a:gd name="connsiteY66" fmla="*/ 3637266 h 3811169"/>
                  <a:gd name="connsiteX67" fmla="*/ 2446114 w 2772385"/>
                  <a:gd name="connsiteY67" fmla="*/ 3558728 h 3811169"/>
                  <a:gd name="connsiteX68" fmla="*/ 2429284 w 2772385"/>
                  <a:gd name="connsiteY68" fmla="*/ 3384824 h 3811169"/>
                  <a:gd name="connsiteX69" fmla="*/ 1924401 w 2772385"/>
                  <a:gd name="connsiteY69" fmla="*/ 3356775 h 3811169"/>
                  <a:gd name="connsiteX70" fmla="*/ 1913181 w 2772385"/>
                  <a:gd name="connsiteY70" fmla="*/ 3031406 h 3811169"/>
                  <a:gd name="connsiteX71" fmla="*/ 1879522 w 2772385"/>
                  <a:gd name="connsiteY71" fmla="*/ 3014576 h 3811169"/>
                  <a:gd name="connsiteX72" fmla="*/ 1901962 w 2772385"/>
                  <a:gd name="connsiteY72" fmla="*/ 2835062 h 3811169"/>
                  <a:gd name="connsiteX73" fmla="*/ 1857083 w 2772385"/>
                  <a:gd name="connsiteY73" fmla="*/ 2773354 h 3811169"/>
                  <a:gd name="connsiteX74" fmla="*/ 2103915 w 2772385"/>
                  <a:gd name="connsiteY74" fmla="*/ 2717256 h 3811169"/>
                  <a:gd name="connsiteX75" fmla="*/ 2126354 w 2772385"/>
                  <a:gd name="connsiteY75" fmla="*/ 2588230 h 3811169"/>
                  <a:gd name="connsiteX76" fmla="*/ 2367576 w 2772385"/>
                  <a:gd name="connsiteY76" fmla="*/ 2621889 h 3811169"/>
                  <a:gd name="connsiteX77" fmla="*/ 2591969 w 2772385"/>
                  <a:gd name="connsiteY77" fmla="*/ 2032858 h 3811169"/>
                  <a:gd name="connsiteX78" fmla="*/ 2547090 w 2772385"/>
                  <a:gd name="connsiteY78" fmla="*/ 1948711 h 3811169"/>
                  <a:gd name="connsiteX79" fmla="*/ 2692946 w 2772385"/>
                  <a:gd name="connsiteY79" fmla="*/ 1460657 h 3811169"/>
                  <a:gd name="connsiteX80" fmla="*/ 2636848 w 2772385"/>
                  <a:gd name="connsiteY80" fmla="*/ 1354071 h 3811169"/>
                  <a:gd name="connsiteX81" fmla="*/ 2479772 w 2772385"/>
                  <a:gd name="connsiteY81" fmla="*/ 798699 h 3811169"/>
                  <a:gd name="connsiteX82" fmla="*/ 2737825 w 2772385"/>
                  <a:gd name="connsiteY82" fmla="*/ 675283 h 3811169"/>
                  <a:gd name="connsiteX83" fmla="*/ 2709775 w 2772385"/>
                  <a:gd name="connsiteY83" fmla="*/ 434061 h 3811169"/>
                  <a:gd name="connsiteX84" fmla="*/ 2625628 w 2772385"/>
                  <a:gd name="connsiteY84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583655 w 2772385"/>
                  <a:gd name="connsiteY33" fmla="*/ 3581168 h 3811169"/>
                  <a:gd name="connsiteX34" fmla="*/ 684632 w 2772385"/>
                  <a:gd name="connsiteY34" fmla="*/ 3698974 h 3811169"/>
                  <a:gd name="connsiteX35" fmla="*/ 768779 w 2772385"/>
                  <a:gd name="connsiteY35" fmla="*/ 3704584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84632 w 2772385"/>
                  <a:gd name="connsiteY34" fmla="*/ 3698974 h 3811169"/>
                  <a:gd name="connsiteX35" fmla="*/ 768779 w 2772385"/>
                  <a:gd name="connsiteY35" fmla="*/ 3704584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84632 w 2772385"/>
                  <a:gd name="connsiteY34" fmla="*/ 3698974 h 3811169"/>
                  <a:gd name="connsiteX35" fmla="*/ 768779 w 2772385"/>
                  <a:gd name="connsiteY35" fmla="*/ 3704584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84632 w 2772385"/>
                  <a:gd name="connsiteY34" fmla="*/ 3698974 h 3811169"/>
                  <a:gd name="connsiteX35" fmla="*/ 768779 w 2772385"/>
                  <a:gd name="connsiteY35" fmla="*/ 3704584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79023 w 2772385"/>
                  <a:gd name="connsiteY34" fmla="*/ 3738242 h 3811169"/>
                  <a:gd name="connsiteX35" fmla="*/ 768779 w 2772385"/>
                  <a:gd name="connsiteY35" fmla="*/ 3704584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79023 w 2772385"/>
                  <a:gd name="connsiteY34" fmla="*/ 3738242 h 3811169"/>
                  <a:gd name="connsiteX35" fmla="*/ 740730 w 2772385"/>
                  <a:gd name="connsiteY35" fmla="*/ 3738243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79023 w 2772385"/>
                  <a:gd name="connsiteY34" fmla="*/ 3738242 h 3811169"/>
                  <a:gd name="connsiteX35" fmla="*/ 718291 w 2772385"/>
                  <a:gd name="connsiteY35" fmla="*/ 3743853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79023 w 2772385"/>
                  <a:gd name="connsiteY34" fmla="*/ 3738242 h 3811169"/>
                  <a:gd name="connsiteX35" fmla="*/ 718291 w 2772385"/>
                  <a:gd name="connsiteY35" fmla="*/ 3743853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79023 w 2772385"/>
                  <a:gd name="connsiteY34" fmla="*/ 3738242 h 3811169"/>
                  <a:gd name="connsiteX35" fmla="*/ 718291 w 2772385"/>
                  <a:gd name="connsiteY35" fmla="*/ 3743853 h 3811169"/>
                  <a:gd name="connsiteX36" fmla="*/ 774389 w 2772385"/>
                  <a:gd name="connsiteY36" fmla="*/ 3474581 h 3811169"/>
                  <a:gd name="connsiteX37" fmla="*/ 740730 w 2772385"/>
                  <a:gd name="connsiteY37" fmla="*/ 320531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79023 w 2772385"/>
                  <a:gd name="connsiteY34" fmla="*/ 3738242 h 3811169"/>
                  <a:gd name="connsiteX35" fmla="*/ 718291 w 2772385"/>
                  <a:gd name="connsiteY35" fmla="*/ 3743853 h 3811169"/>
                  <a:gd name="connsiteX36" fmla="*/ 774389 w 2772385"/>
                  <a:gd name="connsiteY36" fmla="*/ 3474581 h 3811169"/>
                  <a:gd name="connsiteX37" fmla="*/ 684632 w 2772385"/>
                  <a:gd name="connsiteY37" fmla="*/ 321653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18291 w 2772385"/>
                  <a:gd name="connsiteY35" fmla="*/ 3743853 h 3811169"/>
                  <a:gd name="connsiteX36" fmla="*/ 774389 w 2772385"/>
                  <a:gd name="connsiteY36" fmla="*/ 3474581 h 3811169"/>
                  <a:gd name="connsiteX37" fmla="*/ 684632 w 2772385"/>
                  <a:gd name="connsiteY37" fmla="*/ 321653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84632 w 2772385"/>
                  <a:gd name="connsiteY37" fmla="*/ 321653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84632 w 2772385"/>
                  <a:gd name="connsiteY37" fmla="*/ 321653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84632 w 2772385"/>
                  <a:gd name="connsiteY37" fmla="*/ 3216530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526104 w 2772385"/>
                  <a:gd name="connsiteY40" fmla="*/ 2627499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103915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126354 w 2772385"/>
                  <a:gd name="connsiteY74" fmla="*/ 2588230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806595 w 2772385"/>
                  <a:gd name="connsiteY44" fmla="*/ 279579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879522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67326 w 2772385"/>
                  <a:gd name="connsiteY45" fmla="*/ 299774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907571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44887 w 2772385"/>
                  <a:gd name="connsiteY46" fmla="*/ 332311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907571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11228 w 2772385"/>
                  <a:gd name="connsiteY46" fmla="*/ 332872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24401 w 2772385"/>
                  <a:gd name="connsiteY68" fmla="*/ 3356775 h 3811169"/>
                  <a:gd name="connsiteX69" fmla="*/ 1913181 w 2772385"/>
                  <a:gd name="connsiteY69" fmla="*/ 3031406 h 3811169"/>
                  <a:gd name="connsiteX70" fmla="*/ 1907571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11228 w 2772385"/>
                  <a:gd name="connsiteY46" fmla="*/ 3328726 h 3811169"/>
                  <a:gd name="connsiteX47" fmla="*/ 1537324 w 2772385"/>
                  <a:gd name="connsiteY47" fmla="*/ 3345555 h 3811169"/>
                  <a:gd name="connsiteX48" fmla="*/ 1200735 w 2772385"/>
                  <a:gd name="connsiteY48" fmla="*/ 3396044 h 3811169"/>
                  <a:gd name="connsiteX49" fmla="*/ 1172686 w 2772385"/>
                  <a:gd name="connsiteY49" fmla="*/ 3468971 h 3811169"/>
                  <a:gd name="connsiteX50" fmla="*/ 1110978 w 2772385"/>
                  <a:gd name="connsiteY50" fmla="*/ 3497020 h 3811169"/>
                  <a:gd name="connsiteX51" fmla="*/ 1139027 w 2772385"/>
                  <a:gd name="connsiteY51" fmla="*/ 3631656 h 3811169"/>
                  <a:gd name="connsiteX52" fmla="*/ 1279272 w 2772385"/>
                  <a:gd name="connsiteY52" fmla="*/ 3637266 h 3811169"/>
                  <a:gd name="connsiteX53" fmla="*/ 1273662 w 2772385"/>
                  <a:gd name="connsiteY53" fmla="*/ 3485801 h 3811169"/>
                  <a:gd name="connsiteX54" fmla="*/ 1453176 w 2772385"/>
                  <a:gd name="connsiteY54" fmla="*/ 3497020 h 3811169"/>
                  <a:gd name="connsiteX55" fmla="*/ 1425127 w 2772385"/>
                  <a:gd name="connsiteY55" fmla="*/ 3575558 h 3811169"/>
                  <a:gd name="connsiteX56" fmla="*/ 1397078 w 2772385"/>
                  <a:gd name="connsiteY56" fmla="*/ 3637266 h 3811169"/>
                  <a:gd name="connsiteX57" fmla="*/ 1312931 w 2772385"/>
                  <a:gd name="connsiteY57" fmla="*/ 3654095 h 3811169"/>
                  <a:gd name="connsiteX58" fmla="*/ 1447567 w 2772385"/>
                  <a:gd name="connsiteY58" fmla="*/ 3777511 h 3811169"/>
                  <a:gd name="connsiteX59" fmla="*/ 1514884 w 2772385"/>
                  <a:gd name="connsiteY59" fmla="*/ 3642876 h 3811169"/>
                  <a:gd name="connsiteX60" fmla="*/ 1817814 w 2772385"/>
                  <a:gd name="connsiteY60" fmla="*/ 3541899 h 3811169"/>
                  <a:gd name="connsiteX61" fmla="*/ 2154403 w 2772385"/>
                  <a:gd name="connsiteY61" fmla="*/ 3614826 h 3811169"/>
                  <a:gd name="connsiteX62" fmla="*/ 2109525 w 2772385"/>
                  <a:gd name="connsiteY62" fmla="*/ 3715803 h 3811169"/>
                  <a:gd name="connsiteX63" fmla="*/ 2204892 w 2772385"/>
                  <a:gd name="connsiteY63" fmla="*/ 3783121 h 3811169"/>
                  <a:gd name="connsiteX64" fmla="*/ 2277819 w 2772385"/>
                  <a:gd name="connsiteY64" fmla="*/ 3732633 h 3811169"/>
                  <a:gd name="connsiteX65" fmla="*/ 2266600 w 2772385"/>
                  <a:gd name="connsiteY65" fmla="*/ 3637266 h 3811169"/>
                  <a:gd name="connsiteX66" fmla="*/ 2446114 w 2772385"/>
                  <a:gd name="connsiteY66" fmla="*/ 3558728 h 3811169"/>
                  <a:gd name="connsiteX67" fmla="*/ 2429284 w 2772385"/>
                  <a:gd name="connsiteY67" fmla="*/ 3384824 h 3811169"/>
                  <a:gd name="connsiteX68" fmla="*/ 1907572 w 2772385"/>
                  <a:gd name="connsiteY68" fmla="*/ 3345556 h 3811169"/>
                  <a:gd name="connsiteX69" fmla="*/ 1913181 w 2772385"/>
                  <a:gd name="connsiteY69" fmla="*/ 3031406 h 3811169"/>
                  <a:gd name="connsiteX70" fmla="*/ 1907571 w 2772385"/>
                  <a:gd name="connsiteY70" fmla="*/ 3014576 h 3811169"/>
                  <a:gd name="connsiteX71" fmla="*/ 1901962 w 2772385"/>
                  <a:gd name="connsiteY71" fmla="*/ 2835062 h 3811169"/>
                  <a:gd name="connsiteX72" fmla="*/ 1857083 w 2772385"/>
                  <a:gd name="connsiteY72" fmla="*/ 2773354 h 3811169"/>
                  <a:gd name="connsiteX73" fmla="*/ 2047817 w 2772385"/>
                  <a:gd name="connsiteY73" fmla="*/ 2717256 h 3811169"/>
                  <a:gd name="connsiteX74" fmla="*/ 2081476 w 2772385"/>
                  <a:gd name="connsiteY74" fmla="*/ 2610669 h 3811169"/>
                  <a:gd name="connsiteX75" fmla="*/ 2367576 w 2772385"/>
                  <a:gd name="connsiteY75" fmla="*/ 2621889 h 3811169"/>
                  <a:gd name="connsiteX76" fmla="*/ 2591969 w 2772385"/>
                  <a:gd name="connsiteY76" fmla="*/ 2032858 h 3811169"/>
                  <a:gd name="connsiteX77" fmla="*/ 2547090 w 2772385"/>
                  <a:gd name="connsiteY77" fmla="*/ 1948711 h 3811169"/>
                  <a:gd name="connsiteX78" fmla="*/ 2692946 w 2772385"/>
                  <a:gd name="connsiteY78" fmla="*/ 1460657 h 3811169"/>
                  <a:gd name="connsiteX79" fmla="*/ 2636848 w 2772385"/>
                  <a:gd name="connsiteY79" fmla="*/ 1354071 h 3811169"/>
                  <a:gd name="connsiteX80" fmla="*/ 2479772 w 2772385"/>
                  <a:gd name="connsiteY80" fmla="*/ 798699 h 3811169"/>
                  <a:gd name="connsiteX81" fmla="*/ 2737825 w 2772385"/>
                  <a:gd name="connsiteY81" fmla="*/ 675283 h 3811169"/>
                  <a:gd name="connsiteX82" fmla="*/ 2709775 w 2772385"/>
                  <a:gd name="connsiteY82" fmla="*/ 434061 h 3811169"/>
                  <a:gd name="connsiteX83" fmla="*/ 2625628 w 2772385"/>
                  <a:gd name="connsiteY83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11228 w 2772385"/>
                  <a:gd name="connsiteY46" fmla="*/ 3328726 h 3811169"/>
                  <a:gd name="connsiteX47" fmla="*/ 1200735 w 2772385"/>
                  <a:gd name="connsiteY47" fmla="*/ 3396044 h 3811169"/>
                  <a:gd name="connsiteX48" fmla="*/ 1172686 w 2772385"/>
                  <a:gd name="connsiteY48" fmla="*/ 3468971 h 3811169"/>
                  <a:gd name="connsiteX49" fmla="*/ 1110978 w 2772385"/>
                  <a:gd name="connsiteY49" fmla="*/ 3497020 h 3811169"/>
                  <a:gd name="connsiteX50" fmla="*/ 1139027 w 2772385"/>
                  <a:gd name="connsiteY50" fmla="*/ 3631656 h 3811169"/>
                  <a:gd name="connsiteX51" fmla="*/ 1279272 w 2772385"/>
                  <a:gd name="connsiteY51" fmla="*/ 3637266 h 3811169"/>
                  <a:gd name="connsiteX52" fmla="*/ 1273662 w 2772385"/>
                  <a:gd name="connsiteY52" fmla="*/ 3485801 h 3811169"/>
                  <a:gd name="connsiteX53" fmla="*/ 1453176 w 2772385"/>
                  <a:gd name="connsiteY53" fmla="*/ 3497020 h 3811169"/>
                  <a:gd name="connsiteX54" fmla="*/ 1425127 w 2772385"/>
                  <a:gd name="connsiteY54" fmla="*/ 3575558 h 3811169"/>
                  <a:gd name="connsiteX55" fmla="*/ 1397078 w 2772385"/>
                  <a:gd name="connsiteY55" fmla="*/ 3637266 h 3811169"/>
                  <a:gd name="connsiteX56" fmla="*/ 1312931 w 2772385"/>
                  <a:gd name="connsiteY56" fmla="*/ 3654095 h 3811169"/>
                  <a:gd name="connsiteX57" fmla="*/ 1447567 w 2772385"/>
                  <a:gd name="connsiteY57" fmla="*/ 3777511 h 3811169"/>
                  <a:gd name="connsiteX58" fmla="*/ 1514884 w 2772385"/>
                  <a:gd name="connsiteY58" fmla="*/ 3642876 h 3811169"/>
                  <a:gd name="connsiteX59" fmla="*/ 1817814 w 2772385"/>
                  <a:gd name="connsiteY59" fmla="*/ 3541899 h 3811169"/>
                  <a:gd name="connsiteX60" fmla="*/ 2154403 w 2772385"/>
                  <a:gd name="connsiteY60" fmla="*/ 3614826 h 3811169"/>
                  <a:gd name="connsiteX61" fmla="*/ 2109525 w 2772385"/>
                  <a:gd name="connsiteY61" fmla="*/ 3715803 h 3811169"/>
                  <a:gd name="connsiteX62" fmla="*/ 2204892 w 2772385"/>
                  <a:gd name="connsiteY62" fmla="*/ 3783121 h 3811169"/>
                  <a:gd name="connsiteX63" fmla="*/ 2277819 w 2772385"/>
                  <a:gd name="connsiteY63" fmla="*/ 3732633 h 3811169"/>
                  <a:gd name="connsiteX64" fmla="*/ 2266600 w 2772385"/>
                  <a:gd name="connsiteY64" fmla="*/ 3637266 h 3811169"/>
                  <a:gd name="connsiteX65" fmla="*/ 2446114 w 2772385"/>
                  <a:gd name="connsiteY65" fmla="*/ 3558728 h 3811169"/>
                  <a:gd name="connsiteX66" fmla="*/ 2429284 w 2772385"/>
                  <a:gd name="connsiteY66" fmla="*/ 3384824 h 3811169"/>
                  <a:gd name="connsiteX67" fmla="*/ 1907572 w 2772385"/>
                  <a:gd name="connsiteY67" fmla="*/ 3345556 h 3811169"/>
                  <a:gd name="connsiteX68" fmla="*/ 1913181 w 2772385"/>
                  <a:gd name="connsiteY68" fmla="*/ 3031406 h 3811169"/>
                  <a:gd name="connsiteX69" fmla="*/ 1907571 w 2772385"/>
                  <a:gd name="connsiteY69" fmla="*/ 3014576 h 3811169"/>
                  <a:gd name="connsiteX70" fmla="*/ 1901962 w 2772385"/>
                  <a:gd name="connsiteY70" fmla="*/ 2835062 h 3811169"/>
                  <a:gd name="connsiteX71" fmla="*/ 1857083 w 2772385"/>
                  <a:gd name="connsiteY71" fmla="*/ 2773354 h 3811169"/>
                  <a:gd name="connsiteX72" fmla="*/ 2047817 w 2772385"/>
                  <a:gd name="connsiteY72" fmla="*/ 2717256 h 3811169"/>
                  <a:gd name="connsiteX73" fmla="*/ 2081476 w 2772385"/>
                  <a:gd name="connsiteY73" fmla="*/ 2610669 h 3811169"/>
                  <a:gd name="connsiteX74" fmla="*/ 2367576 w 2772385"/>
                  <a:gd name="connsiteY74" fmla="*/ 2621889 h 3811169"/>
                  <a:gd name="connsiteX75" fmla="*/ 2591969 w 2772385"/>
                  <a:gd name="connsiteY75" fmla="*/ 2032858 h 3811169"/>
                  <a:gd name="connsiteX76" fmla="*/ 2547090 w 2772385"/>
                  <a:gd name="connsiteY76" fmla="*/ 1948711 h 3811169"/>
                  <a:gd name="connsiteX77" fmla="*/ 2692946 w 2772385"/>
                  <a:gd name="connsiteY77" fmla="*/ 1460657 h 3811169"/>
                  <a:gd name="connsiteX78" fmla="*/ 2636848 w 2772385"/>
                  <a:gd name="connsiteY78" fmla="*/ 1354071 h 3811169"/>
                  <a:gd name="connsiteX79" fmla="*/ 2479772 w 2772385"/>
                  <a:gd name="connsiteY79" fmla="*/ 798699 h 3811169"/>
                  <a:gd name="connsiteX80" fmla="*/ 2737825 w 2772385"/>
                  <a:gd name="connsiteY80" fmla="*/ 675283 h 3811169"/>
                  <a:gd name="connsiteX81" fmla="*/ 2709775 w 2772385"/>
                  <a:gd name="connsiteY81" fmla="*/ 434061 h 3811169"/>
                  <a:gd name="connsiteX82" fmla="*/ 2625628 w 2772385"/>
                  <a:gd name="connsiteY82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11228 w 2772385"/>
                  <a:gd name="connsiteY46" fmla="*/ 3328726 h 3811169"/>
                  <a:gd name="connsiteX47" fmla="*/ 1200735 w 2772385"/>
                  <a:gd name="connsiteY47" fmla="*/ 3396044 h 3811169"/>
                  <a:gd name="connsiteX48" fmla="*/ 1172686 w 2772385"/>
                  <a:gd name="connsiteY48" fmla="*/ 3468971 h 3811169"/>
                  <a:gd name="connsiteX49" fmla="*/ 1110978 w 2772385"/>
                  <a:gd name="connsiteY49" fmla="*/ 3497020 h 3811169"/>
                  <a:gd name="connsiteX50" fmla="*/ 1139027 w 2772385"/>
                  <a:gd name="connsiteY50" fmla="*/ 3631656 h 3811169"/>
                  <a:gd name="connsiteX51" fmla="*/ 1279272 w 2772385"/>
                  <a:gd name="connsiteY51" fmla="*/ 3637266 h 3811169"/>
                  <a:gd name="connsiteX52" fmla="*/ 1273662 w 2772385"/>
                  <a:gd name="connsiteY52" fmla="*/ 3485801 h 3811169"/>
                  <a:gd name="connsiteX53" fmla="*/ 1453176 w 2772385"/>
                  <a:gd name="connsiteY53" fmla="*/ 3497020 h 3811169"/>
                  <a:gd name="connsiteX54" fmla="*/ 1425127 w 2772385"/>
                  <a:gd name="connsiteY54" fmla="*/ 3575558 h 3811169"/>
                  <a:gd name="connsiteX55" fmla="*/ 1397078 w 2772385"/>
                  <a:gd name="connsiteY55" fmla="*/ 3637266 h 3811169"/>
                  <a:gd name="connsiteX56" fmla="*/ 1312931 w 2772385"/>
                  <a:gd name="connsiteY56" fmla="*/ 3654095 h 3811169"/>
                  <a:gd name="connsiteX57" fmla="*/ 1447567 w 2772385"/>
                  <a:gd name="connsiteY57" fmla="*/ 3777511 h 3811169"/>
                  <a:gd name="connsiteX58" fmla="*/ 1514884 w 2772385"/>
                  <a:gd name="connsiteY58" fmla="*/ 3642876 h 3811169"/>
                  <a:gd name="connsiteX59" fmla="*/ 1817814 w 2772385"/>
                  <a:gd name="connsiteY59" fmla="*/ 3541899 h 3811169"/>
                  <a:gd name="connsiteX60" fmla="*/ 2154403 w 2772385"/>
                  <a:gd name="connsiteY60" fmla="*/ 3614826 h 3811169"/>
                  <a:gd name="connsiteX61" fmla="*/ 2109525 w 2772385"/>
                  <a:gd name="connsiteY61" fmla="*/ 3715803 h 3811169"/>
                  <a:gd name="connsiteX62" fmla="*/ 2204892 w 2772385"/>
                  <a:gd name="connsiteY62" fmla="*/ 3783121 h 3811169"/>
                  <a:gd name="connsiteX63" fmla="*/ 2277819 w 2772385"/>
                  <a:gd name="connsiteY63" fmla="*/ 3732633 h 3811169"/>
                  <a:gd name="connsiteX64" fmla="*/ 2266600 w 2772385"/>
                  <a:gd name="connsiteY64" fmla="*/ 3637266 h 3811169"/>
                  <a:gd name="connsiteX65" fmla="*/ 2423675 w 2772385"/>
                  <a:gd name="connsiteY65" fmla="*/ 3564338 h 3811169"/>
                  <a:gd name="connsiteX66" fmla="*/ 2429284 w 2772385"/>
                  <a:gd name="connsiteY66" fmla="*/ 3384824 h 3811169"/>
                  <a:gd name="connsiteX67" fmla="*/ 1907572 w 2772385"/>
                  <a:gd name="connsiteY67" fmla="*/ 3345556 h 3811169"/>
                  <a:gd name="connsiteX68" fmla="*/ 1913181 w 2772385"/>
                  <a:gd name="connsiteY68" fmla="*/ 3031406 h 3811169"/>
                  <a:gd name="connsiteX69" fmla="*/ 1907571 w 2772385"/>
                  <a:gd name="connsiteY69" fmla="*/ 3014576 h 3811169"/>
                  <a:gd name="connsiteX70" fmla="*/ 1901962 w 2772385"/>
                  <a:gd name="connsiteY70" fmla="*/ 2835062 h 3811169"/>
                  <a:gd name="connsiteX71" fmla="*/ 1857083 w 2772385"/>
                  <a:gd name="connsiteY71" fmla="*/ 2773354 h 3811169"/>
                  <a:gd name="connsiteX72" fmla="*/ 2047817 w 2772385"/>
                  <a:gd name="connsiteY72" fmla="*/ 2717256 h 3811169"/>
                  <a:gd name="connsiteX73" fmla="*/ 2081476 w 2772385"/>
                  <a:gd name="connsiteY73" fmla="*/ 2610669 h 3811169"/>
                  <a:gd name="connsiteX74" fmla="*/ 2367576 w 2772385"/>
                  <a:gd name="connsiteY74" fmla="*/ 2621889 h 3811169"/>
                  <a:gd name="connsiteX75" fmla="*/ 2591969 w 2772385"/>
                  <a:gd name="connsiteY75" fmla="*/ 2032858 h 3811169"/>
                  <a:gd name="connsiteX76" fmla="*/ 2547090 w 2772385"/>
                  <a:gd name="connsiteY76" fmla="*/ 1948711 h 3811169"/>
                  <a:gd name="connsiteX77" fmla="*/ 2692946 w 2772385"/>
                  <a:gd name="connsiteY77" fmla="*/ 1460657 h 3811169"/>
                  <a:gd name="connsiteX78" fmla="*/ 2636848 w 2772385"/>
                  <a:gd name="connsiteY78" fmla="*/ 1354071 h 3811169"/>
                  <a:gd name="connsiteX79" fmla="*/ 2479772 w 2772385"/>
                  <a:gd name="connsiteY79" fmla="*/ 798699 h 3811169"/>
                  <a:gd name="connsiteX80" fmla="*/ 2737825 w 2772385"/>
                  <a:gd name="connsiteY80" fmla="*/ 675283 h 3811169"/>
                  <a:gd name="connsiteX81" fmla="*/ 2709775 w 2772385"/>
                  <a:gd name="connsiteY81" fmla="*/ 434061 h 3811169"/>
                  <a:gd name="connsiteX82" fmla="*/ 2625628 w 2772385"/>
                  <a:gd name="connsiteY82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11228 w 2772385"/>
                  <a:gd name="connsiteY46" fmla="*/ 3328726 h 3811169"/>
                  <a:gd name="connsiteX47" fmla="*/ 1200735 w 2772385"/>
                  <a:gd name="connsiteY47" fmla="*/ 3396044 h 3811169"/>
                  <a:gd name="connsiteX48" fmla="*/ 1172686 w 2772385"/>
                  <a:gd name="connsiteY48" fmla="*/ 3468971 h 3811169"/>
                  <a:gd name="connsiteX49" fmla="*/ 1110978 w 2772385"/>
                  <a:gd name="connsiteY49" fmla="*/ 3497020 h 3811169"/>
                  <a:gd name="connsiteX50" fmla="*/ 1139027 w 2772385"/>
                  <a:gd name="connsiteY50" fmla="*/ 3631656 h 3811169"/>
                  <a:gd name="connsiteX51" fmla="*/ 1279272 w 2772385"/>
                  <a:gd name="connsiteY51" fmla="*/ 3637266 h 3811169"/>
                  <a:gd name="connsiteX52" fmla="*/ 1273662 w 2772385"/>
                  <a:gd name="connsiteY52" fmla="*/ 3485801 h 3811169"/>
                  <a:gd name="connsiteX53" fmla="*/ 1453176 w 2772385"/>
                  <a:gd name="connsiteY53" fmla="*/ 3497020 h 3811169"/>
                  <a:gd name="connsiteX54" fmla="*/ 1425127 w 2772385"/>
                  <a:gd name="connsiteY54" fmla="*/ 3575558 h 3811169"/>
                  <a:gd name="connsiteX55" fmla="*/ 1397078 w 2772385"/>
                  <a:gd name="connsiteY55" fmla="*/ 3637266 h 3811169"/>
                  <a:gd name="connsiteX56" fmla="*/ 1312931 w 2772385"/>
                  <a:gd name="connsiteY56" fmla="*/ 3654095 h 3811169"/>
                  <a:gd name="connsiteX57" fmla="*/ 1447567 w 2772385"/>
                  <a:gd name="connsiteY57" fmla="*/ 3777511 h 3811169"/>
                  <a:gd name="connsiteX58" fmla="*/ 1514884 w 2772385"/>
                  <a:gd name="connsiteY58" fmla="*/ 3642876 h 3811169"/>
                  <a:gd name="connsiteX59" fmla="*/ 1817814 w 2772385"/>
                  <a:gd name="connsiteY59" fmla="*/ 3541899 h 3811169"/>
                  <a:gd name="connsiteX60" fmla="*/ 2154403 w 2772385"/>
                  <a:gd name="connsiteY60" fmla="*/ 3614826 h 3811169"/>
                  <a:gd name="connsiteX61" fmla="*/ 2109525 w 2772385"/>
                  <a:gd name="connsiteY61" fmla="*/ 3715803 h 3811169"/>
                  <a:gd name="connsiteX62" fmla="*/ 2204892 w 2772385"/>
                  <a:gd name="connsiteY62" fmla="*/ 3783121 h 3811169"/>
                  <a:gd name="connsiteX63" fmla="*/ 2277819 w 2772385"/>
                  <a:gd name="connsiteY63" fmla="*/ 3732633 h 3811169"/>
                  <a:gd name="connsiteX64" fmla="*/ 2266600 w 2772385"/>
                  <a:gd name="connsiteY64" fmla="*/ 3637266 h 3811169"/>
                  <a:gd name="connsiteX65" fmla="*/ 2423675 w 2772385"/>
                  <a:gd name="connsiteY65" fmla="*/ 3564338 h 3811169"/>
                  <a:gd name="connsiteX66" fmla="*/ 2429284 w 2772385"/>
                  <a:gd name="connsiteY66" fmla="*/ 3384824 h 3811169"/>
                  <a:gd name="connsiteX67" fmla="*/ 1907572 w 2772385"/>
                  <a:gd name="connsiteY67" fmla="*/ 3345556 h 3811169"/>
                  <a:gd name="connsiteX68" fmla="*/ 1913181 w 2772385"/>
                  <a:gd name="connsiteY68" fmla="*/ 3031406 h 3811169"/>
                  <a:gd name="connsiteX69" fmla="*/ 1907571 w 2772385"/>
                  <a:gd name="connsiteY69" fmla="*/ 3014576 h 3811169"/>
                  <a:gd name="connsiteX70" fmla="*/ 1901962 w 2772385"/>
                  <a:gd name="connsiteY70" fmla="*/ 2835062 h 3811169"/>
                  <a:gd name="connsiteX71" fmla="*/ 1857083 w 2772385"/>
                  <a:gd name="connsiteY71" fmla="*/ 2773354 h 3811169"/>
                  <a:gd name="connsiteX72" fmla="*/ 2047817 w 2772385"/>
                  <a:gd name="connsiteY72" fmla="*/ 2717256 h 3811169"/>
                  <a:gd name="connsiteX73" fmla="*/ 2081476 w 2772385"/>
                  <a:gd name="connsiteY73" fmla="*/ 2610669 h 3811169"/>
                  <a:gd name="connsiteX74" fmla="*/ 2367576 w 2772385"/>
                  <a:gd name="connsiteY74" fmla="*/ 2621889 h 3811169"/>
                  <a:gd name="connsiteX75" fmla="*/ 2591969 w 2772385"/>
                  <a:gd name="connsiteY75" fmla="*/ 2032858 h 3811169"/>
                  <a:gd name="connsiteX76" fmla="*/ 2547090 w 2772385"/>
                  <a:gd name="connsiteY76" fmla="*/ 1948711 h 3811169"/>
                  <a:gd name="connsiteX77" fmla="*/ 2692946 w 2772385"/>
                  <a:gd name="connsiteY77" fmla="*/ 1460657 h 3811169"/>
                  <a:gd name="connsiteX78" fmla="*/ 2636848 w 2772385"/>
                  <a:gd name="connsiteY78" fmla="*/ 1354071 h 3811169"/>
                  <a:gd name="connsiteX79" fmla="*/ 2479772 w 2772385"/>
                  <a:gd name="connsiteY79" fmla="*/ 798699 h 3811169"/>
                  <a:gd name="connsiteX80" fmla="*/ 2737825 w 2772385"/>
                  <a:gd name="connsiteY80" fmla="*/ 675283 h 3811169"/>
                  <a:gd name="connsiteX81" fmla="*/ 2709775 w 2772385"/>
                  <a:gd name="connsiteY81" fmla="*/ 434061 h 3811169"/>
                  <a:gd name="connsiteX82" fmla="*/ 2625628 w 2772385"/>
                  <a:gd name="connsiteY82" fmla="*/ 86253 h 3811169"/>
                  <a:gd name="connsiteX0" fmla="*/ 2625628 w 2772385"/>
                  <a:gd name="connsiteY0" fmla="*/ 86253 h 3811169"/>
                  <a:gd name="connsiteX1" fmla="*/ 2429284 w 2772385"/>
                  <a:gd name="connsiteY1" fmla="*/ 2105 h 3811169"/>
                  <a:gd name="connsiteX2" fmla="*/ 2188062 w 2772385"/>
                  <a:gd name="connsiteY2" fmla="*/ 159180 h 3811169"/>
                  <a:gd name="connsiteX3" fmla="*/ 2087086 w 2772385"/>
                  <a:gd name="connsiteY3" fmla="*/ 198449 h 3811169"/>
                  <a:gd name="connsiteX4" fmla="*/ 2137574 w 2772385"/>
                  <a:gd name="connsiteY4" fmla="*/ 288206 h 3811169"/>
                  <a:gd name="connsiteX5" fmla="*/ 2025378 w 2772385"/>
                  <a:gd name="connsiteY5" fmla="*/ 450890 h 3811169"/>
                  <a:gd name="connsiteX6" fmla="*/ 2131966 w 2772385"/>
                  <a:gd name="connsiteY6" fmla="*/ 585526 h 3811169"/>
                  <a:gd name="connsiteX7" fmla="*/ 2154403 w 2772385"/>
                  <a:gd name="connsiteY7" fmla="*/ 708942 h 3811169"/>
                  <a:gd name="connsiteX8" fmla="*/ 2025378 w 2772385"/>
                  <a:gd name="connsiteY8" fmla="*/ 753820 h 3811169"/>
                  <a:gd name="connsiteX9" fmla="*/ 1991719 w 2772385"/>
                  <a:gd name="connsiteY9" fmla="*/ 821138 h 3811169"/>
                  <a:gd name="connsiteX10" fmla="*/ 1991719 w 2772385"/>
                  <a:gd name="connsiteY10" fmla="*/ 708942 h 3811169"/>
                  <a:gd name="connsiteX11" fmla="*/ 1941230 w 2772385"/>
                  <a:gd name="connsiteY11" fmla="*/ 669673 h 3811169"/>
                  <a:gd name="connsiteX12" fmla="*/ 1778546 w 2772385"/>
                  <a:gd name="connsiteY12" fmla="*/ 770649 h 3811169"/>
                  <a:gd name="connsiteX13" fmla="*/ 1397078 w 2772385"/>
                  <a:gd name="connsiteY13" fmla="*/ 579916 h 3811169"/>
                  <a:gd name="connsiteX14" fmla="*/ 1660739 w 2772385"/>
                  <a:gd name="connsiteY14" fmla="*/ 1129678 h 3811169"/>
                  <a:gd name="connsiteX15" fmla="*/ 1795375 w 2772385"/>
                  <a:gd name="connsiteY15" fmla="*/ 1225045 h 3811169"/>
                  <a:gd name="connsiteX16" fmla="*/ 1643910 w 2772385"/>
                  <a:gd name="connsiteY16" fmla="*/ 1449437 h 3811169"/>
                  <a:gd name="connsiteX17" fmla="*/ 1722448 w 2772385"/>
                  <a:gd name="connsiteY17" fmla="*/ 1668220 h 3811169"/>
                  <a:gd name="connsiteX18" fmla="*/ 1812205 w 2772385"/>
                  <a:gd name="connsiteY18" fmla="*/ 1662611 h 3811169"/>
                  <a:gd name="connsiteX19" fmla="*/ 1621470 w 2772385"/>
                  <a:gd name="connsiteY19" fmla="*/ 1858954 h 3811169"/>
                  <a:gd name="connsiteX20" fmla="*/ 909024 w 2772385"/>
                  <a:gd name="connsiteY20" fmla="*/ 1578463 h 3811169"/>
                  <a:gd name="connsiteX21" fmla="*/ 454629 w 2772385"/>
                  <a:gd name="connsiteY21" fmla="*/ 2605060 h 3811169"/>
                  <a:gd name="connsiteX22" fmla="*/ 258286 w 2772385"/>
                  <a:gd name="connsiteY22" fmla="*/ 2812623 h 3811169"/>
                  <a:gd name="connsiteX23" fmla="*/ 39503 w 2772385"/>
                  <a:gd name="connsiteY23" fmla="*/ 2857501 h 3811169"/>
                  <a:gd name="connsiteX24" fmla="*/ 28282 w 2772385"/>
                  <a:gd name="connsiteY24" fmla="*/ 2975307 h 3811169"/>
                  <a:gd name="connsiteX25" fmla="*/ 258285 w 2772385"/>
                  <a:gd name="connsiteY25" fmla="*/ 3087504 h 3811169"/>
                  <a:gd name="connsiteX26" fmla="*/ 527559 w 2772385"/>
                  <a:gd name="connsiteY26" fmla="*/ 2986527 h 3811169"/>
                  <a:gd name="connsiteX27" fmla="*/ 488288 w 2772385"/>
                  <a:gd name="connsiteY27" fmla="*/ 3154821 h 3811169"/>
                  <a:gd name="connsiteX28" fmla="*/ 561215 w 2772385"/>
                  <a:gd name="connsiteY28" fmla="*/ 3194090 h 3811169"/>
                  <a:gd name="connsiteX29" fmla="*/ 381702 w 2772385"/>
                  <a:gd name="connsiteY29" fmla="*/ 3592387 h 3811169"/>
                  <a:gd name="connsiteX30" fmla="*/ 213408 w 2772385"/>
                  <a:gd name="connsiteY30" fmla="*/ 3698973 h 3811169"/>
                  <a:gd name="connsiteX31" fmla="*/ 280726 w 2772385"/>
                  <a:gd name="connsiteY31" fmla="*/ 3811169 h 3811169"/>
                  <a:gd name="connsiteX32" fmla="*/ 477068 w 2772385"/>
                  <a:gd name="connsiteY32" fmla="*/ 3771902 h 3811169"/>
                  <a:gd name="connsiteX33" fmla="*/ 622923 w 2772385"/>
                  <a:gd name="connsiteY33" fmla="*/ 3547509 h 3811169"/>
                  <a:gd name="connsiteX34" fmla="*/ 662193 w 2772385"/>
                  <a:gd name="connsiteY34" fmla="*/ 3743852 h 3811169"/>
                  <a:gd name="connsiteX35" fmla="*/ 735121 w 2772385"/>
                  <a:gd name="connsiteY35" fmla="*/ 3732634 h 3811169"/>
                  <a:gd name="connsiteX36" fmla="*/ 774389 w 2772385"/>
                  <a:gd name="connsiteY36" fmla="*/ 3474581 h 3811169"/>
                  <a:gd name="connsiteX37" fmla="*/ 695851 w 2772385"/>
                  <a:gd name="connsiteY37" fmla="*/ 3238969 h 3811169"/>
                  <a:gd name="connsiteX38" fmla="*/ 897805 w 2772385"/>
                  <a:gd name="connsiteY38" fmla="*/ 2627499 h 3811169"/>
                  <a:gd name="connsiteX39" fmla="*/ 1161466 w 2772385"/>
                  <a:gd name="connsiteY39" fmla="*/ 2520912 h 3811169"/>
                  <a:gd name="connsiteX40" fmla="*/ 1492445 w 2772385"/>
                  <a:gd name="connsiteY40" fmla="*/ 2638718 h 3811169"/>
                  <a:gd name="connsiteX41" fmla="*/ 1587812 w 2772385"/>
                  <a:gd name="connsiteY41" fmla="*/ 2627499 h 3811169"/>
                  <a:gd name="connsiteX42" fmla="*/ 1643910 w 2772385"/>
                  <a:gd name="connsiteY42" fmla="*/ 2728476 h 3811169"/>
                  <a:gd name="connsiteX43" fmla="*/ 1795375 w 2772385"/>
                  <a:gd name="connsiteY43" fmla="*/ 2762134 h 3811169"/>
                  <a:gd name="connsiteX44" fmla="*/ 1795375 w 2772385"/>
                  <a:gd name="connsiteY44" fmla="*/ 2812623 h 3811169"/>
                  <a:gd name="connsiteX45" fmla="*/ 1750497 w 2772385"/>
                  <a:gd name="connsiteY45" fmla="*/ 3008967 h 3811169"/>
                  <a:gd name="connsiteX46" fmla="*/ 1711228 w 2772385"/>
                  <a:gd name="connsiteY46" fmla="*/ 3328726 h 3811169"/>
                  <a:gd name="connsiteX47" fmla="*/ 1200735 w 2772385"/>
                  <a:gd name="connsiteY47" fmla="*/ 3396044 h 3811169"/>
                  <a:gd name="connsiteX48" fmla="*/ 1172686 w 2772385"/>
                  <a:gd name="connsiteY48" fmla="*/ 3468971 h 3811169"/>
                  <a:gd name="connsiteX49" fmla="*/ 1110978 w 2772385"/>
                  <a:gd name="connsiteY49" fmla="*/ 3497020 h 3811169"/>
                  <a:gd name="connsiteX50" fmla="*/ 1139027 w 2772385"/>
                  <a:gd name="connsiteY50" fmla="*/ 3631656 h 3811169"/>
                  <a:gd name="connsiteX51" fmla="*/ 1279272 w 2772385"/>
                  <a:gd name="connsiteY51" fmla="*/ 3637266 h 3811169"/>
                  <a:gd name="connsiteX52" fmla="*/ 1273662 w 2772385"/>
                  <a:gd name="connsiteY52" fmla="*/ 3485801 h 3811169"/>
                  <a:gd name="connsiteX53" fmla="*/ 1453176 w 2772385"/>
                  <a:gd name="connsiteY53" fmla="*/ 3497020 h 3811169"/>
                  <a:gd name="connsiteX54" fmla="*/ 1425127 w 2772385"/>
                  <a:gd name="connsiteY54" fmla="*/ 3575558 h 3811169"/>
                  <a:gd name="connsiteX55" fmla="*/ 1397078 w 2772385"/>
                  <a:gd name="connsiteY55" fmla="*/ 3637266 h 3811169"/>
                  <a:gd name="connsiteX56" fmla="*/ 1312931 w 2772385"/>
                  <a:gd name="connsiteY56" fmla="*/ 3654095 h 3811169"/>
                  <a:gd name="connsiteX57" fmla="*/ 1447567 w 2772385"/>
                  <a:gd name="connsiteY57" fmla="*/ 3777511 h 3811169"/>
                  <a:gd name="connsiteX58" fmla="*/ 1514884 w 2772385"/>
                  <a:gd name="connsiteY58" fmla="*/ 3642876 h 3811169"/>
                  <a:gd name="connsiteX59" fmla="*/ 1817814 w 2772385"/>
                  <a:gd name="connsiteY59" fmla="*/ 3541899 h 3811169"/>
                  <a:gd name="connsiteX60" fmla="*/ 2154403 w 2772385"/>
                  <a:gd name="connsiteY60" fmla="*/ 3614826 h 3811169"/>
                  <a:gd name="connsiteX61" fmla="*/ 2109525 w 2772385"/>
                  <a:gd name="connsiteY61" fmla="*/ 3715803 h 3811169"/>
                  <a:gd name="connsiteX62" fmla="*/ 2204892 w 2772385"/>
                  <a:gd name="connsiteY62" fmla="*/ 3783121 h 3811169"/>
                  <a:gd name="connsiteX63" fmla="*/ 2277819 w 2772385"/>
                  <a:gd name="connsiteY63" fmla="*/ 3732633 h 3811169"/>
                  <a:gd name="connsiteX64" fmla="*/ 2266600 w 2772385"/>
                  <a:gd name="connsiteY64" fmla="*/ 3637266 h 3811169"/>
                  <a:gd name="connsiteX65" fmla="*/ 2423675 w 2772385"/>
                  <a:gd name="connsiteY65" fmla="*/ 3564338 h 3811169"/>
                  <a:gd name="connsiteX66" fmla="*/ 2429284 w 2772385"/>
                  <a:gd name="connsiteY66" fmla="*/ 3384824 h 3811169"/>
                  <a:gd name="connsiteX67" fmla="*/ 1907572 w 2772385"/>
                  <a:gd name="connsiteY67" fmla="*/ 3345556 h 3811169"/>
                  <a:gd name="connsiteX68" fmla="*/ 1913181 w 2772385"/>
                  <a:gd name="connsiteY68" fmla="*/ 3031406 h 3811169"/>
                  <a:gd name="connsiteX69" fmla="*/ 1907571 w 2772385"/>
                  <a:gd name="connsiteY69" fmla="*/ 3014576 h 3811169"/>
                  <a:gd name="connsiteX70" fmla="*/ 1901962 w 2772385"/>
                  <a:gd name="connsiteY70" fmla="*/ 2835062 h 3811169"/>
                  <a:gd name="connsiteX71" fmla="*/ 1857083 w 2772385"/>
                  <a:gd name="connsiteY71" fmla="*/ 2773354 h 3811169"/>
                  <a:gd name="connsiteX72" fmla="*/ 2047817 w 2772385"/>
                  <a:gd name="connsiteY72" fmla="*/ 2717256 h 3811169"/>
                  <a:gd name="connsiteX73" fmla="*/ 2081476 w 2772385"/>
                  <a:gd name="connsiteY73" fmla="*/ 2610669 h 3811169"/>
                  <a:gd name="connsiteX74" fmla="*/ 2367576 w 2772385"/>
                  <a:gd name="connsiteY74" fmla="*/ 2621889 h 3811169"/>
                  <a:gd name="connsiteX75" fmla="*/ 2591969 w 2772385"/>
                  <a:gd name="connsiteY75" fmla="*/ 2032858 h 3811169"/>
                  <a:gd name="connsiteX76" fmla="*/ 2547090 w 2772385"/>
                  <a:gd name="connsiteY76" fmla="*/ 1948711 h 3811169"/>
                  <a:gd name="connsiteX77" fmla="*/ 2692946 w 2772385"/>
                  <a:gd name="connsiteY77" fmla="*/ 1460657 h 3811169"/>
                  <a:gd name="connsiteX78" fmla="*/ 2636848 w 2772385"/>
                  <a:gd name="connsiteY78" fmla="*/ 1354071 h 3811169"/>
                  <a:gd name="connsiteX79" fmla="*/ 2479772 w 2772385"/>
                  <a:gd name="connsiteY79" fmla="*/ 798699 h 3811169"/>
                  <a:gd name="connsiteX80" fmla="*/ 2737825 w 2772385"/>
                  <a:gd name="connsiteY80" fmla="*/ 675283 h 3811169"/>
                  <a:gd name="connsiteX81" fmla="*/ 2709775 w 2772385"/>
                  <a:gd name="connsiteY81" fmla="*/ 434061 h 3811169"/>
                  <a:gd name="connsiteX82" fmla="*/ 2625628 w 2772385"/>
                  <a:gd name="connsiteY82" fmla="*/ 86253 h 3811169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12931 w 2772385"/>
                  <a:gd name="connsiteY56" fmla="*/ 3654095 h 3816780"/>
                  <a:gd name="connsiteX57" fmla="*/ 1447567 w 2772385"/>
                  <a:gd name="connsiteY57" fmla="*/ 377751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47567 w 2772385"/>
                  <a:gd name="connsiteY57" fmla="*/ 377751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47567 w 2772385"/>
                  <a:gd name="connsiteY57" fmla="*/ 377751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92946 w 2772385"/>
                  <a:gd name="connsiteY77" fmla="*/ 1460657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636848 w 2772385"/>
                  <a:gd name="connsiteY78" fmla="*/ 1354071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620019 w 2772385"/>
                  <a:gd name="connsiteY78" fmla="*/ 1337242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580750 w 2772385"/>
                  <a:gd name="connsiteY78" fmla="*/ 1337242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580750 w 2772385"/>
                  <a:gd name="connsiteY78" fmla="*/ 1337242 h 3816780"/>
                  <a:gd name="connsiteX79" fmla="*/ 2479772 w 2772385"/>
                  <a:gd name="connsiteY79" fmla="*/ 79869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580750 w 2772385"/>
                  <a:gd name="connsiteY78" fmla="*/ 1337242 h 3816780"/>
                  <a:gd name="connsiteX79" fmla="*/ 2462943 w 2772385"/>
                  <a:gd name="connsiteY79" fmla="*/ 80991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580750 w 2772385"/>
                  <a:gd name="connsiteY78" fmla="*/ 1337242 h 3816780"/>
                  <a:gd name="connsiteX79" fmla="*/ 2462943 w 2772385"/>
                  <a:gd name="connsiteY79" fmla="*/ 80991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  <a:gd name="connsiteX0" fmla="*/ 2625628 w 2772385"/>
                  <a:gd name="connsiteY0" fmla="*/ 86253 h 3816780"/>
                  <a:gd name="connsiteX1" fmla="*/ 2429284 w 2772385"/>
                  <a:gd name="connsiteY1" fmla="*/ 2105 h 3816780"/>
                  <a:gd name="connsiteX2" fmla="*/ 2188062 w 2772385"/>
                  <a:gd name="connsiteY2" fmla="*/ 159180 h 3816780"/>
                  <a:gd name="connsiteX3" fmla="*/ 2087086 w 2772385"/>
                  <a:gd name="connsiteY3" fmla="*/ 198449 h 3816780"/>
                  <a:gd name="connsiteX4" fmla="*/ 2137574 w 2772385"/>
                  <a:gd name="connsiteY4" fmla="*/ 288206 h 3816780"/>
                  <a:gd name="connsiteX5" fmla="*/ 2025378 w 2772385"/>
                  <a:gd name="connsiteY5" fmla="*/ 450890 h 3816780"/>
                  <a:gd name="connsiteX6" fmla="*/ 2131966 w 2772385"/>
                  <a:gd name="connsiteY6" fmla="*/ 585526 h 3816780"/>
                  <a:gd name="connsiteX7" fmla="*/ 2154403 w 2772385"/>
                  <a:gd name="connsiteY7" fmla="*/ 708942 h 3816780"/>
                  <a:gd name="connsiteX8" fmla="*/ 2025378 w 2772385"/>
                  <a:gd name="connsiteY8" fmla="*/ 753820 h 3816780"/>
                  <a:gd name="connsiteX9" fmla="*/ 1991719 w 2772385"/>
                  <a:gd name="connsiteY9" fmla="*/ 821138 h 3816780"/>
                  <a:gd name="connsiteX10" fmla="*/ 1991719 w 2772385"/>
                  <a:gd name="connsiteY10" fmla="*/ 708942 h 3816780"/>
                  <a:gd name="connsiteX11" fmla="*/ 1941230 w 2772385"/>
                  <a:gd name="connsiteY11" fmla="*/ 669673 h 3816780"/>
                  <a:gd name="connsiteX12" fmla="*/ 1778546 w 2772385"/>
                  <a:gd name="connsiteY12" fmla="*/ 770649 h 3816780"/>
                  <a:gd name="connsiteX13" fmla="*/ 1397078 w 2772385"/>
                  <a:gd name="connsiteY13" fmla="*/ 579916 h 3816780"/>
                  <a:gd name="connsiteX14" fmla="*/ 1660739 w 2772385"/>
                  <a:gd name="connsiteY14" fmla="*/ 1129678 h 3816780"/>
                  <a:gd name="connsiteX15" fmla="*/ 1795375 w 2772385"/>
                  <a:gd name="connsiteY15" fmla="*/ 1225045 h 3816780"/>
                  <a:gd name="connsiteX16" fmla="*/ 1643910 w 2772385"/>
                  <a:gd name="connsiteY16" fmla="*/ 1449437 h 3816780"/>
                  <a:gd name="connsiteX17" fmla="*/ 1722448 w 2772385"/>
                  <a:gd name="connsiteY17" fmla="*/ 1668220 h 3816780"/>
                  <a:gd name="connsiteX18" fmla="*/ 1812205 w 2772385"/>
                  <a:gd name="connsiteY18" fmla="*/ 1662611 h 3816780"/>
                  <a:gd name="connsiteX19" fmla="*/ 1621470 w 2772385"/>
                  <a:gd name="connsiteY19" fmla="*/ 1858954 h 3816780"/>
                  <a:gd name="connsiteX20" fmla="*/ 909024 w 2772385"/>
                  <a:gd name="connsiteY20" fmla="*/ 1578463 h 3816780"/>
                  <a:gd name="connsiteX21" fmla="*/ 454629 w 2772385"/>
                  <a:gd name="connsiteY21" fmla="*/ 2605060 h 3816780"/>
                  <a:gd name="connsiteX22" fmla="*/ 258286 w 2772385"/>
                  <a:gd name="connsiteY22" fmla="*/ 2812623 h 3816780"/>
                  <a:gd name="connsiteX23" fmla="*/ 39503 w 2772385"/>
                  <a:gd name="connsiteY23" fmla="*/ 2857501 h 3816780"/>
                  <a:gd name="connsiteX24" fmla="*/ 28282 w 2772385"/>
                  <a:gd name="connsiteY24" fmla="*/ 2975307 h 3816780"/>
                  <a:gd name="connsiteX25" fmla="*/ 258285 w 2772385"/>
                  <a:gd name="connsiteY25" fmla="*/ 3087504 h 3816780"/>
                  <a:gd name="connsiteX26" fmla="*/ 527559 w 2772385"/>
                  <a:gd name="connsiteY26" fmla="*/ 2986527 h 3816780"/>
                  <a:gd name="connsiteX27" fmla="*/ 488288 w 2772385"/>
                  <a:gd name="connsiteY27" fmla="*/ 3154821 h 3816780"/>
                  <a:gd name="connsiteX28" fmla="*/ 561215 w 2772385"/>
                  <a:gd name="connsiteY28" fmla="*/ 3194090 h 3816780"/>
                  <a:gd name="connsiteX29" fmla="*/ 381702 w 2772385"/>
                  <a:gd name="connsiteY29" fmla="*/ 3592387 h 3816780"/>
                  <a:gd name="connsiteX30" fmla="*/ 213408 w 2772385"/>
                  <a:gd name="connsiteY30" fmla="*/ 3698973 h 3816780"/>
                  <a:gd name="connsiteX31" fmla="*/ 280726 w 2772385"/>
                  <a:gd name="connsiteY31" fmla="*/ 3811169 h 3816780"/>
                  <a:gd name="connsiteX32" fmla="*/ 477068 w 2772385"/>
                  <a:gd name="connsiteY32" fmla="*/ 3771902 h 3816780"/>
                  <a:gd name="connsiteX33" fmla="*/ 622923 w 2772385"/>
                  <a:gd name="connsiteY33" fmla="*/ 3547509 h 3816780"/>
                  <a:gd name="connsiteX34" fmla="*/ 662193 w 2772385"/>
                  <a:gd name="connsiteY34" fmla="*/ 3743852 h 3816780"/>
                  <a:gd name="connsiteX35" fmla="*/ 735121 w 2772385"/>
                  <a:gd name="connsiteY35" fmla="*/ 3732634 h 3816780"/>
                  <a:gd name="connsiteX36" fmla="*/ 774389 w 2772385"/>
                  <a:gd name="connsiteY36" fmla="*/ 3474581 h 3816780"/>
                  <a:gd name="connsiteX37" fmla="*/ 695851 w 2772385"/>
                  <a:gd name="connsiteY37" fmla="*/ 3238969 h 3816780"/>
                  <a:gd name="connsiteX38" fmla="*/ 897805 w 2772385"/>
                  <a:gd name="connsiteY38" fmla="*/ 2627499 h 3816780"/>
                  <a:gd name="connsiteX39" fmla="*/ 1161466 w 2772385"/>
                  <a:gd name="connsiteY39" fmla="*/ 2520912 h 3816780"/>
                  <a:gd name="connsiteX40" fmla="*/ 1492445 w 2772385"/>
                  <a:gd name="connsiteY40" fmla="*/ 2638718 h 3816780"/>
                  <a:gd name="connsiteX41" fmla="*/ 1587812 w 2772385"/>
                  <a:gd name="connsiteY41" fmla="*/ 2627499 h 3816780"/>
                  <a:gd name="connsiteX42" fmla="*/ 1643910 w 2772385"/>
                  <a:gd name="connsiteY42" fmla="*/ 2728476 h 3816780"/>
                  <a:gd name="connsiteX43" fmla="*/ 1795375 w 2772385"/>
                  <a:gd name="connsiteY43" fmla="*/ 2762134 h 3816780"/>
                  <a:gd name="connsiteX44" fmla="*/ 1795375 w 2772385"/>
                  <a:gd name="connsiteY44" fmla="*/ 2812623 h 3816780"/>
                  <a:gd name="connsiteX45" fmla="*/ 1750497 w 2772385"/>
                  <a:gd name="connsiteY45" fmla="*/ 3008967 h 3816780"/>
                  <a:gd name="connsiteX46" fmla="*/ 1711228 w 2772385"/>
                  <a:gd name="connsiteY46" fmla="*/ 3328726 h 3816780"/>
                  <a:gd name="connsiteX47" fmla="*/ 1200735 w 2772385"/>
                  <a:gd name="connsiteY47" fmla="*/ 3396044 h 3816780"/>
                  <a:gd name="connsiteX48" fmla="*/ 1172686 w 2772385"/>
                  <a:gd name="connsiteY48" fmla="*/ 3468971 h 3816780"/>
                  <a:gd name="connsiteX49" fmla="*/ 1110978 w 2772385"/>
                  <a:gd name="connsiteY49" fmla="*/ 3497020 h 3816780"/>
                  <a:gd name="connsiteX50" fmla="*/ 1139027 w 2772385"/>
                  <a:gd name="connsiteY50" fmla="*/ 3631656 h 3816780"/>
                  <a:gd name="connsiteX51" fmla="*/ 1279272 w 2772385"/>
                  <a:gd name="connsiteY51" fmla="*/ 3637266 h 3816780"/>
                  <a:gd name="connsiteX52" fmla="*/ 1273662 w 2772385"/>
                  <a:gd name="connsiteY52" fmla="*/ 3485801 h 3816780"/>
                  <a:gd name="connsiteX53" fmla="*/ 1453176 w 2772385"/>
                  <a:gd name="connsiteY53" fmla="*/ 3497020 h 3816780"/>
                  <a:gd name="connsiteX54" fmla="*/ 1425127 w 2772385"/>
                  <a:gd name="connsiteY54" fmla="*/ 3575558 h 3816780"/>
                  <a:gd name="connsiteX55" fmla="*/ 1397078 w 2772385"/>
                  <a:gd name="connsiteY55" fmla="*/ 3637266 h 3816780"/>
                  <a:gd name="connsiteX56" fmla="*/ 1340980 w 2772385"/>
                  <a:gd name="connsiteY56" fmla="*/ 3704584 h 3816780"/>
                  <a:gd name="connsiteX57" fmla="*/ 1453177 w 2772385"/>
                  <a:gd name="connsiteY57" fmla="*/ 3799951 h 3816780"/>
                  <a:gd name="connsiteX58" fmla="*/ 1514884 w 2772385"/>
                  <a:gd name="connsiteY58" fmla="*/ 3642876 h 3816780"/>
                  <a:gd name="connsiteX59" fmla="*/ 1817814 w 2772385"/>
                  <a:gd name="connsiteY59" fmla="*/ 3541899 h 3816780"/>
                  <a:gd name="connsiteX60" fmla="*/ 2154403 w 2772385"/>
                  <a:gd name="connsiteY60" fmla="*/ 3614826 h 3816780"/>
                  <a:gd name="connsiteX61" fmla="*/ 2109525 w 2772385"/>
                  <a:gd name="connsiteY61" fmla="*/ 3715803 h 3816780"/>
                  <a:gd name="connsiteX62" fmla="*/ 2193672 w 2772385"/>
                  <a:gd name="connsiteY62" fmla="*/ 3816780 h 3816780"/>
                  <a:gd name="connsiteX63" fmla="*/ 2277819 w 2772385"/>
                  <a:gd name="connsiteY63" fmla="*/ 3732633 h 3816780"/>
                  <a:gd name="connsiteX64" fmla="*/ 2266600 w 2772385"/>
                  <a:gd name="connsiteY64" fmla="*/ 3637266 h 3816780"/>
                  <a:gd name="connsiteX65" fmla="*/ 2423675 w 2772385"/>
                  <a:gd name="connsiteY65" fmla="*/ 3564338 h 3816780"/>
                  <a:gd name="connsiteX66" fmla="*/ 2429284 w 2772385"/>
                  <a:gd name="connsiteY66" fmla="*/ 3384824 h 3816780"/>
                  <a:gd name="connsiteX67" fmla="*/ 1907572 w 2772385"/>
                  <a:gd name="connsiteY67" fmla="*/ 3345556 h 3816780"/>
                  <a:gd name="connsiteX68" fmla="*/ 1913181 w 2772385"/>
                  <a:gd name="connsiteY68" fmla="*/ 3031406 h 3816780"/>
                  <a:gd name="connsiteX69" fmla="*/ 1907571 w 2772385"/>
                  <a:gd name="connsiteY69" fmla="*/ 3014576 h 3816780"/>
                  <a:gd name="connsiteX70" fmla="*/ 1901962 w 2772385"/>
                  <a:gd name="connsiteY70" fmla="*/ 2835062 h 3816780"/>
                  <a:gd name="connsiteX71" fmla="*/ 1857083 w 2772385"/>
                  <a:gd name="connsiteY71" fmla="*/ 2773354 h 3816780"/>
                  <a:gd name="connsiteX72" fmla="*/ 2047817 w 2772385"/>
                  <a:gd name="connsiteY72" fmla="*/ 2717256 h 3816780"/>
                  <a:gd name="connsiteX73" fmla="*/ 2081476 w 2772385"/>
                  <a:gd name="connsiteY73" fmla="*/ 2610669 h 3816780"/>
                  <a:gd name="connsiteX74" fmla="*/ 2367576 w 2772385"/>
                  <a:gd name="connsiteY74" fmla="*/ 2621889 h 3816780"/>
                  <a:gd name="connsiteX75" fmla="*/ 2591969 w 2772385"/>
                  <a:gd name="connsiteY75" fmla="*/ 2032858 h 3816780"/>
                  <a:gd name="connsiteX76" fmla="*/ 2547090 w 2772385"/>
                  <a:gd name="connsiteY76" fmla="*/ 1948711 h 3816780"/>
                  <a:gd name="connsiteX77" fmla="*/ 2648067 w 2772385"/>
                  <a:gd name="connsiteY77" fmla="*/ 1432608 h 3816780"/>
                  <a:gd name="connsiteX78" fmla="*/ 2580750 w 2772385"/>
                  <a:gd name="connsiteY78" fmla="*/ 1337242 h 3816780"/>
                  <a:gd name="connsiteX79" fmla="*/ 2462943 w 2772385"/>
                  <a:gd name="connsiteY79" fmla="*/ 809919 h 3816780"/>
                  <a:gd name="connsiteX80" fmla="*/ 2737825 w 2772385"/>
                  <a:gd name="connsiteY80" fmla="*/ 675283 h 3816780"/>
                  <a:gd name="connsiteX81" fmla="*/ 2709775 w 2772385"/>
                  <a:gd name="connsiteY81" fmla="*/ 434061 h 3816780"/>
                  <a:gd name="connsiteX82" fmla="*/ 2625628 w 2772385"/>
                  <a:gd name="connsiteY82" fmla="*/ 86253 h 381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772385" h="3816780">
                    <a:moveTo>
                      <a:pt x="2625628" y="86253"/>
                    </a:moveTo>
                    <a:cubicBezTo>
                      <a:pt x="2591969" y="30155"/>
                      <a:pt x="2530261" y="-3505"/>
                      <a:pt x="2429284" y="2105"/>
                    </a:cubicBezTo>
                    <a:cubicBezTo>
                      <a:pt x="2322697" y="-16594"/>
                      <a:pt x="2255380" y="93732"/>
                      <a:pt x="2188062" y="159180"/>
                    </a:cubicBezTo>
                    <a:lnTo>
                      <a:pt x="2087086" y="198449"/>
                    </a:lnTo>
                    <a:lnTo>
                      <a:pt x="2137574" y="288206"/>
                    </a:lnTo>
                    <a:lnTo>
                      <a:pt x="2025378" y="450890"/>
                    </a:lnTo>
                    <a:cubicBezTo>
                      <a:pt x="2049688" y="501378"/>
                      <a:pt x="2107656" y="535038"/>
                      <a:pt x="2131966" y="585526"/>
                    </a:cubicBezTo>
                    <a:lnTo>
                      <a:pt x="2154403" y="708942"/>
                    </a:lnTo>
                    <a:lnTo>
                      <a:pt x="2025378" y="753820"/>
                    </a:lnTo>
                    <a:lnTo>
                      <a:pt x="1991719" y="821138"/>
                    </a:lnTo>
                    <a:lnTo>
                      <a:pt x="1991719" y="708942"/>
                    </a:lnTo>
                    <a:lnTo>
                      <a:pt x="1941230" y="669673"/>
                    </a:lnTo>
                    <a:lnTo>
                      <a:pt x="1778546" y="770649"/>
                    </a:lnTo>
                    <a:lnTo>
                      <a:pt x="1397078" y="579916"/>
                    </a:lnTo>
                    <a:lnTo>
                      <a:pt x="1660739" y="1129678"/>
                    </a:lnTo>
                    <a:lnTo>
                      <a:pt x="1795375" y="1225045"/>
                    </a:lnTo>
                    <a:cubicBezTo>
                      <a:pt x="1744887" y="1299842"/>
                      <a:pt x="1649520" y="1352201"/>
                      <a:pt x="1643910" y="1449437"/>
                    </a:cubicBezTo>
                    <a:cubicBezTo>
                      <a:pt x="1630820" y="1527975"/>
                      <a:pt x="1657001" y="1628951"/>
                      <a:pt x="1722448" y="1668220"/>
                    </a:cubicBezTo>
                    <a:lnTo>
                      <a:pt x="1812205" y="1662611"/>
                    </a:lnTo>
                    <a:lnTo>
                      <a:pt x="1621470" y="1858954"/>
                    </a:lnTo>
                    <a:cubicBezTo>
                      <a:pt x="1580332" y="1911312"/>
                      <a:pt x="1056749" y="1542934"/>
                      <a:pt x="909024" y="1578463"/>
                    </a:cubicBezTo>
                    <a:cubicBezTo>
                      <a:pt x="667802" y="1634562"/>
                      <a:pt x="656582" y="2341398"/>
                      <a:pt x="454629" y="2605060"/>
                    </a:cubicBezTo>
                    <a:lnTo>
                      <a:pt x="258286" y="2812623"/>
                    </a:lnTo>
                    <a:cubicBezTo>
                      <a:pt x="190968" y="2883680"/>
                      <a:pt x="101211" y="2808883"/>
                      <a:pt x="39503" y="2857501"/>
                    </a:cubicBezTo>
                    <a:cubicBezTo>
                      <a:pt x="-9116" y="2898640"/>
                      <a:pt x="-12856" y="2945388"/>
                      <a:pt x="28282" y="2975307"/>
                    </a:cubicBezTo>
                    <a:cubicBezTo>
                      <a:pt x="108690" y="3035145"/>
                      <a:pt x="177877" y="3050105"/>
                      <a:pt x="258285" y="3087504"/>
                    </a:cubicBezTo>
                    <a:cubicBezTo>
                      <a:pt x="396660" y="2995877"/>
                      <a:pt x="495770" y="2937909"/>
                      <a:pt x="527559" y="2986527"/>
                    </a:cubicBezTo>
                    <a:cubicBezTo>
                      <a:pt x="578047" y="3025795"/>
                      <a:pt x="505118" y="3104333"/>
                      <a:pt x="488288" y="3154821"/>
                    </a:cubicBezTo>
                    <a:lnTo>
                      <a:pt x="561215" y="3194090"/>
                    </a:lnTo>
                    <a:lnTo>
                      <a:pt x="381702" y="3592387"/>
                    </a:lnTo>
                    <a:cubicBezTo>
                      <a:pt x="329344" y="3622306"/>
                      <a:pt x="215277" y="3669054"/>
                      <a:pt x="213408" y="3698973"/>
                    </a:cubicBezTo>
                    <a:cubicBezTo>
                      <a:pt x="213408" y="3747592"/>
                      <a:pt x="241457" y="3796210"/>
                      <a:pt x="280726" y="3811169"/>
                    </a:cubicBezTo>
                    <a:lnTo>
                      <a:pt x="477068" y="3771902"/>
                    </a:lnTo>
                    <a:cubicBezTo>
                      <a:pt x="525686" y="3697104"/>
                      <a:pt x="557476" y="3532550"/>
                      <a:pt x="622923" y="3547509"/>
                    </a:cubicBezTo>
                    <a:cubicBezTo>
                      <a:pt x="682762" y="3530679"/>
                      <a:pt x="641623" y="3693364"/>
                      <a:pt x="662193" y="3743852"/>
                    </a:cubicBezTo>
                    <a:lnTo>
                      <a:pt x="735121" y="3732634"/>
                    </a:lnTo>
                    <a:cubicBezTo>
                      <a:pt x="753820" y="3642877"/>
                      <a:pt x="733251" y="3564338"/>
                      <a:pt x="774389" y="3474581"/>
                    </a:cubicBezTo>
                    <a:cubicBezTo>
                      <a:pt x="802438" y="3418483"/>
                      <a:pt x="707071" y="3328726"/>
                      <a:pt x="695851" y="3238969"/>
                    </a:cubicBezTo>
                    <a:cubicBezTo>
                      <a:pt x="677152" y="3160431"/>
                      <a:pt x="837966" y="2868721"/>
                      <a:pt x="897805" y="2627499"/>
                    </a:cubicBezTo>
                    <a:lnTo>
                      <a:pt x="1161466" y="2520912"/>
                    </a:lnTo>
                    <a:lnTo>
                      <a:pt x="1492445" y="2638718"/>
                    </a:lnTo>
                    <a:lnTo>
                      <a:pt x="1587812" y="2627499"/>
                    </a:lnTo>
                    <a:cubicBezTo>
                      <a:pt x="1606511" y="2661158"/>
                      <a:pt x="1602772" y="2694817"/>
                      <a:pt x="1643910" y="2728476"/>
                    </a:cubicBezTo>
                    <a:lnTo>
                      <a:pt x="1795375" y="2762134"/>
                    </a:lnTo>
                    <a:lnTo>
                      <a:pt x="1795375" y="2812623"/>
                    </a:lnTo>
                    <a:cubicBezTo>
                      <a:pt x="1718708" y="2823842"/>
                      <a:pt x="1759847" y="2947259"/>
                      <a:pt x="1750497" y="3008967"/>
                    </a:cubicBezTo>
                    <a:lnTo>
                      <a:pt x="1711228" y="3328726"/>
                    </a:lnTo>
                    <a:lnTo>
                      <a:pt x="1200735" y="3396044"/>
                    </a:lnTo>
                    <a:lnTo>
                      <a:pt x="1172686" y="3468971"/>
                    </a:lnTo>
                    <a:lnTo>
                      <a:pt x="1110978" y="3497020"/>
                    </a:lnTo>
                    <a:cubicBezTo>
                      <a:pt x="1120328" y="3541899"/>
                      <a:pt x="1090408" y="3569947"/>
                      <a:pt x="1139027" y="3631656"/>
                    </a:cubicBezTo>
                    <a:lnTo>
                      <a:pt x="1279272" y="3637266"/>
                    </a:lnTo>
                    <a:lnTo>
                      <a:pt x="1273662" y="3485801"/>
                    </a:lnTo>
                    <a:lnTo>
                      <a:pt x="1453176" y="3497020"/>
                    </a:lnTo>
                    <a:lnTo>
                      <a:pt x="1425127" y="3575558"/>
                    </a:lnTo>
                    <a:lnTo>
                      <a:pt x="1397078" y="3637266"/>
                    </a:lnTo>
                    <a:lnTo>
                      <a:pt x="1340980" y="3704584"/>
                    </a:lnTo>
                    <a:cubicBezTo>
                      <a:pt x="1355940" y="3770031"/>
                      <a:pt x="1393339" y="3790601"/>
                      <a:pt x="1453177" y="3799951"/>
                    </a:cubicBezTo>
                    <a:cubicBezTo>
                      <a:pt x="1514885" y="3788732"/>
                      <a:pt x="1548543" y="3760681"/>
                      <a:pt x="1514884" y="3642876"/>
                    </a:cubicBezTo>
                    <a:lnTo>
                      <a:pt x="1817814" y="3541899"/>
                    </a:lnTo>
                    <a:lnTo>
                      <a:pt x="2154403" y="3614826"/>
                    </a:lnTo>
                    <a:cubicBezTo>
                      <a:pt x="2139444" y="3648485"/>
                      <a:pt x="2096435" y="3682144"/>
                      <a:pt x="2109525" y="3715803"/>
                    </a:cubicBezTo>
                    <a:cubicBezTo>
                      <a:pt x="2107655" y="3771901"/>
                      <a:pt x="2161883" y="3794341"/>
                      <a:pt x="2193672" y="3816780"/>
                    </a:cubicBezTo>
                    <a:lnTo>
                      <a:pt x="2277819" y="3732633"/>
                    </a:lnTo>
                    <a:lnTo>
                      <a:pt x="2266600" y="3637266"/>
                    </a:lnTo>
                    <a:lnTo>
                      <a:pt x="2423675" y="3564338"/>
                    </a:lnTo>
                    <a:lnTo>
                      <a:pt x="2429284" y="3384824"/>
                    </a:lnTo>
                    <a:lnTo>
                      <a:pt x="1907572" y="3345556"/>
                    </a:lnTo>
                    <a:lnTo>
                      <a:pt x="1913181" y="3031406"/>
                    </a:lnTo>
                    <a:lnTo>
                      <a:pt x="1907571" y="3014576"/>
                    </a:lnTo>
                    <a:lnTo>
                      <a:pt x="1901962" y="2835062"/>
                    </a:lnTo>
                    <a:lnTo>
                      <a:pt x="1857083" y="2773354"/>
                    </a:lnTo>
                    <a:lnTo>
                      <a:pt x="2047817" y="2717256"/>
                    </a:lnTo>
                    <a:lnTo>
                      <a:pt x="2081476" y="2610669"/>
                    </a:lnTo>
                    <a:lnTo>
                      <a:pt x="2367576" y="2621889"/>
                    </a:lnTo>
                    <a:cubicBezTo>
                      <a:pt x="2515302" y="2577011"/>
                      <a:pt x="2640587" y="2049688"/>
                      <a:pt x="2591969" y="2032858"/>
                    </a:cubicBezTo>
                    <a:lnTo>
                      <a:pt x="2547090" y="1948711"/>
                    </a:lnTo>
                    <a:cubicBezTo>
                      <a:pt x="2618148" y="1808466"/>
                      <a:pt x="2661156" y="1628952"/>
                      <a:pt x="2648067" y="1432608"/>
                    </a:cubicBezTo>
                    <a:lnTo>
                      <a:pt x="2580750" y="1337242"/>
                    </a:lnTo>
                    <a:cubicBezTo>
                      <a:pt x="2597579" y="1168948"/>
                      <a:pt x="2569529" y="989433"/>
                      <a:pt x="2462943" y="809919"/>
                    </a:cubicBezTo>
                    <a:cubicBezTo>
                      <a:pt x="2584488" y="890327"/>
                      <a:pt x="2655548" y="740730"/>
                      <a:pt x="2737825" y="675283"/>
                    </a:cubicBezTo>
                    <a:cubicBezTo>
                      <a:pt x="2765874" y="636014"/>
                      <a:pt x="2810752" y="473330"/>
                      <a:pt x="2709775" y="434061"/>
                    </a:cubicBezTo>
                    <a:cubicBezTo>
                      <a:pt x="2797662" y="265766"/>
                      <a:pt x="2694817" y="131131"/>
                      <a:pt x="2625628" y="8625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xmlns="" id="{F3BB551A-C5EC-49C4-933B-343C199F0412}"/>
                  </a:ext>
                </a:extLst>
              </p:cNvPr>
              <p:cNvSpPr/>
              <p:nvPr/>
            </p:nvSpPr>
            <p:spPr>
              <a:xfrm flipH="1">
                <a:off x="5817760" y="4989879"/>
                <a:ext cx="1386925" cy="2303642"/>
              </a:xfrm>
              <a:custGeom>
                <a:avLst/>
                <a:gdLst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510493 w 1997094"/>
                  <a:gd name="connsiteY19" fmla="*/ 2440270 h 3410768"/>
                  <a:gd name="connsiteX20" fmla="*/ 493664 w 1997094"/>
                  <a:gd name="connsiteY20" fmla="*/ 2928324 h 3410768"/>
                  <a:gd name="connsiteX21" fmla="*/ 549762 w 1997094"/>
                  <a:gd name="connsiteY21" fmla="*/ 2928324 h 3410768"/>
                  <a:gd name="connsiteX22" fmla="*/ 594640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482444 w 1997094"/>
                  <a:gd name="connsiteY19" fmla="*/ 2434660 h 3410768"/>
                  <a:gd name="connsiteX20" fmla="*/ 493664 w 1997094"/>
                  <a:gd name="connsiteY20" fmla="*/ 2928324 h 3410768"/>
                  <a:gd name="connsiteX21" fmla="*/ 549762 w 1997094"/>
                  <a:gd name="connsiteY21" fmla="*/ 2928324 h 3410768"/>
                  <a:gd name="connsiteX22" fmla="*/ 594640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482444 w 1997094"/>
                  <a:gd name="connsiteY19" fmla="*/ 2434660 h 3410768"/>
                  <a:gd name="connsiteX20" fmla="*/ 493664 w 1997094"/>
                  <a:gd name="connsiteY20" fmla="*/ 2928324 h 3410768"/>
                  <a:gd name="connsiteX21" fmla="*/ 549762 w 1997094"/>
                  <a:gd name="connsiteY21" fmla="*/ 2928324 h 3410768"/>
                  <a:gd name="connsiteX22" fmla="*/ 572201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482444 w 1997094"/>
                  <a:gd name="connsiteY19" fmla="*/ 2434660 h 3410768"/>
                  <a:gd name="connsiteX20" fmla="*/ 493664 w 1997094"/>
                  <a:gd name="connsiteY20" fmla="*/ 2928324 h 3410768"/>
                  <a:gd name="connsiteX21" fmla="*/ 583421 w 1997094"/>
                  <a:gd name="connsiteY21" fmla="*/ 2922714 h 3410768"/>
                  <a:gd name="connsiteX22" fmla="*/ 572201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482444 w 1997094"/>
                  <a:gd name="connsiteY19" fmla="*/ 2434660 h 3410768"/>
                  <a:gd name="connsiteX20" fmla="*/ 493664 w 1997094"/>
                  <a:gd name="connsiteY20" fmla="*/ 2928324 h 3410768"/>
                  <a:gd name="connsiteX21" fmla="*/ 566591 w 1997094"/>
                  <a:gd name="connsiteY21" fmla="*/ 2933934 h 3410768"/>
                  <a:gd name="connsiteX22" fmla="*/ 572201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482444 w 1997094"/>
                  <a:gd name="connsiteY19" fmla="*/ 2434660 h 3410768"/>
                  <a:gd name="connsiteX20" fmla="*/ 493664 w 1997094"/>
                  <a:gd name="connsiteY20" fmla="*/ 2928324 h 3410768"/>
                  <a:gd name="connsiteX21" fmla="*/ 566591 w 1997094"/>
                  <a:gd name="connsiteY21" fmla="*/ 2933934 h 3410768"/>
                  <a:gd name="connsiteX22" fmla="*/ 572201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0768"/>
                  <a:gd name="connsiteX1" fmla="*/ 779764 w 1997094"/>
                  <a:gd name="connsiteY1" fmla="*/ 117807 h 3410768"/>
                  <a:gd name="connsiteX2" fmla="*/ 751715 w 1997094"/>
                  <a:gd name="connsiteY2" fmla="*/ 224393 h 3410768"/>
                  <a:gd name="connsiteX3" fmla="*/ 656348 w 1997094"/>
                  <a:gd name="connsiteY3" fmla="*/ 403907 h 3410768"/>
                  <a:gd name="connsiteX4" fmla="*/ 656348 w 1997094"/>
                  <a:gd name="connsiteY4" fmla="*/ 460005 h 3410768"/>
                  <a:gd name="connsiteX5" fmla="*/ 673178 w 1997094"/>
                  <a:gd name="connsiteY5" fmla="*/ 544153 h 3410768"/>
                  <a:gd name="connsiteX6" fmla="*/ 448785 w 1997094"/>
                  <a:gd name="connsiteY6" fmla="*/ 656349 h 3410768"/>
                  <a:gd name="connsiteX7" fmla="*/ 263661 w 1997094"/>
                  <a:gd name="connsiteY7" fmla="*/ 673178 h 3410768"/>
                  <a:gd name="connsiteX8" fmla="*/ 218783 w 1997094"/>
                  <a:gd name="connsiteY8" fmla="*/ 948059 h 3410768"/>
                  <a:gd name="connsiteX9" fmla="*/ 168294 w 1997094"/>
                  <a:gd name="connsiteY9" fmla="*/ 1082695 h 3410768"/>
                  <a:gd name="connsiteX10" fmla="*/ 72927 w 1997094"/>
                  <a:gd name="connsiteY10" fmla="*/ 1211721 h 3410768"/>
                  <a:gd name="connsiteX11" fmla="*/ 0 w 1997094"/>
                  <a:gd name="connsiteY11" fmla="*/ 1346356 h 3410768"/>
                  <a:gd name="connsiteX12" fmla="*/ 134635 w 1997094"/>
                  <a:gd name="connsiteY12" fmla="*/ 1705384 h 3410768"/>
                  <a:gd name="connsiteX13" fmla="*/ 241222 w 1997094"/>
                  <a:gd name="connsiteY13" fmla="*/ 1778312 h 3410768"/>
                  <a:gd name="connsiteX14" fmla="*/ 291710 w 1997094"/>
                  <a:gd name="connsiteY14" fmla="*/ 1744653 h 3410768"/>
                  <a:gd name="connsiteX15" fmla="*/ 336589 w 1997094"/>
                  <a:gd name="connsiteY15" fmla="*/ 1800751 h 3410768"/>
                  <a:gd name="connsiteX16" fmla="*/ 370248 w 1997094"/>
                  <a:gd name="connsiteY16" fmla="*/ 3141497 h 3410768"/>
                  <a:gd name="connsiteX17" fmla="*/ 426346 w 1997094"/>
                  <a:gd name="connsiteY17" fmla="*/ 3141497 h 3410768"/>
                  <a:gd name="connsiteX18" fmla="*/ 431956 w 1997094"/>
                  <a:gd name="connsiteY18" fmla="*/ 2423441 h 3410768"/>
                  <a:gd name="connsiteX19" fmla="*/ 482444 w 1997094"/>
                  <a:gd name="connsiteY19" fmla="*/ 2434660 h 3410768"/>
                  <a:gd name="connsiteX20" fmla="*/ 493664 w 1997094"/>
                  <a:gd name="connsiteY20" fmla="*/ 2928324 h 3410768"/>
                  <a:gd name="connsiteX21" fmla="*/ 566591 w 1997094"/>
                  <a:gd name="connsiteY21" fmla="*/ 2933934 h 3410768"/>
                  <a:gd name="connsiteX22" fmla="*/ 572201 w 1997094"/>
                  <a:gd name="connsiteY22" fmla="*/ 2457100 h 3410768"/>
                  <a:gd name="connsiteX23" fmla="*/ 964888 w 1997094"/>
                  <a:gd name="connsiteY23" fmla="*/ 2462710 h 3410768"/>
                  <a:gd name="connsiteX24" fmla="*/ 970498 w 1997094"/>
                  <a:gd name="connsiteY24" fmla="*/ 2866616 h 3410768"/>
                  <a:gd name="connsiteX25" fmla="*/ 1026596 w 1997094"/>
                  <a:gd name="connsiteY25" fmla="*/ 2877836 h 3410768"/>
                  <a:gd name="connsiteX26" fmla="*/ 1020986 w 1997094"/>
                  <a:gd name="connsiteY26" fmla="*/ 3051740 h 3410768"/>
                  <a:gd name="connsiteX27" fmla="*/ 1009767 w 1997094"/>
                  <a:gd name="connsiteY27" fmla="*/ 3175156 h 3410768"/>
                  <a:gd name="connsiteX28" fmla="*/ 1004157 w 1997094"/>
                  <a:gd name="connsiteY28" fmla="*/ 3365890 h 3410768"/>
                  <a:gd name="connsiteX29" fmla="*/ 1217330 w 1997094"/>
                  <a:gd name="connsiteY29" fmla="*/ 3410768 h 3410768"/>
                  <a:gd name="connsiteX30" fmla="*/ 1234159 w 1997094"/>
                  <a:gd name="connsiteY30" fmla="*/ 3248084 h 3410768"/>
                  <a:gd name="connsiteX31" fmla="*/ 1211720 w 1997094"/>
                  <a:gd name="connsiteY31" fmla="*/ 3040521 h 3410768"/>
                  <a:gd name="connsiteX32" fmla="*/ 1234159 w 1997094"/>
                  <a:gd name="connsiteY32" fmla="*/ 2883446 h 3410768"/>
                  <a:gd name="connsiteX33" fmla="*/ 1239769 w 1997094"/>
                  <a:gd name="connsiteY33" fmla="*/ 2614175 h 3410768"/>
                  <a:gd name="connsiteX34" fmla="*/ 1301477 w 1997094"/>
                  <a:gd name="connsiteY34" fmla="*/ 2586126 h 3410768"/>
                  <a:gd name="connsiteX35" fmla="*/ 1284648 w 1997094"/>
                  <a:gd name="connsiteY35" fmla="*/ 2417831 h 3410768"/>
                  <a:gd name="connsiteX36" fmla="*/ 1351965 w 1997094"/>
                  <a:gd name="connsiteY36" fmla="*/ 2608565 h 3410768"/>
                  <a:gd name="connsiteX37" fmla="*/ 1380014 w 1997094"/>
                  <a:gd name="connsiteY37" fmla="*/ 3119058 h 3410768"/>
                  <a:gd name="connsiteX38" fmla="*/ 1447332 w 1997094"/>
                  <a:gd name="connsiteY38" fmla="*/ 3091009 h 3410768"/>
                  <a:gd name="connsiteX39" fmla="*/ 1419283 w 1997094"/>
                  <a:gd name="connsiteY39" fmla="*/ 2625394 h 3410768"/>
                  <a:gd name="connsiteX40" fmla="*/ 1469772 w 1997094"/>
                  <a:gd name="connsiteY40" fmla="*/ 2636614 h 3410768"/>
                  <a:gd name="connsiteX41" fmla="*/ 1480991 w 1997094"/>
                  <a:gd name="connsiteY41" fmla="*/ 3292962 h 3410768"/>
                  <a:gd name="connsiteX42" fmla="*/ 1531479 w 1997094"/>
                  <a:gd name="connsiteY42" fmla="*/ 3276133 h 3410768"/>
                  <a:gd name="connsiteX43" fmla="*/ 1553919 w 1997094"/>
                  <a:gd name="connsiteY43" fmla="*/ 2821738 h 3410768"/>
                  <a:gd name="connsiteX44" fmla="*/ 1604407 w 1997094"/>
                  <a:gd name="connsiteY44" fmla="*/ 2961983 h 3410768"/>
                  <a:gd name="connsiteX45" fmla="*/ 1952216 w 1997094"/>
                  <a:gd name="connsiteY45" fmla="*/ 2771249 h 3410768"/>
                  <a:gd name="connsiteX46" fmla="*/ 1997094 w 1997094"/>
                  <a:gd name="connsiteY46" fmla="*/ 2653443 h 3410768"/>
                  <a:gd name="connsiteX47" fmla="*/ 1823190 w 1997094"/>
                  <a:gd name="connsiteY47" fmla="*/ 2642224 h 3410768"/>
                  <a:gd name="connsiteX48" fmla="*/ 1694164 w 1997094"/>
                  <a:gd name="connsiteY48" fmla="*/ 2546857 h 3410768"/>
                  <a:gd name="connsiteX49" fmla="*/ 1621237 w 1997094"/>
                  <a:gd name="connsiteY49" fmla="*/ 2451490 h 3410768"/>
                  <a:gd name="connsiteX50" fmla="*/ 1694164 w 1997094"/>
                  <a:gd name="connsiteY50" fmla="*/ 2328074 h 3410768"/>
                  <a:gd name="connsiteX51" fmla="*/ 1514650 w 1997094"/>
                  <a:gd name="connsiteY51" fmla="*/ 2030754 h 3410768"/>
                  <a:gd name="connsiteX52" fmla="*/ 1531479 w 1997094"/>
                  <a:gd name="connsiteY52" fmla="*/ 1610018 h 3410768"/>
                  <a:gd name="connsiteX53" fmla="*/ 1301477 w 1997094"/>
                  <a:gd name="connsiteY53" fmla="*/ 1615627 h 3410768"/>
                  <a:gd name="connsiteX54" fmla="*/ 1323916 w 1997094"/>
                  <a:gd name="connsiteY54" fmla="*/ 1486602 h 3410768"/>
                  <a:gd name="connsiteX55" fmla="*/ 1262208 w 1997094"/>
                  <a:gd name="connsiteY55" fmla="*/ 1301478 h 3410768"/>
                  <a:gd name="connsiteX56" fmla="*/ 1301477 w 1997094"/>
                  <a:gd name="connsiteY56" fmla="*/ 1228550 h 3410768"/>
                  <a:gd name="connsiteX57" fmla="*/ 1234159 w 1997094"/>
                  <a:gd name="connsiteY57" fmla="*/ 1043426 h 3410768"/>
                  <a:gd name="connsiteX58" fmla="*/ 1250989 w 1997094"/>
                  <a:gd name="connsiteY58" fmla="*/ 847083 h 3410768"/>
                  <a:gd name="connsiteX59" fmla="*/ 970498 w 1997094"/>
                  <a:gd name="connsiteY59" fmla="*/ 712447 h 3410768"/>
                  <a:gd name="connsiteX60" fmla="*/ 1015376 w 1997094"/>
                  <a:gd name="connsiteY60" fmla="*/ 622690 h 3410768"/>
                  <a:gd name="connsiteX61" fmla="*/ 1150012 w 1997094"/>
                  <a:gd name="connsiteY61" fmla="*/ 482445 h 3410768"/>
                  <a:gd name="connsiteX62" fmla="*/ 1166841 w 1997094"/>
                  <a:gd name="connsiteY62" fmla="*/ 314150 h 3410768"/>
                  <a:gd name="connsiteX63" fmla="*/ 1161232 w 1997094"/>
                  <a:gd name="connsiteY63" fmla="*/ 196344 h 3410768"/>
                  <a:gd name="connsiteX64" fmla="*/ 1065865 w 1997094"/>
                  <a:gd name="connsiteY64" fmla="*/ 117807 h 3410768"/>
                  <a:gd name="connsiteX65" fmla="*/ 998547 w 1997094"/>
                  <a:gd name="connsiteY65" fmla="*/ 72928 h 3410768"/>
                  <a:gd name="connsiteX66" fmla="*/ 920010 w 1997094"/>
                  <a:gd name="connsiteY66" fmla="*/ 0 h 3410768"/>
                  <a:gd name="connsiteX0" fmla="*/ 920010 w 1997094"/>
                  <a:gd name="connsiteY0" fmla="*/ 0 h 3411474"/>
                  <a:gd name="connsiteX1" fmla="*/ 779764 w 1997094"/>
                  <a:gd name="connsiteY1" fmla="*/ 117807 h 3411474"/>
                  <a:gd name="connsiteX2" fmla="*/ 751715 w 1997094"/>
                  <a:gd name="connsiteY2" fmla="*/ 224393 h 3411474"/>
                  <a:gd name="connsiteX3" fmla="*/ 656348 w 1997094"/>
                  <a:gd name="connsiteY3" fmla="*/ 403907 h 3411474"/>
                  <a:gd name="connsiteX4" fmla="*/ 656348 w 1997094"/>
                  <a:gd name="connsiteY4" fmla="*/ 460005 h 3411474"/>
                  <a:gd name="connsiteX5" fmla="*/ 673178 w 1997094"/>
                  <a:gd name="connsiteY5" fmla="*/ 544153 h 3411474"/>
                  <a:gd name="connsiteX6" fmla="*/ 448785 w 1997094"/>
                  <a:gd name="connsiteY6" fmla="*/ 656349 h 3411474"/>
                  <a:gd name="connsiteX7" fmla="*/ 263661 w 1997094"/>
                  <a:gd name="connsiteY7" fmla="*/ 673178 h 3411474"/>
                  <a:gd name="connsiteX8" fmla="*/ 218783 w 1997094"/>
                  <a:gd name="connsiteY8" fmla="*/ 948059 h 3411474"/>
                  <a:gd name="connsiteX9" fmla="*/ 168294 w 1997094"/>
                  <a:gd name="connsiteY9" fmla="*/ 1082695 h 3411474"/>
                  <a:gd name="connsiteX10" fmla="*/ 72927 w 1997094"/>
                  <a:gd name="connsiteY10" fmla="*/ 1211721 h 3411474"/>
                  <a:gd name="connsiteX11" fmla="*/ 0 w 1997094"/>
                  <a:gd name="connsiteY11" fmla="*/ 1346356 h 3411474"/>
                  <a:gd name="connsiteX12" fmla="*/ 134635 w 1997094"/>
                  <a:gd name="connsiteY12" fmla="*/ 1705384 h 3411474"/>
                  <a:gd name="connsiteX13" fmla="*/ 241222 w 1997094"/>
                  <a:gd name="connsiteY13" fmla="*/ 1778312 h 3411474"/>
                  <a:gd name="connsiteX14" fmla="*/ 291710 w 1997094"/>
                  <a:gd name="connsiteY14" fmla="*/ 1744653 h 3411474"/>
                  <a:gd name="connsiteX15" fmla="*/ 336589 w 1997094"/>
                  <a:gd name="connsiteY15" fmla="*/ 1800751 h 3411474"/>
                  <a:gd name="connsiteX16" fmla="*/ 370248 w 1997094"/>
                  <a:gd name="connsiteY16" fmla="*/ 3141497 h 3411474"/>
                  <a:gd name="connsiteX17" fmla="*/ 426346 w 1997094"/>
                  <a:gd name="connsiteY17" fmla="*/ 3141497 h 3411474"/>
                  <a:gd name="connsiteX18" fmla="*/ 431956 w 1997094"/>
                  <a:gd name="connsiteY18" fmla="*/ 2423441 h 3411474"/>
                  <a:gd name="connsiteX19" fmla="*/ 482444 w 1997094"/>
                  <a:gd name="connsiteY19" fmla="*/ 2434660 h 3411474"/>
                  <a:gd name="connsiteX20" fmla="*/ 493664 w 1997094"/>
                  <a:gd name="connsiteY20" fmla="*/ 2928324 h 3411474"/>
                  <a:gd name="connsiteX21" fmla="*/ 566591 w 1997094"/>
                  <a:gd name="connsiteY21" fmla="*/ 2933934 h 3411474"/>
                  <a:gd name="connsiteX22" fmla="*/ 572201 w 1997094"/>
                  <a:gd name="connsiteY22" fmla="*/ 2457100 h 3411474"/>
                  <a:gd name="connsiteX23" fmla="*/ 964888 w 1997094"/>
                  <a:gd name="connsiteY23" fmla="*/ 2462710 h 3411474"/>
                  <a:gd name="connsiteX24" fmla="*/ 970498 w 1997094"/>
                  <a:gd name="connsiteY24" fmla="*/ 2866616 h 3411474"/>
                  <a:gd name="connsiteX25" fmla="*/ 1026596 w 1997094"/>
                  <a:gd name="connsiteY25" fmla="*/ 2877836 h 3411474"/>
                  <a:gd name="connsiteX26" fmla="*/ 1020986 w 1997094"/>
                  <a:gd name="connsiteY26" fmla="*/ 3051740 h 3411474"/>
                  <a:gd name="connsiteX27" fmla="*/ 1009767 w 1997094"/>
                  <a:gd name="connsiteY27" fmla="*/ 3175156 h 3411474"/>
                  <a:gd name="connsiteX28" fmla="*/ 1004157 w 1997094"/>
                  <a:gd name="connsiteY28" fmla="*/ 3365890 h 3411474"/>
                  <a:gd name="connsiteX29" fmla="*/ 1217330 w 1997094"/>
                  <a:gd name="connsiteY29" fmla="*/ 3410768 h 3411474"/>
                  <a:gd name="connsiteX30" fmla="*/ 1234159 w 1997094"/>
                  <a:gd name="connsiteY30" fmla="*/ 3248084 h 3411474"/>
                  <a:gd name="connsiteX31" fmla="*/ 1211720 w 1997094"/>
                  <a:gd name="connsiteY31" fmla="*/ 3040521 h 3411474"/>
                  <a:gd name="connsiteX32" fmla="*/ 1234159 w 1997094"/>
                  <a:gd name="connsiteY32" fmla="*/ 2883446 h 3411474"/>
                  <a:gd name="connsiteX33" fmla="*/ 1239769 w 1997094"/>
                  <a:gd name="connsiteY33" fmla="*/ 2614175 h 3411474"/>
                  <a:gd name="connsiteX34" fmla="*/ 1301477 w 1997094"/>
                  <a:gd name="connsiteY34" fmla="*/ 2586126 h 3411474"/>
                  <a:gd name="connsiteX35" fmla="*/ 1284648 w 1997094"/>
                  <a:gd name="connsiteY35" fmla="*/ 2417831 h 3411474"/>
                  <a:gd name="connsiteX36" fmla="*/ 1351965 w 1997094"/>
                  <a:gd name="connsiteY36" fmla="*/ 2608565 h 3411474"/>
                  <a:gd name="connsiteX37" fmla="*/ 1380014 w 1997094"/>
                  <a:gd name="connsiteY37" fmla="*/ 3119058 h 3411474"/>
                  <a:gd name="connsiteX38" fmla="*/ 1447332 w 1997094"/>
                  <a:gd name="connsiteY38" fmla="*/ 3091009 h 3411474"/>
                  <a:gd name="connsiteX39" fmla="*/ 1419283 w 1997094"/>
                  <a:gd name="connsiteY39" fmla="*/ 2625394 h 3411474"/>
                  <a:gd name="connsiteX40" fmla="*/ 1469772 w 1997094"/>
                  <a:gd name="connsiteY40" fmla="*/ 2636614 h 3411474"/>
                  <a:gd name="connsiteX41" fmla="*/ 1480991 w 1997094"/>
                  <a:gd name="connsiteY41" fmla="*/ 3292962 h 3411474"/>
                  <a:gd name="connsiteX42" fmla="*/ 1531479 w 1997094"/>
                  <a:gd name="connsiteY42" fmla="*/ 3276133 h 3411474"/>
                  <a:gd name="connsiteX43" fmla="*/ 1553919 w 1997094"/>
                  <a:gd name="connsiteY43" fmla="*/ 2821738 h 3411474"/>
                  <a:gd name="connsiteX44" fmla="*/ 1604407 w 1997094"/>
                  <a:gd name="connsiteY44" fmla="*/ 2961983 h 3411474"/>
                  <a:gd name="connsiteX45" fmla="*/ 1952216 w 1997094"/>
                  <a:gd name="connsiteY45" fmla="*/ 2771249 h 3411474"/>
                  <a:gd name="connsiteX46" fmla="*/ 1997094 w 1997094"/>
                  <a:gd name="connsiteY46" fmla="*/ 2653443 h 3411474"/>
                  <a:gd name="connsiteX47" fmla="*/ 1823190 w 1997094"/>
                  <a:gd name="connsiteY47" fmla="*/ 2642224 h 3411474"/>
                  <a:gd name="connsiteX48" fmla="*/ 1694164 w 1997094"/>
                  <a:gd name="connsiteY48" fmla="*/ 2546857 h 3411474"/>
                  <a:gd name="connsiteX49" fmla="*/ 1621237 w 1997094"/>
                  <a:gd name="connsiteY49" fmla="*/ 2451490 h 3411474"/>
                  <a:gd name="connsiteX50" fmla="*/ 1694164 w 1997094"/>
                  <a:gd name="connsiteY50" fmla="*/ 2328074 h 3411474"/>
                  <a:gd name="connsiteX51" fmla="*/ 1514650 w 1997094"/>
                  <a:gd name="connsiteY51" fmla="*/ 2030754 h 3411474"/>
                  <a:gd name="connsiteX52" fmla="*/ 1531479 w 1997094"/>
                  <a:gd name="connsiteY52" fmla="*/ 1610018 h 3411474"/>
                  <a:gd name="connsiteX53" fmla="*/ 1301477 w 1997094"/>
                  <a:gd name="connsiteY53" fmla="*/ 1615627 h 3411474"/>
                  <a:gd name="connsiteX54" fmla="*/ 1323916 w 1997094"/>
                  <a:gd name="connsiteY54" fmla="*/ 1486602 h 3411474"/>
                  <a:gd name="connsiteX55" fmla="*/ 1262208 w 1997094"/>
                  <a:gd name="connsiteY55" fmla="*/ 1301478 h 3411474"/>
                  <a:gd name="connsiteX56" fmla="*/ 1301477 w 1997094"/>
                  <a:gd name="connsiteY56" fmla="*/ 1228550 h 3411474"/>
                  <a:gd name="connsiteX57" fmla="*/ 1234159 w 1997094"/>
                  <a:gd name="connsiteY57" fmla="*/ 1043426 h 3411474"/>
                  <a:gd name="connsiteX58" fmla="*/ 1250989 w 1997094"/>
                  <a:gd name="connsiteY58" fmla="*/ 847083 h 3411474"/>
                  <a:gd name="connsiteX59" fmla="*/ 970498 w 1997094"/>
                  <a:gd name="connsiteY59" fmla="*/ 712447 h 3411474"/>
                  <a:gd name="connsiteX60" fmla="*/ 1015376 w 1997094"/>
                  <a:gd name="connsiteY60" fmla="*/ 622690 h 3411474"/>
                  <a:gd name="connsiteX61" fmla="*/ 1150012 w 1997094"/>
                  <a:gd name="connsiteY61" fmla="*/ 482445 h 3411474"/>
                  <a:gd name="connsiteX62" fmla="*/ 1166841 w 1997094"/>
                  <a:gd name="connsiteY62" fmla="*/ 314150 h 3411474"/>
                  <a:gd name="connsiteX63" fmla="*/ 1161232 w 1997094"/>
                  <a:gd name="connsiteY63" fmla="*/ 196344 h 3411474"/>
                  <a:gd name="connsiteX64" fmla="*/ 1065865 w 1997094"/>
                  <a:gd name="connsiteY64" fmla="*/ 117807 h 3411474"/>
                  <a:gd name="connsiteX65" fmla="*/ 998547 w 1997094"/>
                  <a:gd name="connsiteY65" fmla="*/ 72928 h 3411474"/>
                  <a:gd name="connsiteX66" fmla="*/ 920010 w 1997094"/>
                  <a:gd name="connsiteY66" fmla="*/ 0 h 3411474"/>
                  <a:gd name="connsiteX0" fmla="*/ 920010 w 1997094"/>
                  <a:gd name="connsiteY0" fmla="*/ 0 h 3429119"/>
                  <a:gd name="connsiteX1" fmla="*/ 779764 w 1997094"/>
                  <a:gd name="connsiteY1" fmla="*/ 117807 h 3429119"/>
                  <a:gd name="connsiteX2" fmla="*/ 751715 w 1997094"/>
                  <a:gd name="connsiteY2" fmla="*/ 224393 h 3429119"/>
                  <a:gd name="connsiteX3" fmla="*/ 656348 w 1997094"/>
                  <a:gd name="connsiteY3" fmla="*/ 403907 h 3429119"/>
                  <a:gd name="connsiteX4" fmla="*/ 656348 w 1997094"/>
                  <a:gd name="connsiteY4" fmla="*/ 460005 h 3429119"/>
                  <a:gd name="connsiteX5" fmla="*/ 673178 w 1997094"/>
                  <a:gd name="connsiteY5" fmla="*/ 544153 h 3429119"/>
                  <a:gd name="connsiteX6" fmla="*/ 448785 w 1997094"/>
                  <a:gd name="connsiteY6" fmla="*/ 656349 h 3429119"/>
                  <a:gd name="connsiteX7" fmla="*/ 263661 w 1997094"/>
                  <a:gd name="connsiteY7" fmla="*/ 673178 h 3429119"/>
                  <a:gd name="connsiteX8" fmla="*/ 218783 w 1997094"/>
                  <a:gd name="connsiteY8" fmla="*/ 948059 h 3429119"/>
                  <a:gd name="connsiteX9" fmla="*/ 168294 w 1997094"/>
                  <a:gd name="connsiteY9" fmla="*/ 1082695 h 3429119"/>
                  <a:gd name="connsiteX10" fmla="*/ 72927 w 1997094"/>
                  <a:gd name="connsiteY10" fmla="*/ 1211721 h 3429119"/>
                  <a:gd name="connsiteX11" fmla="*/ 0 w 1997094"/>
                  <a:gd name="connsiteY11" fmla="*/ 1346356 h 3429119"/>
                  <a:gd name="connsiteX12" fmla="*/ 134635 w 1997094"/>
                  <a:gd name="connsiteY12" fmla="*/ 1705384 h 3429119"/>
                  <a:gd name="connsiteX13" fmla="*/ 241222 w 1997094"/>
                  <a:gd name="connsiteY13" fmla="*/ 1778312 h 3429119"/>
                  <a:gd name="connsiteX14" fmla="*/ 291710 w 1997094"/>
                  <a:gd name="connsiteY14" fmla="*/ 1744653 h 3429119"/>
                  <a:gd name="connsiteX15" fmla="*/ 336589 w 1997094"/>
                  <a:gd name="connsiteY15" fmla="*/ 1800751 h 3429119"/>
                  <a:gd name="connsiteX16" fmla="*/ 370248 w 1997094"/>
                  <a:gd name="connsiteY16" fmla="*/ 3141497 h 3429119"/>
                  <a:gd name="connsiteX17" fmla="*/ 426346 w 1997094"/>
                  <a:gd name="connsiteY17" fmla="*/ 3141497 h 3429119"/>
                  <a:gd name="connsiteX18" fmla="*/ 431956 w 1997094"/>
                  <a:gd name="connsiteY18" fmla="*/ 2423441 h 3429119"/>
                  <a:gd name="connsiteX19" fmla="*/ 482444 w 1997094"/>
                  <a:gd name="connsiteY19" fmla="*/ 2434660 h 3429119"/>
                  <a:gd name="connsiteX20" fmla="*/ 493664 w 1997094"/>
                  <a:gd name="connsiteY20" fmla="*/ 2928324 h 3429119"/>
                  <a:gd name="connsiteX21" fmla="*/ 566591 w 1997094"/>
                  <a:gd name="connsiteY21" fmla="*/ 2933934 h 3429119"/>
                  <a:gd name="connsiteX22" fmla="*/ 572201 w 1997094"/>
                  <a:gd name="connsiteY22" fmla="*/ 2457100 h 3429119"/>
                  <a:gd name="connsiteX23" fmla="*/ 964888 w 1997094"/>
                  <a:gd name="connsiteY23" fmla="*/ 2462710 h 3429119"/>
                  <a:gd name="connsiteX24" fmla="*/ 970498 w 1997094"/>
                  <a:gd name="connsiteY24" fmla="*/ 2866616 h 3429119"/>
                  <a:gd name="connsiteX25" fmla="*/ 1026596 w 1997094"/>
                  <a:gd name="connsiteY25" fmla="*/ 2877836 h 3429119"/>
                  <a:gd name="connsiteX26" fmla="*/ 1020986 w 1997094"/>
                  <a:gd name="connsiteY26" fmla="*/ 3051740 h 3429119"/>
                  <a:gd name="connsiteX27" fmla="*/ 1009767 w 1997094"/>
                  <a:gd name="connsiteY27" fmla="*/ 3175156 h 3429119"/>
                  <a:gd name="connsiteX28" fmla="*/ 1020986 w 1997094"/>
                  <a:gd name="connsiteY28" fmla="*/ 3393939 h 3429119"/>
                  <a:gd name="connsiteX29" fmla="*/ 1217330 w 1997094"/>
                  <a:gd name="connsiteY29" fmla="*/ 3410768 h 3429119"/>
                  <a:gd name="connsiteX30" fmla="*/ 1234159 w 1997094"/>
                  <a:gd name="connsiteY30" fmla="*/ 3248084 h 3429119"/>
                  <a:gd name="connsiteX31" fmla="*/ 1211720 w 1997094"/>
                  <a:gd name="connsiteY31" fmla="*/ 3040521 h 3429119"/>
                  <a:gd name="connsiteX32" fmla="*/ 1234159 w 1997094"/>
                  <a:gd name="connsiteY32" fmla="*/ 2883446 h 3429119"/>
                  <a:gd name="connsiteX33" fmla="*/ 1239769 w 1997094"/>
                  <a:gd name="connsiteY33" fmla="*/ 2614175 h 3429119"/>
                  <a:gd name="connsiteX34" fmla="*/ 1301477 w 1997094"/>
                  <a:gd name="connsiteY34" fmla="*/ 2586126 h 3429119"/>
                  <a:gd name="connsiteX35" fmla="*/ 1284648 w 1997094"/>
                  <a:gd name="connsiteY35" fmla="*/ 2417831 h 3429119"/>
                  <a:gd name="connsiteX36" fmla="*/ 1351965 w 1997094"/>
                  <a:gd name="connsiteY36" fmla="*/ 2608565 h 3429119"/>
                  <a:gd name="connsiteX37" fmla="*/ 1380014 w 1997094"/>
                  <a:gd name="connsiteY37" fmla="*/ 3119058 h 3429119"/>
                  <a:gd name="connsiteX38" fmla="*/ 1447332 w 1997094"/>
                  <a:gd name="connsiteY38" fmla="*/ 3091009 h 3429119"/>
                  <a:gd name="connsiteX39" fmla="*/ 1419283 w 1997094"/>
                  <a:gd name="connsiteY39" fmla="*/ 2625394 h 3429119"/>
                  <a:gd name="connsiteX40" fmla="*/ 1469772 w 1997094"/>
                  <a:gd name="connsiteY40" fmla="*/ 2636614 h 3429119"/>
                  <a:gd name="connsiteX41" fmla="*/ 1480991 w 1997094"/>
                  <a:gd name="connsiteY41" fmla="*/ 3292962 h 3429119"/>
                  <a:gd name="connsiteX42" fmla="*/ 1531479 w 1997094"/>
                  <a:gd name="connsiteY42" fmla="*/ 3276133 h 3429119"/>
                  <a:gd name="connsiteX43" fmla="*/ 1553919 w 1997094"/>
                  <a:gd name="connsiteY43" fmla="*/ 2821738 h 3429119"/>
                  <a:gd name="connsiteX44" fmla="*/ 1604407 w 1997094"/>
                  <a:gd name="connsiteY44" fmla="*/ 2961983 h 3429119"/>
                  <a:gd name="connsiteX45" fmla="*/ 1952216 w 1997094"/>
                  <a:gd name="connsiteY45" fmla="*/ 2771249 h 3429119"/>
                  <a:gd name="connsiteX46" fmla="*/ 1997094 w 1997094"/>
                  <a:gd name="connsiteY46" fmla="*/ 2653443 h 3429119"/>
                  <a:gd name="connsiteX47" fmla="*/ 1823190 w 1997094"/>
                  <a:gd name="connsiteY47" fmla="*/ 2642224 h 3429119"/>
                  <a:gd name="connsiteX48" fmla="*/ 1694164 w 1997094"/>
                  <a:gd name="connsiteY48" fmla="*/ 2546857 h 3429119"/>
                  <a:gd name="connsiteX49" fmla="*/ 1621237 w 1997094"/>
                  <a:gd name="connsiteY49" fmla="*/ 2451490 h 3429119"/>
                  <a:gd name="connsiteX50" fmla="*/ 1694164 w 1997094"/>
                  <a:gd name="connsiteY50" fmla="*/ 2328074 h 3429119"/>
                  <a:gd name="connsiteX51" fmla="*/ 1514650 w 1997094"/>
                  <a:gd name="connsiteY51" fmla="*/ 2030754 h 3429119"/>
                  <a:gd name="connsiteX52" fmla="*/ 1531479 w 1997094"/>
                  <a:gd name="connsiteY52" fmla="*/ 1610018 h 3429119"/>
                  <a:gd name="connsiteX53" fmla="*/ 1301477 w 1997094"/>
                  <a:gd name="connsiteY53" fmla="*/ 1615627 h 3429119"/>
                  <a:gd name="connsiteX54" fmla="*/ 1323916 w 1997094"/>
                  <a:gd name="connsiteY54" fmla="*/ 1486602 h 3429119"/>
                  <a:gd name="connsiteX55" fmla="*/ 1262208 w 1997094"/>
                  <a:gd name="connsiteY55" fmla="*/ 1301478 h 3429119"/>
                  <a:gd name="connsiteX56" fmla="*/ 1301477 w 1997094"/>
                  <a:gd name="connsiteY56" fmla="*/ 1228550 h 3429119"/>
                  <a:gd name="connsiteX57" fmla="*/ 1234159 w 1997094"/>
                  <a:gd name="connsiteY57" fmla="*/ 1043426 h 3429119"/>
                  <a:gd name="connsiteX58" fmla="*/ 1250989 w 1997094"/>
                  <a:gd name="connsiteY58" fmla="*/ 847083 h 3429119"/>
                  <a:gd name="connsiteX59" fmla="*/ 970498 w 1997094"/>
                  <a:gd name="connsiteY59" fmla="*/ 712447 h 3429119"/>
                  <a:gd name="connsiteX60" fmla="*/ 1015376 w 1997094"/>
                  <a:gd name="connsiteY60" fmla="*/ 622690 h 3429119"/>
                  <a:gd name="connsiteX61" fmla="*/ 1150012 w 1997094"/>
                  <a:gd name="connsiteY61" fmla="*/ 482445 h 3429119"/>
                  <a:gd name="connsiteX62" fmla="*/ 1166841 w 1997094"/>
                  <a:gd name="connsiteY62" fmla="*/ 314150 h 3429119"/>
                  <a:gd name="connsiteX63" fmla="*/ 1161232 w 1997094"/>
                  <a:gd name="connsiteY63" fmla="*/ 196344 h 3429119"/>
                  <a:gd name="connsiteX64" fmla="*/ 1065865 w 1997094"/>
                  <a:gd name="connsiteY64" fmla="*/ 117807 h 3429119"/>
                  <a:gd name="connsiteX65" fmla="*/ 998547 w 1997094"/>
                  <a:gd name="connsiteY65" fmla="*/ 72928 h 3429119"/>
                  <a:gd name="connsiteX66" fmla="*/ 920010 w 1997094"/>
                  <a:gd name="connsiteY66" fmla="*/ 0 h 3429119"/>
                  <a:gd name="connsiteX0" fmla="*/ 920010 w 1997094"/>
                  <a:gd name="connsiteY0" fmla="*/ 0 h 3429119"/>
                  <a:gd name="connsiteX1" fmla="*/ 779764 w 1997094"/>
                  <a:gd name="connsiteY1" fmla="*/ 117807 h 3429119"/>
                  <a:gd name="connsiteX2" fmla="*/ 751715 w 1997094"/>
                  <a:gd name="connsiteY2" fmla="*/ 224393 h 3429119"/>
                  <a:gd name="connsiteX3" fmla="*/ 656348 w 1997094"/>
                  <a:gd name="connsiteY3" fmla="*/ 403907 h 3429119"/>
                  <a:gd name="connsiteX4" fmla="*/ 656348 w 1997094"/>
                  <a:gd name="connsiteY4" fmla="*/ 460005 h 3429119"/>
                  <a:gd name="connsiteX5" fmla="*/ 673178 w 1997094"/>
                  <a:gd name="connsiteY5" fmla="*/ 544153 h 3429119"/>
                  <a:gd name="connsiteX6" fmla="*/ 448785 w 1997094"/>
                  <a:gd name="connsiteY6" fmla="*/ 656349 h 3429119"/>
                  <a:gd name="connsiteX7" fmla="*/ 263661 w 1997094"/>
                  <a:gd name="connsiteY7" fmla="*/ 673178 h 3429119"/>
                  <a:gd name="connsiteX8" fmla="*/ 218783 w 1997094"/>
                  <a:gd name="connsiteY8" fmla="*/ 948059 h 3429119"/>
                  <a:gd name="connsiteX9" fmla="*/ 168294 w 1997094"/>
                  <a:gd name="connsiteY9" fmla="*/ 1082695 h 3429119"/>
                  <a:gd name="connsiteX10" fmla="*/ 72927 w 1997094"/>
                  <a:gd name="connsiteY10" fmla="*/ 1211721 h 3429119"/>
                  <a:gd name="connsiteX11" fmla="*/ 0 w 1997094"/>
                  <a:gd name="connsiteY11" fmla="*/ 1346356 h 3429119"/>
                  <a:gd name="connsiteX12" fmla="*/ 134635 w 1997094"/>
                  <a:gd name="connsiteY12" fmla="*/ 1705384 h 3429119"/>
                  <a:gd name="connsiteX13" fmla="*/ 241222 w 1997094"/>
                  <a:gd name="connsiteY13" fmla="*/ 1778312 h 3429119"/>
                  <a:gd name="connsiteX14" fmla="*/ 291710 w 1997094"/>
                  <a:gd name="connsiteY14" fmla="*/ 1744653 h 3429119"/>
                  <a:gd name="connsiteX15" fmla="*/ 336589 w 1997094"/>
                  <a:gd name="connsiteY15" fmla="*/ 1800751 h 3429119"/>
                  <a:gd name="connsiteX16" fmla="*/ 370248 w 1997094"/>
                  <a:gd name="connsiteY16" fmla="*/ 3141497 h 3429119"/>
                  <a:gd name="connsiteX17" fmla="*/ 426346 w 1997094"/>
                  <a:gd name="connsiteY17" fmla="*/ 3141497 h 3429119"/>
                  <a:gd name="connsiteX18" fmla="*/ 431956 w 1997094"/>
                  <a:gd name="connsiteY18" fmla="*/ 2423441 h 3429119"/>
                  <a:gd name="connsiteX19" fmla="*/ 482444 w 1997094"/>
                  <a:gd name="connsiteY19" fmla="*/ 2434660 h 3429119"/>
                  <a:gd name="connsiteX20" fmla="*/ 493664 w 1997094"/>
                  <a:gd name="connsiteY20" fmla="*/ 2928324 h 3429119"/>
                  <a:gd name="connsiteX21" fmla="*/ 566591 w 1997094"/>
                  <a:gd name="connsiteY21" fmla="*/ 2933934 h 3429119"/>
                  <a:gd name="connsiteX22" fmla="*/ 572201 w 1997094"/>
                  <a:gd name="connsiteY22" fmla="*/ 2457100 h 3429119"/>
                  <a:gd name="connsiteX23" fmla="*/ 964888 w 1997094"/>
                  <a:gd name="connsiteY23" fmla="*/ 2462710 h 3429119"/>
                  <a:gd name="connsiteX24" fmla="*/ 970498 w 1997094"/>
                  <a:gd name="connsiteY24" fmla="*/ 2866616 h 3429119"/>
                  <a:gd name="connsiteX25" fmla="*/ 1026596 w 1997094"/>
                  <a:gd name="connsiteY25" fmla="*/ 2877836 h 3429119"/>
                  <a:gd name="connsiteX26" fmla="*/ 1020986 w 1997094"/>
                  <a:gd name="connsiteY26" fmla="*/ 3051740 h 3429119"/>
                  <a:gd name="connsiteX27" fmla="*/ 1009767 w 1997094"/>
                  <a:gd name="connsiteY27" fmla="*/ 3175156 h 3429119"/>
                  <a:gd name="connsiteX28" fmla="*/ 1020986 w 1997094"/>
                  <a:gd name="connsiteY28" fmla="*/ 3393939 h 3429119"/>
                  <a:gd name="connsiteX29" fmla="*/ 1217330 w 1997094"/>
                  <a:gd name="connsiteY29" fmla="*/ 3410768 h 3429119"/>
                  <a:gd name="connsiteX30" fmla="*/ 1234159 w 1997094"/>
                  <a:gd name="connsiteY30" fmla="*/ 3248084 h 3429119"/>
                  <a:gd name="connsiteX31" fmla="*/ 1211720 w 1997094"/>
                  <a:gd name="connsiteY31" fmla="*/ 3040521 h 3429119"/>
                  <a:gd name="connsiteX32" fmla="*/ 1234159 w 1997094"/>
                  <a:gd name="connsiteY32" fmla="*/ 2883446 h 3429119"/>
                  <a:gd name="connsiteX33" fmla="*/ 1239769 w 1997094"/>
                  <a:gd name="connsiteY33" fmla="*/ 2614175 h 3429119"/>
                  <a:gd name="connsiteX34" fmla="*/ 1301477 w 1997094"/>
                  <a:gd name="connsiteY34" fmla="*/ 2586126 h 3429119"/>
                  <a:gd name="connsiteX35" fmla="*/ 1284648 w 1997094"/>
                  <a:gd name="connsiteY35" fmla="*/ 2417831 h 3429119"/>
                  <a:gd name="connsiteX36" fmla="*/ 1351965 w 1997094"/>
                  <a:gd name="connsiteY36" fmla="*/ 2608565 h 3429119"/>
                  <a:gd name="connsiteX37" fmla="*/ 1380014 w 1997094"/>
                  <a:gd name="connsiteY37" fmla="*/ 3119058 h 3429119"/>
                  <a:gd name="connsiteX38" fmla="*/ 1447332 w 1997094"/>
                  <a:gd name="connsiteY38" fmla="*/ 3091009 h 3429119"/>
                  <a:gd name="connsiteX39" fmla="*/ 1419283 w 1997094"/>
                  <a:gd name="connsiteY39" fmla="*/ 2625394 h 3429119"/>
                  <a:gd name="connsiteX40" fmla="*/ 1469772 w 1997094"/>
                  <a:gd name="connsiteY40" fmla="*/ 2636614 h 3429119"/>
                  <a:gd name="connsiteX41" fmla="*/ 1480991 w 1997094"/>
                  <a:gd name="connsiteY41" fmla="*/ 3292962 h 3429119"/>
                  <a:gd name="connsiteX42" fmla="*/ 1531479 w 1997094"/>
                  <a:gd name="connsiteY42" fmla="*/ 3276133 h 3429119"/>
                  <a:gd name="connsiteX43" fmla="*/ 1553919 w 1997094"/>
                  <a:gd name="connsiteY43" fmla="*/ 2821738 h 3429119"/>
                  <a:gd name="connsiteX44" fmla="*/ 1604407 w 1997094"/>
                  <a:gd name="connsiteY44" fmla="*/ 2961983 h 3429119"/>
                  <a:gd name="connsiteX45" fmla="*/ 1952216 w 1997094"/>
                  <a:gd name="connsiteY45" fmla="*/ 2771249 h 3429119"/>
                  <a:gd name="connsiteX46" fmla="*/ 1997094 w 1997094"/>
                  <a:gd name="connsiteY46" fmla="*/ 2653443 h 3429119"/>
                  <a:gd name="connsiteX47" fmla="*/ 1823190 w 1997094"/>
                  <a:gd name="connsiteY47" fmla="*/ 2642224 h 3429119"/>
                  <a:gd name="connsiteX48" fmla="*/ 1694164 w 1997094"/>
                  <a:gd name="connsiteY48" fmla="*/ 2546857 h 3429119"/>
                  <a:gd name="connsiteX49" fmla="*/ 1621237 w 1997094"/>
                  <a:gd name="connsiteY49" fmla="*/ 2451490 h 3429119"/>
                  <a:gd name="connsiteX50" fmla="*/ 1694164 w 1997094"/>
                  <a:gd name="connsiteY50" fmla="*/ 2328074 h 3429119"/>
                  <a:gd name="connsiteX51" fmla="*/ 1514650 w 1997094"/>
                  <a:gd name="connsiteY51" fmla="*/ 2030754 h 3429119"/>
                  <a:gd name="connsiteX52" fmla="*/ 1531479 w 1997094"/>
                  <a:gd name="connsiteY52" fmla="*/ 1610018 h 3429119"/>
                  <a:gd name="connsiteX53" fmla="*/ 1301477 w 1997094"/>
                  <a:gd name="connsiteY53" fmla="*/ 1615627 h 3429119"/>
                  <a:gd name="connsiteX54" fmla="*/ 1323916 w 1997094"/>
                  <a:gd name="connsiteY54" fmla="*/ 1486602 h 3429119"/>
                  <a:gd name="connsiteX55" fmla="*/ 1262208 w 1997094"/>
                  <a:gd name="connsiteY55" fmla="*/ 1301478 h 3429119"/>
                  <a:gd name="connsiteX56" fmla="*/ 1301477 w 1997094"/>
                  <a:gd name="connsiteY56" fmla="*/ 1228550 h 3429119"/>
                  <a:gd name="connsiteX57" fmla="*/ 1234159 w 1997094"/>
                  <a:gd name="connsiteY57" fmla="*/ 1043426 h 3429119"/>
                  <a:gd name="connsiteX58" fmla="*/ 1250989 w 1997094"/>
                  <a:gd name="connsiteY58" fmla="*/ 847083 h 3429119"/>
                  <a:gd name="connsiteX59" fmla="*/ 970498 w 1997094"/>
                  <a:gd name="connsiteY59" fmla="*/ 712447 h 3429119"/>
                  <a:gd name="connsiteX60" fmla="*/ 1015376 w 1997094"/>
                  <a:gd name="connsiteY60" fmla="*/ 622690 h 3429119"/>
                  <a:gd name="connsiteX61" fmla="*/ 1150012 w 1997094"/>
                  <a:gd name="connsiteY61" fmla="*/ 482445 h 3429119"/>
                  <a:gd name="connsiteX62" fmla="*/ 1166841 w 1997094"/>
                  <a:gd name="connsiteY62" fmla="*/ 314150 h 3429119"/>
                  <a:gd name="connsiteX63" fmla="*/ 1161232 w 1997094"/>
                  <a:gd name="connsiteY63" fmla="*/ 196344 h 3429119"/>
                  <a:gd name="connsiteX64" fmla="*/ 1065865 w 1997094"/>
                  <a:gd name="connsiteY64" fmla="*/ 117807 h 3429119"/>
                  <a:gd name="connsiteX65" fmla="*/ 998547 w 1997094"/>
                  <a:gd name="connsiteY65" fmla="*/ 72928 h 3429119"/>
                  <a:gd name="connsiteX66" fmla="*/ 920010 w 1997094"/>
                  <a:gd name="connsiteY66" fmla="*/ 0 h 3429119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34159 w 1997094"/>
                  <a:gd name="connsiteY30" fmla="*/ 3248084 h 3436871"/>
                  <a:gd name="connsiteX31" fmla="*/ 1211720 w 1997094"/>
                  <a:gd name="connsiteY31" fmla="*/ 3040521 h 3436871"/>
                  <a:gd name="connsiteX32" fmla="*/ 1234159 w 1997094"/>
                  <a:gd name="connsiteY32" fmla="*/ 2883446 h 3436871"/>
                  <a:gd name="connsiteX33" fmla="*/ 1239769 w 1997094"/>
                  <a:gd name="connsiteY33" fmla="*/ 2614175 h 3436871"/>
                  <a:gd name="connsiteX34" fmla="*/ 1301477 w 1997094"/>
                  <a:gd name="connsiteY34" fmla="*/ 2586126 h 3436871"/>
                  <a:gd name="connsiteX35" fmla="*/ 1284648 w 1997094"/>
                  <a:gd name="connsiteY35" fmla="*/ 2417831 h 3436871"/>
                  <a:gd name="connsiteX36" fmla="*/ 1351965 w 1997094"/>
                  <a:gd name="connsiteY36" fmla="*/ 2608565 h 3436871"/>
                  <a:gd name="connsiteX37" fmla="*/ 1380014 w 1997094"/>
                  <a:gd name="connsiteY37" fmla="*/ 3119058 h 3436871"/>
                  <a:gd name="connsiteX38" fmla="*/ 1447332 w 1997094"/>
                  <a:gd name="connsiteY38" fmla="*/ 3091009 h 3436871"/>
                  <a:gd name="connsiteX39" fmla="*/ 1419283 w 1997094"/>
                  <a:gd name="connsiteY39" fmla="*/ 2625394 h 3436871"/>
                  <a:gd name="connsiteX40" fmla="*/ 1469772 w 1997094"/>
                  <a:gd name="connsiteY40" fmla="*/ 2636614 h 3436871"/>
                  <a:gd name="connsiteX41" fmla="*/ 1480991 w 1997094"/>
                  <a:gd name="connsiteY41" fmla="*/ 3292962 h 3436871"/>
                  <a:gd name="connsiteX42" fmla="*/ 1531479 w 1997094"/>
                  <a:gd name="connsiteY42" fmla="*/ 3276133 h 3436871"/>
                  <a:gd name="connsiteX43" fmla="*/ 1553919 w 1997094"/>
                  <a:gd name="connsiteY43" fmla="*/ 2821738 h 3436871"/>
                  <a:gd name="connsiteX44" fmla="*/ 1604407 w 1997094"/>
                  <a:gd name="connsiteY44" fmla="*/ 2961983 h 3436871"/>
                  <a:gd name="connsiteX45" fmla="*/ 1952216 w 1997094"/>
                  <a:gd name="connsiteY45" fmla="*/ 2771249 h 3436871"/>
                  <a:gd name="connsiteX46" fmla="*/ 1997094 w 1997094"/>
                  <a:gd name="connsiteY46" fmla="*/ 2653443 h 3436871"/>
                  <a:gd name="connsiteX47" fmla="*/ 1823190 w 1997094"/>
                  <a:gd name="connsiteY47" fmla="*/ 2642224 h 3436871"/>
                  <a:gd name="connsiteX48" fmla="*/ 1694164 w 1997094"/>
                  <a:gd name="connsiteY48" fmla="*/ 2546857 h 3436871"/>
                  <a:gd name="connsiteX49" fmla="*/ 1621237 w 1997094"/>
                  <a:gd name="connsiteY49" fmla="*/ 2451490 h 3436871"/>
                  <a:gd name="connsiteX50" fmla="*/ 1694164 w 1997094"/>
                  <a:gd name="connsiteY50" fmla="*/ 2328074 h 3436871"/>
                  <a:gd name="connsiteX51" fmla="*/ 1514650 w 1997094"/>
                  <a:gd name="connsiteY51" fmla="*/ 2030754 h 3436871"/>
                  <a:gd name="connsiteX52" fmla="*/ 1531479 w 1997094"/>
                  <a:gd name="connsiteY52" fmla="*/ 1610018 h 3436871"/>
                  <a:gd name="connsiteX53" fmla="*/ 1301477 w 1997094"/>
                  <a:gd name="connsiteY53" fmla="*/ 1615627 h 3436871"/>
                  <a:gd name="connsiteX54" fmla="*/ 1323916 w 1997094"/>
                  <a:gd name="connsiteY54" fmla="*/ 1486602 h 3436871"/>
                  <a:gd name="connsiteX55" fmla="*/ 1262208 w 1997094"/>
                  <a:gd name="connsiteY55" fmla="*/ 1301478 h 3436871"/>
                  <a:gd name="connsiteX56" fmla="*/ 1301477 w 1997094"/>
                  <a:gd name="connsiteY56" fmla="*/ 1228550 h 3436871"/>
                  <a:gd name="connsiteX57" fmla="*/ 1234159 w 1997094"/>
                  <a:gd name="connsiteY57" fmla="*/ 1043426 h 3436871"/>
                  <a:gd name="connsiteX58" fmla="*/ 1250989 w 1997094"/>
                  <a:gd name="connsiteY58" fmla="*/ 847083 h 3436871"/>
                  <a:gd name="connsiteX59" fmla="*/ 970498 w 1997094"/>
                  <a:gd name="connsiteY59" fmla="*/ 712447 h 3436871"/>
                  <a:gd name="connsiteX60" fmla="*/ 1015376 w 1997094"/>
                  <a:gd name="connsiteY60" fmla="*/ 622690 h 3436871"/>
                  <a:gd name="connsiteX61" fmla="*/ 1150012 w 1997094"/>
                  <a:gd name="connsiteY61" fmla="*/ 482445 h 3436871"/>
                  <a:gd name="connsiteX62" fmla="*/ 1166841 w 1997094"/>
                  <a:gd name="connsiteY62" fmla="*/ 314150 h 3436871"/>
                  <a:gd name="connsiteX63" fmla="*/ 1161232 w 1997094"/>
                  <a:gd name="connsiteY63" fmla="*/ 196344 h 3436871"/>
                  <a:gd name="connsiteX64" fmla="*/ 1065865 w 1997094"/>
                  <a:gd name="connsiteY64" fmla="*/ 117807 h 3436871"/>
                  <a:gd name="connsiteX65" fmla="*/ 998547 w 1997094"/>
                  <a:gd name="connsiteY65" fmla="*/ 72928 h 3436871"/>
                  <a:gd name="connsiteX66" fmla="*/ 920010 w 1997094"/>
                  <a:gd name="connsiteY66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11720 w 1997094"/>
                  <a:gd name="connsiteY31" fmla="*/ 3040521 h 3436871"/>
                  <a:gd name="connsiteX32" fmla="*/ 1234159 w 1997094"/>
                  <a:gd name="connsiteY32" fmla="*/ 2883446 h 3436871"/>
                  <a:gd name="connsiteX33" fmla="*/ 1239769 w 1997094"/>
                  <a:gd name="connsiteY33" fmla="*/ 2614175 h 3436871"/>
                  <a:gd name="connsiteX34" fmla="*/ 1301477 w 1997094"/>
                  <a:gd name="connsiteY34" fmla="*/ 2586126 h 3436871"/>
                  <a:gd name="connsiteX35" fmla="*/ 1284648 w 1997094"/>
                  <a:gd name="connsiteY35" fmla="*/ 2417831 h 3436871"/>
                  <a:gd name="connsiteX36" fmla="*/ 1351965 w 1997094"/>
                  <a:gd name="connsiteY36" fmla="*/ 2608565 h 3436871"/>
                  <a:gd name="connsiteX37" fmla="*/ 1380014 w 1997094"/>
                  <a:gd name="connsiteY37" fmla="*/ 3119058 h 3436871"/>
                  <a:gd name="connsiteX38" fmla="*/ 1447332 w 1997094"/>
                  <a:gd name="connsiteY38" fmla="*/ 3091009 h 3436871"/>
                  <a:gd name="connsiteX39" fmla="*/ 1419283 w 1997094"/>
                  <a:gd name="connsiteY39" fmla="*/ 2625394 h 3436871"/>
                  <a:gd name="connsiteX40" fmla="*/ 1469772 w 1997094"/>
                  <a:gd name="connsiteY40" fmla="*/ 2636614 h 3436871"/>
                  <a:gd name="connsiteX41" fmla="*/ 1480991 w 1997094"/>
                  <a:gd name="connsiteY41" fmla="*/ 3292962 h 3436871"/>
                  <a:gd name="connsiteX42" fmla="*/ 1531479 w 1997094"/>
                  <a:gd name="connsiteY42" fmla="*/ 3276133 h 3436871"/>
                  <a:gd name="connsiteX43" fmla="*/ 1553919 w 1997094"/>
                  <a:gd name="connsiteY43" fmla="*/ 2821738 h 3436871"/>
                  <a:gd name="connsiteX44" fmla="*/ 1604407 w 1997094"/>
                  <a:gd name="connsiteY44" fmla="*/ 2961983 h 3436871"/>
                  <a:gd name="connsiteX45" fmla="*/ 1952216 w 1997094"/>
                  <a:gd name="connsiteY45" fmla="*/ 2771249 h 3436871"/>
                  <a:gd name="connsiteX46" fmla="*/ 1997094 w 1997094"/>
                  <a:gd name="connsiteY46" fmla="*/ 2653443 h 3436871"/>
                  <a:gd name="connsiteX47" fmla="*/ 1823190 w 1997094"/>
                  <a:gd name="connsiteY47" fmla="*/ 2642224 h 3436871"/>
                  <a:gd name="connsiteX48" fmla="*/ 1694164 w 1997094"/>
                  <a:gd name="connsiteY48" fmla="*/ 2546857 h 3436871"/>
                  <a:gd name="connsiteX49" fmla="*/ 1621237 w 1997094"/>
                  <a:gd name="connsiteY49" fmla="*/ 2451490 h 3436871"/>
                  <a:gd name="connsiteX50" fmla="*/ 1694164 w 1997094"/>
                  <a:gd name="connsiteY50" fmla="*/ 2328074 h 3436871"/>
                  <a:gd name="connsiteX51" fmla="*/ 1514650 w 1997094"/>
                  <a:gd name="connsiteY51" fmla="*/ 2030754 h 3436871"/>
                  <a:gd name="connsiteX52" fmla="*/ 1531479 w 1997094"/>
                  <a:gd name="connsiteY52" fmla="*/ 1610018 h 3436871"/>
                  <a:gd name="connsiteX53" fmla="*/ 1301477 w 1997094"/>
                  <a:gd name="connsiteY53" fmla="*/ 1615627 h 3436871"/>
                  <a:gd name="connsiteX54" fmla="*/ 1323916 w 1997094"/>
                  <a:gd name="connsiteY54" fmla="*/ 1486602 h 3436871"/>
                  <a:gd name="connsiteX55" fmla="*/ 1262208 w 1997094"/>
                  <a:gd name="connsiteY55" fmla="*/ 1301478 h 3436871"/>
                  <a:gd name="connsiteX56" fmla="*/ 1301477 w 1997094"/>
                  <a:gd name="connsiteY56" fmla="*/ 1228550 h 3436871"/>
                  <a:gd name="connsiteX57" fmla="*/ 1234159 w 1997094"/>
                  <a:gd name="connsiteY57" fmla="*/ 1043426 h 3436871"/>
                  <a:gd name="connsiteX58" fmla="*/ 1250989 w 1997094"/>
                  <a:gd name="connsiteY58" fmla="*/ 847083 h 3436871"/>
                  <a:gd name="connsiteX59" fmla="*/ 970498 w 1997094"/>
                  <a:gd name="connsiteY59" fmla="*/ 712447 h 3436871"/>
                  <a:gd name="connsiteX60" fmla="*/ 1015376 w 1997094"/>
                  <a:gd name="connsiteY60" fmla="*/ 622690 h 3436871"/>
                  <a:gd name="connsiteX61" fmla="*/ 1150012 w 1997094"/>
                  <a:gd name="connsiteY61" fmla="*/ 482445 h 3436871"/>
                  <a:gd name="connsiteX62" fmla="*/ 1166841 w 1997094"/>
                  <a:gd name="connsiteY62" fmla="*/ 314150 h 3436871"/>
                  <a:gd name="connsiteX63" fmla="*/ 1161232 w 1997094"/>
                  <a:gd name="connsiteY63" fmla="*/ 196344 h 3436871"/>
                  <a:gd name="connsiteX64" fmla="*/ 1065865 w 1997094"/>
                  <a:gd name="connsiteY64" fmla="*/ 117807 h 3436871"/>
                  <a:gd name="connsiteX65" fmla="*/ 998547 w 1997094"/>
                  <a:gd name="connsiteY65" fmla="*/ 72928 h 3436871"/>
                  <a:gd name="connsiteX66" fmla="*/ 920010 w 1997094"/>
                  <a:gd name="connsiteY66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34159 w 1997094"/>
                  <a:gd name="connsiteY32" fmla="*/ 2883446 h 3436871"/>
                  <a:gd name="connsiteX33" fmla="*/ 1239769 w 1997094"/>
                  <a:gd name="connsiteY33" fmla="*/ 2614175 h 3436871"/>
                  <a:gd name="connsiteX34" fmla="*/ 1301477 w 1997094"/>
                  <a:gd name="connsiteY34" fmla="*/ 2586126 h 3436871"/>
                  <a:gd name="connsiteX35" fmla="*/ 1284648 w 1997094"/>
                  <a:gd name="connsiteY35" fmla="*/ 2417831 h 3436871"/>
                  <a:gd name="connsiteX36" fmla="*/ 1351965 w 1997094"/>
                  <a:gd name="connsiteY36" fmla="*/ 2608565 h 3436871"/>
                  <a:gd name="connsiteX37" fmla="*/ 1380014 w 1997094"/>
                  <a:gd name="connsiteY37" fmla="*/ 3119058 h 3436871"/>
                  <a:gd name="connsiteX38" fmla="*/ 1447332 w 1997094"/>
                  <a:gd name="connsiteY38" fmla="*/ 3091009 h 3436871"/>
                  <a:gd name="connsiteX39" fmla="*/ 1419283 w 1997094"/>
                  <a:gd name="connsiteY39" fmla="*/ 2625394 h 3436871"/>
                  <a:gd name="connsiteX40" fmla="*/ 1469772 w 1997094"/>
                  <a:gd name="connsiteY40" fmla="*/ 2636614 h 3436871"/>
                  <a:gd name="connsiteX41" fmla="*/ 1480991 w 1997094"/>
                  <a:gd name="connsiteY41" fmla="*/ 3292962 h 3436871"/>
                  <a:gd name="connsiteX42" fmla="*/ 1531479 w 1997094"/>
                  <a:gd name="connsiteY42" fmla="*/ 3276133 h 3436871"/>
                  <a:gd name="connsiteX43" fmla="*/ 1553919 w 1997094"/>
                  <a:gd name="connsiteY43" fmla="*/ 2821738 h 3436871"/>
                  <a:gd name="connsiteX44" fmla="*/ 1604407 w 1997094"/>
                  <a:gd name="connsiteY44" fmla="*/ 2961983 h 3436871"/>
                  <a:gd name="connsiteX45" fmla="*/ 1952216 w 1997094"/>
                  <a:gd name="connsiteY45" fmla="*/ 2771249 h 3436871"/>
                  <a:gd name="connsiteX46" fmla="*/ 1997094 w 1997094"/>
                  <a:gd name="connsiteY46" fmla="*/ 2653443 h 3436871"/>
                  <a:gd name="connsiteX47" fmla="*/ 1823190 w 1997094"/>
                  <a:gd name="connsiteY47" fmla="*/ 2642224 h 3436871"/>
                  <a:gd name="connsiteX48" fmla="*/ 1694164 w 1997094"/>
                  <a:gd name="connsiteY48" fmla="*/ 2546857 h 3436871"/>
                  <a:gd name="connsiteX49" fmla="*/ 1621237 w 1997094"/>
                  <a:gd name="connsiteY49" fmla="*/ 2451490 h 3436871"/>
                  <a:gd name="connsiteX50" fmla="*/ 1694164 w 1997094"/>
                  <a:gd name="connsiteY50" fmla="*/ 2328074 h 3436871"/>
                  <a:gd name="connsiteX51" fmla="*/ 1514650 w 1997094"/>
                  <a:gd name="connsiteY51" fmla="*/ 2030754 h 3436871"/>
                  <a:gd name="connsiteX52" fmla="*/ 1531479 w 1997094"/>
                  <a:gd name="connsiteY52" fmla="*/ 1610018 h 3436871"/>
                  <a:gd name="connsiteX53" fmla="*/ 1301477 w 1997094"/>
                  <a:gd name="connsiteY53" fmla="*/ 1615627 h 3436871"/>
                  <a:gd name="connsiteX54" fmla="*/ 1323916 w 1997094"/>
                  <a:gd name="connsiteY54" fmla="*/ 1486602 h 3436871"/>
                  <a:gd name="connsiteX55" fmla="*/ 1262208 w 1997094"/>
                  <a:gd name="connsiteY55" fmla="*/ 1301478 h 3436871"/>
                  <a:gd name="connsiteX56" fmla="*/ 1301477 w 1997094"/>
                  <a:gd name="connsiteY56" fmla="*/ 1228550 h 3436871"/>
                  <a:gd name="connsiteX57" fmla="*/ 1234159 w 1997094"/>
                  <a:gd name="connsiteY57" fmla="*/ 1043426 h 3436871"/>
                  <a:gd name="connsiteX58" fmla="*/ 1250989 w 1997094"/>
                  <a:gd name="connsiteY58" fmla="*/ 847083 h 3436871"/>
                  <a:gd name="connsiteX59" fmla="*/ 970498 w 1997094"/>
                  <a:gd name="connsiteY59" fmla="*/ 712447 h 3436871"/>
                  <a:gd name="connsiteX60" fmla="*/ 1015376 w 1997094"/>
                  <a:gd name="connsiteY60" fmla="*/ 622690 h 3436871"/>
                  <a:gd name="connsiteX61" fmla="*/ 1150012 w 1997094"/>
                  <a:gd name="connsiteY61" fmla="*/ 482445 h 3436871"/>
                  <a:gd name="connsiteX62" fmla="*/ 1166841 w 1997094"/>
                  <a:gd name="connsiteY62" fmla="*/ 314150 h 3436871"/>
                  <a:gd name="connsiteX63" fmla="*/ 1161232 w 1997094"/>
                  <a:gd name="connsiteY63" fmla="*/ 196344 h 3436871"/>
                  <a:gd name="connsiteX64" fmla="*/ 1065865 w 1997094"/>
                  <a:gd name="connsiteY64" fmla="*/ 117807 h 3436871"/>
                  <a:gd name="connsiteX65" fmla="*/ 998547 w 1997094"/>
                  <a:gd name="connsiteY65" fmla="*/ 72928 h 3436871"/>
                  <a:gd name="connsiteX66" fmla="*/ 920010 w 1997094"/>
                  <a:gd name="connsiteY66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39769 w 1997094"/>
                  <a:gd name="connsiteY34" fmla="*/ 2614175 h 3436871"/>
                  <a:gd name="connsiteX35" fmla="*/ 1301477 w 1997094"/>
                  <a:gd name="connsiteY35" fmla="*/ 2586126 h 3436871"/>
                  <a:gd name="connsiteX36" fmla="*/ 1284648 w 1997094"/>
                  <a:gd name="connsiteY36" fmla="*/ 2417831 h 3436871"/>
                  <a:gd name="connsiteX37" fmla="*/ 1351965 w 1997094"/>
                  <a:gd name="connsiteY37" fmla="*/ 2608565 h 3436871"/>
                  <a:gd name="connsiteX38" fmla="*/ 1380014 w 1997094"/>
                  <a:gd name="connsiteY38" fmla="*/ 3119058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301477 w 1997094"/>
                  <a:gd name="connsiteY35" fmla="*/ 2586126 h 3436871"/>
                  <a:gd name="connsiteX36" fmla="*/ 1284648 w 1997094"/>
                  <a:gd name="connsiteY36" fmla="*/ 2417831 h 3436871"/>
                  <a:gd name="connsiteX37" fmla="*/ 1351965 w 1997094"/>
                  <a:gd name="connsiteY37" fmla="*/ 2608565 h 3436871"/>
                  <a:gd name="connsiteX38" fmla="*/ 1380014 w 1997094"/>
                  <a:gd name="connsiteY38" fmla="*/ 3119058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84648 w 1997094"/>
                  <a:gd name="connsiteY36" fmla="*/ 2417831 h 3436871"/>
                  <a:gd name="connsiteX37" fmla="*/ 1351965 w 1997094"/>
                  <a:gd name="connsiteY37" fmla="*/ 2608565 h 3436871"/>
                  <a:gd name="connsiteX38" fmla="*/ 1380014 w 1997094"/>
                  <a:gd name="connsiteY38" fmla="*/ 3119058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1965 w 1997094"/>
                  <a:gd name="connsiteY37" fmla="*/ 2608565 h 3436871"/>
                  <a:gd name="connsiteX38" fmla="*/ 1380014 w 1997094"/>
                  <a:gd name="connsiteY38" fmla="*/ 3119058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74404 w 1997094"/>
                  <a:gd name="connsiteY37" fmla="*/ 2591736 h 3436871"/>
                  <a:gd name="connsiteX38" fmla="*/ 1380014 w 1997094"/>
                  <a:gd name="connsiteY38" fmla="*/ 3119058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80014 w 1997094"/>
                  <a:gd name="connsiteY38" fmla="*/ 3119058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74404 w 1997094"/>
                  <a:gd name="connsiteY38" fmla="*/ 3034911 h 3436871"/>
                  <a:gd name="connsiteX39" fmla="*/ 1447332 w 1997094"/>
                  <a:gd name="connsiteY39" fmla="*/ 3091009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74404 w 1997094"/>
                  <a:gd name="connsiteY38" fmla="*/ 3034911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66591 w 1997094"/>
                  <a:gd name="connsiteY21" fmla="*/ 2933934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493664 w 1997094"/>
                  <a:gd name="connsiteY20" fmla="*/ 2928324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26346 w 1997094"/>
                  <a:gd name="connsiteY17" fmla="*/ 3141497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516103 w 1997094"/>
                  <a:gd name="connsiteY20" fmla="*/ 3119058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70248 w 1997094"/>
                  <a:gd name="connsiteY16" fmla="*/ 3141497 h 3436871"/>
                  <a:gd name="connsiteX17" fmla="*/ 448785 w 1997094"/>
                  <a:gd name="connsiteY17" fmla="*/ 3298572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516103 w 1997094"/>
                  <a:gd name="connsiteY20" fmla="*/ 3119058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87077 w 1997094"/>
                  <a:gd name="connsiteY16" fmla="*/ 3326621 h 3436871"/>
                  <a:gd name="connsiteX17" fmla="*/ 448785 w 1997094"/>
                  <a:gd name="connsiteY17" fmla="*/ 3298572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516103 w 1997094"/>
                  <a:gd name="connsiteY20" fmla="*/ 3119058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53919 w 1997094"/>
                  <a:gd name="connsiteY44" fmla="*/ 282173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87077 w 1997094"/>
                  <a:gd name="connsiteY16" fmla="*/ 3326621 h 3436871"/>
                  <a:gd name="connsiteX17" fmla="*/ 448785 w 1997094"/>
                  <a:gd name="connsiteY17" fmla="*/ 3298572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516103 w 1997094"/>
                  <a:gd name="connsiteY20" fmla="*/ 3119058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37090 w 1997094"/>
                  <a:gd name="connsiteY44" fmla="*/ 280490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87077 w 1997094"/>
                  <a:gd name="connsiteY16" fmla="*/ 3326621 h 3436871"/>
                  <a:gd name="connsiteX17" fmla="*/ 448785 w 1997094"/>
                  <a:gd name="connsiteY17" fmla="*/ 3298572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516103 w 1997094"/>
                  <a:gd name="connsiteY20" fmla="*/ 3119058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37090 w 1997094"/>
                  <a:gd name="connsiteY44" fmla="*/ 2804908 h 3436871"/>
                  <a:gd name="connsiteX45" fmla="*/ 1604407 w 1997094"/>
                  <a:gd name="connsiteY45" fmla="*/ 2961983 h 3436871"/>
                  <a:gd name="connsiteX46" fmla="*/ 1952216 w 1997094"/>
                  <a:gd name="connsiteY46" fmla="*/ 277124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1997094"/>
                  <a:gd name="connsiteY0" fmla="*/ 0 h 3436871"/>
                  <a:gd name="connsiteX1" fmla="*/ 779764 w 1997094"/>
                  <a:gd name="connsiteY1" fmla="*/ 117807 h 3436871"/>
                  <a:gd name="connsiteX2" fmla="*/ 751715 w 1997094"/>
                  <a:gd name="connsiteY2" fmla="*/ 224393 h 3436871"/>
                  <a:gd name="connsiteX3" fmla="*/ 656348 w 1997094"/>
                  <a:gd name="connsiteY3" fmla="*/ 403907 h 3436871"/>
                  <a:gd name="connsiteX4" fmla="*/ 656348 w 1997094"/>
                  <a:gd name="connsiteY4" fmla="*/ 460005 h 3436871"/>
                  <a:gd name="connsiteX5" fmla="*/ 673178 w 1997094"/>
                  <a:gd name="connsiteY5" fmla="*/ 544153 h 3436871"/>
                  <a:gd name="connsiteX6" fmla="*/ 448785 w 1997094"/>
                  <a:gd name="connsiteY6" fmla="*/ 656349 h 3436871"/>
                  <a:gd name="connsiteX7" fmla="*/ 263661 w 1997094"/>
                  <a:gd name="connsiteY7" fmla="*/ 673178 h 3436871"/>
                  <a:gd name="connsiteX8" fmla="*/ 218783 w 1997094"/>
                  <a:gd name="connsiteY8" fmla="*/ 948059 h 3436871"/>
                  <a:gd name="connsiteX9" fmla="*/ 168294 w 1997094"/>
                  <a:gd name="connsiteY9" fmla="*/ 1082695 h 3436871"/>
                  <a:gd name="connsiteX10" fmla="*/ 72927 w 1997094"/>
                  <a:gd name="connsiteY10" fmla="*/ 1211721 h 3436871"/>
                  <a:gd name="connsiteX11" fmla="*/ 0 w 1997094"/>
                  <a:gd name="connsiteY11" fmla="*/ 1346356 h 3436871"/>
                  <a:gd name="connsiteX12" fmla="*/ 134635 w 1997094"/>
                  <a:gd name="connsiteY12" fmla="*/ 1705384 h 3436871"/>
                  <a:gd name="connsiteX13" fmla="*/ 241222 w 1997094"/>
                  <a:gd name="connsiteY13" fmla="*/ 1778312 h 3436871"/>
                  <a:gd name="connsiteX14" fmla="*/ 291710 w 1997094"/>
                  <a:gd name="connsiteY14" fmla="*/ 1744653 h 3436871"/>
                  <a:gd name="connsiteX15" fmla="*/ 336589 w 1997094"/>
                  <a:gd name="connsiteY15" fmla="*/ 1800751 h 3436871"/>
                  <a:gd name="connsiteX16" fmla="*/ 387077 w 1997094"/>
                  <a:gd name="connsiteY16" fmla="*/ 3326621 h 3436871"/>
                  <a:gd name="connsiteX17" fmla="*/ 448785 w 1997094"/>
                  <a:gd name="connsiteY17" fmla="*/ 3298572 h 3436871"/>
                  <a:gd name="connsiteX18" fmla="*/ 431956 w 1997094"/>
                  <a:gd name="connsiteY18" fmla="*/ 2423441 h 3436871"/>
                  <a:gd name="connsiteX19" fmla="*/ 482444 w 1997094"/>
                  <a:gd name="connsiteY19" fmla="*/ 2434660 h 3436871"/>
                  <a:gd name="connsiteX20" fmla="*/ 516103 w 1997094"/>
                  <a:gd name="connsiteY20" fmla="*/ 3119058 h 3436871"/>
                  <a:gd name="connsiteX21" fmla="*/ 583421 w 1997094"/>
                  <a:gd name="connsiteY21" fmla="*/ 3124668 h 3436871"/>
                  <a:gd name="connsiteX22" fmla="*/ 572201 w 1997094"/>
                  <a:gd name="connsiteY22" fmla="*/ 2457100 h 3436871"/>
                  <a:gd name="connsiteX23" fmla="*/ 964888 w 1997094"/>
                  <a:gd name="connsiteY23" fmla="*/ 2462710 h 3436871"/>
                  <a:gd name="connsiteX24" fmla="*/ 970498 w 1997094"/>
                  <a:gd name="connsiteY24" fmla="*/ 2866616 h 3436871"/>
                  <a:gd name="connsiteX25" fmla="*/ 1026596 w 1997094"/>
                  <a:gd name="connsiteY25" fmla="*/ 2877836 h 3436871"/>
                  <a:gd name="connsiteX26" fmla="*/ 1020986 w 1997094"/>
                  <a:gd name="connsiteY26" fmla="*/ 3051740 h 3436871"/>
                  <a:gd name="connsiteX27" fmla="*/ 1009767 w 1997094"/>
                  <a:gd name="connsiteY27" fmla="*/ 3175156 h 3436871"/>
                  <a:gd name="connsiteX28" fmla="*/ 1020986 w 1997094"/>
                  <a:gd name="connsiteY28" fmla="*/ 3393939 h 3436871"/>
                  <a:gd name="connsiteX29" fmla="*/ 1217330 w 1997094"/>
                  <a:gd name="connsiteY29" fmla="*/ 3410768 h 3436871"/>
                  <a:gd name="connsiteX30" fmla="*/ 1211720 w 1997094"/>
                  <a:gd name="connsiteY30" fmla="*/ 3225645 h 3436871"/>
                  <a:gd name="connsiteX31" fmla="*/ 1228549 w 1997094"/>
                  <a:gd name="connsiteY31" fmla="*/ 3051741 h 3436871"/>
                  <a:gd name="connsiteX32" fmla="*/ 1211720 w 1997094"/>
                  <a:gd name="connsiteY32" fmla="*/ 2922714 h 3436871"/>
                  <a:gd name="connsiteX33" fmla="*/ 1234159 w 1997094"/>
                  <a:gd name="connsiteY33" fmla="*/ 2883446 h 3436871"/>
                  <a:gd name="connsiteX34" fmla="*/ 1250988 w 1997094"/>
                  <a:gd name="connsiteY34" fmla="*/ 2664663 h 3436871"/>
                  <a:gd name="connsiteX35" fmla="*/ 1256599 w 1997094"/>
                  <a:gd name="connsiteY35" fmla="*/ 2552467 h 3436871"/>
                  <a:gd name="connsiteX36" fmla="*/ 1262209 w 1997094"/>
                  <a:gd name="connsiteY36" fmla="*/ 2417831 h 3436871"/>
                  <a:gd name="connsiteX37" fmla="*/ 1357574 w 1997094"/>
                  <a:gd name="connsiteY37" fmla="*/ 2569297 h 3436871"/>
                  <a:gd name="connsiteX38" fmla="*/ 1368794 w 1997094"/>
                  <a:gd name="connsiteY38" fmla="*/ 3107839 h 3436871"/>
                  <a:gd name="connsiteX39" fmla="*/ 1413673 w 1997094"/>
                  <a:gd name="connsiteY39" fmla="*/ 3113448 h 3436871"/>
                  <a:gd name="connsiteX40" fmla="*/ 1419283 w 1997094"/>
                  <a:gd name="connsiteY40" fmla="*/ 2625394 h 3436871"/>
                  <a:gd name="connsiteX41" fmla="*/ 1469772 w 1997094"/>
                  <a:gd name="connsiteY41" fmla="*/ 2636614 h 3436871"/>
                  <a:gd name="connsiteX42" fmla="*/ 1480991 w 1997094"/>
                  <a:gd name="connsiteY42" fmla="*/ 3292962 h 3436871"/>
                  <a:gd name="connsiteX43" fmla="*/ 1531479 w 1997094"/>
                  <a:gd name="connsiteY43" fmla="*/ 3276133 h 3436871"/>
                  <a:gd name="connsiteX44" fmla="*/ 1537090 w 1997094"/>
                  <a:gd name="connsiteY44" fmla="*/ 2804908 h 3436871"/>
                  <a:gd name="connsiteX45" fmla="*/ 1604407 w 1997094"/>
                  <a:gd name="connsiteY45" fmla="*/ 2961983 h 3436871"/>
                  <a:gd name="connsiteX46" fmla="*/ 1991484 w 1997094"/>
                  <a:gd name="connsiteY46" fmla="*/ 2765639 h 3436871"/>
                  <a:gd name="connsiteX47" fmla="*/ 1997094 w 1997094"/>
                  <a:gd name="connsiteY47" fmla="*/ 2653443 h 3436871"/>
                  <a:gd name="connsiteX48" fmla="*/ 1823190 w 1997094"/>
                  <a:gd name="connsiteY48" fmla="*/ 2642224 h 3436871"/>
                  <a:gd name="connsiteX49" fmla="*/ 1694164 w 1997094"/>
                  <a:gd name="connsiteY49" fmla="*/ 2546857 h 3436871"/>
                  <a:gd name="connsiteX50" fmla="*/ 1621237 w 1997094"/>
                  <a:gd name="connsiteY50" fmla="*/ 2451490 h 3436871"/>
                  <a:gd name="connsiteX51" fmla="*/ 1694164 w 1997094"/>
                  <a:gd name="connsiteY51" fmla="*/ 2328074 h 3436871"/>
                  <a:gd name="connsiteX52" fmla="*/ 1514650 w 1997094"/>
                  <a:gd name="connsiteY52" fmla="*/ 2030754 h 3436871"/>
                  <a:gd name="connsiteX53" fmla="*/ 1531479 w 1997094"/>
                  <a:gd name="connsiteY53" fmla="*/ 1610018 h 3436871"/>
                  <a:gd name="connsiteX54" fmla="*/ 1301477 w 1997094"/>
                  <a:gd name="connsiteY54" fmla="*/ 1615627 h 3436871"/>
                  <a:gd name="connsiteX55" fmla="*/ 1323916 w 1997094"/>
                  <a:gd name="connsiteY55" fmla="*/ 1486602 h 3436871"/>
                  <a:gd name="connsiteX56" fmla="*/ 1262208 w 1997094"/>
                  <a:gd name="connsiteY56" fmla="*/ 1301478 h 3436871"/>
                  <a:gd name="connsiteX57" fmla="*/ 1301477 w 1997094"/>
                  <a:gd name="connsiteY57" fmla="*/ 1228550 h 3436871"/>
                  <a:gd name="connsiteX58" fmla="*/ 1234159 w 1997094"/>
                  <a:gd name="connsiteY58" fmla="*/ 1043426 h 3436871"/>
                  <a:gd name="connsiteX59" fmla="*/ 1250989 w 1997094"/>
                  <a:gd name="connsiteY59" fmla="*/ 847083 h 3436871"/>
                  <a:gd name="connsiteX60" fmla="*/ 970498 w 1997094"/>
                  <a:gd name="connsiteY60" fmla="*/ 712447 h 3436871"/>
                  <a:gd name="connsiteX61" fmla="*/ 1015376 w 1997094"/>
                  <a:gd name="connsiteY61" fmla="*/ 622690 h 3436871"/>
                  <a:gd name="connsiteX62" fmla="*/ 1150012 w 1997094"/>
                  <a:gd name="connsiteY62" fmla="*/ 482445 h 3436871"/>
                  <a:gd name="connsiteX63" fmla="*/ 1166841 w 1997094"/>
                  <a:gd name="connsiteY63" fmla="*/ 314150 h 3436871"/>
                  <a:gd name="connsiteX64" fmla="*/ 1161232 w 1997094"/>
                  <a:gd name="connsiteY64" fmla="*/ 196344 h 3436871"/>
                  <a:gd name="connsiteX65" fmla="*/ 1065865 w 1997094"/>
                  <a:gd name="connsiteY65" fmla="*/ 117807 h 3436871"/>
                  <a:gd name="connsiteX66" fmla="*/ 998547 w 1997094"/>
                  <a:gd name="connsiteY66" fmla="*/ 72928 h 3436871"/>
                  <a:gd name="connsiteX67" fmla="*/ 920010 w 1997094"/>
                  <a:gd name="connsiteY67" fmla="*/ 0 h 3436871"/>
                  <a:gd name="connsiteX0" fmla="*/ 920010 w 2025802"/>
                  <a:gd name="connsiteY0" fmla="*/ 0 h 3436871"/>
                  <a:gd name="connsiteX1" fmla="*/ 779764 w 2025802"/>
                  <a:gd name="connsiteY1" fmla="*/ 117807 h 3436871"/>
                  <a:gd name="connsiteX2" fmla="*/ 751715 w 2025802"/>
                  <a:gd name="connsiteY2" fmla="*/ 224393 h 3436871"/>
                  <a:gd name="connsiteX3" fmla="*/ 656348 w 2025802"/>
                  <a:gd name="connsiteY3" fmla="*/ 403907 h 3436871"/>
                  <a:gd name="connsiteX4" fmla="*/ 656348 w 2025802"/>
                  <a:gd name="connsiteY4" fmla="*/ 460005 h 3436871"/>
                  <a:gd name="connsiteX5" fmla="*/ 673178 w 2025802"/>
                  <a:gd name="connsiteY5" fmla="*/ 544153 h 3436871"/>
                  <a:gd name="connsiteX6" fmla="*/ 448785 w 2025802"/>
                  <a:gd name="connsiteY6" fmla="*/ 656349 h 3436871"/>
                  <a:gd name="connsiteX7" fmla="*/ 263661 w 2025802"/>
                  <a:gd name="connsiteY7" fmla="*/ 673178 h 3436871"/>
                  <a:gd name="connsiteX8" fmla="*/ 218783 w 2025802"/>
                  <a:gd name="connsiteY8" fmla="*/ 948059 h 3436871"/>
                  <a:gd name="connsiteX9" fmla="*/ 168294 w 2025802"/>
                  <a:gd name="connsiteY9" fmla="*/ 1082695 h 3436871"/>
                  <a:gd name="connsiteX10" fmla="*/ 72927 w 2025802"/>
                  <a:gd name="connsiteY10" fmla="*/ 1211721 h 3436871"/>
                  <a:gd name="connsiteX11" fmla="*/ 0 w 2025802"/>
                  <a:gd name="connsiteY11" fmla="*/ 1346356 h 3436871"/>
                  <a:gd name="connsiteX12" fmla="*/ 134635 w 2025802"/>
                  <a:gd name="connsiteY12" fmla="*/ 1705384 h 3436871"/>
                  <a:gd name="connsiteX13" fmla="*/ 241222 w 2025802"/>
                  <a:gd name="connsiteY13" fmla="*/ 1778312 h 3436871"/>
                  <a:gd name="connsiteX14" fmla="*/ 291710 w 2025802"/>
                  <a:gd name="connsiteY14" fmla="*/ 1744653 h 3436871"/>
                  <a:gd name="connsiteX15" fmla="*/ 336589 w 2025802"/>
                  <a:gd name="connsiteY15" fmla="*/ 1800751 h 3436871"/>
                  <a:gd name="connsiteX16" fmla="*/ 387077 w 2025802"/>
                  <a:gd name="connsiteY16" fmla="*/ 3326621 h 3436871"/>
                  <a:gd name="connsiteX17" fmla="*/ 448785 w 2025802"/>
                  <a:gd name="connsiteY17" fmla="*/ 3298572 h 3436871"/>
                  <a:gd name="connsiteX18" fmla="*/ 431956 w 2025802"/>
                  <a:gd name="connsiteY18" fmla="*/ 2423441 h 3436871"/>
                  <a:gd name="connsiteX19" fmla="*/ 482444 w 2025802"/>
                  <a:gd name="connsiteY19" fmla="*/ 2434660 h 3436871"/>
                  <a:gd name="connsiteX20" fmla="*/ 516103 w 2025802"/>
                  <a:gd name="connsiteY20" fmla="*/ 3119058 h 3436871"/>
                  <a:gd name="connsiteX21" fmla="*/ 583421 w 2025802"/>
                  <a:gd name="connsiteY21" fmla="*/ 3124668 h 3436871"/>
                  <a:gd name="connsiteX22" fmla="*/ 572201 w 2025802"/>
                  <a:gd name="connsiteY22" fmla="*/ 2457100 h 3436871"/>
                  <a:gd name="connsiteX23" fmla="*/ 964888 w 2025802"/>
                  <a:gd name="connsiteY23" fmla="*/ 2462710 h 3436871"/>
                  <a:gd name="connsiteX24" fmla="*/ 970498 w 2025802"/>
                  <a:gd name="connsiteY24" fmla="*/ 2866616 h 3436871"/>
                  <a:gd name="connsiteX25" fmla="*/ 1026596 w 2025802"/>
                  <a:gd name="connsiteY25" fmla="*/ 2877836 h 3436871"/>
                  <a:gd name="connsiteX26" fmla="*/ 1020986 w 2025802"/>
                  <a:gd name="connsiteY26" fmla="*/ 3051740 h 3436871"/>
                  <a:gd name="connsiteX27" fmla="*/ 1009767 w 2025802"/>
                  <a:gd name="connsiteY27" fmla="*/ 3175156 h 3436871"/>
                  <a:gd name="connsiteX28" fmla="*/ 1020986 w 2025802"/>
                  <a:gd name="connsiteY28" fmla="*/ 3393939 h 3436871"/>
                  <a:gd name="connsiteX29" fmla="*/ 1217330 w 2025802"/>
                  <a:gd name="connsiteY29" fmla="*/ 3410768 h 3436871"/>
                  <a:gd name="connsiteX30" fmla="*/ 1211720 w 2025802"/>
                  <a:gd name="connsiteY30" fmla="*/ 3225645 h 3436871"/>
                  <a:gd name="connsiteX31" fmla="*/ 1228549 w 2025802"/>
                  <a:gd name="connsiteY31" fmla="*/ 3051741 h 3436871"/>
                  <a:gd name="connsiteX32" fmla="*/ 1211720 w 2025802"/>
                  <a:gd name="connsiteY32" fmla="*/ 2922714 h 3436871"/>
                  <a:gd name="connsiteX33" fmla="*/ 1234159 w 2025802"/>
                  <a:gd name="connsiteY33" fmla="*/ 2883446 h 3436871"/>
                  <a:gd name="connsiteX34" fmla="*/ 1250988 w 2025802"/>
                  <a:gd name="connsiteY34" fmla="*/ 2664663 h 3436871"/>
                  <a:gd name="connsiteX35" fmla="*/ 1256599 w 2025802"/>
                  <a:gd name="connsiteY35" fmla="*/ 2552467 h 3436871"/>
                  <a:gd name="connsiteX36" fmla="*/ 1262209 w 2025802"/>
                  <a:gd name="connsiteY36" fmla="*/ 2417831 h 3436871"/>
                  <a:gd name="connsiteX37" fmla="*/ 1357574 w 2025802"/>
                  <a:gd name="connsiteY37" fmla="*/ 2569297 h 3436871"/>
                  <a:gd name="connsiteX38" fmla="*/ 1368794 w 2025802"/>
                  <a:gd name="connsiteY38" fmla="*/ 3107839 h 3436871"/>
                  <a:gd name="connsiteX39" fmla="*/ 1413673 w 2025802"/>
                  <a:gd name="connsiteY39" fmla="*/ 3113448 h 3436871"/>
                  <a:gd name="connsiteX40" fmla="*/ 1419283 w 2025802"/>
                  <a:gd name="connsiteY40" fmla="*/ 2625394 h 3436871"/>
                  <a:gd name="connsiteX41" fmla="*/ 1469772 w 2025802"/>
                  <a:gd name="connsiteY41" fmla="*/ 2636614 h 3436871"/>
                  <a:gd name="connsiteX42" fmla="*/ 1480991 w 2025802"/>
                  <a:gd name="connsiteY42" fmla="*/ 3292962 h 3436871"/>
                  <a:gd name="connsiteX43" fmla="*/ 1531479 w 2025802"/>
                  <a:gd name="connsiteY43" fmla="*/ 3276133 h 3436871"/>
                  <a:gd name="connsiteX44" fmla="*/ 1537090 w 2025802"/>
                  <a:gd name="connsiteY44" fmla="*/ 2804908 h 3436871"/>
                  <a:gd name="connsiteX45" fmla="*/ 1604407 w 2025802"/>
                  <a:gd name="connsiteY45" fmla="*/ 2961983 h 3436871"/>
                  <a:gd name="connsiteX46" fmla="*/ 1991484 w 2025802"/>
                  <a:gd name="connsiteY46" fmla="*/ 2765639 h 3436871"/>
                  <a:gd name="connsiteX47" fmla="*/ 1997094 w 2025802"/>
                  <a:gd name="connsiteY47" fmla="*/ 2653443 h 3436871"/>
                  <a:gd name="connsiteX48" fmla="*/ 1823190 w 2025802"/>
                  <a:gd name="connsiteY48" fmla="*/ 2642224 h 3436871"/>
                  <a:gd name="connsiteX49" fmla="*/ 1694164 w 2025802"/>
                  <a:gd name="connsiteY49" fmla="*/ 2546857 h 3436871"/>
                  <a:gd name="connsiteX50" fmla="*/ 1621237 w 2025802"/>
                  <a:gd name="connsiteY50" fmla="*/ 2451490 h 3436871"/>
                  <a:gd name="connsiteX51" fmla="*/ 1694164 w 2025802"/>
                  <a:gd name="connsiteY51" fmla="*/ 2328074 h 3436871"/>
                  <a:gd name="connsiteX52" fmla="*/ 1514650 w 2025802"/>
                  <a:gd name="connsiteY52" fmla="*/ 2030754 h 3436871"/>
                  <a:gd name="connsiteX53" fmla="*/ 1531479 w 2025802"/>
                  <a:gd name="connsiteY53" fmla="*/ 1610018 h 3436871"/>
                  <a:gd name="connsiteX54" fmla="*/ 1301477 w 2025802"/>
                  <a:gd name="connsiteY54" fmla="*/ 1615627 h 3436871"/>
                  <a:gd name="connsiteX55" fmla="*/ 1323916 w 2025802"/>
                  <a:gd name="connsiteY55" fmla="*/ 1486602 h 3436871"/>
                  <a:gd name="connsiteX56" fmla="*/ 1262208 w 2025802"/>
                  <a:gd name="connsiteY56" fmla="*/ 1301478 h 3436871"/>
                  <a:gd name="connsiteX57" fmla="*/ 1301477 w 2025802"/>
                  <a:gd name="connsiteY57" fmla="*/ 1228550 h 3436871"/>
                  <a:gd name="connsiteX58" fmla="*/ 1234159 w 2025802"/>
                  <a:gd name="connsiteY58" fmla="*/ 1043426 h 3436871"/>
                  <a:gd name="connsiteX59" fmla="*/ 1250989 w 2025802"/>
                  <a:gd name="connsiteY59" fmla="*/ 847083 h 3436871"/>
                  <a:gd name="connsiteX60" fmla="*/ 970498 w 2025802"/>
                  <a:gd name="connsiteY60" fmla="*/ 712447 h 3436871"/>
                  <a:gd name="connsiteX61" fmla="*/ 1015376 w 2025802"/>
                  <a:gd name="connsiteY61" fmla="*/ 622690 h 3436871"/>
                  <a:gd name="connsiteX62" fmla="*/ 1150012 w 2025802"/>
                  <a:gd name="connsiteY62" fmla="*/ 482445 h 3436871"/>
                  <a:gd name="connsiteX63" fmla="*/ 1166841 w 2025802"/>
                  <a:gd name="connsiteY63" fmla="*/ 314150 h 3436871"/>
                  <a:gd name="connsiteX64" fmla="*/ 1161232 w 2025802"/>
                  <a:gd name="connsiteY64" fmla="*/ 196344 h 3436871"/>
                  <a:gd name="connsiteX65" fmla="*/ 1065865 w 2025802"/>
                  <a:gd name="connsiteY65" fmla="*/ 117807 h 3436871"/>
                  <a:gd name="connsiteX66" fmla="*/ 998547 w 2025802"/>
                  <a:gd name="connsiteY66" fmla="*/ 72928 h 3436871"/>
                  <a:gd name="connsiteX67" fmla="*/ 920010 w 2025802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3190 w 2038796"/>
                  <a:gd name="connsiteY48" fmla="*/ 2642224 h 3436871"/>
                  <a:gd name="connsiteX49" fmla="*/ 1694164 w 2038796"/>
                  <a:gd name="connsiteY49" fmla="*/ 2546857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31479 w 2038796"/>
                  <a:gd name="connsiteY53" fmla="*/ 1610018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06360 w 2038796"/>
                  <a:gd name="connsiteY48" fmla="*/ 2664663 h 3436871"/>
                  <a:gd name="connsiteX49" fmla="*/ 1694164 w 2038796"/>
                  <a:gd name="connsiteY49" fmla="*/ 2546857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31479 w 2038796"/>
                  <a:gd name="connsiteY53" fmla="*/ 1610018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06360 w 2038796"/>
                  <a:gd name="connsiteY48" fmla="*/ 2664663 h 3436871"/>
                  <a:gd name="connsiteX49" fmla="*/ 1694164 w 2038796"/>
                  <a:gd name="connsiteY49" fmla="*/ 2546857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31479 w 2038796"/>
                  <a:gd name="connsiteY53" fmla="*/ 1610018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694164 w 2038796"/>
                  <a:gd name="connsiteY49" fmla="*/ 2546857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31479 w 2038796"/>
                  <a:gd name="connsiteY53" fmla="*/ 1610018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31479 w 2038796"/>
                  <a:gd name="connsiteY53" fmla="*/ 1610018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01477 w 2038796"/>
                  <a:gd name="connsiteY54" fmla="*/ 1615627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01478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301477 w 2038796"/>
                  <a:gd name="connsiteY57" fmla="*/ 122855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34159 w 2038796"/>
                  <a:gd name="connsiteY58" fmla="*/ 1043426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0989 w 2038796"/>
                  <a:gd name="connsiteY59" fmla="*/ 847083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6599 w 2038796"/>
                  <a:gd name="connsiteY59" fmla="*/ 880742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6599 w 2038796"/>
                  <a:gd name="connsiteY59" fmla="*/ 880742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6599 w 2038796"/>
                  <a:gd name="connsiteY59" fmla="*/ 880742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6599 w 2038796"/>
                  <a:gd name="connsiteY59" fmla="*/ 880742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65865 w 2038796"/>
                  <a:gd name="connsiteY65" fmla="*/ 11780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6599 w 2038796"/>
                  <a:gd name="connsiteY59" fmla="*/ 880742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93914 w 2038796"/>
                  <a:gd name="connsiteY65" fmla="*/ 134637 h 3436871"/>
                  <a:gd name="connsiteX66" fmla="*/ 998547 w 2038796"/>
                  <a:gd name="connsiteY66" fmla="*/ 72928 h 3436871"/>
                  <a:gd name="connsiteX67" fmla="*/ 920010 w 2038796"/>
                  <a:gd name="connsiteY67" fmla="*/ 0 h 3436871"/>
                  <a:gd name="connsiteX0" fmla="*/ 920010 w 2038796"/>
                  <a:gd name="connsiteY0" fmla="*/ 0 h 3436871"/>
                  <a:gd name="connsiteX1" fmla="*/ 779764 w 2038796"/>
                  <a:gd name="connsiteY1" fmla="*/ 117807 h 3436871"/>
                  <a:gd name="connsiteX2" fmla="*/ 751715 w 2038796"/>
                  <a:gd name="connsiteY2" fmla="*/ 224393 h 3436871"/>
                  <a:gd name="connsiteX3" fmla="*/ 656348 w 2038796"/>
                  <a:gd name="connsiteY3" fmla="*/ 403907 h 3436871"/>
                  <a:gd name="connsiteX4" fmla="*/ 656348 w 2038796"/>
                  <a:gd name="connsiteY4" fmla="*/ 460005 h 3436871"/>
                  <a:gd name="connsiteX5" fmla="*/ 673178 w 2038796"/>
                  <a:gd name="connsiteY5" fmla="*/ 544153 h 3436871"/>
                  <a:gd name="connsiteX6" fmla="*/ 448785 w 2038796"/>
                  <a:gd name="connsiteY6" fmla="*/ 656349 h 3436871"/>
                  <a:gd name="connsiteX7" fmla="*/ 263661 w 2038796"/>
                  <a:gd name="connsiteY7" fmla="*/ 673178 h 3436871"/>
                  <a:gd name="connsiteX8" fmla="*/ 218783 w 2038796"/>
                  <a:gd name="connsiteY8" fmla="*/ 948059 h 3436871"/>
                  <a:gd name="connsiteX9" fmla="*/ 168294 w 2038796"/>
                  <a:gd name="connsiteY9" fmla="*/ 1082695 h 3436871"/>
                  <a:gd name="connsiteX10" fmla="*/ 72927 w 2038796"/>
                  <a:gd name="connsiteY10" fmla="*/ 1211721 h 3436871"/>
                  <a:gd name="connsiteX11" fmla="*/ 0 w 2038796"/>
                  <a:gd name="connsiteY11" fmla="*/ 1346356 h 3436871"/>
                  <a:gd name="connsiteX12" fmla="*/ 134635 w 2038796"/>
                  <a:gd name="connsiteY12" fmla="*/ 1705384 h 3436871"/>
                  <a:gd name="connsiteX13" fmla="*/ 241222 w 2038796"/>
                  <a:gd name="connsiteY13" fmla="*/ 1778312 h 3436871"/>
                  <a:gd name="connsiteX14" fmla="*/ 291710 w 2038796"/>
                  <a:gd name="connsiteY14" fmla="*/ 1744653 h 3436871"/>
                  <a:gd name="connsiteX15" fmla="*/ 336589 w 2038796"/>
                  <a:gd name="connsiteY15" fmla="*/ 1800751 h 3436871"/>
                  <a:gd name="connsiteX16" fmla="*/ 387077 w 2038796"/>
                  <a:gd name="connsiteY16" fmla="*/ 3326621 h 3436871"/>
                  <a:gd name="connsiteX17" fmla="*/ 448785 w 2038796"/>
                  <a:gd name="connsiteY17" fmla="*/ 3298572 h 3436871"/>
                  <a:gd name="connsiteX18" fmla="*/ 431956 w 2038796"/>
                  <a:gd name="connsiteY18" fmla="*/ 2423441 h 3436871"/>
                  <a:gd name="connsiteX19" fmla="*/ 482444 w 2038796"/>
                  <a:gd name="connsiteY19" fmla="*/ 2434660 h 3436871"/>
                  <a:gd name="connsiteX20" fmla="*/ 516103 w 2038796"/>
                  <a:gd name="connsiteY20" fmla="*/ 3119058 h 3436871"/>
                  <a:gd name="connsiteX21" fmla="*/ 583421 w 2038796"/>
                  <a:gd name="connsiteY21" fmla="*/ 3124668 h 3436871"/>
                  <a:gd name="connsiteX22" fmla="*/ 572201 w 2038796"/>
                  <a:gd name="connsiteY22" fmla="*/ 2457100 h 3436871"/>
                  <a:gd name="connsiteX23" fmla="*/ 964888 w 2038796"/>
                  <a:gd name="connsiteY23" fmla="*/ 2462710 h 3436871"/>
                  <a:gd name="connsiteX24" fmla="*/ 970498 w 2038796"/>
                  <a:gd name="connsiteY24" fmla="*/ 2866616 h 3436871"/>
                  <a:gd name="connsiteX25" fmla="*/ 1026596 w 2038796"/>
                  <a:gd name="connsiteY25" fmla="*/ 2877836 h 3436871"/>
                  <a:gd name="connsiteX26" fmla="*/ 1020986 w 2038796"/>
                  <a:gd name="connsiteY26" fmla="*/ 3051740 h 3436871"/>
                  <a:gd name="connsiteX27" fmla="*/ 1009767 w 2038796"/>
                  <a:gd name="connsiteY27" fmla="*/ 3175156 h 3436871"/>
                  <a:gd name="connsiteX28" fmla="*/ 1020986 w 2038796"/>
                  <a:gd name="connsiteY28" fmla="*/ 3393939 h 3436871"/>
                  <a:gd name="connsiteX29" fmla="*/ 1217330 w 2038796"/>
                  <a:gd name="connsiteY29" fmla="*/ 3410768 h 3436871"/>
                  <a:gd name="connsiteX30" fmla="*/ 1211720 w 2038796"/>
                  <a:gd name="connsiteY30" fmla="*/ 3225645 h 3436871"/>
                  <a:gd name="connsiteX31" fmla="*/ 1228549 w 2038796"/>
                  <a:gd name="connsiteY31" fmla="*/ 3051741 h 3436871"/>
                  <a:gd name="connsiteX32" fmla="*/ 1211720 w 2038796"/>
                  <a:gd name="connsiteY32" fmla="*/ 2922714 h 3436871"/>
                  <a:gd name="connsiteX33" fmla="*/ 1234159 w 2038796"/>
                  <a:gd name="connsiteY33" fmla="*/ 2883446 h 3436871"/>
                  <a:gd name="connsiteX34" fmla="*/ 1250988 w 2038796"/>
                  <a:gd name="connsiteY34" fmla="*/ 2664663 h 3436871"/>
                  <a:gd name="connsiteX35" fmla="*/ 1256599 w 2038796"/>
                  <a:gd name="connsiteY35" fmla="*/ 2552467 h 3436871"/>
                  <a:gd name="connsiteX36" fmla="*/ 1262209 w 2038796"/>
                  <a:gd name="connsiteY36" fmla="*/ 2417831 h 3436871"/>
                  <a:gd name="connsiteX37" fmla="*/ 1357574 w 2038796"/>
                  <a:gd name="connsiteY37" fmla="*/ 2569297 h 3436871"/>
                  <a:gd name="connsiteX38" fmla="*/ 1368794 w 2038796"/>
                  <a:gd name="connsiteY38" fmla="*/ 3107839 h 3436871"/>
                  <a:gd name="connsiteX39" fmla="*/ 1413673 w 2038796"/>
                  <a:gd name="connsiteY39" fmla="*/ 3113448 h 3436871"/>
                  <a:gd name="connsiteX40" fmla="*/ 1419283 w 2038796"/>
                  <a:gd name="connsiteY40" fmla="*/ 2625394 h 3436871"/>
                  <a:gd name="connsiteX41" fmla="*/ 1469772 w 2038796"/>
                  <a:gd name="connsiteY41" fmla="*/ 2636614 h 3436871"/>
                  <a:gd name="connsiteX42" fmla="*/ 1480991 w 2038796"/>
                  <a:gd name="connsiteY42" fmla="*/ 3292962 h 3436871"/>
                  <a:gd name="connsiteX43" fmla="*/ 1531479 w 2038796"/>
                  <a:gd name="connsiteY43" fmla="*/ 3276133 h 3436871"/>
                  <a:gd name="connsiteX44" fmla="*/ 1537090 w 2038796"/>
                  <a:gd name="connsiteY44" fmla="*/ 2804908 h 3436871"/>
                  <a:gd name="connsiteX45" fmla="*/ 1604407 w 2038796"/>
                  <a:gd name="connsiteY45" fmla="*/ 2961983 h 3436871"/>
                  <a:gd name="connsiteX46" fmla="*/ 1991484 w 2038796"/>
                  <a:gd name="connsiteY46" fmla="*/ 2765639 h 3436871"/>
                  <a:gd name="connsiteX47" fmla="*/ 1997094 w 2038796"/>
                  <a:gd name="connsiteY47" fmla="*/ 2653443 h 3436871"/>
                  <a:gd name="connsiteX48" fmla="*/ 1828800 w 2038796"/>
                  <a:gd name="connsiteY48" fmla="*/ 2636614 h 3436871"/>
                  <a:gd name="connsiteX49" fmla="*/ 1705383 w 2038796"/>
                  <a:gd name="connsiteY49" fmla="*/ 2563686 h 3436871"/>
                  <a:gd name="connsiteX50" fmla="*/ 1621237 w 2038796"/>
                  <a:gd name="connsiteY50" fmla="*/ 2451490 h 3436871"/>
                  <a:gd name="connsiteX51" fmla="*/ 1694164 w 2038796"/>
                  <a:gd name="connsiteY51" fmla="*/ 2328074 h 3436871"/>
                  <a:gd name="connsiteX52" fmla="*/ 1514650 w 2038796"/>
                  <a:gd name="connsiteY52" fmla="*/ 2030754 h 3436871"/>
                  <a:gd name="connsiteX53" fmla="*/ 1503430 w 2038796"/>
                  <a:gd name="connsiteY53" fmla="*/ 1626847 h 3436871"/>
                  <a:gd name="connsiteX54" fmla="*/ 1312696 w 2038796"/>
                  <a:gd name="connsiteY54" fmla="*/ 1649285 h 3436871"/>
                  <a:gd name="connsiteX55" fmla="*/ 1323916 w 2038796"/>
                  <a:gd name="connsiteY55" fmla="*/ 1486602 h 3436871"/>
                  <a:gd name="connsiteX56" fmla="*/ 1262208 w 2038796"/>
                  <a:gd name="connsiteY56" fmla="*/ 1346357 h 3436871"/>
                  <a:gd name="connsiteX57" fmla="*/ 1284648 w 2038796"/>
                  <a:gd name="connsiteY57" fmla="*/ 1239770 h 3436871"/>
                  <a:gd name="connsiteX58" fmla="*/ 1256599 w 2038796"/>
                  <a:gd name="connsiteY58" fmla="*/ 1077085 h 3436871"/>
                  <a:gd name="connsiteX59" fmla="*/ 1256599 w 2038796"/>
                  <a:gd name="connsiteY59" fmla="*/ 880742 h 3436871"/>
                  <a:gd name="connsiteX60" fmla="*/ 970498 w 2038796"/>
                  <a:gd name="connsiteY60" fmla="*/ 712447 h 3436871"/>
                  <a:gd name="connsiteX61" fmla="*/ 1015376 w 2038796"/>
                  <a:gd name="connsiteY61" fmla="*/ 622690 h 3436871"/>
                  <a:gd name="connsiteX62" fmla="*/ 1150012 w 2038796"/>
                  <a:gd name="connsiteY62" fmla="*/ 482445 h 3436871"/>
                  <a:gd name="connsiteX63" fmla="*/ 1166841 w 2038796"/>
                  <a:gd name="connsiteY63" fmla="*/ 314150 h 3436871"/>
                  <a:gd name="connsiteX64" fmla="*/ 1161232 w 2038796"/>
                  <a:gd name="connsiteY64" fmla="*/ 196344 h 3436871"/>
                  <a:gd name="connsiteX65" fmla="*/ 1093914 w 2038796"/>
                  <a:gd name="connsiteY65" fmla="*/ 134637 h 3436871"/>
                  <a:gd name="connsiteX66" fmla="*/ 987327 w 2038796"/>
                  <a:gd name="connsiteY66" fmla="*/ 95368 h 3436871"/>
                  <a:gd name="connsiteX67" fmla="*/ 920010 w 2038796"/>
                  <a:gd name="connsiteY67" fmla="*/ 0 h 3436871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3178 w 2038796"/>
                  <a:gd name="connsiteY5" fmla="*/ 493665 h 3386383"/>
                  <a:gd name="connsiteX6" fmla="*/ 448785 w 2038796"/>
                  <a:gd name="connsiteY6" fmla="*/ 605861 h 3386383"/>
                  <a:gd name="connsiteX7" fmla="*/ 263661 w 2038796"/>
                  <a:gd name="connsiteY7" fmla="*/ 622690 h 3386383"/>
                  <a:gd name="connsiteX8" fmla="*/ 218783 w 2038796"/>
                  <a:gd name="connsiteY8" fmla="*/ 897571 h 3386383"/>
                  <a:gd name="connsiteX9" fmla="*/ 168294 w 2038796"/>
                  <a:gd name="connsiteY9" fmla="*/ 1032207 h 3386383"/>
                  <a:gd name="connsiteX10" fmla="*/ 72927 w 2038796"/>
                  <a:gd name="connsiteY10" fmla="*/ 1161233 h 3386383"/>
                  <a:gd name="connsiteX11" fmla="*/ 0 w 2038796"/>
                  <a:gd name="connsiteY11" fmla="*/ 1295868 h 3386383"/>
                  <a:gd name="connsiteX12" fmla="*/ 134635 w 2038796"/>
                  <a:gd name="connsiteY12" fmla="*/ 1654896 h 3386383"/>
                  <a:gd name="connsiteX13" fmla="*/ 241222 w 2038796"/>
                  <a:gd name="connsiteY13" fmla="*/ 1727824 h 3386383"/>
                  <a:gd name="connsiteX14" fmla="*/ 291710 w 2038796"/>
                  <a:gd name="connsiteY14" fmla="*/ 1694165 h 3386383"/>
                  <a:gd name="connsiteX15" fmla="*/ 336589 w 2038796"/>
                  <a:gd name="connsiteY15" fmla="*/ 1750263 h 3386383"/>
                  <a:gd name="connsiteX16" fmla="*/ 387077 w 2038796"/>
                  <a:gd name="connsiteY16" fmla="*/ 3276133 h 3386383"/>
                  <a:gd name="connsiteX17" fmla="*/ 448785 w 2038796"/>
                  <a:gd name="connsiteY17" fmla="*/ 3248084 h 3386383"/>
                  <a:gd name="connsiteX18" fmla="*/ 431956 w 2038796"/>
                  <a:gd name="connsiteY18" fmla="*/ 2372953 h 3386383"/>
                  <a:gd name="connsiteX19" fmla="*/ 482444 w 2038796"/>
                  <a:gd name="connsiteY19" fmla="*/ 2384172 h 3386383"/>
                  <a:gd name="connsiteX20" fmla="*/ 516103 w 2038796"/>
                  <a:gd name="connsiteY20" fmla="*/ 3068570 h 3386383"/>
                  <a:gd name="connsiteX21" fmla="*/ 583421 w 2038796"/>
                  <a:gd name="connsiteY21" fmla="*/ 3074180 h 3386383"/>
                  <a:gd name="connsiteX22" fmla="*/ 572201 w 2038796"/>
                  <a:gd name="connsiteY22" fmla="*/ 2406612 h 3386383"/>
                  <a:gd name="connsiteX23" fmla="*/ 964888 w 2038796"/>
                  <a:gd name="connsiteY23" fmla="*/ 2412222 h 3386383"/>
                  <a:gd name="connsiteX24" fmla="*/ 970498 w 2038796"/>
                  <a:gd name="connsiteY24" fmla="*/ 2816128 h 3386383"/>
                  <a:gd name="connsiteX25" fmla="*/ 1026596 w 2038796"/>
                  <a:gd name="connsiteY25" fmla="*/ 2827348 h 3386383"/>
                  <a:gd name="connsiteX26" fmla="*/ 1020986 w 2038796"/>
                  <a:gd name="connsiteY26" fmla="*/ 3001252 h 3386383"/>
                  <a:gd name="connsiteX27" fmla="*/ 1009767 w 2038796"/>
                  <a:gd name="connsiteY27" fmla="*/ 3124668 h 3386383"/>
                  <a:gd name="connsiteX28" fmla="*/ 1020986 w 2038796"/>
                  <a:gd name="connsiteY28" fmla="*/ 3343451 h 3386383"/>
                  <a:gd name="connsiteX29" fmla="*/ 1217330 w 2038796"/>
                  <a:gd name="connsiteY29" fmla="*/ 3360280 h 3386383"/>
                  <a:gd name="connsiteX30" fmla="*/ 1211720 w 2038796"/>
                  <a:gd name="connsiteY30" fmla="*/ 3175157 h 3386383"/>
                  <a:gd name="connsiteX31" fmla="*/ 1228549 w 2038796"/>
                  <a:gd name="connsiteY31" fmla="*/ 3001253 h 3386383"/>
                  <a:gd name="connsiteX32" fmla="*/ 1211720 w 2038796"/>
                  <a:gd name="connsiteY32" fmla="*/ 2872226 h 3386383"/>
                  <a:gd name="connsiteX33" fmla="*/ 1234159 w 2038796"/>
                  <a:gd name="connsiteY33" fmla="*/ 2832958 h 3386383"/>
                  <a:gd name="connsiteX34" fmla="*/ 1250988 w 2038796"/>
                  <a:gd name="connsiteY34" fmla="*/ 2614175 h 3386383"/>
                  <a:gd name="connsiteX35" fmla="*/ 1256599 w 2038796"/>
                  <a:gd name="connsiteY35" fmla="*/ 2501979 h 3386383"/>
                  <a:gd name="connsiteX36" fmla="*/ 1262209 w 2038796"/>
                  <a:gd name="connsiteY36" fmla="*/ 2367343 h 3386383"/>
                  <a:gd name="connsiteX37" fmla="*/ 1357574 w 2038796"/>
                  <a:gd name="connsiteY37" fmla="*/ 2518809 h 3386383"/>
                  <a:gd name="connsiteX38" fmla="*/ 1368794 w 2038796"/>
                  <a:gd name="connsiteY38" fmla="*/ 3057351 h 3386383"/>
                  <a:gd name="connsiteX39" fmla="*/ 1413673 w 2038796"/>
                  <a:gd name="connsiteY39" fmla="*/ 3062960 h 3386383"/>
                  <a:gd name="connsiteX40" fmla="*/ 1419283 w 2038796"/>
                  <a:gd name="connsiteY40" fmla="*/ 2574906 h 3386383"/>
                  <a:gd name="connsiteX41" fmla="*/ 1469772 w 2038796"/>
                  <a:gd name="connsiteY41" fmla="*/ 2586126 h 3386383"/>
                  <a:gd name="connsiteX42" fmla="*/ 1480991 w 2038796"/>
                  <a:gd name="connsiteY42" fmla="*/ 3242474 h 3386383"/>
                  <a:gd name="connsiteX43" fmla="*/ 1531479 w 2038796"/>
                  <a:gd name="connsiteY43" fmla="*/ 3225645 h 3386383"/>
                  <a:gd name="connsiteX44" fmla="*/ 1537090 w 2038796"/>
                  <a:gd name="connsiteY44" fmla="*/ 2754420 h 3386383"/>
                  <a:gd name="connsiteX45" fmla="*/ 1604407 w 2038796"/>
                  <a:gd name="connsiteY45" fmla="*/ 2911495 h 3386383"/>
                  <a:gd name="connsiteX46" fmla="*/ 1991484 w 2038796"/>
                  <a:gd name="connsiteY46" fmla="*/ 2715151 h 3386383"/>
                  <a:gd name="connsiteX47" fmla="*/ 1997094 w 2038796"/>
                  <a:gd name="connsiteY47" fmla="*/ 2602955 h 3386383"/>
                  <a:gd name="connsiteX48" fmla="*/ 1828800 w 2038796"/>
                  <a:gd name="connsiteY48" fmla="*/ 2586126 h 3386383"/>
                  <a:gd name="connsiteX49" fmla="*/ 1705383 w 2038796"/>
                  <a:gd name="connsiteY49" fmla="*/ 2513198 h 3386383"/>
                  <a:gd name="connsiteX50" fmla="*/ 1621237 w 2038796"/>
                  <a:gd name="connsiteY50" fmla="*/ 2401002 h 3386383"/>
                  <a:gd name="connsiteX51" fmla="*/ 1694164 w 2038796"/>
                  <a:gd name="connsiteY51" fmla="*/ 2277586 h 3386383"/>
                  <a:gd name="connsiteX52" fmla="*/ 1514650 w 2038796"/>
                  <a:gd name="connsiteY52" fmla="*/ 1980266 h 3386383"/>
                  <a:gd name="connsiteX53" fmla="*/ 1503430 w 2038796"/>
                  <a:gd name="connsiteY53" fmla="*/ 1576359 h 3386383"/>
                  <a:gd name="connsiteX54" fmla="*/ 1312696 w 2038796"/>
                  <a:gd name="connsiteY54" fmla="*/ 1598797 h 3386383"/>
                  <a:gd name="connsiteX55" fmla="*/ 1323916 w 2038796"/>
                  <a:gd name="connsiteY55" fmla="*/ 1436114 h 3386383"/>
                  <a:gd name="connsiteX56" fmla="*/ 1262208 w 2038796"/>
                  <a:gd name="connsiteY56" fmla="*/ 1295869 h 3386383"/>
                  <a:gd name="connsiteX57" fmla="*/ 1284648 w 2038796"/>
                  <a:gd name="connsiteY57" fmla="*/ 1189282 h 3386383"/>
                  <a:gd name="connsiteX58" fmla="*/ 1256599 w 2038796"/>
                  <a:gd name="connsiteY58" fmla="*/ 1026597 h 3386383"/>
                  <a:gd name="connsiteX59" fmla="*/ 1256599 w 2038796"/>
                  <a:gd name="connsiteY59" fmla="*/ 830254 h 3386383"/>
                  <a:gd name="connsiteX60" fmla="*/ 970498 w 2038796"/>
                  <a:gd name="connsiteY60" fmla="*/ 661959 h 3386383"/>
                  <a:gd name="connsiteX61" fmla="*/ 1015376 w 2038796"/>
                  <a:gd name="connsiteY61" fmla="*/ 572202 h 3386383"/>
                  <a:gd name="connsiteX62" fmla="*/ 1150012 w 2038796"/>
                  <a:gd name="connsiteY62" fmla="*/ 431957 h 3386383"/>
                  <a:gd name="connsiteX63" fmla="*/ 1166841 w 2038796"/>
                  <a:gd name="connsiteY63" fmla="*/ 263662 h 3386383"/>
                  <a:gd name="connsiteX64" fmla="*/ 1161232 w 2038796"/>
                  <a:gd name="connsiteY64" fmla="*/ 145856 h 3386383"/>
                  <a:gd name="connsiteX65" fmla="*/ 1093914 w 2038796"/>
                  <a:gd name="connsiteY65" fmla="*/ 84149 h 3386383"/>
                  <a:gd name="connsiteX66" fmla="*/ 987327 w 2038796"/>
                  <a:gd name="connsiteY66" fmla="*/ 44880 h 3386383"/>
                  <a:gd name="connsiteX67" fmla="*/ 869522 w 2038796"/>
                  <a:gd name="connsiteY67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8788 w 2038796"/>
                  <a:gd name="connsiteY5" fmla="*/ 516105 h 3386383"/>
                  <a:gd name="connsiteX6" fmla="*/ 448785 w 2038796"/>
                  <a:gd name="connsiteY6" fmla="*/ 605861 h 3386383"/>
                  <a:gd name="connsiteX7" fmla="*/ 263661 w 2038796"/>
                  <a:gd name="connsiteY7" fmla="*/ 622690 h 3386383"/>
                  <a:gd name="connsiteX8" fmla="*/ 218783 w 2038796"/>
                  <a:gd name="connsiteY8" fmla="*/ 897571 h 3386383"/>
                  <a:gd name="connsiteX9" fmla="*/ 168294 w 2038796"/>
                  <a:gd name="connsiteY9" fmla="*/ 1032207 h 3386383"/>
                  <a:gd name="connsiteX10" fmla="*/ 72927 w 2038796"/>
                  <a:gd name="connsiteY10" fmla="*/ 1161233 h 3386383"/>
                  <a:gd name="connsiteX11" fmla="*/ 0 w 2038796"/>
                  <a:gd name="connsiteY11" fmla="*/ 1295868 h 3386383"/>
                  <a:gd name="connsiteX12" fmla="*/ 134635 w 2038796"/>
                  <a:gd name="connsiteY12" fmla="*/ 1654896 h 3386383"/>
                  <a:gd name="connsiteX13" fmla="*/ 241222 w 2038796"/>
                  <a:gd name="connsiteY13" fmla="*/ 1727824 h 3386383"/>
                  <a:gd name="connsiteX14" fmla="*/ 291710 w 2038796"/>
                  <a:gd name="connsiteY14" fmla="*/ 1694165 h 3386383"/>
                  <a:gd name="connsiteX15" fmla="*/ 336589 w 2038796"/>
                  <a:gd name="connsiteY15" fmla="*/ 1750263 h 3386383"/>
                  <a:gd name="connsiteX16" fmla="*/ 387077 w 2038796"/>
                  <a:gd name="connsiteY16" fmla="*/ 3276133 h 3386383"/>
                  <a:gd name="connsiteX17" fmla="*/ 448785 w 2038796"/>
                  <a:gd name="connsiteY17" fmla="*/ 3248084 h 3386383"/>
                  <a:gd name="connsiteX18" fmla="*/ 431956 w 2038796"/>
                  <a:gd name="connsiteY18" fmla="*/ 2372953 h 3386383"/>
                  <a:gd name="connsiteX19" fmla="*/ 482444 w 2038796"/>
                  <a:gd name="connsiteY19" fmla="*/ 2384172 h 3386383"/>
                  <a:gd name="connsiteX20" fmla="*/ 516103 w 2038796"/>
                  <a:gd name="connsiteY20" fmla="*/ 3068570 h 3386383"/>
                  <a:gd name="connsiteX21" fmla="*/ 583421 w 2038796"/>
                  <a:gd name="connsiteY21" fmla="*/ 3074180 h 3386383"/>
                  <a:gd name="connsiteX22" fmla="*/ 572201 w 2038796"/>
                  <a:gd name="connsiteY22" fmla="*/ 2406612 h 3386383"/>
                  <a:gd name="connsiteX23" fmla="*/ 964888 w 2038796"/>
                  <a:gd name="connsiteY23" fmla="*/ 2412222 h 3386383"/>
                  <a:gd name="connsiteX24" fmla="*/ 970498 w 2038796"/>
                  <a:gd name="connsiteY24" fmla="*/ 2816128 h 3386383"/>
                  <a:gd name="connsiteX25" fmla="*/ 1026596 w 2038796"/>
                  <a:gd name="connsiteY25" fmla="*/ 2827348 h 3386383"/>
                  <a:gd name="connsiteX26" fmla="*/ 1020986 w 2038796"/>
                  <a:gd name="connsiteY26" fmla="*/ 3001252 h 3386383"/>
                  <a:gd name="connsiteX27" fmla="*/ 1009767 w 2038796"/>
                  <a:gd name="connsiteY27" fmla="*/ 3124668 h 3386383"/>
                  <a:gd name="connsiteX28" fmla="*/ 1020986 w 2038796"/>
                  <a:gd name="connsiteY28" fmla="*/ 3343451 h 3386383"/>
                  <a:gd name="connsiteX29" fmla="*/ 1217330 w 2038796"/>
                  <a:gd name="connsiteY29" fmla="*/ 3360280 h 3386383"/>
                  <a:gd name="connsiteX30" fmla="*/ 1211720 w 2038796"/>
                  <a:gd name="connsiteY30" fmla="*/ 3175157 h 3386383"/>
                  <a:gd name="connsiteX31" fmla="*/ 1228549 w 2038796"/>
                  <a:gd name="connsiteY31" fmla="*/ 3001253 h 3386383"/>
                  <a:gd name="connsiteX32" fmla="*/ 1211720 w 2038796"/>
                  <a:gd name="connsiteY32" fmla="*/ 2872226 h 3386383"/>
                  <a:gd name="connsiteX33" fmla="*/ 1234159 w 2038796"/>
                  <a:gd name="connsiteY33" fmla="*/ 2832958 h 3386383"/>
                  <a:gd name="connsiteX34" fmla="*/ 1250988 w 2038796"/>
                  <a:gd name="connsiteY34" fmla="*/ 2614175 h 3386383"/>
                  <a:gd name="connsiteX35" fmla="*/ 1256599 w 2038796"/>
                  <a:gd name="connsiteY35" fmla="*/ 2501979 h 3386383"/>
                  <a:gd name="connsiteX36" fmla="*/ 1262209 w 2038796"/>
                  <a:gd name="connsiteY36" fmla="*/ 2367343 h 3386383"/>
                  <a:gd name="connsiteX37" fmla="*/ 1357574 w 2038796"/>
                  <a:gd name="connsiteY37" fmla="*/ 2518809 h 3386383"/>
                  <a:gd name="connsiteX38" fmla="*/ 1368794 w 2038796"/>
                  <a:gd name="connsiteY38" fmla="*/ 3057351 h 3386383"/>
                  <a:gd name="connsiteX39" fmla="*/ 1413673 w 2038796"/>
                  <a:gd name="connsiteY39" fmla="*/ 3062960 h 3386383"/>
                  <a:gd name="connsiteX40" fmla="*/ 1419283 w 2038796"/>
                  <a:gd name="connsiteY40" fmla="*/ 2574906 h 3386383"/>
                  <a:gd name="connsiteX41" fmla="*/ 1469772 w 2038796"/>
                  <a:gd name="connsiteY41" fmla="*/ 2586126 h 3386383"/>
                  <a:gd name="connsiteX42" fmla="*/ 1480991 w 2038796"/>
                  <a:gd name="connsiteY42" fmla="*/ 3242474 h 3386383"/>
                  <a:gd name="connsiteX43" fmla="*/ 1531479 w 2038796"/>
                  <a:gd name="connsiteY43" fmla="*/ 3225645 h 3386383"/>
                  <a:gd name="connsiteX44" fmla="*/ 1537090 w 2038796"/>
                  <a:gd name="connsiteY44" fmla="*/ 2754420 h 3386383"/>
                  <a:gd name="connsiteX45" fmla="*/ 1604407 w 2038796"/>
                  <a:gd name="connsiteY45" fmla="*/ 2911495 h 3386383"/>
                  <a:gd name="connsiteX46" fmla="*/ 1991484 w 2038796"/>
                  <a:gd name="connsiteY46" fmla="*/ 2715151 h 3386383"/>
                  <a:gd name="connsiteX47" fmla="*/ 1997094 w 2038796"/>
                  <a:gd name="connsiteY47" fmla="*/ 2602955 h 3386383"/>
                  <a:gd name="connsiteX48" fmla="*/ 1828800 w 2038796"/>
                  <a:gd name="connsiteY48" fmla="*/ 2586126 h 3386383"/>
                  <a:gd name="connsiteX49" fmla="*/ 1705383 w 2038796"/>
                  <a:gd name="connsiteY49" fmla="*/ 2513198 h 3386383"/>
                  <a:gd name="connsiteX50" fmla="*/ 1621237 w 2038796"/>
                  <a:gd name="connsiteY50" fmla="*/ 2401002 h 3386383"/>
                  <a:gd name="connsiteX51" fmla="*/ 1694164 w 2038796"/>
                  <a:gd name="connsiteY51" fmla="*/ 2277586 h 3386383"/>
                  <a:gd name="connsiteX52" fmla="*/ 1514650 w 2038796"/>
                  <a:gd name="connsiteY52" fmla="*/ 1980266 h 3386383"/>
                  <a:gd name="connsiteX53" fmla="*/ 1503430 w 2038796"/>
                  <a:gd name="connsiteY53" fmla="*/ 1576359 h 3386383"/>
                  <a:gd name="connsiteX54" fmla="*/ 1312696 w 2038796"/>
                  <a:gd name="connsiteY54" fmla="*/ 1598797 h 3386383"/>
                  <a:gd name="connsiteX55" fmla="*/ 1323916 w 2038796"/>
                  <a:gd name="connsiteY55" fmla="*/ 1436114 h 3386383"/>
                  <a:gd name="connsiteX56" fmla="*/ 1262208 w 2038796"/>
                  <a:gd name="connsiteY56" fmla="*/ 1295869 h 3386383"/>
                  <a:gd name="connsiteX57" fmla="*/ 1284648 w 2038796"/>
                  <a:gd name="connsiteY57" fmla="*/ 1189282 h 3386383"/>
                  <a:gd name="connsiteX58" fmla="*/ 1256599 w 2038796"/>
                  <a:gd name="connsiteY58" fmla="*/ 1026597 h 3386383"/>
                  <a:gd name="connsiteX59" fmla="*/ 1256599 w 2038796"/>
                  <a:gd name="connsiteY59" fmla="*/ 830254 h 3386383"/>
                  <a:gd name="connsiteX60" fmla="*/ 970498 w 2038796"/>
                  <a:gd name="connsiteY60" fmla="*/ 661959 h 3386383"/>
                  <a:gd name="connsiteX61" fmla="*/ 1015376 w 2038796"/>
                  <a:gd name="connsiteY61" fmla="*/ 572202 h 3386383"/>
                  <a:gd name="connsiteX62" fmla="*/ 1150012 w 2038796"/>
                  <a:gd name="connsiteY62" fmla="*/ 431957 h 3386383"/>
                  <a:gd name="connsiteX63" fmla="*/ 1166841 w 2038796"/>
                  <a:gd name="connsiteY63" fmla="*/ 263662 h 3386383"/>
                  <a:gd name="connsiteX64" fmla="*/ 1161232 w 2038796"/>
                  <a:gd name="connsiteY64" fmla="*/ 145856 h 3386383"/>
                  <a:gd name="connsiteX65" fmla="*/ 1093914 w 2038796"/>
                  <a:gd name="connsiteY65" fmla="*/ 84149 h 3386383"/>
                  <a:gd name="connsiteX66" fmla="*/ 987327 w 2038796"/>
                  <a:gd name="connsiteY66" fmla="*/ 44880 h 3386383"/>
                  <a:gd name="connsiteX67" fmla="*/ 869522 w 2038796"/>
                  <a:gd name="connsiteY67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8788 w 2038796"/>
                  <a:gd name="connsiteY5" fmla="*/ 516105 h 3386383"/>
                  <a:gd name="connsiteX6" fmla="*/ 488053 w 2038796"/>
                  <a:gd name="connsiteY6" fmla="*/ 617081 h 3386383"/>
                  <a:gd name="connsiteX7" fmla="*/ 263661 w 2038796"/>
                  <a:gd name="connsiteY7" fmla="*/ 622690 h 3386383"/>
                  <a:gd name="connsiteX8" fmla="*/ 218783 w 2038796"/>
                  <a:gd name="connsiteY8" fmla="*/ 897571 h 3386383"/>
                  <a:gd name="connsiteX9" fmla="*/ 168294 w 2038796"/>
                  <a:gd name="connsiteY9" fmla="*/ 1032207 h 3386383"/>
                  <a:gd name="connsiteX10" fmla="*/ 72927 w 2038796"/>
                  <a:gd name="connsiteY10" fmla="*/ 1161233 h 3386383"/>
                  <a:gd name="connsiteX11" fmla="*/ 0 w 2038796"/>
                  <a:gd name="connsiteY11" fmla="*/ 1295868 h 3386383"/>
                  <a:gd name="connsiteX12" fmla="*/ 134635 w 2038796"/>
                  <a:gd name="connsiteY12" fmla="*/ 1654896 h 3386383"/>
                  <a:gd name="connsiteX13" fmla="*/ 241222 w 2038796"/>
                  <a:gd name="connsiteY13" fmla="*/ 1727824 h 3386383"/>
                  <a:gd name="connsiteX14" fmla="*/ 291710 w 2038796"/>
                  <a:gd name="connsiteY14" fmla="*/ 1694165 h 3386383"/>
                  <a:gd name="connsiteX15" fmla="*/ 336589 w 2038796"/>
                  <a:gd name="connsiteY15" fmla="*/ 1750263 h 3386383"/>
                  <a:gd name="connsiteX16" fmla="*/ 387077 w 2038796"/>
                  <a:gd name="connsiteY16" fmla="*/ 3276133 h 3386383"/>
                  <a:gd name="connsiteX17" fmla="*/ 448785 w 2038796"/>
                  <a:gd name="connsiteY17" fmla="*/ 3248084 h 3386383"/>
                  <a:gd name="connsiteX18" fmla="*/ 431956 w 2038796"/>
                  <a:gd name="connsiteY18" fmla="*/ 2372953 h 3386383"/>
                  <a:gd name="connsiteX19" fmla="*/ 482444 w 2038796"/>
                  <a:gd name="connsiteY19" fmla="*/ 2384172 h 3386383"/>
                  <a:gd name="connsiteX20" fmla="*/ 516103 w 2038796"/>
                  <a:gd name="connsiteY20" fmla="*/ 3068570 h 3386383"/>
                  <a:gd name="connsiteX21" fmla="*/ 583421 w 2038796"/>
                  <a:gd name="connsiteY21" fmla="*/ 3074180 h 3386383"/>
                  <a:gd name="connsiteX22" fmla="*/ 572201 w 2038796"/>
                  <a:gd name="connsiteY22" fmla="*/ 2406612 h 3386383"/>
                  <a:gd name="connsiteX23" fmla="*/ 964888 w 2038796"/>
                  <a:gd name="connsiteY23" fmla="*/ 2412222 h 3386383"/>
                  <a:gd name="connsiteX24" fmla="*/ 970498 w 2038796"/>
                  <a:gd name="connsiteY24" fmla="*/ 2816128 h 3386383"/>
                  <a:gd name="connsiteX25" fmla="*/ 1026596 w 2038796"/>
                  <a:gd name="connsiteY25" fmla="*/ 2827348 h 3386383"/>
                  <a:gd name="connsiteX26" fmla="*/ 1020986 w 2038796"/>
                  <a:gd name="connsiteY26" fmla="*/ 3001252 h 3386383"/>
                  <a:gd name="connsiteX27" fmla="*/ 1009767 w 2038796"/>
                  <a:gd name="connsiteY27" fmla="*/ 3124668 h 3386383"/>
                  <a:gd name="connsiteX28" fmla="*/ 1020986 w 2038796"/>
                  <a:gd name="connsiteY28" fmla="*/ 3343451 h 3386383"/>
                  <a:gd name="connsiteX29" fmla="*/ 1217330 w 2038796"/>
                  <a:gd name="connsiteY29" fmla="*/ 3360280 h 3386383"/>
                  <a:gd name="connsiteX30" fmla="*/ 1211720 w 2038796"/>
                  <a:gd name="connsiteY30" fmla="*/ 3175157 h 3386383"/>
                  <a:gd name="connsiteX31" fmla="*/ 1228549 w 2038796"/>
                  <a:gd name="connsiteY31" fmla="*/ 3001253 h 3386383"/>
                  <a:gd name="connsiteX32" fmla="*/ 1211720 w 2038796"/>
                  <a:gd name="connsiteY32" fmla="*/ 2872226 h 3386383"/>
                  <a:gd name="connsiteX33" fmla="*/ 1234159 w 2038796"/>
                  <a:gd name="connsiteY33" fmla="*/ 2832958 h 3386383"/>
                  <a:gd name="connsiteX34" fmla="*/ 1250988 w 2038796"/>
                  <a:gd name="connsiteY34" fmla="*/ 2614175 h 3386383"/>
                  <a:gd name="connsiteX35" fmla="*/ 1256599 w 2038796"/>
                  <a:gd name="connsiteY35" fmla="*/ 2501979 h 3386383"/>
                  <a:gd name="connsiteX36" fmla="*/ 1262209 w 2038796"/>
                  <a:gd name="connsiteY36" fmla="*/ 2367343 h 3386383"/>
                  <a:gd name="connsiteX37" fmla="*/ 1357574 w 2038796"/>
                  <a:gd name="connsiteY37" fmla="*/ 2518809 h 3386383"/>
                  <a:gd name="connsiteX38" fmla="*/ 1368794 w 2038796"/>
                  <a:gd name="connsiteY38" fmla="*/ 3057351 h 3386383"/>
                  <a:gd name="connsiteX39" fmla="*/ 1413673 w 2038796"/>
                  <a:gd name="connsiteY39" fmla="*/ 3062960 h 3386383"/>
                  <a:gd name="connsiteX40" fmla="*/ 1419283 w 2038796"/>
                  <a:gd name="connsiteY40" fmla="*/ 2574906 h 3386383"/>
                  <a:gd name="connsiteX41" fmla="*/ 1469772 w 2038796"/>
                  <a:gd name="connsiteY41" fmla="*/ 2586126 h 3386383"/>
                  <a:gd name="connsiteX42" fmla="*/ 1480991 w 2038796"/>
                  <a:gd name="connsiteY42" fmla="*/ 3242474 h 3386383"/>
                  <a:gd name="connsiteX43" fmla="*/ 1531479 w 2038796"/>
                  <a:gd name="connsiteY43" fmla="*/ 3225645 h 3386383"/>
                  <a:gd name="connsiteX44" fmla="*/ 1537090 w 2038796"/>
                  <a:gd name="connsiteY44" fmla="*/ 2754420 h 3386383"/>
                  <a:gd name="connsiteX45" fmla="*/ 1604407 w 2038796"/>
                  <a:gd name="connsiteY45" fmla="*/ 2911495 h 3386383"/>
                  <a:gd name="connsiteX46" fmla="*/ 1991484 w 2038796"/>
                  <a:gd name="connsiteY46" fmla="*/ 2715151 h 3386383"/>
                  <a:gd name="connsiteX47" fmla="*/ 1997094 w 2038796"/>
                  <a:gd name="connsiteY47" fmla="*/ 2602955 h 3386383"/>
                  <a:gd name="connsiteX48" fmla="*/ 1828800 w 2038796"/>
                  <a:gd name="connsiteY48" fmla="*/ 2586126 h 3386383"/>
                  <a:gd name="connsiteX49" fmla="*/ 1705383 w 2038796"/>
                  <a:gd name="connsiteY49" fmla="*/ 2513198 h 3386383"/>
                  <a:gd name="connsiteX50" fmla="*/ 1621237 w 2038796"/>
                  <a:gd name="connsiteY50" fmla="*/ 2401002 h 3386383"/>
                  <a:gd name="connsiteX51" fmla="*/ 1694164 w 2038796"/>
                  <a:gd name="connsiteY51" fmla="*/ 2277586 h 3386383"/>
                  <a:gd name="connsiteX52" fmla="*/ 1514650 w 2038796"/>
                  <a:gd name="connsiteY52" fmla="*/ 1980266 h 3386383"/>
                  <a:gd name="connsiteX53" fmla="*/ 1503430 w 2038796"/>
                  <a:gd name="connsiteY53" fmla="*/ 1576359 h 3386383"/>
                  <a:gd name="connsiteX54" fmla="*/ 1312696 w 2038796"/>
                  <a:gd name="connsiteY54" fmla="*/ 1598797 h 3386383"/>
                  <a:gd name="connsiteX55" fmla="*/ 1323916 w 2038796"/>
                  <a:gd name="connsiteY55" fmla="*/ 1436114 h 3386383"/>
                  <a:gd name="connsiteX56" fmla="*/ 1262208 w 2038796"/>
                  <a:gd name="connsiteY56" fmla="*/ 1295869 h 3386383"/>
                  <a:gd name="connsiteX57" fmla="*/ 1284648 w 2038796"/>
                  <a:gd name="connsiteY57" fmla="*/ 1189282 h 3386383"/>
                  <a:gd name="connsiteX58" fmla="*/ 1256599 w 2038796"/>
                  <a:gd name="connsiteY58" fmla="*/ 1026597 h 3386383"/>
                  <a:gd name="connsiteX59" fmla="*/ 1256599 w 2038796"/>
                  <a:gd name="connsiteY59" fmla="*/ 830254 h 3386383"/>
                  <a:gd name="connsiteX60" fmla="*/ 970498 w 2038796"/>
                  <a:gd name="connsiteY60" fmla="*/ 661959 h 3386383"/>
                  <a:gd name="connsiteX61" fmla="*/ 1015376 w 2038796"/>
                  <a:gd name="connsiteY61" fmla="*/ 572202 h 3386383"/>
                  <a:gd name="connsiteX62" fmla="*/ 1150012 w 2038796"/>
                  <a:gd name="connsiteY62" fmla="*/ 431957 h 3386383"/>
                  <a:gd name="connsiteX63" fmla="*/ 1166841 w 2038796"/>
                  <a:gd name="connsiteY63" fmla="*/ 263662 h 3386383"/>
                  <a:gd name="connsiteX64" fmla="*/ 1161232 w 2038796"/>
                  <a:gd name="connsiteY64" fmla="*/ 145856 h 3386383"/>
                  <a:gd name="connsiteX65" fmla="*/ 1093914 w 2038796"/>
                  <a:gd name="connsiteY65" fmla="*/ 84149 h 3386383"/>
                  <a:gd name="connsiteX66" fmla="*/ 987327 w 2038796"/>
                  <a:gd name="connsiteY66" fmla="*/ 44880 h 3386383"/>
                  <a:gd name="connsiteX67" fmla="*/ 869522 w 2038796"/>
                  <a:gd name="connsiteY67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8788 w 2038796"/>
                  <a:gd name="connsiteY5" fmla="*/ 516105 h 3386383"/>
                  <a:gd name="connsiteX6" fmla="*/ 488053 w 2038796"/>
                  <a:gd name="connsiteY6" fmla="*/ 617081 h 3386383"/>
                  <a:gd name="connsiteX7" fmla="*/ 280491 w 2038796"/>
                  <a:gd name="connsiteY7" fmla="*/ 656349 h 3386383"/>
                  <a:gd name="connsiteX8" fmla="*/ 263661 w 2038796"/>
                  <a:gd name="connsiteY8" fmla="*/ 622690 h 3386383"/>
                  <a:gd name="connsiteX9" fmla="*/ 218783 w 2038796"/>
                  <a:gd name="connsiteY9" fmla="*/ 897571 h 3386383"/>
                  <a:gd name="connsiteX10" fmla="*/ 168294 w 2038796"/>
                  <a:gd name="connsiteY10" fmla="*/ 1032207 h 3386383"/>
                  <a:gd name="connsiteX11" fmla="*/ 72927 w 2038796"/>
                  <a:gd name="connsiteY11" fmla="*/ 1161233 h 3386383"/>
                  <a:gd name="connsiteX12" fmla="*/ 0 w 2038796"/>
                  <a:gd name="connsiteY12" fmla="*/ 1295868 h 3386383"/>
                  <a:gd name="connsiteX13" fmla="*/ 134635 w 2038796"/>
                  <a:gd name="connsiteY13" fmla="*/ 1654896 h 3386383"/>
                  <a:gd name="connsiteX14" fmla="*/ 241222 w 2038796"/>
                  <a:gd name="connsiteY14" fmla="*/ 1727824 h 3386383"/>
                  <a:gd name="connsiteX15" fmla="*/ 291710 w 2038796"/>
                  <a:gd name="connsiteY15" fmla="*/ 1694165 h 3386383"/>
                  <a:gd name="connsiteX16" fmla="*/ 336589 w 2038796"/>
                  <a:gd name="connsiteY16" fmla="*/ 1750263 h 3386383"/>
                  <a:gd name="connsiteX17" fmla="*/ 387077 w 2038796"/>
                  <a:gd name="connsiteY17" fmla="*/ 3276133 h 3386383"/>
                  <a:gd name="connsiteX18" fmla="*/ 448785 w 2038796"/>
                  <a:gd name="connsiteY18" fmla="*/ 3248084 h 3386383"/>
                  <a:gd name="connsiteX19" fmla="*/ 431956 w 2038796"/>
                  <a:gd name="connsiteY19" fmla="*/ 2372953 h 3386383"/>
                  <a:gd name="connsiteX20" fmla="*/ 482444 w 2038796"/>
                  <a:gd name="connsiteY20" fmla="*/ 2384172 h 3386383"/>
                  <a:gd name="connsiteX21" fmla="*/ 516103 w 2038796"/>
                  <a:gd name="connsiteY21" fmla="*/ 3068570 h 3386383"/>
                  <a:gd name="connsiteX22" fmla="*/ 583421 w 2038796"/>
                  <a:gd name="connsiteY22" fmla="*/ 3074180 h 3386383"/>
                  <a:gd name="connsiteX23" fmla="*/ 572201 w 2038796"/>
                  <a:gd name="connsiteY23" fmla="*/ 2406612 h 3386383"/>
                  <a:gd name="connsiteX24" fmla="*/ 964888 w 2038796"/>
                  <a:gd name="connsiteY24" fmla="*/ 2412222 h 3386383"/>
                  <a:gd name="connsiteX25" fmla="*/ 970498 w 2038796"/>
                  <a:gd name="connsiteY25" fmla="*/ 2816128 h 3386383"/>
                  <a:gd name="connsiteX26" fmla="*/ 1026596 w 2038796"/>
                  <a:gd name="connsiteY26" fmla="*/ 2827348 h 3386383"/>
                  <a:gd name="connsiteX27" fmla="*/ 1020986 w 2038796"/>
                  <a:gd name="connsiteY27" fmla="*/ 3001252 h 3386383"/>
                  <a:gd name="connsiteX28" fmla="*/ 1009767 w 2038796"/>
                  <a:gd name="connsiteY28" fmla="*/ 3124668 h 3386383"/>
                  <a:gd name="connsiteX29" fmla="*/ 1020986 w 2038796"/>
                  <a:gd name="connsiteY29" fmla="*/ 3343451 h 3386383"/>
                  <a:gd name="connsiteX30" fmla="*/ 1217330 w 2038796"/>
                  <a:gd name="connsiteY30" fmla="*/ 3360280 h 3386383"/>
                  <a:gd name="connsiteX31" fmla="*/ 1211720 w 2038796"/>
                  <a:gd name="connsiteY31" fmla="*/ 3175157 h 3386383"/>
                  <a:gd name="connsiteX32" fmla="*/ 1228549 w 2038796"/>
                  <a:gd name="connsiteY32" fmla="*/ 3001253 h 3386383"/>
                  <a:gd name="connsiteX33" fmla="*/ 1211720 w 2038796"/>
                  <a:gd name="connsiteY33" fmla="*/ 2872226 h 3386383"/>
                  <a:gd name="connsiteX34" fmla="*/ 1234159 w 2038796"/>
                  <a:gd name="connsiteY34" fmla="*/ 2832958 h 3386383"/>
                  <a:gd name="connsiteX35" fmla="*/ 1250988 w 2038796"/>
                  <a:gd name="connsiteY35" fmla="*/ 2614175 h 3386383"/>
                  <a:gd name="connsiteX36" fmla="*/ 1256599 w 2038796"/>
                  <a:gd name="connsiteY36" fmla="*/ 2501979 h 3386383"/>
                  <a:gd name="connsiteX37" fmla="*/ 1262209 w 2038796"/>
                  <a:gd name="connsiteY37" fmla="*/ 2367343 h 3386383"/>
                  <a:gd name="connsiteX38" fmla="*/ 1357574 w 2038796"/>
                  <a:gd name="connsiteY38" fmla="*/ 2518809 h 3386383"/>
                  <a:gd name="connsiteX39" fmla="*/ 1368794 w 2038796"/>
                  <a:gd name="connsiteY39" fmla="*/ 3057351 h 3386383"/>
                  <a:gd name="connsiteX40" fmla="*/ 1413673 w 2038796"/>
                  <a:gd name="connsiteY40" fmla="*/ 3062960 h 3386383"/>
                  <a:gd name="connsiteX41" fmla="*/ 1419283 w 2038796"/>
                  <a:gd name="connsiteY41" fmla="*/ 2574906 h 3386383"/>
                  <a:gd name="connsiteX42" fmla="*/ 1469772 w 2038796"/>
                  <a:gd name="connsiteY42" fmla="*/ 2586126 h 3386383"/>
                  <a:gd name="connsiteX43" fmla="*/ 1480991 w 2038796"/>
                  <a:gd name="connsiteY43" fmla="*/ 3242474 h 3386383"/>
                  <a:gd name="connsiteX44" fmla="*/ 1531479 w 2038796"/>
                  <a:gd name="connsiteY44" fmla="*/ 3225645 h 3386383"/>
                  <a:gd name="connsiteX45" fmla="*/ 1537090 w 2038796"/>
                  <a:gd name="connsiteY45" fmla="*/ 2754420 h 3386383"/>
                  <a:gd name="connsiteX46" fmla="*/ 1604407 w 2038796"/>
                  <a:gd name="connsiteY46" fmla="*/ 2911495 h 3386383"/>
                  <a:gd name="connsiteX47" fmla="*/ 1991484 w 2038796"/>
                  <a:gd name="connsiteY47" fmla="*/ 2715151 h 3386383"/>
                  <a:gd name="connsiteX48" fmla="*/ 1997094 w 2038796"/>
                  <a:gd name="connsiteY48" fmla="*/ 2602955 h 3386383"/>
                  <a:gd name="connsiteX49" fmla="*/ 1828800 w 2038796"/>
                  <a:gd name="connsiteY49" fmla="*/ 2586126 h 3386383"/>
                  <a:gd name="connsiteX50" fmla="*/ 1705383 w 2038796"/>
                  <a:gd name="connsiteY50" fmla="*/ 2513198 h 3386383"/>
                  <a:gd name="connsiteX51" fmla="*/ 1621237 w 2038796"/>
                  <a:gd name="connsiteY51" fmla="*/ 2401002 h 3386383"/>
                  <a:gd name="connsiteX52" fmla="*/ 1694164 w 2038796"/>
                  <a:gd name="connsiteY52" fmla="*/ 2277586 h 3386383"/>
                  <a:gd name="connsiteX53" fmla="*/ 1514650 w 2038796"/>
                  <a:gd name="connsiteY53" fmla="*/ 1980266 h 3386383"/>
                  <a:gd name="connsiteX54" fmla="*/ 1503430 w 2038796"/>
                  <a:gd name="connsiteY54" fmla="*/ 1576359 h 3386383"/>
                  <a:gd name="connsiteX55" fmla="*/ 1312696 w 2038796"/>
                  <a:gd name="connsiteY55" fmla="*/ 1598797 h 3386383"/>
                  <a:gd name="connsiteX56" fmla="*/ 1323916 w 2038796"/>
                  <a:gd name="connsiteY56" fmla="*/ 1436114 h 3386383"/>
                  <a:gd name="connsiteX57" fmla="*/ 1262208 w 2038796"/>
                  <a:gd name="connsiteY57" fmla="*/ 1295869 h 3386383"/>
                  <a:gd name="connsiteX58" fmla="*/ 1284648 w 2038796"/>
                  <a:gd name="connsiteY58" fmla="*/ 1189282 h 3386383"/>
                  <a:gd name="connsiteX59" fmla="*/ 1256599 w 2038796"/>
                  <a:gd name="connsiteY59" fmla="*/ 1026597 h 3386383"/>
                  <a:gd name="connsiteX60" fmla="*/ 1256599 w 2038796"/>
                  <a:gd name="connsiteY60" fmla="*/ 830254 h 3386383"/>
                  <a:gd name="connsiteX61" fmla="*/ 970498 w 2038796"/>
                  <a:gd name="connsiteY61" fmla="*/ 661959 h 3386383"/>
                  <a:gd name="connsiteX62" fmla="*/ 1015376 w 2038796"/>
                  <a:gd name="connsiteY62" fmla="*/ 572202 h 3386383"/>
                  <a:gd name="connsiteX63" fmla="*/ 1150012 w 2038796"/>
                  <a:gd name="connsiteY63" fmla="*/ 431957 h 3386383"/>
                  <a:gd name="connsiteX64" fmla="*/ 1166841 w 2038796"/>
                  <a:gd name="connsiteY64" fmla="*/ 263662 h 3386383"/>
                  <a:gd name="connsiteX65" fmla="*/ 1161232 w 2038796"/>
                  <a:gd name="connsiteY65" fmla="*/ 145856 h 3386383"/>
                  <a:gd name="connsiteX66" fmla="*/ 1093914 w 2038796"/>
                  <a:gd name="connsiteY66" fmla="*/ 84149 h 3386383"/>
                  <a:gd name="connsiteX67" fmla="*/ 987327 w 2038796"/>
                  <a:gd name="connsiteY67" fmla="*/ 44880 h 3386383"/>
                  <a:gd name="connsiteX68" fmla="*/ 869522 w 2038796"/>
                  <a:gd name="connsiteY68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8788 w 2038796"/>
                  <a:gd name="connsiteY5" fmla="*/ 516105 h 3386383"/>
                  <a:gd name="connsiteX6" fmla="*/ 488053 w 2038796"/>
                  <a:gd name="connsiteY6" fmla="*/ 617081 h 3386383"/>
                  <a:gd name="connsiteX7" fmla="*/ 280491 w 2038796"/>
                  <a:gd name="connsiteY7" fmla="*/ 656349 h 3386383"/>
                  <a:gd name="connsiteX8" fmla="*/ 218783 w 2038796"/>
                  <a:gd name="connsiteY8" fmla="*/ 897571 h 3386383"/>
                  <a:gd name="connsiteX9" fmla="*/ 168294 w 2038796"/>
                  <a:gd name="connsiteY9" fmla="*/ 1032207 h 3386383"/>
                  <a:gd name="connsiteX10" fmla="*/ 72927 w 2038796"/>
                  <a:gd name="connsiteY10" fmla="*/ 1161233 h 3386383"/>
                  <a:gd name="connsiteX11" fmla="*/ 0 w 2038796"/>
                  <a:gd name="connsiteY11" fmla="*/ 1295868 h 3386383"/>
                  <a:gd name="connsiteX12" fmla="*/ 134635 w 2038796"/>
                  <a:gd name="connsiteY12" fmla="*/ 1654896 h 3386383"/>
                  <a:gd name="connsiteX13" fmla="*/ 241222 w 2038796"/>
                  <a:gd name="connsiteY13" fmla="*/ 1727824 h 3386383"/>
                  <a:gd name="connsiteX14" fmla="*/ 291710 w 2038796"/>
                  <a:gd name="connsiteY14" fmla="*/ 1694165 h 3386383"/>
                  <a:gd name="connsiteX15" fmla="*/ 336589 w 2038796"/>
                  <a:gd name="connsiteY15" fmla="*/ 1750263 h 3386383"/>
                  <a:gd name="connsiteX16" fmla="*/ 387077 w 2038796"/>
                  <a:gd name="connsiteY16" fmla="*/ 3276133 h 3386383"/>
                  <a:gd name="connsiteX17" fmla="*/ 448785 w 2038796"/>
                  <a:gd name="connsiteY17" fmla="*/ 3248084 h 3386383"/>
                  <a:gd name="connsiteX18" fmla="*/ 431956 w 2038796"/>
                  <a:gd name="connsiteY18" fmla="*/ 2372953 h 3386383"/>
                  <a:gd name="connsiteX19" fmla="*/ 482444 w 2038796"/>
                  <a:gd name="connsiteY19" fmla="*/ 2384172 h 3386383"/>
                  <a:gd name="connsiteX20" fmla="*/ 516103 w 2038796"/>
                  <a:gd name="connsiteY20" fmla="*/ 3068570 h 3386383"/>
                  <a:gd name="connsiteX21" fmla="*/ 583421 w 2038796"/>
                  <a:gd name="connsiteY21" fmla="*/ 3074180 h 3386383"/>
                  <a:gd name="connsiteX22" fmla="*/ 572201 w 2038796"/>
                  <a:gd name="connsiteY22" fmla="*/ 2406612 h 3386383"/>
                  <a:gd name="connsiteX23" fmla="*/ 964888 w 2038796"/>
                  <a:gd name="connsiteY23" fmla="*/ 2412222 h 3386383"/>
                  <a:gd name="connsiteX24" fmla="*/ 970498 w 2038796"/>
                  <a:gd name="connsiteY24" fmla="*/ 2816128 h 3386383"/>
                  <a:gd name="connsiteX25" fmla="*/ 1026596 w 2038796"/>
                  <a:gd name="connsiteY25" fmla="*/ 2827348 h 3386383"/>
                  <a:gd name="connsiteX26" fmla="*/ 1020986 w 2038796"/>
                  <a:gd name="connsiteY26" fmla="*/ 3001252 h 3386383"/>
                  <a:gd name="connsiteX27" fmla="*/ 1009767 w 2038796"/>
                  <a:gd name="connsiteY27" fmla="*/ 3124668 h 3386383"/>
                  <a:gd name="connsiteX28" fmla="*/ 1020986 w 2038796"/>
                  <a:gd name="connsiteY28" fmla="*/ 3343451 h 3386383"/>
                  <a:gd name="connsiteX29" fmla="*/ 1217330 w 2038796"/>
                  <a:gd name="connsiteY29" fmla="*/ 3360280 h 3386383"/>
                  <a:gd name="connsiteX30" fmla="*/ 1211720 w 2038796"/>
                  <a:gd name="connsiteY30" fmla="*/ 3175157 h 3386383"/>
                  <a:gd name="connsiteX31" fmla="*/ 1228549 w 2038796"/>
                  <a:gd name="connsiteY31" fmla="*/ 3001253 h 3386383"/>
                  <a:gd name="connsiteX32" fmla="*/ 1211720 w 2038796"/>
                  <a:gd name="connsiteY32" fmla="*/ 2872226 h 3386383"/>
                  <a:gd name="connsiteX33" fmla="*/ 1234159 w 2038796"/>
                  <a:gd name="connsiteY33" fmla="*/ 2832958 h 3386383"/>
                  <a:gd name="connsiteX34" fmla="*/ 1250988 w 2038796"/>
                  <a:gd name="connsiteY34" fmla="*/ 2614175 h 3386383"/>
                  <a:gd name="connsiteX35" fmla="*/ 1256599 w 2038796"/>
                  <a:gd name="connsiteY35" fmla="*/ 2501979 h 3386383"/>
                  <a:gd name="connsiteX36" fmla="*/ 1262209 w 2038796"/>
                  <a:gd name="connsiteY36" fmla="*/ 2367343 h 3386383"/>
                  <a:gd name="connsiteX37" fmla="*/ 1357574 w 2038796"/>
                  <a:gd name="connsiteY37" fmla="*/ 2518809 h 3386383"/>
                  <a:gd name="connsiteX38" fmla="*/ 1368794 w 2038796"/>
                  <a:gd name="connsiteY38" fmla="*/ 3057351 h 3386383"/>
                  <a:gd name="connsiteX39" fmla="*/ 1413673 w 2038796"/>
                  <a:gd name="connsiteY39" fmla="*/ 3062960 h 3386383"/>
                  <a:gd name="connsiteX40" fmla="*/ 1419283 w 2038796"/>
                  <a:gd name="connsiteY40" fmla="*/ 2574906 h 3386383"/>
                  <a:gd name="connsiteX41" fmla="*/ 1469772 w 2038796"/>
                  <a:gd name="connsiteY41" fmla="*/ 2586126 h 3386383"/>
                  <a:gd name="connsiteX42" fmla="*/ 1480991 w 2038796"/>
                  <a:gd name="connsiteY42" fmla="*/ 3242474 h 3386383"/>
                  <a:gd name="connsiteX43" fmla="*/ 1531479 w 2038796"/>
                  <a:gd name="connsiteY43" fmla="*/ 3225645 h 3386383"/>
                  <a:gd name="connsiteX44" fmla="*/ 1537090 w 2038796"/>
                  <a:gd name="connsiteY44" fmla="*/ 2754420 h 3386383"/>
                  <a:gd name="connsiteX45" fmla="*/ 1604407 w 2038796"/>
                  <a:gd name="connsiteY45" fmla="*/ 2911495 h 3386383"/>
                  <a:gd name="connsiteX46" fmla="*/ 1991484 w 2038796"/>
                  <a:gd name="connsiteY46" fmla="*/ 2715151 h 3386383"/>
                  <a:gd name="connsiteX47" fmla="*/ 1997094 w 2038796"/>
                  <a:gd name="connsiteY47" fmla="*/ 2602955 h 3386383"/>
                  <a:gd name="connsiteX48" fmla="*/ 1828800 w 2038796"/>
                  <a:gd name="connsiteY48" fmla="*/ 2586126 h 3386383"/>
                  <a:gd name="connsiteX49" fmla="*/ 1705383 w 2038796"/>
                  <a:gd name="connsiteY49" fmla="*/ 2513198 h 3386383"/>
                  <a:gd name="connsiteX50" fmla="*/ 1621237 w 2038796"/>
                  <a:gd name="connsiteY50" fmla="*/ 2401002 h 3386383"/>
                  <a:gd name="connsiteX51" fmla="*/ 1694164 w 2038796"/>
                  <a:gd name="connsiteY51" fmla="*/ 2277586 h 3386383"/>
                  <a:gd name="connsiteX52" fmla="*/ 1514650 w 2038796"/>
                  <a:gd name="connsiteY52" fmla="*/ 1980266 h 3386383"/>
                  <a:gd name="connsiteX53" fmla="*/ 1503430 w 2038796"/>
                  <a:gd name="connsiteY53" fmla="*/ 1576359 h 3386383"/>
                  <a:gd name="connsiteX54" fmla="*/ 1312696 w 2038796"/>
                  <a:gd name="connsiteY54" fmla="*/ 1598797 h 3386383"/>
                  <a:gd name="connsiteX55" fmla="*/ 1323916 w 2038796"/>
                  <a:gd name="connsiteY55" fmla="*/ 1436114 h 3386383"/>
                  <a:gd name="connsiteX56" fmla="*/ 1262208 w 2038796"/>
                  <a:gd name="connsiteY56" fmla="*/ 1295869 h 3386383"/>
                  <a:gd name="connsiteX57" fmla="*/ 1284648 w 2038796"/>
                  <a:gd name="connsiteY57" fmla="*/ 1189282 h 3386383"/>
                  <a:gd name="connsiteX58" fmla="*/ 1256599 w 2038796"/>
                  <a:gd name="connsiteY58" fmla="*/ 1026597 h 3386383"/>
                  <a:gd name="connsiteX59" fmla="*/ 1256599 w 2038796"/>
                  <a:gd name="connsiteY59" fmla="*/ 830254 h 3386383"/>
                  <a:gd name="connsiteX60" fmla="*/ 970498 w 2038796"/>
                  <a:gd name="connsiteY60" fmla="*/ 661959 h 3386383"/>
                  <a:gd name="connsiteX61" fmla="*/ 1015376 w 2038796"/>
                  <a:gd name="connsiteY61" fmla="*/ 572202 h 3386383"/>
                  <a:gd name="connsiteX62" fmla="*/ 1150012 w 2038796"/>
                  <a:gd name="connsiteY62" fmla="*/ 431957 h 3386383"/>
                  <a:gd name="connsiteX63" fmla="*/ 1166841 w 2038796"/>
                  <a:gd name="connsiteY63" fmla="*/ 263662 h 3386383"/>
                  <a:gd name="connsiteX64" fmla="*/ 1161232 w 2038796"/>
                  <a:gd name="connsiteY64" fmla="*/ 145856 h 3386383"/>
                  <a:gd name="connsiteX65" fmla="*/ 1093914 w 2038796"/>
                  <a:gd name="connsiteY65" fmla="*/ 84149 h 3386383"/>
                  <a:gd name="connsiteX66" fmla="*/ 987327 w 2038796"/>
                  <a:gd name="connsiteY66" fmla="*/ 44880 h 3386383"/>
                  <a:gd name="connsiteX67" fmla="*/ 869522 w 2038796"/>
                  <a:gd name="connsiteY67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8788 w 2038796"/>
                  <a:gd name="connsiteY5" fmla="*/ 516105 h 3386383"/>
                  <a:gd name="connsiteX6" fmla="*/ 488053 w 2038796"/>
                  <a:gd name="connsiteY6" fmla="*/ 617081 h 3386383"/>
                  <a:gd name="connsiteX7" fmla="*/ 280491 w 2038796"/>
                  <a:gd name="connsiteY7" fmla="*/ 673178 h 3386383"/>
                  <a:gd name="connsiteX8" fmla="*/ 218783 w 2038796"/>
                  <a:gd name="connsiteY8" fmla="*/ 897571 h 3386383"/>
                  <a:gd name="connsiteX9" fmla="*/ 168294 w 2038796"/>
                  <a:gd name="connsiteY9" fmla="*/ 1032207 h 3386383"/>
                  <a:gd name="connsiteX10" fmla="*/ 72927 w 2038796"/>
                  <a:gd name="connsiteY10" fmla="*/ 1161233 h 3386383"/>
                  <a:gd name="connsiteX11" fmla="*/ 0 w 2038796"/>
                  <a:gd name="connsiteY11" fmla="*/ 1295868 h 3386383"/>
                  <a:gd name="connsiteX12" fmla="*/ 134635 w 2038796"/>
                  <a:gd name="connsiteY12" fmla="*/ 1654896 h 3386383"/>
                  <a:gd name="connsiteX13" fmla="*/ 241222 w 2038796"/>
                  <a:gd name="connsiteY13" fmla="*/ 1727824 h 3386383"/>
                  <a:gd name="connsiteX14" fmla="*/ 291710 w 2038796"/>
                  <a:gd name="connsiteY14" fmla="*/ 1694165 h 3386383"/>
                  <a:gd name="connsiteX15" fmla="*/ 336589 w 2038796"/>
                  <a:gd name="connsiteY15" fmla="*/ 1750263 h 3386383"/>
                  <a:gd name="connsiteX16" fmla="*/ 387077 w 2038796"/>
                  <a:gd name="connsiteY16" fmla="*/ 3276133 h 3386383"/>
                  <a:gd name="connsiteX17" fmla="*/ 448785 w 2038796"/>
                  <a:gd name="connsiteY17" fmla="*/ 3248084 h 3386383"/>
                  <a:gd name="connsiteX18" fmla="*/ 431956 w 2038796"/>
                  <a:gd name="connsiteY18" fmla="*/ 2372953 h 3386383"/>
                  <a:gd name="connsiteX19" fmla="*/ 482444 w 2038796"/>
                  <a:gd name="connsiteY19" fmla="*/ 2384172 h 3386383"/>
                  <a:gd name="connsiteX20" fmla="*/ 516103 w 2038796"/>
                  <a:gd name="connsiteY20" fmla="*/ 3068570 h 3386383"/>
                  <a:gd name="connsiteX21" fmla="*/ 583421 w 2038796"/>
                  <a:gd name="connsiteY21" fmla="*/ 3074180 h 3386383"/>
                  <a:gd name="connsiteX22" fmla="*/ 572201 w 2038796"/>
                  <a:gd name="connsiteY22" fmla="*/ 2406612 h 3386383"/>
                  <a:gd name="connsiteX23" fmla="*/ 964888 w 2038796"/>
                  <a:gd name="connsiteY23" fmla="*/ 2412222 h 3386383"/>
                  <a:gd name="connsiteX24" fmla="*/ 970498 w 2038796"/>
                  <a:gd name="connsiteY24" fmla="*/ 2816128 h 3386383"/>
                  <a:gd name="connsiteX25" fmla="*/ 1026596 w 2038796"/>
                  <a:gd name="connsiteY25" fmla="*/ 2827348 h 3386383"/>
                  <a:gd name="connsiteX26" fmla="*/ 1020986 w 2038796"/>
                  <a:gd name="connsiteY26" fmla="*/ 3001252 h 3386383"/>
                  <a:gd name="connsiteX27" fmla="*/ 1009767 w 2038796"/>
                  <a:gd name="connsiteY27" fmla="*/ 3124668 h 3386383"/>
                  <a:gd name="connsiteX28" fmla="*/ 1020986 w 2038796"/>
                  <a:gd name="connsiteY28" fmla="*/ 3343451 h 3386383"/>
                  <a:gd name="connsiteX29" fmla="*/ 1217330 w 2038796"/>
                  <a:gd name="connsiteY29" fmla="*/ 3360280 h 3386383"/>
                  <a:gd name="connsiteX30" fmla="*/ 1211720 w 2038796"/>
                  <a:gd name="connsiteY30" fmla="*/ 3175157 h 3386383"/>
                  <a:gd name="connsiteX31" fmla="*/ 1228549 w 2038796"/>
                  <a:gd name="connsiteY31" fmla="*/ 3001253 h 3386383"/>
                  <a:gd name="connsiteX32" fmla="*/ 1211720 w 2038796"/>
                  <a:gd name="connsiteY32" fmla="*/ 2872226 h 3386383"/>
                  <a:gd name="connsiteX33" fmla="*/ 1234159 w 2038796"/>
                  <a:gd name="connsiteY33" fmla="*/ 2832958 h 3386383"/>
                  <a:gd name="connsiteX34" fmla="*/ 1250988 w 2038796"/>
                  <a:gd name="connsiteY34" fmla="*/ 2614175 h 3386383"/>
                  <a:gd name="connsiteX35" fmla="*/ 1256599 w 2038796"/>
                  <a:gd name="connsiteY35" fmla="*/ 2501979 h 3386383"/>
                  <a:gd name="connsiteX36" fmla="*/ 1262209 w 2038796"/>
                  <a:gd name="connsiteY36" fmla="*/ 2367343 h 3386383"/>
                  <a:gd name="connsiteX37" fmla="*/ 1357574 w 2038796"/>
                  <a:gd name="connsiteY37" fmla="*/ 2518809 h 3386383"/>
                  <a:gd name="connsiteX38" fmla="*/ 1368794 w 2038796"/>
                  <a:gd name="connsiteY38" fmla="*/ 3057351 h 3386383"/>
                  <a:gd name="connsiteX39" fmla="*/ 1413673 w 2038796"/>
                  <a:gd name="connsiteY39" fmla="*/ 3062960 h 3386383"/>
                  <a:gd name="connsiteX40" fmla="*/ 1419283 w 2038796"/>
                  <a:gd name="connsiteY40" fmla="*/ 2574906 h 3386383"/>
                  <a:gd name="connsiteX41" fmla="*/ 1469772 w 2038796"/>
                  <a:gd name="connsiteY41" fmla="*/ 2586126 h 3386383"/>
                  <a:gd name="connsiteX42" fmla="*/ 1480991 w 2038796"/>
                  <a:gd name="connsiteY42" fmla="*/ 3242474 h 3386383"/>
                  <a:gd name="connsiteX43" fmla="*/ 1531479 w 2038796"/>
                  <a:gd name="connsiteY43" fmla="*/ 3225645 h 3386383"/>
                  <a:gd name="connsiteX44" fmla="*/ 1537090 w 2038796"/>
                  <a:gd name="connsiteY44" fmla="*/ 2754420 h 3386383"/>
                  <a:gd name="connsiteX45" fmla="*/ 1604407 w 2038796"/>
                  <a:gd name="connsiteY45" fmla="*/ 2911495 h 3386383"/>
                  <a:gd name="connsiteX46" fmla="*/ 1991484 w 2038796"/>
                  <a:gd name="connsiteY46" fmla="*/ 2715151 h 3386383"/>
                  <a:gd name="connsiteX47" fmla="*/ 1997094 w 2038796"/>
                  <a:gd name="connsiteY47" fmla="*/ 2602955 h 3386383"/>
                  <a:gd name="connsiteX48" fmla="*/ 1828800 w 2038796"/>
                  <a:gd name="connsiteY48" fmla="*/ 2586126 h 3386383"/>
                  <a:gd name="connsiteX49" fmla="*/ 1705383 w 2038796"/>
                  <a:gd name="connsiteY49" fmla="*/ 2513198 h 3386383"/>
                  <a:gd name="connsiteX50" fmla="*/ 1621237 w 2038796"/>
                  <a:gd name="connsiteY50" fmla="*/ 2401002 h 3386383"/>
                  <a:gd name="connsiteX51" fmla="*/ 1694164 w 2038796"/>
                  <a:gd name="connsiteY51" fmla="*/ 2277586 h 3386383"/>
                  <a:gd name="connsiteX52" fmla="*/ 1514650 w 2038796"/>
                  <a:gd name="connsiteY52" fmla="*/ 1980266 h 3386383"/>
                  <a:gd name="connsiteX53" fmla="*/ 1503430 w 2038796"/>
                  <a:gd name="connsiteY53" fmla="*/ 1576359 h 3386383"/>
                  <a:gd name="connsiteX54" fmla="*/ 1312696 w 2038796"/>
                  <a:gd name="connsiteY54" fmla="*/ 1598797 h 3386383"/>
                  <a:gd name="connsiteX55" fmla="*/ 1323916 w 2038796"/>
                  <a:gd name="connsiteY55" fmla="*/ 1436114 h 3386383"/>
                  <a:gd name="connsiteX56" fmla="*/ 1262208 w 2038796"/>
                  <a:gd name="connsiteY56" fmla="*/ 1295869 h 3386383"/>
                  <a:gd name="connsiteX57" fmla="*/ 1284648 w 2038796"/>
                  <a:gd name="connsiteY57" fmla="*/ 1189282 h 3386383"/>
                  <a:gd name="connsiteX58" fmla="*/ 1256599 w 2038796"/>
                  <a:gd name="connsiteY58" fmla="*/ 1026597 h 3386383"/>
                  <a:gd name="connsiteX59" fmla="*/ 1256599 w 2038796"/>
                  <a:gd name="connsiteY59" fmla="*/ 830254 h 3386383"/>
                  <a:gd name="connsiteX60" fmla="*/ 970498 w 2038796"/>
                  <a:gd name="connsiteY60" fmla="*/ 661959 h 3386383"/>
                  <a:gd name="connsiteX61" fmla="*/ 1015376 w 2038796"/>
                  <a:gd name="connsiteY61" fmla="*/ 572202 h 3386383"/>
                  <a:gd name="connsiteX62" fmla="*/ 1150012 w 2038796"/>
                  <a:gd name="connsiteY62" fmla="*/ 431957 h 3386383"/>
                  <a:gd name="connsiteX63" fmla="*/ 1166841 w 2038796"/>
                  <a:gd name="connsiteY63" fmla="*/ 263662 h 3386383"/>
                  <a:gd name="connsiteX64" fmla="*/ 1161232 w 2038796"/>
                  <a:gd name="connsiteY64" fmla="*/ 145856 h 3386383"/>
                  <a:gd name="connsiteX65" fmla="*/ 1093914 w 2038796"/>
                  <a:gd name="connsiteY65" fmla="*/ 84149 h 3386383"/>
                  <a:gd name="connsiteX66" fmla="*/ 987327 w 2038796"/>
                  <a:gd name="connsiteY66" fmla="*/ 44880 h 3386383"/>
                  <a:gd name="connsiteX67" fmla="*/ 869522 w 2038796"/>
                  <a:gd name="connsiteY67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353419 h 3386383"/>
                  <a:gd name="connsiteX4" fmla="*/ 656348 w 2038796"/>
                  <a:gd name="connsiteY4" fmla="*/ 409517 h 3386383"/>
                  <a:gd name="connsiteX5" fmla="*/ 678788 w 2038796"/>
                  <a:gd name="connsiteY5" fmla="*/ 516105 h 3386383"/>
                  <a:gd name="connsiteX6" fmla="*/ 488053 w 2038796"/>
                  <a:gd name="connsiteY6" fmla="*/ 617081 h 3386383"/>
                  <a:gd name="connsiteX7" fmla="*/ 280491 w 2038796"/>
                  <a:gd name="connsiteY7" fmla="*/ 673178 h 3386383"/>
                  <a:gd name="connsiteX8" fmla="*/ 218783 w 2038796"/>
                  <a:gd name="connsiteY8" fmla="*/ 897571 h 3386383"/>
                  <a:gd name="connsiteX9" fmla="*/ 168294 w 2038796"/>
                  <a:gd name="connsiteY9" fmla="*/ 1032207 h 3386383"/>
                  <a:gd name="connsiteX10" fmla="*/ 72927 w 2038796"/>
                  <a:gd name="connsiteY10" fmla="*/ 1161233 h 3386383"/>
                  <a:gd name="connsiteX11" fmla="*/ 0 w 2038796"/>
                  <a:gd name="connsiteY11" fmla="*/ 1295868 h 3386383"/>
                  <a:gd name="connsiteX12" fmla="*/ 134635 w 2038796"/>
                  <a:gd name="connsiteY12" fmla="*/ 1654896 h 3386383"/>
                  <a:gd name="connsiteX13" fmla="*/ 241222 w 2038796"/>
                  <a:gd name="connsiteY13" fmla="*/ 1727824 h 3386383"/>
                  <a:gd name="connsiteX14" fmla="*/ 291710 w 2038796"/>
                  <a:gd name="connsiteY14" fmla="*/ 1694165 h 3386383"/>
                  <a:gd name="connsiteX15" fmla="*/ 336589 w 2038796"/>
                  <a:gd name="connsiteY15" fmla="*/ 1750263 h 3386383"/>
                  <a:gd name="connsiteX16" fmla="*/ 387077 w 2038796"/>
                  <a:gd name="connsiteY16" fmla="*/ 3276133 h 3386383"/>
                  <a:gd name="connsiteX17" fmla="*/ 448785 w 2038796"/>
                  <a:gd name="connsiteY17" fmla="*/ 3248084 h 3386383"/>
                  <a:gd name="connsiteX18" fmla="*/ 431956 w 2038796"/>
                  <a:gd name="connsiteY18" fmla="*/ 2372953 h 3386383"/>
                  <a:gd name="connsiteX19" fmla="*/ 482444 w 2038796"/>
                  <a:gd name="connsiteY19" fmla="*/ 2384172 h 3386383"/>
                  <a:gd name="connsiteX20" fmla="*/ 516103 w 2038796"/>
                  <a:gd name="connsiteY20" fmla="*/ 3068570 h 3386383"/>
                  <a:gd name="connsiteX21" fmla="*/ 583421 w 2038796"/>
                  <a:gd name="connsiteY21" fmla="*/ 3074180 h 3386383"/>
                  <a:gd name="connsiteX22" fmla="*/ 572201 w 2038796"/>
                  <a:gd name="connsiteY22" fmla="*/ 2406612 h 3386383"/>
                  <a:gd name="connsiteX23" fmla="*/ 964888 w 2038796"/>
                  <a:gd name="connsiteY23" fmla="*/ 2412222 h 3386383"/>
                  <a:gd name="connsiteX24" fmla="*/ 970498 w 2038796"/>
                  <a:gd name="connsiteY24" fmla="*/ 2816128 h 3386383"/>
                  <a:gd name="connsiteX25" fmla="*/ 1026596 w 2038796"/>
                  <a:gd name="connsiteY25" fmla="*/ 2827348 h 3386383"/>
                  <a:gd name="connsiteX26" fmla="*/ 1020986 w 2038796"/>
                  <a:gd name="connsiteY26" fmla="*/ 3001252 h 3386383"/>
                  <a:gd name="connsiteX27" fmla="*/ 1009767 w 2038796"/>
                  <a:gd name="connsiteY27" fmla="*/ 3124668 h 3386383"/>
                  <a:gd name="connsiteX28" fmla="*/ 1020986 w 2038796"/>
                  <a:gd name="connsiteY28" fmla="*/ 3343451 h 3386383"/>
                  <a:gd name="connsiteX29" fmla="*/ 1217330 w 2038796"/>
                  <a:gd name="connsiteY29" fmla="*/ 3360280 h 3386383"/>
                  <a:gd name="connsiteX30" fmla="*/ 1211720 w 2038796"/>
                  <a:gd name="connsiteY30" fmla="*/ 3175157 h 3386383"/>
                  <a:gd name="connsiteX31" fmla="*/ 1228549 w 2038796"/>
                  <a:gd name="connsiteY31" fmla="*/ 3001253 h 3386383"/>
                  <a:gd name="connsiteX32" fmla="*/ 1211720 w 2038796"/>
                  <a:gd name="connsiteY32" fmla="*/ 2872226 h 3386383"/>
                  <a:gd name="connsiteX33" fmla="*/ 1234159 w 2038796"/>
                  <a:gd name="connsiteY33" fmla="*/ 2832958 h 3386383"/>
                  <a:gd name="connsiteX34" fmla="*/ 1250988 w 2038796"/>
                  <a:gd name="connsiteY34" fmla="*/ 2614175 h 3386383"/>
                  <a:gd name="connsiteX35" fmla="*/ 1256599 w 2038796"/>
                  <a:gd name="connsiteY35" fmla="*/ 2501979 h 3386383"/>
                  <a:gd name="connsiteX36" fmla="*/ 1262209 w 2038796"/>
                  <a:gd name="connsiteY36" fmla="*/ 2367343 h 3386383"/>
                  <a:gd name="connsiteX37" fmla="*/ 1357574 w 2038796"/>
                  <a:gd name="connsiteY37" fmla="*/ 2518809 h 3386383"/>
                  <a:gd name="connsiteX38" fmla="*/ 1368794 w 2038796"/>
                  <a:gd name="connsiteY38" fmla="*/ 3057351 h 3386383"/>
                  <a:gd name="connsiteX39" fmla="*/ 1413673 w 2038796"/>
                  <a:gd name="connsiteY39" fmla="*/ 3062960 h 3386383"/>
                  <a:gd name="connsiteX40" fmla="*/ 1419283 w 2038796"/>
                  <a:gd name="connsiteY40" fmla="*/ 2574906 h 3386383"/>
                  <a:gd name="connsiteX41" fmla="*/ 1469772 w 2038796"/>
                  <a:gd name="connsiteY41" fmla="*/ 2586126 h 3386383"/>
                  <a:gd name="connsiteX42" fmla="*/ 1480991 w 2038796"/>
                  <a:gd name="connsiteY42" fmla="*/ 3242474 h 3386383"/>
                  <a:gd name="connsiteX43" fmla="*/ 1531479 w 2038796"/>
                  <a:gd name="connsiteY43" fmla="*/ 3225645 h 3386383"/>
                  <a:gd name="connsiteX44" fmla="*/ 1537090 w 2038796"/>
                  <a:gd name="connsiteY44" fmla="*/ 2754420 h 3386383"/>
                  <a:gd name="connsiteX45" fmla="*/ 1604407 w 2038796"/>
                  <a:gd name="connsiteY45" fmla="*/ 2911495 h 3386383"/>
                  <a:gd name="connsiteX46" fmla="*/ 1991484 w 2038796"/>
                  <a:gd name="connsiteY46" fmla="*/ 2715151 h 3386383"/>
                  <a:gd name="connsiteX47" fmla="*/ 1997094 w 2038796"/>
                  <a:gd name="connsiteY47" fmla="*/ 2602955 h 3386383"/>
                  <a:gd name="connsiteX48" fmla="*/ 1828800 w 2038796"/>
                  <a:gd name="connsiteY48" fmla="*/ 2586126 h 3386383"/>
                  <a:gd name="connsiteX49" fmla="*/ 1705383 w 2038796"/>
                  <a:gd name="connsiteY49" fmla="*/ 2513198 h 3386383"/>
                  <a:gd name="connsiteX50" fmla="*/ 1621237 w 2038796"/>
                  <a:gd name="connsiteY50" fmla="*/ 2401002 h 3386383"/>
                  <a:gd name="connsiteX51" fmla="*/ 1694164 w 2038796"/>
                  <a:gd name="connsiteY51" fmla="*/ 2277586 h 3386383"/>
                  <a:gd name="connsiteX52" fmla="*/ 1514650 w 2038796"/>
                  <a:gd name="connsiteY52" fmla="*/ 1980266 h 3386383"/>
                  <a:gd name="connsiteX53" fmla="*/ 1503430 w 2038796"/>
                  <a:gd name="connsiteY53" fmla="*/ 1576359 h 3386383"/>
                  <a:gd name="connsiteX54" fmla="*/ 1312696 w 2038796"/>
                  <a:gd name="connsiteY54" fmla="*/ 1598797 h 3386383"/>
                  <a:gd name="connsiteX55" fmla="*/ 1323916 w 2038796"/>
                  <a:gd name="connsiteY55" fmla="*/ 1436114 h 3386383"/>
                  <a:gd name="connsiteX56" fmla="*/ 1262208 w 2038796"/>
                  <a:gd name="connsiteY56" fmla="*/ 1295869 h 3386383"/>
                  <a:gd name="connsiteX57" fmla="*/ 1284648 w 2038796"/>
                  <a:gd name="connsiteY57" fmla="*/ 1189282 h 3386383"/>
                  <a:gd name="connsiteX58" fmla="*/ 1256599 w 2038796"/>
                  <a:gd name="connsiteY58" fmla="*/ 1026597 h 3386383"/>
                  <a:gd name="connsiteX59" fmla="*/ 1256599 w 2038796"/>
                  <a:gd name="connsiteY59" fmla="*/ 830254 h 3386383"/>
                  <a:gd name="connsiteX60" fmla="*/ 970498 w 2038796"/>
                  <a:gd name="connsiteY60" fmla="*/ 661959 h 3386383"/>
                  <a:gd name="connsiteX61" fmla="*/ 1015376 w 2038796"/>
                  <a:gd name="connsiteY61" fmla="*/ 572202 h 3386383"/>
                  <a:gd name="connsiteX62" fmla="*/ 1150012 w 2038796"/>
                  <a:gd name="connsiteY62" fmla="*/ 431957 h 3386383"/>
                  <a:gd name="connsiteX63" fmla="*/ 1166841 w 2038796"/>
                  <a:gd name="connsiteY63" fmla="*/ 263662 h 3386383"/>
                  <a:gd name="connsiteX64" fmla="*/ 1161232 w 2038796"/>
                  <a:gd name="connsiteY64" fmla="*/ 145856 h 3386383"/>
                  <a:gd name="connsiteX65" fmla="*/ 1093914 w 2038796"/>
                  <a:gd name="connsiteY65" fmla="*/ 84149 h 3386383"/>
                  <a:gd name="connsiteX66" fmla="*/ 987327 w 2038796"/>
                  <a:gd name="connsiteY66" fmla="*/ 44880 h 3386383"/>
                  <a:gd name="connsiteX67" fmla="*/ 869522 w 2038796"/>
                  <a:gd name="connsiteY67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56348 w 2038796"/>
                  <a:gd name="connsiteY3" fmla="*/ 409517 h 3386383"/>
                  <a:gd name="connsiteX4" fmla="*/ 678788 w 2038796"/>
                  <a:gd name="connsiteY4" fmla="*/ 516105 h 3386383"/>
                  <a:gd name="connsiteX5" fmla="*/ 488053 w 2038796"/>
                  <a:gd name="connsiteY5" fmla="*/ 617081 h 3386383"/>
                  <a:gd name="connsiteX6" fmla="*/ 280491 w 2038796"/>
                  <a:gd name="connsiteY6" fmla="*/ 673178 h 3386383"/>
                  <a:gd name="connsiteX7" fmla="*/ 218783 w 2038796"/>
                  <a:gd name="connsiteY7" fmla="*/ 897571 h 3386383"/>
                  <a:gd name="connsiteX8" fmla="*/ 168294 w 2038796"/>
                  <a:gd name="connsiteY8" fmla="*/ 1032207 h 3386383"/>
                  <a:gd name="connsiteX9" fmla="*/ 72927 w 2038796"/>
                  <a:gd name="connsiteY9" fmla="*/ 1161233 h 3386383"/>
                  <a:gd name="connsiteX10" fmla="*/ 0 w 2038796"/>
                  <a:gd name="connsiteY10" fmla="*/ 1295868 h 3386383"/>
                  <a:gd name="connsiteX11" fmla="*/ 134635 w 2038796"/>
                  <a:gd name="connsiteY11" fmla="*/ 1654896 h 3386383"/>
                  <a:gd name="connsiteX12" fmla="*/ 241222 w 2038796"/>
                  <a:gd name="connsiteY12" fmla="*/ 1727824 h 3386383"/>
                  <a:gd name="connsiteX13" fmla="*/ 291710 w 2038796"/>
                  <a:gd name="connsiteY13" fmla="*/ 1694165 h 3386383"/>
                  <a:gd name="connsiteX14" fmla="*/ 336589 w 2038796"/>
                  <a:gd name="connsiteY14" fmla="*/ 1750263 h 3386383"/>
                  <a:gd name="connsiteX15" fmla="*/ 387077 w 2038796"/>
                  <a:gd name="connsiteY15" fmla="*/ 3276133 h 3386383"/>
                  <a:gd name="connsiteX16" fmla="*/ 448785 w 2038796"/>
                  <a:gd name="connsiteY16" fmla="*/ 3248084 h 3386383"/>
                  <a:gd name="connsiteX17" fmla="*/ 431956 w 2038796"/>
                  <a:gd name="connsiteY17" fmla="*/ 2372953 h 3386383"/>
                  <a:gd name="connsiteX18" fmla="*/ 482444 w 2038796"/>
                  <a:gd name="connsiteY18" fmla="*/ 2384172 h 3386383"/>
                  <a:gd name="connsiteX19" fmla="*/ 516103 w 2038796"/>
                  <a:gd name="connsiteY19" fmla="*/ 3068570 h 3386383"/>
                  <a:gd name="connsiteX20" fmla="*/ 583421 w 2038796"/>
                  <a:gd name="connsiteY20" fmla="*/ 3074180 h 3386383"/>
                  <a:gd name="connsiteX21" fmla="*/ 572201 w 2038796"/>
                  <a:gd name="connsiteY21" fmla="*/ 2406612 h 3386383"/>
                  <a:gd name="connsiteX22" fmla="*/ 964888 w 2038796"/>
                  <a:gd name="connsiteY22" fmla="*/ 2412222 h 3386383"/>
                  <a:gd name="connsiteX23" fmla="*/ 970498 w 2038796"/>
                  <a:gd name="connsiteY23" fmla="*/ 2816128 h 3386383"/>
                  <a:gd name="connsiteX24" fmla="*/ 1026596 w 2038796"/>
                  <a:gd name="connsiteY24" fmla="*/ 2827348 h 3386383"/>
                  <a:gd name="connsiteX25" fmla="*/ 1020986 w 2038796"/>
                  <a:gd name="connsiteY25" fmla="*/ 3001252 h 3386383"/>
                  <a:gd name="connsiteX26" fmla="*/ 1009767 w 2038796"/>
                  <a:gd name="connsiteY26" fmla="*/ 3124668 h 3386383"/>
                  <a:gd name="connsiteX27" fmla="*/ 1020986 w 2038796"/>
                  <a:gd name="connsiteY27" fmla="*/ 3343451 h 3386383"/>
                  <a:gd name="connsiteX28" fmla="*/ 1217330 w 2038796"/>
                  <a:gd name="connsiteY28" fmla="*/ 3360280 h 3386383"/>
                  <a:gd name="connsiteX29" fmla="*/ 1211720 w 2038796"/>
                  <a:gd name="connsiteY29" fmla="*/ 3175157 h 3386383"/>
                  <a:gd name="connsiteX30" fmla="*/ 1228549 w 2038796"/>
                  <a:gd name="connsiteY30" fmla="*/ 3001253 h 3386383"/>
                  <a:gd name="connsiteX31" fmla="*/ 1211720 w 2038796"/>
                  <a:gd name="connsiteY31" fmla="*/ 2872226 h 3386383"/>
                  <a:gd name="connsiteX32" fmla="*/ 1234159 w 2038796"/>
                  <a:gd name="connsiteY32" fmla="*/ 2832958 h 3386383"/>
                  <a:gd name="connsiteX33" fmla="*/ 1250988 w 2038796"/>
                  <a:gd name="connsiteY33" fmla="*/ 2614175 h 3386383"/>
                  <a:gd name="connsiteX34" fmla="*/ 1256599 w 2038796"/>
                  <a:gd name="connsiteY34" fmla="*/ 2501979 h 3386383"/>
                  <a:gd name="connsiteX35" fmla="*/ 1262209 w 2038796"/>
                  <a:gd name="connsiteY35" fmla="*/ 2367343 h 3386383"/>
                  <a:gd name="connsiteX36" fmla="*/ 1357574 w 2038796"/>
                  <a:gd name="connsiteY36" fmla="*/ 2518809 h 3386383"/>
                  <a:gd name="connsiteX37" fmla="*/ 1368794 w 2038796"/>
                  <a:gd name="connsiteY37" fmla="*/ 3057351 h 3386383"/>
                  <a:gd name="connsiteX38" fmla="*/ 1413673 w 2038796"/>
                  <a:gd name="connsiteY38" fmla="*/ 3062960 h 3386383"/>
                  <a:gd name="connsiteX39" fmla="*/ 1419283 w 2038796"/>
                  <a:gd name="connsiteY39" fmla="*/ 2574906 h 3386383"/>
                  <a:gd name="connsiteX40" fmla="*/ 1469772 w 2038796"/>
                  <a:gd name="connsiteY40" fmla="*/ 2586126 h 3386383"/>
                  <a:gd name="connsiteX41" fmla="*/ 1480991 w 2038796"/>
                  <a:gd name="connsiteY41" fmla="*/ 3242474 h 3386383"/>
                  <a:gd name="connsiteX42" fmla="*/ 1531479 w 2038796"/>
                  <a:gd name="connsiteY42" fmla="*/ 3225645 h 3386383"/>
                  <a:gd name="connsiteX43" fmla="*/ 1537090 w 2038796"/>
                  <a:gd name="connsiteY43" fmla="*/ 2754420 h 3386383"/>
                  <a:gd name="connsiteX44" fmla="*/ 1604407 w 2038796"/>
                  <a:gd name="connsiteY44" fmla="*/ 2911495 h 3386383"/>
                  <a:gd name="connsiteX45" fmla="*/ 1991484 w 2038796"/>
                  <a:gd name="connsiteY45" fmla="*/ 2715151 h 3386383"/>
                  <a:gd name="connsiteX46" fmla="*/ 1997094 w 2038796"/>
                  <a:gd name="connsiteY46" fmla="*/ 2602955 h 3386383"/>
                  <a:gd name="connsiteX47" fmla="*/ 1828800 w 2038796"/>
                  <a:gd name="connsiteY47" fmla="*/ 2586126 h 3386383"/>
                  <a:gd name="connsiteX48" fmla="*/ 1705383 w 2038796"/>
                  <a:gd name="connsiteY48" fmla="*/ 2513198 h 3386383"/>
                  <a:gd name="connsiteX49" fmla="*/ 1621237 w 2038796"/>
                  <a:gd name="connsiteY49" fmla="*/ 2401002 h 3386383"/>
                  <a:gd name="connsiteX50" fmla="*/ 1694164 w 2038796"/>
                  <a:gd name="connsiteY50" fmla="*/ 2277586 h 3386383"/>
                  <a:gd name="connsiteX51" fmla="*/ 1514650 w 2038796"/>
                  <a:gd name="connsiteY51" fmla="*/ 1980266 h 3386383"/>
                  <a:gd name="connsiteX52" fmla="*/ 1503430 w 2038796"/>
                  <a:gd name="connsiteY52" fmla="*/ 1576359 h 3386383"/>
                  <a:gd name="connsiteX53" fmla="*/ 1312696 w 2038796"/>
                  <a:gd name="connsiteY53" fmla="*/ 1598797 h 3386383"/>
                  <a:gd name="connsiteX54" fmla="*/ 1323916 w 2038796"/>
                  <a:gd name="connsiteY54" fmla="*/ 1436114 h 3386383"/>
                  <a:gd name="connsiteX55" fmla="*/ 1262208 w 2038796"/>
                  <a:gd name="connsiteY55" fmla="*/ 1295869 h 3386383"/>
                  <a:gd name="connsiteX56" fmla="*/ 1284648 w 2038796"/>
                  <a:gd name="connsiteY56" fmla="*/ 1189282 h 3386383"/>
                  <a:gd name="connsiteX57" fmla="*/ 1256599 w 2038796"/>
                  <a:gd name="connsiteY57" fmla="*/ 1026597 h 3386383"/>
                  <a:gd name="connsiteX58" fmla="*/ 1256599 w 2038796"/>
                  <a:gd name="connsiteY58" fmla="*/ 830254 h 3386383"/>
                  <a:gd name="connsiteX59" fmla="*/ 970498 w 2038796"/>
                  <a:gd name="connsiteY59" fmla="*/ 661959 h 3386383"/>
                  <a:gd name="connsiteX60" fmla="*/ 1015376 w 2038796"/>
                  <a:gd name="connsiteY60" fmla="*/ 572202 h 3386383"/>
                  <a:gd name="connsiteX61" fmla="*/ 1150012 w 2038796"/>
                  <a:gd name="connsiteY61" fmla="*/ 431957 h 3386383"/>
                  <a:gd name="connsiteX62" fmla="*/ 1166841 w 2038796"/>
                  <a:gd name="connsiteY62" fmla="*/ 263662 h 3386383"/>
                  <a:gd name="connsiteX63" fmla="*/ 1161232 w 2038796"/>
                  <a:gd name="connsiteY63" fmla="*/ 145856 h 3386383"/>
                  <a:gd name="connsiteX64" fmla="*/ 1093914 w 2038796"/>
                  <a:gd name="connsiteY64" fmla="*/ 84149 h 3386383"/>
                  <a:gd name="connsiteX65" fmla="*/ 987327 w 2038796"/>
                  <a:gd name="connsiteY65" fmla="*/ 44880 h 3386383"/>
                  <a:gd name="connsiteX66" fmla="*/ 869522 w 2038796"/>
                  <a:gd name="connsiteY66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90007 w 2038796"/>
                  <a:gd name="connsiteY3" fmla="*/ 409517 h 3386383"/>
                  <a:gd name="connsiteX4" fmla="*/ 678788 w 2038796"/>
                  <a:gd name="connsiteY4" fmla="*/ 516105 h 3386383"/>
                  <a:gd name="connsiteX5" fmla="*/ 488053 w 2038796"/>
                  <a:gd name="connsiteY5" fmla="*/ 617081 h 3386383"/>
                  <a:gd name="connsiteX6" fmla="*/ 280491 w 2038796"/>
                  <a:gd name="connsiteY6" fmla="*/ 673178 h 3386383"/>
                  <a:gd name="connsiteX7" fmla="*/ 218783 w 2038796"/>
                  <a:gd name="connsiteY7" fmla="*/ 897571 h 3386383"/>
                  <a:gd name="connsiteX8" fmla="*/ 168294 w 2038796"/>
                  <a:gd name="connsiteY8" fmla="*/ 1032207 h 3386383"/>
                  <a:gd name="connsiteX9" fmla="*/ 72927 w 2038796"/>
                  <a:gd name="connsiteY9" fmla="*/ 1161233 h 3386383"/>
                  <a:gd name="connsiteX10" fmla="*/ 0 w 2038796"/>
                  <a:gd name="connsiteY10" fmla="*/ 1295868 h 3386383"/>
                  <a:gd name="connsiteX11" fmla="*/ 134635 w 2038796"/>
                  <a:gd name="connsiteY11" fmla="*/ 1654896 h 3386383"/>
                  <a:gd name="connsiteX12" fmla="*/ 241222 w 2038796"/>
                  <a:gd name="connsiteY12" fmla="*/ 1727824 h 3386383"/>
                  <a:gd name="connsiteX13" fmla="*/ 291710 w 2038796"/>
                  <a:gd name="connsiteY13" fmla="*/ 1694165 h 3386383"/>
                  <a:gd name="connsiteX14" fmla="*/ 336589 w 2038796"/>
                  <a:gd name="connsiteY14" fmla="*/ 1750263 h 3386383"/>
                  <a:gd name="connsiteX15" fmla="*/ 387077 w 2038796"/>
                  <a:gd name="connsiteY15" fmla="*/ 3276133 h 3386383"/>
                  <a:gd name="connsiteX16" fmla="*/ 448785 w 2038796"/>
                  <a:gd name="connsiteY16" fmla="*/ 3248084 h 3386383"/>
                  <a:gd name="connsiteX17" fmla="*/ 431956 w 2038796"/>
                  <a:gd name="connsiteY17" fmla="*/ 2372953 h 3386383"/>
                  <a:gd name="connsiteX18" fmla="*/ 482444 w 2038796"/>
                  <a:gd name="connsiteY18" fmla="*/ 2384172 h 3386383"/>
                  <a:gd name="connsiteX19" fmla="*/ 516103 w 2038796"/>
                  <a:gd name="connsiteY19" fmla="*/ 3068570 h 3386383"/>
                  <a:gd name="connsiteX20" fmla="*/ 583421 w 2038796"/>
                  <a:gd name="connsiteY20" fmla="*/ 3074180 h 3386383"/>
                  <a:gd name="connsiteX21" fmla="*/ 572201 w 2038796"/>
                  <a:gd name="connsiteY21" fmla="*/ 2406612 h 3386383"/>
                  <a:gd name="connsiteX22" fmla="*/ 964888 w 2038796"/>
                  <a:gd name="connsiteY22" fmla="*/ 2412222 h 3386383"/>
                  <a:gd name="connsiteX23" fmla="*/ 970498 w 2038796"/>
                  <a:gd name="connsiteY23" fmla="*/ 2816128 h 3386383"/>
                  <a:gd name="connsiteX24" fmla="*/ 1026596 w 2038796"/>
                  <a:gd name="connsiteY24" fmla="*/ 2827348 h 3386383"/>
                  <a:gd name="connsiteX25" fmla="*/ 1020986 w 2038796"/>
                  <a:gd name="connsiteY25" fmla="*/ 3001252 h 3386383"/>
                  <a:gd name="connsiteX26" fmla="*/ 1009767 w 2038796"/>
                  <a:gd name="connsiteY26" fmla="*/ 3124668 h 3386383"/>
                  <a:gd name="connsiteX27" fmla="*/ 1020986 w 2038796"/>
                  <a:gd name="connsiteY27" fmla="*/ 3343451 h 3386383"/>
                  <a:gd name="connsiteX28" fmla="*/ 1217330 w 2038796"/>
                  <a:gd name="connsiteY28" fmla="*/ 3360280 h 3386383"/>
                  <a:gd name="connsiteX29" fmla="*/ 1211720 w 2038796"/>
                  <a:gd name="connsiteY29" fmla="*/ 3175157 h 3386383"/>
                  <a:gd name="connsiteX30" fmla="*/ 1228549 w 2038796"/>
                  <a:gd name="connsiteY30" fmla="*/ 3001253 h 3386383"/>
                  <a:gd name="connsiteX31" fmla="*/ 1211720 w 2038796"/>
                  <a:gd name="connsiteY31" fmla="*/ 2872226 h 3386383"/>
                  <a:gd name="connsiteX32" fmla="*/ 1234159 w 2038796"/>
                  <a:gd name="connsiteY32" fmla="*/ 2832958 h 3386383"/>
                  <a:gd name="connsiteX33" fmla="*/ 1250988 w 2038796"/>
                  <a:gd name="connsiteY33" fmla="*/ 2614175 h 3386383"/>
                  <a:gd name="connsiteX34" fmla="*/ 1256599 w 2038796"/>
                  <a:gd name="connsiteY34" fmla="*/ 2501979 h 3386383"/>
                  <a:gd name="connsiteX35" fmla="*/ 1262209 w 2038796"/>
                  <a:gd name="connsiteY35" fmla="*/ 2367343 h 3386383"/>
                  <a:gd name="connsiteX36" fmla="*/ 1357574 w 2038796"/>
                  <a:gd name="connsiteY36" fmla="*/ 2518809 h 3386383"/>
                  <a:gd name="connsiteX37" fmla="*/ 1368794 w 2038796"/>
                  <a:gd name="connsiteY37" fmla="*/ 3057351 h 3386383"/>
                  <a:gd name="connsiteX38" fmla="*/ 1413673 w 2038796"/>
                  <a:gd name="connsiteY38" fmla="*/ 3062960 h 3386383"/>
                  <a:gd name="connsiteX39" fmla="*/ 1419283 w 2038796"/>
                  <a:gd name="connsiteY39" fmla="*/ 2574906 h 3386383"/>
                  <a:gd name="connsiteX40" fmla="*/ 1469772 w 2038796"/>
                  <a:gd name="connsiteY40" fmla="*/ 2586126 h 3386383"/>
                  <a:gd name="connsiteX41" fmla="*/ 1480991 w 2038796"/>
                  <a:gd name="connsiteY41" fmla="*/ 3242474 h 3386383"/>
                  <a:gd name="connsiteX42" fmla="*/ 1531479 w 2038796"/>
                  <a:gd name="connsiteY42" fmla="*/ 3225645 h 3386383"/>
                  <a:gd name="connsiteX43" fmla="*/ 1537090 w 2038796"/>
                  <a:gd name="connsiteY43" fmla="*/ 2754420 h 3386383"/>
                  <a:gd name="connsiteX44" fmla="*/ 1604407 w 2038796"/>
                  <a:gd name="connsiteY44" fmla="*/ 2911495 h 3386383"/>
                  <a:gd name="connsiteX45" fmla="*/ 1991484 w 2038796"/>
                  <a:gd name="connsiteY45" fmla="*/ 2715151 h 3386383"/>
                  <a:gd name="connsiteX46" fmla="*/ 1997094 w 2038796"/>
                  <a:gd name="connsiteY46" fmla="*/ 2602955 h 3386383"/>
                  <a:gd name="connsiteX47" fmla="*/ 1828800 w 2038796"/>
                  <a:gd name="connsiteY47" fmla="*/ 2586126 h 3386383"/>
                  <a:gd name="connsiteX48" fmla="*/ 1705383 w 2038796"/>
                  <a:gd name="connsiteY48" fmla="*/ 2513198 h 3386383"/>
                  <a:gd name="connsiteX49" fmla="*/ 1621237 w 2038796"/>
                  <a:gd name="connsiteY49" fmla="*/ 2401002 h 3386383"/>
                  <a:gd name="connsiteX50" fmla="*/ 1694164 w 2038796"/>
                  <a:gd name="connsiteY50" fmla="*/ 2277586 h 3386383"/>
                  <a:gd name="connsiteX51" fmla="*/ 1514650 w 2038796"/>
                  <a:gd name="connsiteY51" fmla="*/ 1980266 h 3386383"/>
                  <a:gd name="connsiteX52" fmla="*/ 1503430 w 2038796"/>
                  <a:gd name="connsiteY52" fmla="*/ 1576359 h 3386383"/>
                  <a:gd name="connsiteX53" fmla="*/ 1312696 w 2038796"/>
                  <a:gd name="connsiteY53" fmla="*/ 1598797 h 3386383"/>
                  <a:gd name="connsiteX54" fmla="*/ 1323916 w 2038796"/>
                  <a:gd name="connsiteY54" fmla="*/ 1436114 h 3386383"/>
                  <a:gd name="connsiteX55" fmla="*/ 1262208 w 2038796"/>
                  <a:gd name="connsiteY55" fmla="*/ 1295869 h 3386383"/>
                  <a:gd name="connsiteX56" fmla="*/ 1284648 w 2038796"/>
                  <a:gd name="connsiteY56" fmla="*/ 1189282 h 3386383"/>
                  <a:gd name="connsiteX57" fmla="*/ 1256599 w 2038796"/>
                  <a:gd name="connsiteY57" fmla="*/ 1026597 h 3386383"/>
                  <a:gd name="connsiteX58" fmla="*/ 1256599 w 2038796"/>
                  <a:gd name="connsiteY58" fmla="*/ 830254 h 3386383"/>
                  <a:gd name="connsiteX59" fmla="*/ 970498 w 2038796"/>
                  <a:gd name="connsiteY59" fmla="*/ 661959 h 3386383"/>
                  <a:gd name="connsiteX60" fmla="*/ 1015376 w 2038796"/>
                  <a:gd name="connsiteY60" fmla="*/ 572202 h 3386383"/>
                  <a:gd name="connsiteX61" fmla="*/ 1150012 w 2038796"/>
                  <a:gd name="connsiteY61" fmla="*/ 431957 h 3386383"/>
                  <a:gd name="connsiteX62" fmla="*/ 1166841 w 2038796"/>
                  <a:gd name="connsiteY62" fmla="*/ 263662 h 3386383"/>
                  <a:gd name="connsiteX63" fmla="*/ 1161232 w 2038796"/>
                  <a:gd name="connsiteY63" fmla="*/ 145856 h 3386383"/>
                  <a:gd name="connsiteX64" fmla="*/ 1093914 w 2038796"/>
                  <a:gd name="connsiteY64" fmla="*/ 84149 h 3386383"/>
                  <a:gd name="connsiteX65" fmla="*/ 987327 w 2038796"/>
                  <a:gd name="connsiteY65" fmla="*/ 44880 h 3386383"/>
                  <a:gd name="connsiteX66" fmla="*/ 869522 w 2038796"/>
                  <a:gd name="connsiteY66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90007 w 2038796"/>
                  <a:gd name="connsiteY3" fmla="*/ 409517 h 3386383"/>
                  <a:gd name="connsiteX4" fmla="*/ 678788 w 2038796"/>
                  <a:gd name="connsiteY4" fmla="*/ 516105 h 3386383"/>
                  <a:gd name="connsiteX5" fmla="*/ 488053 w 2038796"/>
                  <a:gd name="connsiteY5" fmla="*/ 617081 h 3386383"/>
                  <a:gd name="connsiteX6" fmla="*/ 280491 w 2038796"/>
                  <a:gd name="connsiteY6" fmla="*/ 673178 h 3386383"/>
                  <a:gd name="connsiteX7" fmla="*/ 218783 w 2038796"/>
                  <a:gd name="connsiteY7" fmla="*/ 897571 h 3386383"/>
                  <a:gd name="connsiteX8" fmla="*/ 168294 w 2038796"/>
                  <a:gd name="connsiteY8" fmla="*/ 1032207 h 3386383"/>
                  <a:gd name="connsiteX9" fmla="*/ 72927 w 2038796"/>
                  <a:gd name="connsiteY9" fmla="*/ 1161233 h 3386383"/>
                  <a:gd name="connsiteX10" fmla="*/ 0 w 2038796"/>
                  <a:gd name="connsiteY10" fmla="*/ 1295868 h 3386383"/>
                  <a:gd name="connsiteX11" fmla="*/ 134635 w 2038796"/>
                  <a:gd name="connsiteY11" fmla="*/ 1654896 h 3386383"/>
                  <a:gd name="connsiteX12" fmla="*/ 241222 w 2038796"/>
                  <a:gd name="connsiteY12" fmla="*/ 1727824 h 3386383"/>
                  <a:gd name="connsiteX13" fmla="*/ 291710 w 2038796"/>
                  <a:gd name="connsiteY13" fmla="*/ 1694165 h 3386383"/>
                  <a:gd name="connsiteX14" fmla="*/ 336589 w 2038796"/>
                  <a:gd name="connsiteY14" fmla="*/ 1750263 h 3386383"/>
                  <a:gd name="connsiteX15" fmla="*/ 387077 w 2038796"/>
                  <a:gd name="connsiteY15" fmla="*/ 3276133 h 3386383"/>
                  <a:gd name="connsiteX16" fmla="*/ 448785 w 2038796"/>
                  <a:gd name="connsiteY16" fmla="*/ 3248084 h 3386383"/>
                  <a:gd name="connsiteX17" fmla="*/ 431956 w 2038796"/>
                  <a:gd name="connsiteY17" fmla="*/ 2372953 h 3386383"/>
                  <a:gd name="connsiteX18" fmla="*/ 482444 w 2038796"/>
                  <a:gd name="connsiteY18" fmla="*/ 2384172 h 3386383"/>
                  <a:gd name="connsiteX19" fmla="*/ 516103 w 2038796"/>
                  <a:gd name="connsiteY19" fmla="*/ 3068570 h 3386383"/>
                  <a:gd name="connsiteX20" fmla="*/ 583421 w 2038796"/>
                  <a:gd name="connsiteY20" fmla="*/ 3074180 h 3386383"/>
                  <a:gd name="connsiteX21" fmla="*/ 572201 w 2038796"/>
                  <a:gd name="connsiteY21" fmla="*/ 2406612 h 3386383"/>
                  <a:gd name="connsiteX22" fmla="*/ 964888 w 2038796"/>
                  <a:gd name="connsiteY22" fmla="*/ 2412222 h 3386383"/>
                  <a:gd name="connsiteX23" fmla="*/ 970498 w 2038796"/>
                  <a:gd name="connsiteY23" fmla="*/ 2816128 h 3386383"/>
                  <a:gd name="connsiteX24" fmla="*/ 1026596 w 2038796"/>
                  <a:gd name="connsiteY24" fmla="*/ 2827348 h 3386383"/>
                  <a:gd name="connsiteX25" fmla="*/ 1020986 w 2038796"/>
                  <a:gd name="connsiteY25" fmla="*/ 3001252 h 3386383"/>
                  <a:gd name="connsiteX26" fmla="*/ 1009767 w 2038796"/>
                  <a:gd name="connsiteY26" fmla="*/ 3124668 h 3386383"/>
                  <a:gd name="connsiteX27" fmla="*/ 1020986 w 2038796"/>
                  <a:gd name="connsiteY27" fmla="*/ 3343451 h 3386383"/>
                  <a:gd name="connsiteX28" fmla="*/ 1217330 w 2038796"/>
                  <a:gd name="connsiteY28" fmla="*/ 3360280 h 3386383"/>
                  <a:gd name="connsiteX29" fmla="*/ 1211720 w 2038796"/>
                  <a:gd name="connsiteY29" fmla="*/ 3175157 h 3386383"/>
                  <a:gd name="connsiteX30" fmla="*/ 1228549 w 2038796"/>
                  <a:gd name="connsiteY30" fmla="*/ 3001253 h 3386383"/>
                  <a:gd name="connsiteX31" fmla="*/ 1211720 w 2038796"/>
                  <a:gd name="connsiteY31" fmla="*/ 2872226 h 3386383"/>
                  <a:gd name="connsiteX32" fmla="*/ 1234159 w 2038796"/>
                  <a:gd name="connsiteY32" fmla="*/ 2832958 h 3386383"/>
                  <a:gd name="connsiteX33" fmla="*/ 1250988 w 2038796"/>
                  <a:gd name="connsiteY33" fmla="*/ 2614175 h 3386383"/>
                  <a:gd name="connsiteX34" fmla="*/ 1256599 w 2038796"/>
                  <a:gd name="connsiteY34" fmla="*/ 2501979 h 3386383"/>
                  <a:gd name="connsiteX35" fmla="*/ 1262209 w 2038796"/>
                  <a:gd name="connsiteY35" fmla="*/ 2367343 h 3386383"/>
                  <a:gd name="connsiteX36" fmla="*/ 1357574 w 2038796"/>
                  <a:gd name="connsiteY36" fmla="*/ 2518809 h 3386383"/>
                  <a:gd name="connsiteX37" fmla="*/ 1368794 w 2038796"/>
                  <a:gd name="connsiteY37" fmla="*/ 3057351 h 3386383"/>
                  <a:gd name="connsiteX38" fmla="*/ 1413673 w 2038796"/>
                  <a:gd name="connsiteY38" fmla="*/ 3062960 h 3386383"/>
                  <a:gd name="connsiteX39" fmla="*/ 1419283 w 2038796"/>
                  <a:gd name="connsiteY39" fmla="*/ 2574906 h 3386383"/>
                  <a:gd name="connsiteX40" fmla="*/ 1469772 w 2038796"/>
                  <a:gd name="connsiteY40" fmla="*/ 2586126 h 3386383"/>
                  <a:gd name="connsiteX41" fmla="*/ 1480991 w 2038796"/>
                  <a:gd name="connsiteY41" fmla="*/ 3242474 h 3386383"/>
                  <a:gd name="connsiteX42" fmla="*/ 1531479 w 2038796"/>
                  <a:gd name="connsiteY42" fmla="*/ 3225645 h 3386383"/>
                  <a:gd name="connsiteX43" fmla="*/ 1537090 w 2038796"/>
                  <a:gd name="connsiteY43" fmla="*/ 2754420 h 3386383"/>
                  <a:gd name="connsiteX44" fmla="*/ 1604407 w 2038796"/>
                  <a:gd name="connsiteY44" fmla="*/ 2911495 h 3386383"/>
                  <a:gd name="connsiteX45" fmla="*/ 1991484 w 2038796"/>
                  <a:gd name="connsiteY45" fmla="*/ 2715151 h 3386383"/>
                  <a:gd name="connsiteX46" fmla="*/ 1997094 w 2038796"/>
                  <a:gd name="connsiteY46" fmla="*/ 2602955 h 3386383"/>
                  <a:gd name="connsiteX47" fmla="*/ 1828800 w 2038796"/>
                  <a:gd name="connsiteY47" fmla="*/ 2586126 h 3386383"/>
                  <a:gd name="connsiteX48" fmla="*/ 1705383 w 2038796"/>
                  <a:gd name="connsiteY48" fmla="*/ 2513198 h 3386383"/>
                  <a:gd name="connsiteX49" fmla="*/ 1621237 w 2038796"/>
                  <a:gd name="connsiteY49" fmla="*/ 2401002 h 3386383"/>
                  <a:gd name="connsiteX50" fmla="*/ 1694164 w 2038796"/>
                  <a:gd name="connsiteY50" fmla="*/ 2277586 h 3386383"/>
                  <a:gd name="connsiteX51" fmla="*/ 1514650 w 2038796"/>
                  <a:gd name="connsiteY51" fmla="*/ 1980266 h 3386383"/>
                  <a:gd name="connsiteX52" fmla="*/ 1503430 w 2038796"/>
                  <a:gd name="connsiteY52" fmla="*/ 1576359 h 3386383"/>
                  <a:gd name="connsiteX53" fmla="*/ 1312696 w 2038796"/>
                  <a:gd name="connsiteY53" fmla="*/ 1598797 h 3386383"/>
                  <a:gd name="connsiteX54" fmla="*/ 1323916 w 2038796"/>
                  <a:gd name="connsiteY54" fmla="*/ 1436114 h 3386383"/>
                  <a:gd name="connsiteX55" fmla="*/ 1262208 w 2038796"/>
                  <a:gd name="connsiteY55" fmla="*/ 1295869 h 3386383"/>
                  <a:gd name="connsiteX56" fmla="*/ 1284648 w 2038796"/>
                  <a:gd name="connsiteY56" fmla="*/ 1189282 h 3386383"/>
                  <a:gd name="connsiteX57" fmla="*/ 1256599 w 2038796"/>
                  <a:gd name="connsiteY57" fmla="*/ 1026597 h 3386383"/>
                  <a:gd name="connsiteX58" fmla="*/ 1256599 w 2038796"/>
                  <a:gd name="connsiteY58" fmla="*/ 830254 h 3386383"/>
                  <a:gd name="connsiteX59" fmla="*/ 970498 w 2038796"/>
                  <a:gd name="connsiteY59" fmla="*/ 661959 h 3386383"/>
                  <a:gd name="connsiteX60" fmla="*/ 1015376 w 2038796"/>
                  <a:gd name="connsiteY60" fmla="*/ 572202 h 3386383"/>
                  <a:gd name="connsiteX61" fmla="*/ 1150012 w 2038796"/>
                  <a:gd name="connsiteY61" fmla="*/ 431957 h 3386383"/>
                  <a:gd name="connsiteX62" fmla="*/ 1166841 w 2038796"/>
                  <a:gd name="connsiteY62" fmla="*/ 263662 h 3386383"/>
                  <a:gd name="connsiteX63" fmla="*/ 1161232 w 2038796"/>
                  <a:gd name="connsiteY63" fmla="*/ 145856 h 3386383"/>
                  <a:gd name="connsiteX64" fmla="*/ 1093914 w 2038796"/>
                  <a:gd name="connsiteY64" fmla="*/ 84149 h 3386383"/>
                  <a:gd name="connsiteX65" fmla="*/ 987327 w 2038796"/>
                  <a:gd name="connsiteY65" fmla="*/ 44880 h 3386383"/>
                  <a:gd name="connsiteX66" fmla="*/ 869522 w 2038796"/>
                  <a:gd name="connsiteY66" fmla="*/ 0 h 3386383"/>
                  <a:gd name="connsiteX0" fmla="*/ 869522 w 2038796"/>
                  <a:gd name="connsiteY0" fmla="*/ 0 h 3386383"/>
                  <a:gd name="connsiteX1" fmla="*/ 779764 w 2038796"/>
                  <a:gd name="connsiteY1" fmla="*/ 67319 h 3386383"/>
                  <a:gd name="connsiteX2" fmla="*/ 751715 w 2038796"/>
                  <a:gd name="connsiteY2" fmla="*/ 173905 h 3386383"/>
                  <a:gd name="connsiteX3" fmla="*/ 690007 w 2038796"/>
                  <a:gd name="connsiteY3" fmla="*/ 409517 h 3386383"/>
                  <a:gd name="connsiteX4" fmla="*/ 678788 w 2038796"/>
                  <a:gd name="connsiteY4" fmla="*/ 516105 h 3386383"/>
                  <a:gd name="connsiteX5" fmla="*/ 488053 w 2038796"/>
                  <a:gd name="connsiteY5" fmla="*/ 617081 h 3386383"/>
                  <a:gd name="connsiteX6" fmla="*/ 280491 w 2038796"/>
                  <a:gd name="connsiteY6" fmla="*/ 673178 h 3386383"/>
                  <a:gd name="connsiteX7" fmla="*/ 218783 w 2038796"/>
                  <a:gd name="connsiteY7" fmla="*/ 897571 h 3386383"/>
                  <a:gd name="connsiteX8" fmla="*/ 168294 w 2038796"/>
                  <a:gd name="connsiteY8" fmla="*/ 1032207 h 3386383"/>
                  <a:gd name="connsiteX9" fmla="*/ 72927 w 2038796"/>
                  <a:gd name="connsiteY9" fmla="*/ 1161233 h 3386383"/>
                  <a:gd name="connsiteX10" fmla="*/ 0 w 2038796"/>
                  <a:gd name="connsiteY10" fmla="*/ 1295868 h 3386383"/>
                  <a:gd name="connsiteX11" fmla="*/ 134635 w 2038796"/>
                  <a:gd name="connsiteY11" fmla="*/ 1654896 h 3386383"/>
                  <a:gd name="connsiteX12" fmla="*/ 241222 w 2038796"/>
                  <a:gd name="connsiteY12" fmla="*/ 1727824 h 3386383"/>
                  <a:gd name="connsiteX13" fmla="*/ 291710 w 2038796"/>
                  <a:gd name="connsiteY13" fmla="*/ 1694165 h 3386383"/>
                  <a:gd name="connsiteX14" fmla="*/ 336589 w 2038796"/>
                  <a:gd name="connsiteY14" fmla="*/ 1750263 h 3386383"/>
                  <a:gd name="connsiteX15" fmla="*/ 387077 w 2038796"/>
                  <a:gd name="connsiteY15" fmla="*/ 3276133 h 3386383"/>
                  <a:gd name="connsiteX16" fmla="*/ 448785 w 2038796"/>
                  <a:gd name="connsiteY16" fmla="*/ 3248084 h 3386383"/>
                  <a:gd name="connsiteX17" fmla="*/ 431956 w 2038796"/>
                  <a:gd name="connsiteY17" fmla="*/ 2372953 h 3386383"/>
                  <a:gd name="connsiteX18" fmla="*/ 482444 w 2038796"/>
                  <a:gd name="connsiteY18" fmla="*/ 2384172 h 3386383"/>
                  <a:gd name="connsiteX19" fmla="*/ 516103 w 2038796"/>
                  <a:gd name="connsiteY19" fmla="*/ 3068570 h 3386383"/>
                  <a:gd name="connsiteX20" fmla="*/ 583421 w 2038796"/>
                  <a:gd name="connsiteY20" fmla="*/ 3074180 h 3386383"/>
                  <a:gd name="connsiteX21" fmla="*/ 572201 w 2038796"/>
                  <a:gd name="connsiteY21" fmla="*/ 2406612 h 3386383"/>
                  <a:gd name="connsiteX22" fmla="*/ 964888 w 2038796"/>
                  <a:gd name="connsiteY22" fmla="*/ 2412222 h 3386383"/>
                  <a:gd name="connsiteX23" fmla="*/ 970498 w 2038796"/>
                  <a:gd name="connsiteY23" fmla="*/ 2816128 h 3386383"/>
                  <a:gd name="connsiteX24" fmla="*/ 1026596 w 2038796"/>
                  <a:gd name="connsiteY24" fmla="*/ 2827348 h 3386383"/>
                  <a:gd name="connsiteX25" fmla="*/ 1020986 w 2038796"/>
                  <a:gd name="connsiteY25" fmla="*/ 3001252 h 3386383"/>
                  <a:gd name="connsiteX26" fmla="*/ 1009767 w 2038796"/>
                  <a:gd name="connsiteY26" fmla="*/ 3124668 h 3386383"/>
                  <a:gd name="connsiteX27" fmla="*/ 1020986 w 2038796"/>
                  <a:gd name="connsiteY27" fmla="*/ 3343451 h 3386383"/>
                  <a:gd name="connsiteX28" fmla="*/ 1217330 w 2038796"/>
                  <a:gd name="connsiteY28" fmla="*/ 3360280 h 3386383"/>
                  <a:gd name="connsiteX29" fmla="*/ 1211720 w 2038796"/>
                  <a:gd name="connsiteY29" fmla="*/ 3175157 h 3386383"/>
                  <a:gd name="connsiteX30" fmla="*/ 1228549 w 2038796"/>
                  <a:gd name="connsiteY30" fmla="*/ 3001253 h 3386383"/>
                  <a:gd name="connsiteX31" fmla="*/ 1211720 w 2038796"/>
                  <a:gd name="connsiteY31" fmla="*/ 2872226 h 3386383"/>
                  <a:gd name="connsiteX32" fmla="*/ 1234159 w 2038796"/>
                  <a:gd name="connsiteY32" fmla="*/ 2832958 h 3386383"/>
                  <a:gd name="connsiteX33" fmla="*/ 1250988 w 2038796"/>
                  <a:gd name="connsiteY33" fmla="*/ 2614175 h 3386383"/>
                  <a:gd name="connsiteX34" fmla="*/ 1256599 w 2038796"/>
                  <a:gd name="connsiteY34" fmla="*/ 2501979 h 3386383"/>
                  <a:gd name="connsiteX35" fmla="*/ 1262209 w 2038796"/>
                  <a:gd name="connsiteY35" fmla="*/ 2367343 h 3386383"/>
                  <a:gd name="connsiteX36" fmla="*/ 1357574 w 2038796"/>
                  <a:gd name="connsiteY36" fmla="*/ 2518809 h 3386383"/>
                  <a:gd name="connsiteX37" fmla="*/ 1368794 w 2038796"/>
                  <a:gd name="connsiteY37" fmla="*/ 3057351 h 3386383"/>
                  <a:gd name="connsiteX38" fmla="*/ 1413673 w 2038796"/>
                  <a:gd name="connsiteY38" fmla="*/ 3062960 h 3386383"/>
                  <a:gd name="connsiteX39" fmla="*/ 1419283 w 2038796"/>
                  <a:gd name="connsiteY39" fmla="*/ 2574906 h 3386383"/>
                  <a:gd name="connsiteX40" fmla="*/ 1469772 w 2038796"/>
                  <a:gd name="connsiteY40" fmla="*/ 2586126 h 3386383"/>
                  <a:gd name="connsiteX41" fmla="*/ 1480991 w 2038796"/>
                  <a:gd name="connsiteY41" fmla="*/ 3242474 h 3386383"/>
                  <a:gd name="connsiteX42" fmla="*/ 1531479 w 2038796"/>
                  <a:gd name="connsiteY42" fmla="*/ 3225645 h 3386383"/>
                  <a:gd name="connsiteX43" fmla="*/ 1537090 w 2038796"/>
                  <a:gd name="connsiteY43" fmla="*/ 2754420 h 3386383"/>
                  <a:gd name="connsiteX44" fmla="*/ 1604407 w 2038796"/>
                  <a:gd name="connsiteY44" fmla="*/ 2911495 h 3386383"/>
                  <a:gd name="connsiteX45" fmla="*/ 1991484 w 2038796"/>
                  <a:gd name="connsiteY45" fmla="*/ 2715151 h 3386383"/>
                  <a:gd name="connsiteX46" fmla="*/ 1997094 w 2038796"/>
                  <a:gd name="connsiteY46" fmla="*/ 2602955 h 3386383"/>
                  <a:gd name="connsiteX47" fmla="*/ 1828800 w 2038796"/>
                  <a:gd name="connsiteY47" fmla="*/ 2586126 h 3386383"/>
                  <a:gd name="connsiteX48" fmla="*/ 1705383 w 2038796"/>
                  <a:gd name="connsiteY48" fmla="*/ 2513198 h 3386383"/>
                  <a:gd name="connsiteX49" fmla="*/ 1621237 w 2038796"/>
                  <a:gd name="connsiteY49" fmla="*/ 2401002 h 3386383"/>
                  <a:gd name="connsiteX50" fmla="*/ 1694164 w 2038796"/>
                  <a:gd name="connsiteY50" fmla="*/ 2277586 h 3386383"/>
                  <a:gd name="connsiteX51" fmla="*/ 1514650 w 2038796"/>
                  <a:gd name="connsiteY51" fmla="*/ 1980266 h 3386383"/>
                  <a:gd name="connsiteX52" fmla="*/ 1503430 w 2038796"/>
                  <a:gd name="connsiteY52" fmla="*/ 1576359 h 3386383"/>
                  <a:gd name="connsiteX53" fmla="*/ 1312696 w 2038796"/>
                  <a:gd name="connsiteY53" fmla="*/ 1598797 h 3386383"/>
                  <a:gd name="connsiteX54" fmla="*/ 1323916 w 2038796"/>
                  <a:gd name="connsiteY54" fmla="*/ 1436114 h 3386383"/>
                  <a:gd name="connsiteX55" fmla="*/ 1262208 w 2038796"/>
                  <a:gd name="connsiteY55" fmla="*/ 1295869 h 3386383"/>
                  <a:gd name="connsiteX56" fmla="*/ 1284648 w 2038796"/>
                  <a:gd name="connsiteY56" fmla="*/ 1189282 h 3386383"/>
                  <a:gd name="connsiteX57" fmla="*/ 1256599 w 2038796"/>
                  <a:gd name="connsiteY57" fmla="*/ 1026597 h 3386383"/>
                  <a:gd name="connsiteX58" fmla="*/ 1256599 w 2038796"/>
                  <a:gd name="connsiteY58" fmla="*/ 830254 h 3386383"/>
                  <a:gd name="connsiteX59" fmla="*/ 970498 w 2038796"/>
                  <a:gd name="connsiteY59" fmla="*/ 661959 h 3386383"/>
                  <a:gd name="connsiteX60" fmla="*/ 1015376 w 2038796"/>
                  <a:gd name="connsiteY60" fmla="*/ 572202 h 3386383"/>
                  <a:gd name="connsiteX61" fmla="*/ 1150012 w 2038796"/>
                  <a:gd name="connsiteY61" fmla="*/ 431957 h 3386383"/>
                  <a:gd name="connsiteX62" fmla="*/ 1166841 w 2038796"/>
                  <a:gd name="connsiteY62" fmla="*/ 263662 h 3386383"/>
                  <a:gd name="connsiteX63" fmla="*/ 1161232 w 2038796"/>
                  <a:gd name="connsiteY63" fmla="*/ 145856 h 3386383"/>
                  <a:gd name="connsiteX64" fmla="*/ 1093914 w 2038796"/>
                  <a:gd name="connsiteY64" fmla="*/ 84149 h 3386383"/>
                  <a:gd name="connsiteX65" fmla="*/ 987327 w 2038796"/>
                  <a:gd name="connsiteY65" fmla="*/ 44880 h 3386383"/>
                  <a:gd name="connsiteX66" fmla="*/ 869522 w 2038796"/>
                  <a:gd name="connsiteY66" fmla="*/ 0 h 338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038796" h="3386383">
                    <a:moveTo>
                      <a:pt x="869522" y="0"/>
                    </a:moveTo>
                    <a:lnTo>
                      <a:pt x="779764" y="67319"/>
                    </a:lnTo>
                    <a:lnTo>
                      <a:pt x="751715" y="173905"/>
                    </a:lnTo>
                    <a:cubicBezTo>
                      <a:pt x="731146" y="252442"/>
                      <a:pt x="676918" y="297321"/>
                      <a:pt x="690007" y="409517"/>
                    </a:cubicBezTo>
                    <a:lnTo>
                      <a:pt x="678788" y="516105"/>
                    </a:lnTo>
                    <a:lnTo>
                      <a:pt x="488053" y="617081"/>
                    </a:lnTo>
                    <a:cubicBezTo>
                      <a:pt x="418866" y="617081"/>
                      <a:pt x="304800" y="639519"/>
                      <a:pt x="280491" y="673178"/>
                    </a:cubicBezTo>
                    <a:lnTo>
                      <a:pt x="218783" y="897571"/>
                    </a:lnTo>
                    <a:lnTo>
                      <a:pt x="168294" y="1032207"/>
                    </a:lnTo>
                    <a:lnTo>
                      <a:pt x="72927" y="1161233"/>
                    </a:lnTo>
                    <a:lnTo>
                      <a:pt x="0" y="1295868"/>
                    </a:lnTo>
                    <a:lnTo>
                      <a:pt x="134635" y="1654896"/>
                    </a:lnTo>
                    <a:lnTo>
                      <a:pt x="241222" y="1727824"/>
                    </a:lnTo>
                    <a:lnTo>
                      <a:pt x="291710" y="1694165"/>
                    </a:lnTo>
                    <a:lnTo>
                      <a:pt x="336589" y="1750263"/>
                    </a:lnTo>
                    <a:lnTo>
                      <a:pt x="387077" y="3276133"/>
                    </a:lnTo>
                    <a:lnTo>
                      <a:pt x="448785" y="3248084"/>
                    </a:lnTo>
                    <a:lnTo>
                      <a:pt x="431956" y="2372953"/>
                    </a:lnTo>
                    <a:lnTo>
                      <a:pt x="482444" y="2384172"/>
                    </a:lnTo>
                    <a:lnTo>
                      <a:pt x="516103" y="3068570"/>
                    </a:lnTo>
                    <a:lnTo>
                      <a:pt x="583421" y="3074180"/>
                    </a:lnTo>
                    <a:lnTo>
                      <a:pt x="572201" y="2406612"/>
                    </a:lnTo>
                    <a:lnTo>
                      <a:pt x="964888" y="2412222"/>
                    </a:lnTo>
                    <a:cubicBezTo>
                      <a:pt x="1011637" y="2451490"/>
                      <a:pt x="968628" y="2681493"/>
                      <a:pt x="970498" y="2816128"/>
                    </a:cubicBezTo>
                    <a:lnTo>
                      <a:pt x="1026596" y="2827348"/>
                    </a:lnTo>
                    <a:lnTo>
                      <a:pt x="1020986" y="3001252"/>
                    </a:lnTo>
                    <a:lnTo>
                      <a:pt x="1009767" y="3124668"/>
                    </a:lnTo>
                    <a:cubicBezTo>
                      <a:pt x="1007897" y="3188246"/>
                      <a:pt x="972368" y="3279873"/>
                      <a:pt x="1020986" y="3343451"/>
                    </a:cubicBezTo>
                    <a:cubicBezTo>
                      <a:pt x="1086435" y="3420118"/>
                      <a:pt x="1168711" y="3373370"/>
                      <a:pt x="1217330" y="3360280"/>
                    </a:cubicBezTo>
                    <a:cubicBezTo>
                      <a:pt x="1262209" y="3306052"/>
                      <a:pt x="1206110" y="3229385"/>
                      <a:pt x="1211720" y="3175157"/>
                    </a:cubicBezTo>
                    <a:lnTo>
                      <a:pt x="1228549" y="3001253"/>
                    </a:lnTo>
                    <a:cubicBezTo>
                      <a:pt x="1228549" y="2950764"/>
                      <a:pt x="1211720" y="2922715"/>
                      <a:pt x="1211720" y="2872226"/>
                    </a:cubicBezTo>
                    <a:lnTo>
                      <a:pt x="1234159" y="2832958"/>
                    </a:lnTo>
                    <a:lnTo>
                      <a:pt x="1250988" y="2614175"/>
                    </a:lnTo>
                    <a:lnTo>
                      <a:pt x="1256599" y="2501979"/>
                    </a:lnTo>
                    <a:lnTo>
                      <a:pt x="1262209" y="2367343"/>
                    </a:lnTo>
                    <a:lnTo>
                      <a:pt x="1357574" y="2518809"/>
                    </a:lnTo>
                    <a:lnTo>
                      <a:pt x="1368794" y="3057351"/>
                    </a:lnTo>
                    <a:lnTo>
                      <a:pt x="1413673" y="3062960"/>
                    </a:lnTo>
                    <a:lnTo>
                      <a:pt x="1419283" y="2574906"/>
                    </a:lnTo>
                    <a:lnTo>
                      <a:pt x="1469772" y="2586126"/>
                    </a:lnTo>
                    <a:lnTo>
                      <a:pt x="1480991" y="3242474"/>
                    </a:lnTo>
                    <a:lnTo>
                      <a:pt x="1531479" y="3225645"/>
                    </a:lnTo>
                    <a:cubicBezTo>
                      <a:pt x="1533349" y="3068570"/>
                      <a:pt x="1535220" y="2911495"/>
                      <a:pt x="1537090" y="2754420"/>
                    </a:cubicBezTo>
                    <a:cubicBezTo>
                      <a:pt x="1559529" y="2806778"/>
                      <a:pt x="1570748" y="2920845"/>
                      <a:pt x="1604407" y="2911495"/>
                    </a:cubicBezTo>
                    <a:lnTo>
                      <a:pt x="1991484" y="2715151"/>
                    </a:lnTo>
                    <a:cubicBezTo>
                      <a:pt x="2066282" y="2672142"/>
                      <a:pt x="2040103" y="2595476"/>
                      <a:pt x="1997094" y="2602955"/>
                    </a:cubicBezTo>
                    <a:lnTo>
                      <a:pt x="1828800" y="2586126"/>
                    </a:lnTo>
                    <a:cubicBezTo>
                      <a:pt x="1757742" y="2591735"/>
                      <a:pt x="1742782" y="2552467"/>
                      <a:pt x="1705383" y="2513198"/>
                    </a:cubicBezTo>
                    <a:lnTo>
                      <a:pt x="1621237" y="2401002"/>
                    </a:lnTo>
                    <a:lnTo>
                      <a:pt x="1694164" y="2277586"/>
                    </a:lnTo>
                    <a:lnTo>
                      <a:pt x="1514650" y="1980266"/>
                    </a:lnTo>
                    <a:lnTo>
                      <a:pt x="1503430" y="1576359"/>
                    </a:lnTo>
                    <a:cubicBezTo>
                      <a:pt x="1458552" y="1527741"/>
                      <a:pt x="1380014" y="1602537"/>
                      <a:pt x="1312696" y="1598797"/>
                    </a:cubicBezTo>
                    <a:lnTo>
                      <a:pt x="1323916" y="1436114"/>
                    </a:lnTo>
                    <a:lnTo>
                      <a:pt x="1262208" y="1295869"/>
                    </a:lnTo>
                    <a:lnTo>
                      <a:pt x="1284648" y="1189282"/>
                    </a:lnTo>
                    <a:lnTo>
                      <a:pt x="1256599" y="1026597"/>
                    </a:lnTo>
                    <a:cubicBezTo>
                      <a:pt x="1256599" y="961149"/>
                      <a:pt x="1279039" y="850824"/>
                      <a:pt x="1256599" y="830254"/>
                    </a:cubicBezTo>
                    <a:lnTo>
                      <a:pt x="970498" y="661959"/>
                    </a:lnTo>
                    <a:lnTo>
                      <a:pt x="1015376" y="572202"/>
                    </a:lnTo>
                    <a:lnTo>
                      <a:pt x="1150012" y="431957"/>
                    </a:lnTo>
                    <a:cubicBezTo>
                      <a:pt x="1178061" y="375859"/>
                      <a:pt x="1161231" y="319760"/>
                      <a:pt x="1166841" y="263662"/>
                    </a:cubicBezTo>
                    <a:lnTo>
                      <a:pt x="1161232" y="145856"/>
                    </a:lnTo>
                    <a:lnTo>
                      <a:pt x="1093914" y="84149"/>
                    </a:lnTo>
                    <a:lnTo>
                      <a:pt x="987327" y="44880"/>
                    </a:lnTo>
                    <a:lnTo>
                      <a:pt x="869522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xmlns="" id="{5938B821-0D7E-4E38-A5CD-AF520603F9EE}"/>
                  </a:ext>
                </a:extLst>
              </p:cNvPr>
              <p:cNvSpPr/>
              <p:nvPr/>
            </p:nvSpPr>
            <p:spPr>
              <a:xfrm flipH="1">
                <a:off x="6997308" y="5435218"/>
                <a:ext cx="1744198" cy="2217283"/>
              </a:xfrm>
              <a:custGeom>
                <a:avLst/>
                <a:gdLst/>
                <a:ahLst/>
                <a:cxnLst/>
                <a:rect l="l" t="t" r="r" b="b"/>
                <a:pathLst>
                  <a:path w="4425823" h="5626251">
                    <a:moveTo>
                      <a:pt x="2333544" y="3596735"/>
                    </a:moveTo>
                    <a:lnTo>
                      <a:pt x="2306249" y="3664974"/>
                    </a:lnTo>
                    <a:lnTo>
                      <a:pt x="1937759" y="3719565"/>
                    </a:lnTo>
                    <a:lnTo>
                      <a:pt x="1842225" y="3896986"/>
                    </a:lnTo>
                    <a:lnTo>
                      <a:pt x="1883168" y="4060759"/>
                    </a:lnTo>
                    <a:cubicBezTo>
                      <a:pt x="1819479" y="4047111"/>
                      <a:pt x="1755789" y="4210885"/>
                      <a:pt x="1692100" y="4019816"/>
                    </a:cubicBezTo>
                    <a:lnTo>
                      <a:pt x="1528327" y="4074407"/>
                    </a:lnTo>
                    <a:lnTo>
                      <a:pt x="1596565" y="4156293"/>
                    </a:lnTo>
                    <a:lnTo>
                      <a:pt x="1623861" y="5016102"/>
                    </a:lnTo>
                    <a:lnTo>
                      <a:pt x="2128828" y="5016103"/>
                    </a:lnTo>
                    <a:lnTo>
                      <a:pt x="2306249" y="4538431"/>
                    </a:lnTo>
                    <a:lnTo>
                      <a:pt x="2347192" y="4347362"/>
                    </a:lnTo>
                    <a:lnTo>
                      <a:pt x="2538261" y="3719565"/>
                    </a:lnTo>
                    <a:close/>
                    <a:moveTo>
                      <a:pt x="724533" y="0"/>
                    </a:moveTo>
                    <a:cubicBezTo>
                      <a:pt x="836693" y="18259"/>
                      <a:pt x="948851" y="-10434"/>
                      <a:pt x="1061010" y="54776"/>
                    </a:cubicBezTo>
                    <a:cubicBezTo>
                      <a:pt x="1100135" y="161720"/>
                      <a:pt x="1178387" y="268664"/>
                      <a:pt x="1178387" y="375608"/>
                    </a:cubicBezTo>
                    <a:lnTo>
                      <a:pt x="1115787" y="563409"/>
                    </a:lnTo>
                    <a:lnTo>
                      <a:pt x="1217513" y="657311"/>
                    </a:lnTo>
                    <a:lnTo>
                      <a:pt x="1154913" y="751212"/>
                    </a:lnTo>
                    <a:lnTo>
                      <a:pt x="1186213" y="852938"/>
                    </a:lnTo>
                    <a:lnTo>
                      <a:pt x="1154913" y="939014"/>
                    </a:lnTo>
                    <a:lnTo>
                      <a:pt x="1154913" y="1079866"/>
                    </a:lnTo>
                    <a:lnTo>
                      <a:pt x="967110" y="1087692"/>
                    </a:lnTo>
                    <a:lnTo>
                      <a:pt x="1397491" y="1690224"/>
                    </a:lnTo>
                    <a:lnTo>
                      <a:pt x="1507041" y="1525898"/>
                    </a:lnTo>
                    <a:lnTo>
                      <a:pt x="1600943" y="1189417"/>
                    </a:lnTo>
                    <a:cubicBezTo>
                      <a:pt x="1673977" y="1085082"/>
                      <a:pt x="1856563" y="996399"/>
                      <a:pt x="1890471" y="1040741"/>
                    </a:cubicBezTo>
                    <a:cubicBezTo>
                      <a:pt x="1913947" y="1077259"/>
                      <a:pt x="1804397" y="1309403"/>
                      <a:pt x="1843522" y="1455473"/>
                    </a:cubicBezTo>
                    <a:cubicBezTo>
                      <a:pt x="1739187" y="1546764"/>
                      <a:pt x="1650504" y="1630233"/>
                      <a:pt x="1647894" y="1752825"/>
                    </a:cubicBezTo>
                    <a:lnTo>
                      <a:pt x="1726144" y="1823250"/>
                    </a:lnTo>
                    <a:lnTo>
                      <a:pt x="1600943" y="2042355"/>
                    </a:lnTo>
                    <a:lnTo>
                      <a:pt x="1757446" y="1995403"/>
                    </a:lnTo>
                    <a:cubicBezTo>
                      <a:pt x="1812222" y="1945844"/>
                      <a:pt x="1876126" y="1867593"/>
                      <a:pt x="1921773" y="1846727"/>
                    </a:cubicBezTo>
                    <a:cubicBezTo>
                      <a:pt x="1967419" y="1825860"/>
                      <a:pt x="1994808" y="1862377"/>
                      <a:pt x="2031325" y="1870203"/>
                    </a:cubicBezTo>
                    <a:lnTo>
                      <a:pt x="2101751" y="1721525"/>
                    </a:lnTo>
                    <a:cubicBezTo>
                      <a:pt x="2144789" y="1712395"/>
                      <a:pt x="2269990" y="1632840"/>
                      <a:pt x="2297378" y="1651098"/>
                    </a:cubicBezTo>
                    <a:cubicBezTo>
                      <a:pt x="2425188" y="1716308"/>
                      <a:pt x="2255644" y="1750217"/>
                      <a:pt x="2234776" y="1799776"/>
                    </a:cubicBezTo>
                    <a:cubicBezTo>
                      <a:pt x="2349544" y="1810210"/>
                      <a:pt x="2566040" y="1773691"/>
                      <a:pt x="2579081" y="1831076"/>
                    </a:cubicBezTo>
                    <a:lnTo>
                      <a:pt x="2602557" y="2011054"/>
                    </a:lnTo>
                    <a:cubicBezTo>
                      <a:pt x="2581689" y="2018879"/>
                      <a:pt x="2571255" y="2029311"/>
                      <a:pt x="2539955" y="2034528"/>
                    </a:cubicBezTo>
                    <a:cubicBezTo>
                      <a:pt x="2508655" y="2039745"/>
                      <a:pt x="2491700" y="2043658"/>
                      <a:pt x="2414754" y="2042354"/>
                    </a:cubicBezTo>
                    <a:cubicBezTo>
                      <a:pt x="2337807" y="2041049"/>
                      <a:pt x="2190434" y="2031921"/>
                      <a:pt x="2078274" y="2026704"/>
                    </a:cubicBezTo>
                    <a:lnTo>
                      <a:pt x="2172176" y="2237982"/>
                    </a:lnTo>
                    <a:cubicBezTo>
                      <a:pt x="2018283" y="2326667"/>
                      <a:pt x="1919164" y="2399700"/>
                      <a:pt x="1710495" y="2504034"/>
                    </a:cubicBezTo>
                    <a:cubicBezTo>
                      <a:pt x="1689629" y="2603151"/>
                      <a:pt x="1848739" y="2616195"/>
                      <a:pt x="1960900" y="2691837"/>
                    </a:cubicBezTo>
                    <a:lnTo>
                      <a:pt x="2117400" y="2777914"/>
                    </a:lnTo>
                    <a:cubicBezTo>
                      <a:pt x="2315637" y="2877032"/>
                      <a:pt x="2803399" y="2741395"/>
                      <a:pt x="3040762" y="2887465"/>
                    </a:cubicBezTo>
                    <a:cubicBezTo>
                      <a:pt x="3155528" y="2986582"/>
                      <a:pt x="3121621" y="3171779"/>
                      <a:pt x="3103362" y="3278721"/>
                    </a:cubicBezTo>
                    <a:lnTo>
                      <a:pt x="3745022" y="4256859"/>
                    </a:lnTo>
                    <a:lnTo>
                      <a:pt x="3588519" y="4468136"/>
                    </a:lnTo>
                    <a:lnTo>
                      <a:pt x="3870223" y="4781140"/>
                    </a:lnTo>
                    <a:lnTo>
                      <a:pt x="4050201" y="4765490"/>
                    </a:lnTo>
                    <a:lnTo>
                      <a:pt x="4222353" y="4843740"/>
                    </a:lnTo>
                    <a:cubicBezTo>
                      <a:pt x="4287562" y="4833307"/>
                      <a:pt x="4344948" y="4713323"/>
                      <a:pt x="4417980" y="4812440"/>
                    </a:cubicBezTo>
                    <a:cubicBezTo>
                      <a:pt x="4480580" y="4940252"/>
                      <a:pt x="4151926" y="5099361"/>
                      <a:pt x="4018899" y="5242821"/>
                    </a:cubicBezTo>
                    <a:lnTo>
                      <a:pt x="3901523" y="5203696"/>
                    </a:lnTo>
                    <a:lnTo>
                      <a:pt x="3948474" y="5266296"/>
                    </a:lnTo>
                    <a:lnTo>
                      <a:pt x="3713721" y="5383674"/>
                    </a:lnTo>
                    <a:lnTo>
                      <a:pt x="3549393" y="5141094"/>
                    </a:lnTo>
                    <a:lnTo>
                      <a:pt x="3572869" y="5031544"/>
                    </a:lnTo>
                    <a:lnTo>
                      <a:pt x="3392892" y="4718539"/>
                    </a:lnTo>
                    <a:lnTo>
                      <a:pt x="3275515" y="4773314"/>
                    </a:lnTo>
                    <a:lnTo>
                      <a:pt x="3009462" y="4280334"/>
                    </a:lnTo>
                    <a:lnTo>
                      <a:pt x="2978161" y="4436836"/>
                    </a:lnTo>
                    <a:lnTo>
                      <a:pt x="2657332" y="4413360"/>
                    </a:lnTo>
                    <a:cubicBezTo>
                      <a:pt x="2626031" y="4614204"/>
                      <a:pt x="2602557" y="4768098"/>
                      <a:pt x="2610382" y="4945467"/>
                    </a:cubicBezTo>
                    <a:cubicBezTo>
                      <a:pt x="2691240" y="5078494"/>
                      <a:pt x="2725151" y="5117620"/>
                      <a:pt x="2727758" y="5297597"/>
                    </a:cubicBezTo>
                    <a:lnTo>
                      <a:pt x="2845135" y="5407148"/>
                    </a:lnTo>
                    <a:cubicBezTo>
                      <a:pt x="2858177" y="5461924"/>
                      <a:pt x="2980770" y="5524523"/>
                      <a:pt x="2884260" y="5571475"/>
                    </a:cubicBezTo>
                    <a:cubicBezTo>
                      <a:pt x="2790358" y="5587125"/>
                      <a:pt x="2688633" y="5618426"/>
                      <a:pt x="2571255" y="5587125"/>
                    </a:cubicBezTo>
                    <a:cubicBezTo>
                      <a:pt x="2479962" y="5537565"/>
                      <a:pt x="2404321" y="5464533"/>
                      <a:pt x="2344328" y="5375848"/>
                    </a:cubicBezTo>
                    <a:lnTo>
                      <a:pt x="2258252" y="5368023"/>
                    </a:lnTo>
                    <a:lnTo>
                      <a:pt x="2211301" y="5219347"/>
                    </a:lnTo>
                    <a:lnTo>
                      <a:pt x="2062624" y="5211521"/>
                    </a:lnTo>
                    <a:lnTo>
                      <a:pt x="2172176" y="5297597"/>
                    </a:lnTo>
                    <a:lnTo>
                      <a:pt x="2140876" y="5422799"/>
                    </a:lnTo>
                    <a:lnTo>
                      <a:pt x="2156527" y="5602775"/>
                    </a:lnTo>
                    <a:lnTo>
                      <a:pt x="2007849" y="5626251"/>
                    </a:lnTo>
                    <a:lnTo>
                      <a:pt x="1960898" y="5493224"/>
                    </a:lnTo>
                    <a:lnTo>
                      <a:pt x="2046974" y="5375848"/>
                    </a:lnTo>
                    <a:lnTo>
                      <a:pt x="1577467" y="5258472"/>
                    </a:lnTo>
                    <a:lnTo>
                      <a:pt x="1037535" y="5368023"/>
                    </a:lnTo>
                    <a:lnTo>
                      <a:pt x="998411" y="5563650"/>
                    </a:lnTo>
                    <a:cubicBezTo>
                      <a:pt x="961894" y="5665377"/>
                      <a:pt x="862776" y="5610601"/>
                      <a:pt x="771483" y="5563650"/>
                    </a:cubicBezTo>
                    <a:lnTo>
                      <a:pt x="771483" y="5391498"/>
                    </a:lnTo>
                    <a:lnTo>
                      <a:pt x="849734" y="5375848"/>
                    </a:lnTo>
                    <a:lnTo>
                      <a:pt x="888859" y="5281947"/>
                    </a:lnTo>
                    <a:lnTo>
                      <a:pt x="1014061" y="5234996"/>
                    </a:lnTo>
                    <a:lnTo>
                      <a:pt x="716707" y="5156745"/>
                    </a:lnTo>
                    <a:cubicBezTo>
                      <a:pt x="708881" y="5240213"/>
                      <a:pt x="763656" y="5354981"/>
                      <a:pt x="693231" y="5407148"/>
                    </a:cubicBezTo>
                    <a:cubicBezTo>
                      <a:pt x="607156" y="5430624"/>
                      <a:pt x="568029" y="5360198"/>
                      <a:pt x="505429" y="5336723"/>
                    </a:cubicBezTo>
                    <a:lnTo>
                      <a:pt x="497604" y="5188045"/>
                    </a:lnTo>
                    <a:lnTo>
                      <a:pt x="591505" y="5172396"/>
                    </a:lnTo>
                    <a:lnTo>
                      <a:pt x="638457" y="5055018"/>
                    </a:lnTo>
                    <a:cubicBezTo>
                      <a:pt x="677583" y="4963725"/>
                      <a:pt x="1170564" y="5060235"/>
                      <a:pt x="1436616" y="5062844"/>
                    </a:cubicBezTo>
                    <a:lnTo>
                      <a:pt x="1389665" y="4069056"/>
                    </a:lnTo>
                    <a:lnTo>
                      <a:pt x="1428791" y="4037755"/>
                    </a:lnTo>
                    <a:lnTo>
                      <a:pt x="1444441" y="3943855"/>
                    </a:lnTo>
                    <a:lnTo>
                      <a:pt x="1319240" y="3920379"/>
                    </a:lnTo>
                    <a:lnTo>
                      <a:pt x="1240988" y="3810828"/>
                    </a:lnTo>
                    <a:cubicBezTo>
                      <a:pt x="972325" y="3852563"/>
                      <a:pt x="813217" y="4144699"/>
                      <a:pt x="693232" y="3787353"/>
                    </a:cubicBezTo>
                    <a:lnTo>
                      <a:pt x="137650" y="1940628"/>
                    </a:lnTo>
                    <a:cubicBezTo>
                      <a:pt x="56789" y="1677183"/>
                      <a:pt x="-78845" y="1265061"/>
                      <a:pt x="59398" y="1142468"/>
                    </a:cubicBezTo>
                    <a:cubicBezTo>
                      <a:pt x="234158" y="980749"/>
                      <a:pt x="260243" y="1077257"/>
                      <a:pt x="380227" y="1150292"/>
                    </a:cubicBezTo>
                    <a:cubicBezTo>
                      <a:pt x="375011" y="1048565"/>
                      <a:pt x="455870" y="837287"/>
                      <a:pt x="560204" y="837287"/>
                    </a:cubicBezTo>
                    <a:lnTo>
                      <a:pt x="411527" y="563409"/>
                    </a:lnTo>
                    <a:cubicBezTo>
                      <a:pt x="375011" y="430382"/>
                      <a:pt x="401095" y="320830"/>
                      <a:pt x="442829" y="187803"/>
                    </a:cubicBezTo>
                    <a:cubicBezTo>
                      <a:pt x="528905" y="54775"/>
                      <a:pt x="630632" y="62602"/>
                      <a:pt x="724533" y="0"/>
                    </a:cubicBezTo>
                    <a:close/>
                  </a:path>
                </a:pathLst>
              </a:custGeom>
              <a:solidFill>
                <a:srgbClr val="1B6F53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55" name="Group 31">
                <a:extLst>
                  <a:ext uri="{FF2B5EF4-FFF2-40B4-BE49-F238E27FC236}">
                    <a16:creationId xmlns:a16="http://schemas.microsoft.com/office/drawing/2014/main" xmlns="" id="{6B642D8E-37B0-44E8-95E5-6583F4760622}"/>
                  </a:ext>
                </a:extLst>
              </p:cNvPr>
              <p:cNvGrpSpPr/>
              <p:nvPr/>
            </p:nvGrpSpPr>
            <p:grpSpPr>
              <a:xfrm>
                <a:off x="4611931" y="4773267"/>
                <a:ext cx="2808123" cy="2909347"/>
                <a:chOff x="4611931" y="4773267"/>
                <a:chExt cx="2808123" cy="2909347"/>
              </a:xfrm>
            </p:grpSpPr>
            <p:sp>
              <p:nvSpPr>
                <p:cNvPr id="61" name="Oval 4">
                  <a:extLst>
                    <a:ext uri="{FF2B5EF4-FFF2-40B4-BE49-F238E27FC236}">
                      <a16:creationId xmlns:a16="http://schemas.microsoft.com/office/drawing/2014/main" xmlns="" id="{28F2FC2F-08E8-4411-A855-3C7A0030B8EE}"/>
                    </a:ext>
                  </a:extLst>
                </p:cNvPr>
                <p:cNvSpPr/>
                <p:nvPr/>
              </p:nvSpPr>
              <p:spPr>
                <a:xfrm>
                  <a:off x="4611931" y="6188667"/>
                  <a:ext cx="2808123" cy="31201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62" name="Rectangle 5">
                  <a:extLst>
                    <a:ext uri="{FF2B5EF4-FFF2-40B4-BE49-F238E27FC236}">
                      <a16:creationId xmlns:a16="http://schemas.microsoft.com/office/drawing/2014/main" xmlns="" id="{BE380056-28AE-4B4F-8178-95B57FEE4D0E}"/>
                    </a:ext>
                  </a:extLst>
                </p:cNvPr>
                <p:cNvSpPr/>
                <p:nvPr/>
              </p:nvSpPr>
              <p:spPr>
                <a:xfrm>
                  <a:off x="5286306" y="4773267"/>
                  <a:ext cx="124805" cy="121178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63" name="Rectangle 6">
                  <a:extLst>
                    <a:ext uri="{FF2B5EF4-FFF2-40B4-BE49-F238E27FC236}">
                      <a16:creationId xmlns:a16="http://schemas.microsoft.com/office/drawing/2014/main" xmlns="" id="{B340373E-91C8-4ECF-9EC0-F5A31F6A7C7E}"/>
                    </a:ext>
                  </a:extLst>
                </p:cNvPr>
                <p:cNvSpPr/>
                <p:nvPr/>
              </p:nvSpPr>
              <p:spPr>
                <a:xfrm>
                  <a:off x="6680280" y="6470832"/>
                  <a:ext cx="124803" cy="121178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grpSp>
            <p:nvGrpSpPr>
              <p:cNvPr id="56" name="그룹 8">
                <a:extLst>
                  <a:ext uri="{FF2B5EF4-FFF2-40B4-BE49-F238E27FC236}">
                    <a16:creationId xmlns:a16="http://schemas.microsoft.com/office/drawing/2014/main" xmlns="" id="{A471E336-1063-4675-A289-FDB88074E2FE}"/>
                  </a:ext>
                </a:extLst>
              </p:cNvPr>
              <p:cNvGrpSpPr/>
              <p:nvPr/>
            </p:nvGrpSpPr>
            <p:grpSpPr>
              <a:xfrm>
                <a:off x="4184762" y="3073293"/>
                <a:ext cx="3838899" cy="2021703"/>
                <a:chOff x="4150352" y="3027466"/>
                <a:chExt cx="3920089" cy="2064460"/>
              </a:xfrm>
            </p:grpSpPr>
            <p:sp>
              <p:nvSpPr>
                <p:cNvPr id="57" name="Oval 21">
                  <a:extLst>
                    <a:ext uri="{FF2B5EF4-FFF2-40B4-BE49-F238E27FC236}">
                      <a16:creationId xmlns:a16="http://schemas.microsoft.com/office/drawing/2014/main" xmlns="" id="{E925341E-93EB-4942-8F3B-3B297C4E3111}"/>
                    </a:ext>
                  </a:extLst>
                </p:cNvPr>
                <p:cNvSpPr/>
                <p:nvPr/>
              </p:nvSpPr>
              <p:spPr>
                <a:xfrm rot="19890270" flipV="1">
                  <a:off x="6946786" y="3209054"/>
                  <a:ext cx="1123655" cy="1139786"/>
                </a:xfrm>
                <a:custGeom>
                  <a:avLst/>
                  <a:gdLst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540671 w 2495698"/>
                    <a:gd name="connsiteY34" fmla="*/ 1983347 h 2531525"/>
                    <a:gd name="connsiteX35" fmla="*/ 232276 w 2495698"/>
                    <a:gd name="connsiteY35" fmla="*/ 2043090 h 2531525"/>
                    <a:gd name="connsiteX36" fmla="*/ 70927 w 2495698"/>
                    <a:gd name="connsiteY36" fmla="*/ 1697078 h 2531525"/>
                    <a:gd name="connsiteX37" fmla="*/ 279495 w 2495698"/>
                    <a:gd name="connsiteY37" fmla="*/ 1527966 h 2531525"/>
                    <a:gd name="connsiteX38" fmla="*/ 245586 w 2495698"/>
                    <a:gd name="connsiteY38" fmla="*/ 1274796 h 2531525"/>
                    <a:gd name="connsiteX39" fmla="*/ 0 w 2495698"/>
                    <a:gd name="connsiteY39" fmla="*/ 1138462 h 2531525"/>
                    <a:gd name="connsiteX40" fmla="*/ 98812 w 2495698"/>
                    <a:gd name="connsiteY40" fmla="*/ 769689 h 2531525"/>
                    <a:gd name="connsiteX41" fmla="*/ 380240 w 2495698"/>
                    <a:gd name="connsiteY41" fmla="*/ 774423 h 2531525"/>
                    <a:gd name="connsiteX42" fmla="*/ 516679 w 2495698"/>
                    <a:gd name="connsiteY42" fmla="*/ 590627 h 2531525"/>
                    <a:gd name="connsiteX43" fmla="*/ 422419 w 2495698"/>
                    <a:gd name="connsiteY43" fmla="*/ 299900 h 2531525"/>
                    <a:gd name="connsiteX44" fmla="*/ 746189 w 2495698"/>
                    <a:gd name="connsiteY44" fmla="*/ 97585 h 2531525"/>
                    <a:gd name="connsiteX45" fmla="*/ 972292 w 2495698"/>
                    <a:gd name="connsiteY45" fmla="*/ 315656 h 2531525"/>
                    <a:gd name="connsiteX46" fmla="*/ 970019 w 2495698"/>
                    <a:gd name="connsiteY46" fmla="*/ 317076 h 2531525"/>
                    <a:gd name="connsiteX47" fmla="*/ 1248316 w 2495698"/>
                    <a:gd name="connsiteY47" fmla="*/ 277231 h 2531525"/>
                    <a:gd name="connsiteX48" fmla="*/ 1391137 w 2495698"/>
                    <a:gd name="connsiteY48" fmla="*/ 0 h 2531525"/>
                    <a:gd name="connsiteX49" fmla="*/ 1759910 w 2495698"/>
                    <a:gd name="connsiteY49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232276 w 2495698"/>
                    <a:gd name="connsiteY34" fmla="*/ 2043090 h 2531525"/>
                    <a:gd name="connsiteX35" fmla="*/ 70927 w 2495698"/>
                    <a:gd name="connsiteY35" fmla="*/ 1697078 h 2531525"/>
                    <a:gd name="connsiteX36" fmla="*/ 279495 w 2495698"/>
                    <a:gd name="connsiteY36" fmla="*/ 1527966 h 2531525"/>
                    <a:gd name="connsiteX37" fmla="*/ 245586 w 2495698"/>
                    <a:gd name="connsiteY37" fmla="*/ 1274796 h 2531525"/>
                    <a:gd name="connsiteX38" fmla="*/ 0 w 2495698"/>
                    <a:gd name="connsiteY38" fmla="*/ 1138462 h 2531525"/>
                    <a:gd name="connsiteX39" fmla="*/ 98812 w 2495698"/>
                    <a:gd name="connsiteY39" fmla="*/ 769689 h 2531525"/>
                    <a:gd name="connsiteX40" fmla="*/ 380240 w 2495698"/>
                    <a:gd name="connsiteY40" fmla="*/ 774423 h 2531525"/>
                    <a:gd name="connsiteX41" fmla="*/ 516679 w 2495698"/>
                    <a:gd name="connsiteY41" fmla="*/ 590627 h 2531525"/>
                    <a:gd name="connsiteX42" fmla="*/ 422419 w 2495698"/>
                    <a:gd name="connsiteY42" fmla="*/ 299900 h 2531525"/>
                    <a:gd name="connsiteX43" fmla="*/ 746189 w 2495698"/>
                    <a:gd name="connsiteY43" fmla="*/ 97585 h 2531525"/>
                    <a:gd name="connsiteX44" fmla="*/ 972292 w 2495698"/>
                    <a:gd name="connsiteY44" fmla="*/ 315656 h 2531525"/>
                    <a:gd name="connsiteX45" fmla="*/ 970019 w 2495698"/>
                    <a:gd name="connsiteY45" fmla="*/ 317076 h 2531525"/>
                    <a:gd name="connsiteX46" fmla="*/ 1248316 w 2495698"/>
                    <a:gd name="connsiteY46" fmla="*/ 277231 h 2531525"/>
                    <a:gd name="connsiteX47" fmla="*/ 1391137 w 2495698"/>
                    <a:gd name="connsiteY47" fmla="*/ 0 h 2531525"/>
                    <a:gd name="connsiteX48" fmla="*/ 1759910 w 2495698"/>
                    <a:gd name="connsiteY48" fmla="*/ 98812 h 2531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495698" h="2531525">
                      <a:moveTo>
                        <a:pt x="1365628" y="832740"/>
                      </a:moveTo>
                      <a:cubicBezTo>
                        <a:pt x="1121373" y="767293"/>
                        <a:pt x="870309" y="912244"/>
                        <a:pt x="804861" y="1156499"/>
                      </a:cubicBezTo>
                      <a:cubicBezTo>
                        <a:pt x="739413" y="1400754"/>
                        <a:pt x="884365" y="1651818"/>
                        <a:pt x="1128620" y="1717266"/>
                      </a:cubicBezTo>
                      <a:cubicBezTo>
                        <a:pt x="1372875" y="1782713"/>
                        <a:pt x="1623939" y="1637762"/>
                        <a:pt x="1689387" y="1393507"/>
                      </a:cubicBezTo>
                      <a:cubicBezTo>
                        <a:pt x="1754835" y="1149252"/>
                        <a:pt x="1609883" y="898188"/>
                        <a:pt x="1365628" y="832740"/>
                      </a:cubicBezTo>
                      <a:close/>
                      <a:moveTo>
                        <a:pt x="1447099" y="528685"/>
                      </a:moveTo>
                      <a:cubicBezTo>
                        <a:pt x="1859279" y="639128"/>
                        <a:pt x="2103885" y="1062799"/>
                        <a:pt x="1993442" y="1474978"/>
                      </a:cubicBezTo>
                      <a:cubicBezTo>
                        <a:pt x="1882999" y="1887158"/>
                        <a:pt x="1459328" y="2131764"/>
                        <a:pt x="1047149" y="2021321"/>
                      </a:cubicBezTo>
                      <a:cubicBezTo>
                        <a:pt x="634969" y="1910878"/>
                        <a:pt x="390363" y="1487207"/>
                        <a:pt x="500806" y="1075027"/>
                      </a:cubicBezTo>
                      <a:cubicBezTo>
                        <a:pt x="611249" y="662848"/>
                        <a:pt x="1034920" y="418242"/>
                        <a:pt x="1447099" y="528685"/>
                      </a:cubicBezTo>
                      <a:close/>
                      <a:moveTo>
                        <a:pt x="1476725" y="418119"/>
                      </a:moveTo>
                      <a:cubicBezTo>
                        <a:pt x="1003481" y="291314"/>
                        <a:pt x="517045" y="572157"/>
                        <a:pt x="390240" y="1045401"/>
                      </a:cubicBezTo>
                      <a:cubicBezTo>
                        <a:pt x="263435" y="1518646"/>
                        <a:pt x="544279" y="2005081"/>
                        <a:pt x="1017523" y="2131887"/>
                      </a:cubicBezTo>
                      <a:cubicBezTo>
                        <a:pt x="1490767" y="2258692"/>
                        <a:pt x="1977202" y="1977848"/>
                        <a:pt x="2104008" y="1504604"/>
                      </a:cubicBezTo>
                      <a:cubicBezTo>
                        <a:pt x="2230813" y="1031360"/>
                        <a:pt x="1949969" y="544925"/>
                        <a:pt x="1476725" y="418119"/>
                      </a:cubicBezTo>
                      <a:close/>
                      <a:moveTo>
                        <a:pt x="1759910" y="98812"/>
                      </a:moveTo>
                      <a:cubicBezTo>
                        <a:pt x="1758148" y="203507"/>
                        <a:pt x="1756387" y="308202"/>
                        <a:pt x="1754625" y="412897"/>
                      </a:cubicBezTo>
                      <a:lnTo>
                        <a:pt x="1954704" y="573108"/>
                      </a:lnTo>
                      <a:lnTo>
                        <a:pt x="2234317" y="503581"/>
                      </a:lnTo>
                      <a:lnTo>
                        <a:pt x="2413554" y="840674"/>
                      </a:lnTo>
                      <a:lnTo>
                        <a:pt x="2214321" y="1020292"/>
                      </a:lnTo>
                      <a:cubicBezTo>
                        <a:pt x="2239296" y="1111262"/>
                        <a:pt x="2251067" y="1206519"/>
                        <a:pt x="2246841" y="1303347"/>
                      </a:cubicBezTo>
                      <a:lnTo>
                        <a:pt x="2495698" y="1441496"/>
                      </a:lnTo>
                      <a:lnTo>
                        <a:pt x="2396885" y="1810269"/>
                      </a:lnTo>
                      <a:lnTo>
                        <a:pt x="2094912" y="1805190"/>
                      </a:lnTo>
                      <a:cubicBezTo>
                        <a:pt x="2056732" y="1868983"/>
                        <a:pt x="2010475" y="1926517"/>
                        <a:pt x="1958644" y="1977881"/>
                      </a:cubicBezTo>
                      <a:lnTo>
                        <a:pt x="2057814" y="2236715"/>
                      </a:lnTo>
                      <a:lnTo>
                        <a:pt x="1745078" y="2455696"/>
                      </a:lnTo>
                      <a:lnTo>
                        <a:pt x="1507869" y="2249759"/>
                      </a:lnTo>
                      <a:lnTo>
                        <a:pt x="1251837" y="2272543"/>
                      </a:lnTo>
                      <a:lnTo>
                        <a:pt x="1108065" y="2531525"/>
                      </a:lnTo>
                      <a:lnTo>
                        <a:pt x="739291" y="2432713"/>
                      </a:lnTo>
                      <a:lnTo>
                        <a:pt x="744274" y="2136543"/>
                      </a:lnTo>
                      <a:cubicBezTo>
                        <a:pt x="666128" y="2092006"/>
                        <a:pt x="595548" y="2037539"/>
                        <a:pt x="535891" y="1973098"/>
                      </a:cubicBezTo>
                      <a:lnTo>
                        <a:pt x="232276" y="2043090"/>
                      </a:lnTo>
                      <a:lnTo>
                        <a:pt x="70927" y="1697078"/>
                      </a:lnTo>
                      <a:lnTo>
                        <a:pt x="279495" y="1527966"/>
                      </a:lnTo>
                      <a:cubicBezTo>
                        <a:pt x="257233" y="1446371"/>
                        <a:pt x="245603" y="1361336"/>
                        <a:pt x="245586" y="1274796"/>
                      </a:cubicBezTo>
                      <a:lnTo>
                        <a:pt x="0" y="1138462"/>
                      </a:lnTo>
                      <a:lnTo>
                        <a:pt x="98812" y="769689"/>
                      </a:lnTo>
                      <a:lnTo>
                        <a:pt x="380240" y="774423"/>
                      </a:lnTo>
                      <a:cubicBezTo>
                        <a:pt x="418421" y="707046"/>
                        <a:pt x="464524" y="645614"/>
                        <a:pt x="516679" y="590627"/>
                      </a:cubicBezTo>
                      <a:lnTo>
                        <a:pt x="422419" y="299900"/>
                      </a:lnTo>
                      <a:lnTo>
                        <a:pt x="746189" y="97585"/>
                      </a:lnTo>
                      <a:lnTo>
                        <a:pt x="972292" y="315656"/>
                      </a:lnTo>
                      <a:lnTo>
                        <a:pt x="970019" y="317076"/>
                      </a:lnTo>
                      <a:cubicBezTo>
                        <a:pt x="1058903" y="289108"/>
                        <a:pt x="1152743" y="276181"/>
                        <a:pt x="1248316" y="277231"/>
                      </a:cubicBezTo>
                      <a:lnTo>
                        <a:pt x="1391137" y="0"/>
                      </a:lnTo>
                      <a:lnTo>
                        <a:pt x="1759910" y="98812"/>
                      </a:lnTo>
                      <a:close/>
                    </a:path>
                  </a:pathLst>
                </a:custGeom>
                <a:solidFill>
                  <a:srgbClr val="1B6F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58" name="Oval 21">
                  <a:extLst>
                    <a:ext uri="{FF2B5EF4-FFF2-40B4-BE49-F238E27FC236}">
                      <a16:creationId xmlns:a16="http://schemas.microsoft.com/office/drawing/2014/main" xmlns="" id="{5407C3E4-9AC6-4329-8971-88F6044E575D}"/>
                    </a:ext>
                  </a:extLst>
                </p:cNvPr>
                <p:cNvSpPr/>
                <p:nvPr/>
              </p:nvSpPr>
              <p:spPr>
                <a:xfrm rot="18850474" flipV="1">
                  <a:off x="5702730" y="3582639"/>
                  <a:ext cx="1343823" cy="1363113"/>
                </a:xfrm>
                <a:custGeom>
                  <a:avLst/>
                  <a:gdLst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540671 w 2495698"/>
                    <a:gd name="connsiteY34" fmla="*/ 1983347 h 2531525"/>
                    <a:gd name="connsiteX35" fmla="*/ 232276 w 2495698"/>
                    <a:gd name="connsiteY35" fmla="*/ 2043090 h 2531525"/>
                    <a:gd name="connsiteX36" fmla="*/ 70927 w 2495698"/>
                    <a:gd name="connsiteY36" fmla="*/ 1697078 h 2531525"/>
                    <a:gd name="connsiteX37" fmla="*/ 279495 w 2495698"/>
                    <a:gd name="connsiteY37" fmla="*/ 1527966 h 2531525"/>
                    <a:gd name="connsiteX38" fmla="*/ 245586 w 2495698"/>
                    <a:gd name="connsiteY38" fmla="*/ 1274796 h 2531525"/>
                    <a:gd name="connsiteX39" fmla="*/ 0 w 2495698"/>
                    <a:gd name="connsiteY39" fmla="*/ 1138462 h 2531525"/>
                    <a:gd name="connsiteX40" fmla="*/ 98812 w 2495698"/>
                    <a:gd name="connsiteY40" fmla="*/ 769689 h 2531525"/>
                    <a:gd name="connsiteX41" fmla="*/ 380240 w 2495698"/>
                    <a:gd name="connsiteY41" fmla="*/ 774423 h 2531525"/>
                    <a:gd name="connsiteX42" fmla="*/ 516679 w 2495698"/>
                    <a:gd name="connsiteY42" fmla="*/ 590627 h 2531525"/>
                    <a:gd name="connsiteX43" fmla="*/ 422419 w 2495698"/>
                    <a:gd name="connsiteY43" fmla="*/ 299900 h 2531525"/>
                    <a:gd name="connsiteX44" fmla="*/ 746189 w 2495698"/>
                    <a:gd name="connsiteY44" fmla="*/ 97585 h 2531525"/>
                    <a:gd name="connsiteX45" fmla="*/ 972292 w 2495698"/>
                    <a:gd name="connsiteY45" fmla="*/ 315656 h 2531525"/>
                    <a:gd name="connsiteX46" fmla="*/ 970019 w 2495698"/>
                    <a:gd name="connsiteY46" fmla="*/ 317076 h 2531525"/>
                    <a:gd name="connsiteX47" fmla="*/ 1248316 w 2495698"/>
                    <a:gd name="connsiteY47" fmla="*/ 277231 h 2531525"/>
                    <a:gd name="connsiteX48" fmla="*/ 1391137 w 2495698"/>
                    <a:gd name="connsiteY48" fmla="*/ 0 h 2531525"/>
                    <a:gd name="connsiteX49" fmla="*/ 1759910 w 2495698"/>
                    <a:gd name="connsiteY49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232276 w 2495698"/>
                    <a:gd name="connsiteY34" fmla="*/ 2043090 h 2531525"/>
                    <a:gd name="connsiteX35" fmla="*/ 70927 w 2495698"/>
                    <a:gd name="connsiteY35" fmla="*/ 1697078 h 2531525"/>
                    <a:gd name="connsiteX36" fmla="*/ 279495 w 2495698"/>
                    <a:gd name="connsiteY36" fmla="*/ 1527966 h 2531525"/>
                    <a:gd name="connsiteX37" fmla="*/ 245586 w 2495698"/>
                    <a:gd name="connsiteY37" fmla="*/ 1274796 h 2531525"/>
                    <a:gd name="connsiteX38" fmla="*/ 0 w 2495698"/>
                    <a:gd name="connsiteY38" fmla="*/ 1138462 h 2531525"/>
                    <a:gd name="connsiteX39" fmla="*/ 98812 w 2495698"/>
                    <a:gd name="connsiteY39" fmla="*/ 769689 h 2531525"/>
                    <a:gd name="connsiteX40" fmla="*/ 380240 w 2495698"/>
                    <a:gd name="connsiteY40" fmla="*/ 774423 h 2531525"/>
                    <a:gd name="connsiteX41" fmla="*/ 516679 w 2495698"/>
                    <a:gd name="connsiteY41" fmla="*/ 590627 h 2531525"/>
                    <a:gd name="connsiteX42" fmla="*/ 422419 w 2495698"/>
                    <a:gd name="connsiteY42" fmla="*/ 299900 h 2531525"/>
                    <a:gd name="connsiteX43" fmla="*/ 746189 w 2495698"/>
                    <a:gd name="connsiteY43" fmla="*/ 97585 h 2531525"/>
                    <a:gd name="connsiteX44" fmla="*/ 972292 w 2495698"/>
                    <a:gd name="connsiteY44" fmla="*/ 315656 h 2531525"/>
                    <a:gd name="connsiteX45" fmla="*/ 970019 w 2495698"/>
                    <a:gd name="connsiteY45" fmla="*/ 317076 h 2531525"/>
                    <a:gd name="connsiteX46" fmla="*/ 1248316 w 2495698"/>
                    <a:gd name="connsiteY46" fmla="*/ 277231 h 2531525"/>
                    <a:gd name="connsiteX47" fmla="*/ 1391137 w 2495698"/>
                    <a:gd name="connsiteY47" fmla="*/ 0 h 2531525"/>
                    <a:gd name="connsiteX48" fmla="*/ 1759910 w 2495698"/>
                    <a:gd name="connsiteY48" fmla="*/ 98812 h 2531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495698" h="2531525">
                      <a:moveTo>
                        <a:pt x="1365628" y="832740"/>
                      </a:moveTo>
                      <a:cubicBezTo>
                        <a:pt x="1121373" y="767293"/>
                        <a:pt x="870309" y="912244"/>
                        <a:pt x="804861" y="1156499"/>
                      </a:cubicBezTo>
                      <a:cubicBezTo>
                        <a:pt x="739413" y="1400754"/>
                        <a:pt x="884365" y="1651818"/>
                        <a:pt x="1128620" y="1717266"/>
                      </a:cubicBezTo>
                      <a:cubicBezTo>
                        <a:pt x="1372875" y="1782713"/>
                        <a:pt x="1623939" y="1637762"/>
                        <a:pt x="1689387" y="1393507"/>
                      </a:cubicBezTo>
                      <a:cubicBezTo>
                        <a:pt x="1754835" y="1149252"/>
                        <a:pt x="1609883" y="898188"/>
                        <a:pt x="1365628" y="832740"/>
                      </a:cubicBezTo>
                      <a:close/>
                      <a:moveTo>
                        <a:pt x="1447099" y="528685"/>
                      </a:moveTo>
                      <a:cubicBezTo>
                        <a:pt x="1859279" y="639128"/>
                        <a:pt x="2103885" y="1062799"/>
                        <a:pt x="1993442" y="1474978"/>
                      </a:cubicBezTo>
                      <a:cubicBezTo>
                        <a:pt x="1882999" y="1887158"/>
                        <a:pt x="1459328" y="2131764"/>
                        <a:pt x="1047149" y="2021321"/>
                      </a:cubicBezTo>
                      <a:cubicBezTo>
                        <a:pt x="634969" y="1910878"/>
                        <a:pt x="390363" y="1487207"/>
                        <a:pt x="500806" y="1075027"/>
                      </a:cubicBezTo>
                      <a:cubicBezTo>
                        <a:pt x="611249" y="662848"/>
                        <a:pt x="1034920" y="418242"/>
                        <a:pt x="1447099" y="528685"/>
                      </a:cubicBezTo>
                      <a:close/>
                      <a:moveTo>
                        <a:pt x="1476725" y="418119"/>
                      </a:moveTo>
                      <a:cubicBezTo>
                        <a:pt x="1003481" y="291314"/>
                        <a:pt x="517045" y="572157"/>
                        <a:pt x="390240" y="1045401"/>
                      </a:cubicBezTo>
                      <a:cubicBezTo>
                        <a:pt x="263435" y="1518646"/>
                        <a:pt x="544279" y="2005081"/>
                        <a:pt x="1017523" y="2131887"/>
                      </a:cubicBezTo>
                      <a:cubicBezTo>
                        <a:pt x="1490767" y="2258692"/>
                        <a:pt x="1977202" y="1977848"/>
                        <a:pt x="2104008" y="1504604"/>
                      </a:cubicBezTo>
                      <a:cubicBezTo>
                        <a:pt x="2230813" y="1031360"/>
                        <a:pt x="1949969" y="544925"/>
                        <a:pt x="1476725" y="418119"/>
                      </a:cubicBezTo>
                      <a:close/>
                      <a:moveTo>
                        <a:pt x="1759910" y="98812"/>
                      </a:moveTo>
                      <a:cubicBezTo>
                        <a:pt x="1758148" y="203507"/>
                        <a:pt x="1756387" y="308202"/>
                        <a:pt x="1754625" y="412897"/>
                      </a:cubicBezTo>
                      <a:lnTo>
                        <a:pt x="1954704" y="573108"/>
                      </a:lnTo>
                      <a:lnTo>
                        <a:pt x="2234317" y="503581"/>
                      </a:lnTo>
                      <a:lnTo>
                        <a:pt x="2413554" y="840674"/>
                      </a:lnTo>
                      <a:lnTo>
                        <a:pt x="2214321" y="1020292"/>
                      </a:lnTo>
                      <a:cubicBezTo>
                        <a:pt x="2239296" y="1111262"/>
                        <a:pt x="2251067" y="1206519"/>
                        <a:pt x="2246841" y="1303347"/>
                      </a:cubicBezTo>
                      <a:lnTo>
                        <a:pt x="2495698" y="1441496"/>
                      </a:lnTo>
                      <a:lnTo>
                        <a:pt x="2396885" y="1810269"/>
                      </a:lnTo>
                      <a:lnTo>
                        <a:pt x="2094912" y="1805190"/>
                      </a:lnTo>
                      <a:cubicBezTo>
                        <a:pt x="2056732" y="1868983"/>
                        <a:pt x="2010475" y="1926517"/>
                        <a:pt x="1958644" y="1977881"/>
                      </a:cubicBezTo>
                      <a:lnTo>
                        <a:pt x="2057814" y="2236715"/>
                      </a:lnTo>
                      <a:lnTo>
                        <a:pt x="1745078" y="2455696"/>
                      </a:lnTo>
                      <a:lnTo>
                        <a:pt x="1507869" y="2249759"/>
                      </a:lnTo>
                      <a:lnTo>
                        <a:pt x="1251837" y="2272543"/>
                      </a:lnTo>
                      <a:lnTo>
                        <a:pt x="1108065" y="2531525"/>
                      </a:lnTo>
                      <a:lnTo>
                        <a:pt x="739291" y="2432713"/>
                      </a:lnTo>
                      <a:lnTo>
                        <a:pt x="744274" y="2136543"/>
                      </a:lnTo>
                      <a:cubicBezTo>
                        <a:pt x="666128" y="2092006"/>
                        <a:pt x="595548" y="2037539"/>
                        <a:pt x="535891" y="1973098"/>
                      </a:cubicBezTo>
                      <a:lnTo>
                        <a:pt x="232276" y="2043090"/>
                      </a:lnTo>
                      <a:lnTo>
                        <a:pt x="70927" y="1697078"/>
                      </a:lnTo>
                      <a:lnTo>
                        <a:pt x="279495" y="1527966"/>
                      </a:lnTo>
                      <a:cubicBezTo>
                        <a:pt x="257233" y="1446371"/>
                        <a:pt x="245603" y="1361336"/>
                        <a:pt x="245586" y="1274796"/>
                      </a:cubicBezTo>
                      <a:lnTo>
                        <a:pt x="0" y="1138462"/>
                      </a:lnTo>
                      <a:lnTo>
                        <a:pt x="98812" y="769689"/>
                      </a:lnTo>
                      <a:lnTo>
                        <a:pt x="380240" y="774423"/>
                      </a:lnTo>
                      <a:cubicBezTo>
                        <a:pt x="418421" y="707046"/>
                        <a:pt x="464524" y="645614"/>
                        <a:pt x="516679" y="590627"/>
                      </a:cubicBezTo>
                      <a:lnTo>
                        <a:pt x="422419" y="299900"/>
                      </a:lnTo>
                      <a:lnTo>
                        <a:pt x="746189" y="97585"/>
                      </a:lnTo>
                      <a:lnTo>
                        <a:pt x="972292" y="315656"/>
                      </a:lnTo>
                      <a:lnTo>
                        <a:pt x="970019" y="317076"/>
                      </a:lnTo>
                      <a:cubicBezTo>
                        <a:pt x="1058903" y="289108"/>
                        <a:pt x="1152743" y="276181"/>
                        <a:pt x="1248316" y="277231"/>
                      </a:cubicBezTo>
                      <a:lnTo>
                        <a:pt x="1391137" y="0"/>
                      </a:lnTo>
                      <a:lnTo>
                        <a:pt x="1759910" y="98812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59" name="Oval 21">
                  <a:extLst>
                    <a:ext uri="{FF2B5EF4-FFF2-40B4-BE49-F238E27FC236}">
                      <a16:creationId xmlns:a16="http://schemas.microsoft.com/office/drawing/2014/main" xmlns="" id="{30C5BFDF-9714-4FEB-BA86-5991A572B0AB}"/>
                    </a:ext>
                  </a:extLst>
                </p:cNvPr>
                <p:cNvSpPr/>
                <p:nvPr/>
              </p:nvSpPr>
              <p:spPr>
                <a:xfrm rot="17537713" flipV="1">
                  <a:off x="4703338" y="3019638"/>
                  <a:ext cx="1090839" cy="1106496"/>
                </a:xfrm>
                <a:custGeom>
                  <a:avLst/>
                  <a:gdLst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540671 w 2495698"/>
                    <a:gd name="connsiteY34" fmla="*/ 1983347 h 2531525"/>
                    <a:gd name="connsiteX35" fmla="*/ 232276 w 2495698"/>
                    <a:gd name="connsiteY35" fmla="*/ 2043090 h 2531525"/>
                    <a:gd name="connsiteX36" fmla="*/ 70927 w 2495698"/>
                    <a:gd name="connsiteY36" fmla="*/ 1697078 h 2531525"/>
                    <a:gd name="connsiteX37" fmla="*/ 279495 w 2495698"/>
                    <a:gd name="connsiteY37" fmla="*/ 1527966 h 2531525"/>
                    <a:gd name="connsiteX38" fmla="*/ 245586 w 2495698"/>
                    <a:gd name="connsiteY38" fmla="*/ 1274796 h 2531525"/>
                    <a:gd name="connsiteX39" fmla="*/ 0 w 2495698"/>
                    <a:gd name="connsiteY39" fmla="*/ 1138462 h 2531525"/>
                    <a:gd name="connsiteX40" fmla="*/ 98812 w 2495698"/>
                    <a:gd name="connsiteY40" fmla="*/ 769689 h 2531525"/>
                    <a:gd name="connsiteX41" fmla="*/ 380240 w 2495698"/>
                    <a:gd name="connsiteY41" fmla="*/ 774423 h 2531525"/>
                    <a:gd name="connsiteX42" fmla="*/ 516679 w 2495698"/>
                    <a:gd name="connsiteY42" fmla="*/ 590627 h 2531525"/>
                    <a:gd name="connsiteX43" fmla="*/ 422419 w 2495698"/>
                    <a:gd name="connsiteY43" fmla="*/ 299900 h 2531525"/>
                    <a:gd name="connsiteX44" fmla="*/ 746189 w 2495698"/>
                    <a:gd name="connsiteY44" fmla="*/ 97585 h 2531525"/>
                    <a:gd name="connsiteX45" fmla="*/ 972292 w 2495698"/>
                    <a:gd name="connsiteY45" fmla="*/ 315656 h 2531525"/>
                    <a:gd name="connsiteX46" fmla="*/ 970019 w 2495698"/>
                    <a:gd name="connsiteY46" fmla="*/ 317076 h 2531525"/>
                    <a:gd name="connsiteX47" fmla="*/ 1248316 w 2495698"/>
                    <a:gd name="connsiteY47" fmla="*/ 277231 h 2531525"/>
                    <a:gd name="connsiteX48" fmla="*/ 1391137 w 2495698"/>
                    <a:gd name="connsiteY48" fmla="*/ 0 h 2531525"/>
                    <a:gd name="connsiteX49" fmla="*/ 1759910 w 2495698"/>
                    <a:gd name="connsiteY49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232276 w 2495698"/>
                    <a:gd name="connsiteY34" fmla="*/ 2043090 h 2531525"/>
                    <a:gd name="connsiteX35" fmla="*/ 70927 w 2495698"/>
                    <a:gd name="connsiteY35" fmla="*/ 1697078 h 2531525"/>
                    <a:gd name="connsiteX36" fmla="*/ 279495 w 2495698"/>
                    <a:gd name="connsiteY36" fmla="*/ 1527966 h 2531525"/>
                    <a:gd name="connsiteX37" fmla="*/ 245586 w 2495698"/>
                    <a:gd name="connsiteY37" fmla="*/ 1274796 h 2531525"/>
                    <a:gd name="connsiteX38" fmla="*/ 0 w 2495698"/>
                    <a:gd name="connsiteY38" fmla="*/ 1138462 h 2531525"/>
                    <a:gd name="connsiteX39" fmla="*/ 98812 w 2495698"/>
                    <a:gd name="connsiteY39" fmla="*/ 769689 h 2531525"/>
                    <a:gd name="connsiteX40" fmla="*/ 380240 w 2495698"/>
                    <a:gd name="connsiteY40" fmla="*/ 774423 h 2531525"/>
                    <a:gd name="connsiteX41" fmla="*/ 516679 w 2495698"/>
                    <a:gd name="connsiteY41" fmla="*/ 590627 h 2531525"/>
                    <a:gd name="connsiteX42" fmla="*/ 422419 w 2495698"/>
                    <a:gd name="connsiteY42" fmla="*/ 299900 h 2531525"/>
                    <a:gd name="connsiteX43" fmla="*/ 746189 w 2495698"/>
                    <a:gd name="connsiteY43" fmla="*/ 97585 h 2531525"/>
                    <a:gd name="connsiteX44" fmla="*/ 972292 w 2495698"/>
                    <a:gd name="connsiteY44" fmla="*/ 315656 h 2531525"/>
                    <a:gd name="connsiteX45" fmla="*/ 970019 w 2495698"/>
                    <a:gd name="connsiteY45" fmla="*/ 317076 h 2531525"/>
                    <a:gd name="connsiteX46" fmla="*/ 1248316 w 2495698"/>
                    <a:gd name="connsiteY46" fmla="*/ 277231 h 2531525"/>
                    <a:gd name="connsiteX47" fmla="*/ 1391137 w 2495698"/>
                    <a:gd name="connsiteY47" fmla="*/ 0 h 2531525"/>
                    <a:gd name="connsiteX48" fmla="*/ 1759910 w 2495698"/>
                    <a:gd name="connsiteY48" fmla="*/ 98812 h 2531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495698" h="2531525">
                      <a:moveTo>
                        <a:pt x="1365628" y="832740"/>
                      </a:moveTo>
                      <a:cubicBezTo>
                        <a:pt x="1121373" y="767293"/>
                        <a:pt x="870309" y="912244"/>
                        <a:pt x="804861" y="1156499"/>
                      </a:cubicBezTo>
                      <a:cubicBezTo>
                        <a:pt x="739413" y="1400754"/>
                        <a:pt x="884365" y="1651818"/>
                        <a:pt x="1128620" y="1717266"/>
                      </a:cubicBezTo>
                      <a:cubicBezTo>
                        <a:pt x="1372875" y="1782713"/>
                        <a:pt x="1623939" y="1637762"/>
                        <a:pt x="1689387" y="1393507"/>
                      </a:cubicBezTo>
                      <a:cubicBezTo>
                        <a:pt x="1754835" y="1149252"/>
                        <a:pt x="1609883" y="898188"/>
                        <a:pt x="1365628" y="832740"/>
                      </a:cubicBezTo>
                      <a:close/>
                      <a:moveTo>
                        <a:pt x="1447099" y="528685"/>
                      </a:moveTo>
                      <a:cubicBezTo>
                        <a:pt x="1859279" y="639128"/>
                        <a:pt x="2103885" y="1062799"/>
                        <a:pt x="1993442" y="1474978"/>
                      </a:cubicBezTo>
                      <a:cubicBezTo>
                        <a:pt x="1882999" y="1887158"/>
                        <a:pt x="1459328" y="2131764"/>
                        <a:pt x="1047149" y="2021321"/>
                      </a:cubicBezTo>
                      <a:cubicBezTo>
                        <a:pt x="634969" y="1910878"/>
                        <a:pt x="390363" y="1487207"/>
                        <a:pt x="500806" y="1075027"/>
                      </a:cubicBezTo>
                      <a:cubicBezTo>
                        <a:pt x="611249" y="662848"/>
                        <a:pt x="1034920" y="418242"/>
                        <a:pt x="1447099" y="528685"/>
                      </a:cubicBezTo>
                      <a:close/>
                      <a:moveTo>
                        <a:pt x="1476725" y="418119"/>
                      </a:moveTo>
                      <a:cubicBezTo>
                        <a:pt x="1003481" y="291314"/>
                        <a:pt x="517045" y="572157"/>
                        <a:pt x="390240" y="1045401"/>
                      </a:cubicBezTo>
                      <a:cubicBezTo>
                        <a:pt x="263435" y="1518646"/>
                        <a:pt x="544279" y="2005081"/>
                        <a:pt x="1017523" y="2131887"/>
                      </a:cubicBezTo>
                      <a:cubicBezTo>
                        <a:pt x="1490767" y="2258692"/>
                        <a:pt x="1977202" y="1977848"/>
                        <a:pt x="2104008" y="1504604"/>
                      </a:cubicBezTo>
                      <a:cubicBezTo>
                        <a:pt x="2230813" y="1031360"/>
                        <a:pt x="1949969" y="544925"/>
                        <a:pt x="1476725" y="418119"/>
                      </a:cubicBezTo>
                      <a:close/>
                      <a:moveTo>
                        <a:pt x="1759910" y="98812"/>
                      </a:moveTo>
                      <a:cubicBezTo>
                        <a:pt x="1758148" y="203507"/>
                        <a:pt x="1756387" y="308202"/>
                        <a:pt x="1754625" y="412897"/>
                      </a:cubicBezTo>
                      <a:lnTo>
                        <a:pt x="1954704" y="573108"/>
                      </a:lnTo>
                      <a:lnTo>
                        <a:pt x="2234317" y="503581"/>
                      </a:lnTo>
                      <a:lnTo>
                        <a:pt x="2413554" y="840674"/>
                      </a:lnTo>
                      <a:lnTo>
                        <a:pt x="2214321" y="1020292"/>
                      </a:lnTo>
                      <a:cubicBezTo>
                        <a:pt x="2239296" y="1111262"/>
                        <a:pt x="2251067" y="1206519"/>
                        <a:pt x="2246841" y="1303347"/>
                      </a:cubicBezTo>
                      <a:lnTo>
                        <a:pt x="2495698" y="1441496"/>
                      </a:lnTo>
                      <a:lnTo>
                        <a:pt x="2396885" y="1810269"/>
                      </a:lnTo>
                      <a:lnTo>
                        <a:pt x="2094912" y="1805190"/>
                      </a:lnTo>
                      <a:cubicBezTo>
                        <a:pt x="2056732" y="1868983"/>
                        <a:pt x="2010475" y="1926517"/>
                        <a:pt x="1958644" y="1977881"/>
                      </a:cubicBezTo>
                      <a:lnTo>
                        <a:pt x="2057814" y="2236715"/>
                      </a:lnTo>
                      <a:lnTo>
                        <a:pt x="1745078" y="2455696"/>
                      </a:lnTo>
                      <a:lnTo>
                        <a:pt x="1507869" y="2249759"/>
                      </a:lnTo>
                      <a:lnTo>
                        <a:pt x="1251837" y="2272543"/>
                      </a:lnTo>
                      <a:lnTo>
                        <a:pt x="1108065" y="2531525"/>
                      </a:lnTo>
                      <a:lnTo>
                        <a:pt x="739291" y="2432713"/>
                      </a:lnTo>
                      <a:lnTo>
                        <a:pt x="744274" y="2136543"/>
                      </a:lnTo>
                      <a:cubicBezTo>
                        <a:pt x="666128" y="2092006"/>
                        <a:pt x="595548" y="2037539"/>
                        <a:pt x="535891" y="1973098"/>
                      </a:cubicBezTo>
                      <a:lnTo>
                        <a:pt x="232276" y="2043090"/>
                      </a:lnTo>
                      <a:lnTo>
                        <a:pt x="70927" y="1697078"/>
                      </a:lnTo>
                      <a:lnTo>
                        <a:pt x="279495" y="1527966"/>
                      </a:lnTo>
                      <a:cubicBezTo>
                        <a:pt x="257233" y="1446371"/>
                        <a:pt x="245603" y="1361336"/>
                        <a:pt x="245586" y="1274796"/>
                      </a:cubicBezTo>
                      <a:lnTo>
                        <a:pt x="0" y="1138462"/>
                      </a:lnTo>
                      <a:lnTo>
                        <a:pt x="98812" y="769689"/>
                      </a:lnTo>
                      <a:lnTo>
                        <a:pt x="380240" y="774423"/>
                      </a:lnTo>
                      <a:cubicBezTo>
                        <a:pt x="418421" y="707046"/>
                        <a:pt x="464524" y="645614"/>
                        <a:pt x="516679" y="590627"/>
                      </a:cubicBezTo>
                      <a:lnTo>
                        <a:pt x="422419" y="299900"/>
                      </a:lnTo>
                      <a:lnTo>
                        <a:pt x="746189" y="97585"/>
                      </a:lnTo>
                      <a:lnTo>
                        <a:pt x="972292" y="315656"/>
                      </a:lnTo>
                      <a:lnTo>
                        <a:pt x="970019" y="317076"/>
                      </a:lnTo>
                      <a:cubicBezTo>
                        <a:pt x="1058903" y="289108"/>
                        <a:pt x="1152743" y="276181"/>
                        <a:pt x="1248316" y="277231"/>
                      </a:cubicBezTo>
                      <a:lnTo>
                        <a:pt x="1391137" y="0"/>
                      </a:lnTo>
                      <a:lnTo>
                        <a:pt x="1759910" y="98812"/>
                      </a:lnTo>
                      <a:close/>
                    </a:path>
                  </a:pathLst>
                </a:custGeom>
                <a:solidFill>
                  <a:srgbClr val="1B6F53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60" name="Oval 21">
                  <a:extLst>
                    <a:ext uri="{FF2B5EF4-FFF2-40B4-BE49-F238E27FC236}">
                      <a16:creationId xmlns:a16="http://schemas.microsoft.com/office/drawing/2014/main" xmlns="" id="{C1AB126C-8878-4936-BC48-171380B11911}"/>
                    </a:ext>
                  </a:extLst>
                </p:cNvPr>
                <p:cNvSpPr/>
                <p:nvPr/>
              </p:nvSpPr>
              <p:spPr>
                <a:xfrm rot="18850474" flipV="1">
                  <a:off x="4158163" y="3995957"/>
                  <a:ext cx="1088158" cy="1103779"/>
                </a:xfrm>
                <a:custGeom>
                  <a:avLst/>
                  <a:gdLst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536736 w 2495698"/>
                    <a:gd name="connsiteY30" fmla="*/ 2229547 h 2531525"/>
                    <a:gd name="connsiteX31" fmla="*/ 1251837 w 2495698"/>
                    <a:gd name="connsiteY31" fmla="*/ 2272543 h 2531525"/>
                    <a:gd name="connsiteX32" fmla="*/ 1108065 w 2495698"/>
                    <a:gd name="connsiteY32" fmla="*/ 2531525 h 2531525"/>
                    <a:gd name="connsiteX33" fmla="*/ 739291 w 2495698"/>
                    <a:gd name="connsiteY33" fmla="*/ 2432713 h 2531525"/>
                    <a:gd name="connsiteX34" fmla="*/ 744274 w 2495698"/>
                    <a:gd name="connsiteY34" fmla="*/ 2136543 h 2531525"/>
                    <a:gd name="connsiteX35" fmla="*/ 535891 w 2495698"/>
                    <a:gd name="connsiteY35" fmla="*/ 1973098 h 2531525"/>
                    <a:gd name="connsiteX36" fmla="*/ 540671 w 2495698"/>
                    <a:gd name="connsiteY36" fmla="*/ 1983347 h 2531525"/>
                    <a:gd name="connsiteX37" fmla="*/ 232276 w 2495698"/>
                    <a:gd name="connsiteY37" fmla="*/ 2043090 h 2531525"/>
                    <a:gd name="connsiteX38" fmla="*/ 70927 w 2495698"/>
                    <a:gd name="connsiteY38" fmla="*/ 1697078 h 2531525"/>
                    <a:gd name="connsiteX39" fmla="*/ 279495 w 2495698"/>
                    <a:gd name="connsiteY39" fmla="*/ 1527966 h 2531525"/>
                    <a:gd name="connsiteX40" fmla="*/ 245586 w 2495698"/>
                    <a:gd name="connsiteY40" fmla="*/ 1274796 h 2531525"/>
                    <a:gd name="connsiteX41" fmla="*/ 0 w 2495698"/>
                    <a:gd name="connsiteY41" fmla="*/ 1138462 h 2531525"/>
                    <a:gd name="connsiteX42" fmla="*/ 98812 w 2495698"/>
                    <a:gd name="connsiteY42" fmla="*/ 769689 h 2531525"/>
                    <a:gd name="connsiteX43" fmla="*/ 380240 w 2495698"/>
                    <a:gd name="connsiteY43" fmla="*/ 774423 h 2531525"/>
                    <a:gd name="connsiteX44" fmla="*/ 516679 w 2495698"/>
                    <a:gd name="connsiteY44" fmla="*/ 590627 h 2531525"/>
                    <a:gd name="connsiteX45" fmla="*/ 422419 w 2495698"/>
                    <a:gd name="connsiteY45" fmla="*/ 299900 h 2531525"/>
                    <a:gd name="connsiteX46" fmla="*/ 746189 w 2495698"/>
                    <a:gd name="connsiteY46" fmla="*/ 97585 h 2531525"/>
                    <a:gd name="connsiteX47" fmla="*/ 972292 w 2495698"/>
                    <a:gd name="connsiteY47" fmla="*/ 315656 h 2531525"/>
                    <a:gd name="connsiteX48" fmla="*/ 970019 w 2495698"/>
                    <a:gd name="connsiteY48" fmla="*/ 317076 h 2531525"/>
                    <a:gd name="connsiteX49" fmla="*/ 1248316 w 2495698"/>
                    <a:gd name="connsiteY49" fmla="*/ 277231 h 2531525"/>
                    <a:gd name="connsiteX50" fmla="*/ 1238669 w 2495698"/>
                    <a:gd name="connsiteY50" fmla="*/ 274647 h 2531525"/>
                    <a:gd name="connsiteX51" fmla="*/ 1391137 w 2495698"/>
                    <a:gd name="connsiteY51" fmla="*/ 0 h 2531525"/>
                    <a:gd name="connsiteX52" fmla="*/ 1759910 w 2495698"/>
                    <a:gd name="connsiteY52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238669 w 2495698"/>
                    <a:gd name="connsiteY49" fmla="*/ 274647 h 2531525"/>
                    <a:gd name="connsiteX50" fmla="*/ 1391137 w 2495698"/>
                    <a:gd name="connsiteY50" fmla="*/ 0 h 2531525"/>
                    <a:gd name="connsiteX51" fmla="*/ 1759910 w 2495698"/>
                    <a:gd name="connsiteY51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744979 w 2495698"/>
                    <a:gd name="connsiteY17" fmla="*/ 410312 h 2531525"/>
                    <a:gd name="connsiteX18" fmla="*/ 1954704 w 2495698"/>
                    <a:gd name="connsiteY18" fmla="*/ 573108 h 2531525"/>
                    <a:gd name="connsiteX19" fmla="*/ 2234317 w 2495698"/>
                    <a:gd name="connsiteY19" fmla="*/ 503581 h 2531525"/>
                    <a:gd name="connsiteX20" fmla="*/ 2413554 w 2495698"/>
                    <a:gd name="connsiteY20" fmla="*/ 840674 h 2531525"/>
                    <a:gd name="connsiteX21" fmla="*/ 2214321 w 2495698"/>
                    <a:gd name="connsiteY21" fmla="*/ 1020292 h 2531525"/>
                    <a:gd name="connsiteX22" fmla="*/ 2246841 w 2495698"/>
                    <a:gd name="connsiteY22" fmla="*/ 1303347 h 2531525"/>
                    <a:gd name="connsiteX23" fmla="*/ 2495698 w 2495698"/>
                    <a:gd name="connsiteY23" fmla="*/ 1441496 h 2531525"/>
                    <a:gd name="connsiteX24" fmla="*/ 2396885 w 2495698"/>
                    <a:gd name="connsiteY24" fmla="*/ 1810269 h 2531525"/>
                    <a:gd name="connsiteX25" fmla="*/ 2094912 w 2495698"/>
                    <a:gd name="connsiteY25" fmla="*/ 1805190 h 2531525"/>
                    <a:gd name="connsiteX26" fmla="*/ 1958644 w 2495698"/>
                    <a:gd name="connsiteY26" fmla="*/ 1977881 h 2531525"/>
                    <a:gd name="connsiteX27" fmla="*/ 2057814 w 2495698"/>
                    <a:gd name="connsiteY27" fmla="*/ 2236715 h 2531525"/>
                    <a:gd name="connsiteX28" fmla="*/ 1745078 w 2495698"/>
                    <a:gd name="connsiteY28" fmla="*/ 2455696 h 2531525"/>
                    <a:gd name="connsiteX29" fmla="*/ 1507869 w 2495698"/>
                    <a:gd name="connsiteY29" fmla="*/ 2249759 h 2531525"/>
                    <a:gd name="connsiteX30" fmla="*/ 1251837 w 2495698"/>
                    <a:gd name="connsiteY30" fmla="*/ 2272543 h 2531525"/>
                    <a:gd name="connsiteX31" fmla="*/ 1108065 w 2495698"/>
                    <a:gd name="connsiteY31" fmla="*/ 2531525 h 2531525"/>
                    <a:gd name="connsiteX32" fmla="*/ 739291 w 2495698"/>
                    <a:gd name="connsiteY32" fmla="*/ 2432713 h 2531525"/>
                    <a:gd name="connsiteX33" fmla="*/ 744274 w 2495698"/>
                    <a:gd name="connsiteY33" fmla="*/ 2136543 h 2531525"/>
                    <a:gd name="connsiteX34" fmla="*/ 535891 w 2495698"/>
                    <a:gd name="connsiteY34" fmla="*/ 1973098 h 2531525"/>
                    <a:gd name="connsiteX35" fmla="*/ 540671 w 2495698"/>
                    <a:gd name="connsiteY35" fmla="*/ 1983347 h 2531525"/>
                    <a:gd name="connsiteX36" fmla="*/ 232276 w 2495698"/>
                    <a:gd name="connsiteY36" fmla="*/ 2043090 h 2531525"/>
                    <a:gd name="connsiteX37" fmla="*/ 70927 w 2495698"/>
                    <a:gd name="connsiteY37" fmla="*/ 1697078 h 2531525"/>
                    <a:gd name="connsiteX38" fmla="*/ 279495 w 2495698"/>
                    <a:gd name="connsiteY38" fmla="*/ 1527966 h 2531525"/>
                    <a:gd name="connsiteX39" fmla="*/ 245586 w 2495698"/>
                    <a:gd name="connsiteY39" fmla="*/ 1274796 h 2531525"/>
                    <a:gd name="connsiteX40" fmla="*/ 0 w 2495698"/>
                    <a:gd name="connsiteY40" fmla="*/ 1138462 h 2531525"/>
                    <a:gd name="connsiteX41" fmla="*/ 98812 w 2495698"/>
                    <a:gd name="connsiteY41" fmla="*/ 769689 h 2531525"/>
                    <a:gd name="connsiteX42" fmla="*/ 380240 w 2495698"/>
                    <a:gd name="connsiteY42" fmla="*/ 774423 h 2531525"/>
                    <a:gd name="connsiteX43" fmla="*/ 516679 w 2495698"/>
                    <a:gd name="connsiteY43" fmla="*/ 590627 h 2531525"/>
                    <a:gd name="connsiteX44" fmla="*/ 422419 w 2495698"/>
                    <a:gd name="connsiteY44" fmla="*/ 299900 h 2531525"/>
                    <a:gd name="connsiteX45" fmla="*/ 746189 w 2495698"/>
                    <a:gd name="connsiteY45" fmla="*/ 97585 h 2531525"/>
                    <a:gd name="connsiteX46" fmla="*/ 972292 w 2495698"/>
                    <a:gd name="connsiteY46" fmla="*/ 315656 h 2531525"/>
                    <a:gd name="connsiteX47" fmla="*/ 970019 w 2495698"/>
                    <a:gd name="connsiteY47" fmla="*/ 317076 h 2531525"/>
                    <a:gd name="connsiteX48" fmla="*/ 1248316 w 2495698"/>
                    <a:gd name="connsiteY48" fmla="*/ 277231 h 2531525"/>
                    <a:gd name="connsiteX49" fmla="*/ 1391137 w 2495698"/>
                    <a:gd name="connsiteY49" fmla="*/ 0 h 2531525"/>
                    <a:gd name="connsiteX50" fmla="*/ 1759910 w 2495698"/>
                    <a:gd name="connsiteY50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540671 w 2495698"/>
                    <a:gd name="connsiteY34" fmla="*/ 1983347 h 2531525"/>
                    <a:gd name="connsiteX35" fmla="*/ 232276 w 2495698"/>
                    <a:gd name="connsiteY35" fmla="*/ 2043090 h 2531525"/>
                    <a:gd name="connsiteX36" fmla="*/ 70927 w 2495698"/>
                    <a:gd name="connsiteY36" fmla="*/ 1697078 h 2531525"/>
                    <a:gd name="connsiteX37" fmla="*/ 279495 w 2495698"/>
                    <a:gd name="connsiteY37" fmla="*/ 1527966 h 2531525"/>
                    <a:gd name="connsiteX38" fmla="*/ 245586 w 2495698"/>
                    <a:gd name="connsiteY38" fmla="*/ 1274796 h 2531525"/>
                    <a:gd name="connsiteX39" fmla="*/ 0 w 2495698"/>
                    <a:gd name="connsiteY39" fmla="*/ 1138462 h 2531525"/>
                    <a:gd name="connsiteX40" fmla="*/ 98812 w 2495698"/>
                    <a:gd name="connsiteY40" fmla="*/ 769689 h 2531525"/>
                    <a:gd name="connsiteX41" fmla="*/ 380240 w 2495698"/>
                    <a:gd name="connsiteY41" fmla="*/ 774423 h 2531525"/>
                    <a:gd name="connsiteX42" fmla="*/ 516679 w 2495698"/>
                    <a:gd name="connsiteY42" fmla="*/ 590627 h 2531525"/>
                    <a:gd name="connsiteX43" fmla="*/ 422419 w 2495698"/>
                    <a:gd name="connsiteY43" fmla="*/ 299900 h 2531525"/>
                    <a:gd name="connsiteX44" fmla="*/ 746189 w 2495698"/>
                    <a:gd name="connsiteY44" fmla="*/ 97585 h 2531525"/>
                    <a:gd name="connsiteX45" fmla="*/ 972292 w 2495698"/>
                    <a:gd name="connsiteY45" fmla="*/ 315656 h 2531525"/>
                    <a:gd name="connsiteX46" fmla="*/ 970019 w 2495698"/>
                    <a:gd name="connsiteY46" fmla="*/ 317076 h 2531525"/>
                    <a:gd name="connsiteX47" fmla="*/ 1248316 w 2495698"/>
                    <a:gd name="connsiteY47" fmla="*/ 277231 h 2531525"/>
                    <a:gd name="connsiteX48" fmla="*/ 1391137 w 2495698"/>
                    <a:gd name="connsiteY48" fmla="*/ 0 h 2531525"/>
                    <a:gd name="connsiteX49" fmla="*/ 1759910 w 2495698"/>
                    <a:gd name="connsiteY49" fmla="*/ 98812 h 2531525"/>
                    <a:gd name="connsiteX0" fmla="*/ 1365628 w 2495698"/>
                    <a:gd name="connsiteY0" fmla="*/ 832740 h 2531525"/>
                    <a:gd name="connsiteX1" fmla="*/ 804861 w 2495698"/>
                    <a:gd name="connsiteY1" fmla="*/ 1156499 h 2531525"/>
                    <a:gd name="connsiteX2" fmla="*/ 1128620 w 2495698"/>
                    <a:gd name="connsiteY2" fmla="*/ 1717266 h 2531525"/>
                    <a:gd name="connsiteX3" fmla="*/ 1689387 w 2495698"/>
                    <a:gd name="connsiteY3" fmla="*/ 1393507 h 2531525"/>
                    <a:gd name="connsiteX4" fmla="*/ 1365628 w 2495698"/>
                    <a:gd name="connsiteY4" fmla="*/ 832740 h 2531525"/>
                    <a:gd name="connsiteX5" fmla="*/ 1447099 w 2495698"/>
                    <a:gd name="connsiteY5" fmla="*/ 528685 h 2531525"/>
                    <a:gd name="connsiteX6" fmla="*/ 1993442 w 2495698"/>
                    <a:gd name="connsiteY6" fmla="*/ 1474978 h 2531525"/>
                    <a:gd name="connsiteX7" fmla="*/ 1047149 w 2495698"/>
                    <a:gd name="connsiteY7" fmla="*/ 2021321 h 2531525"/>
                    <a:gd name="connsiteX8" fmla="*/ 500806 w 2495698"/>
                    <a:gd name="connsiteY8" fmla="*/ 1075027 h 2531525"/>
                    <a:gd name="connsiteX9" fmla="*/ 1447099 w 2495698"/>
                    <a:gd name="connsiteY9" fmla="*/ 528685 h 2531525"/>
                    <a:gd name="connsiteX10" fmla="*/ 1476725 w 2495698"/>
                    <a:gd name="connsiteY10" fmla="*/ 418119 h 2531525"/>
                    <a:gd name="connsiteX11" fmla="*/ 390240 w 2495698"/>
                    <a:gd name="connsiteY11" fmla="*/ 1045401 h 2531525"/>
                    <a:gd name="connsiteX12" fmla="*/ 1017523 w 2495698"/>
                    <a:gd name="connsiteY12" fmla="*/ 2131887 h 2531525"/>
                    <a:gd name="connsiteX13" fmla="*/ 2104008 w 2495698"/>
                    <a:gd name="connsiteY13" fmla="*/ 1504604 h 2531525"/>
                    <a:gd name="connsiteX14" fmla="*/ 1476725 w 2495698"/>
                    <a:gd name="connsiteY14" fmla="*/ 418119 h 2531525"/>
                    <a:gd name="connsiteX15" fmla="*/ 1759910 w 2495698"/>
                    <a:gd name="connsiteY15" fmla="*/ 98812 h 2531525"/>
                    <a:gd name="connsiteX16" fmla="*/ 1754625 w 2495698"/>
                    <a:gd name="connsiteY16" fmla="*/ 412897 h 2531525"/>
                    <a:gd name="connsiteX17" fmla="*/ 1954704 w 2495698"/>
                    <a:gd name="connsiteY17" fmla="*/ 573108 h 2531525"/>
                    <a:gd name="connsiteX18" fmla="*/ 2234317 w 2495698"/>
                    <a:gd name="connsiteY18" fmla="*/ 503581 h 2531525"/>
                    <a:gd name="connsiteX19" fmla="*/ 2413554 w 2495698"/>
                    <a:gd name="connsiteY19" fmla="*/ 840674 h 2531525"/>
                    <a:gd name="connsiteX20" fmla="*/ 2214321 w 2495698"/>
                    <a:gd name="connsiteY20" fmla="*/ 1020292 h 2531525"/>
                    <a:gd name="connsiteX21" fmla="*/ 2246841 w 2495698"/>
                    <a:gd name="connsiteY21" fmla="*/ 1303347 h 2531525"/>
                    <a:gd name="connsiteX22" fmla="*/ 2495698 w 2495698"/>
                    <a:gd name="connsiteY22" fmla="*/ 1441496 h 2531525"/>
                    <a:gd name="connsiteX23" fmla="*/ 2396885 w 2495698"/>
                    <a:gd name="connsiteY23" fmla="*/ 1810269 h 2531525"/>
                    <a:gd name="connsiteX24" fmla="*/ 2094912 w 2495698"/>
                    <a:gd name="connsiteY24" fmla="*/ 1805190 h 2531525"/>
                    <a:gd name="connsiteX25" fmla="*/ 1958644 w 2495698"/>
                    <a:gd name="connsiteY25" fmla="*/ 1977881 h 2531525"/>
                    <a:gd name="connsiteX26" fmla="*/ 2057814 w 2495698"/>
                    <a:gd name="connsiteY26" fmla="*/ 2236715 h 2531525"/>
                    <a:gd name="connsiteX27" fmla="*/ 1745078 w 2495698"/>
                    <a:gd name="connsiteY27" fmla="*/ 2455696 h 2531525"/>
                    <a:gd name="connsiteX28" fmla="*/ 1507869 w 2495698"/>
                    <a:gd name="connsiteY28" fmla="*/ 2249759 h 2531525"/>
                    <a:gd name="connsiteX29" fmla="*/ 1251837 w 2495698"/>
                    <a:gd name="connsiteY29" fmla="*/ 2272543 h 2531525"/>
                    <a:gd name="connsiteX30" fmla="*/ 1108065 w 2495698"/>
                    <a:gd name="connsiteY30" fmla="*/ 2531525 h 2531525"/>
                    <a:gd name="connsiteX31" fmla="*/ 739291 w 2495698"/>
                    <a:gd name="connsiteY31" fmla="*/ 2432713 h 2531525"/>
                    <a:gd name="connsiteX32" fmla="*/ 744274 w 2495698"/>
                    <a:gd name="connsiteY32" fmla="*/ 2136543 h 2531525"/>
                    <a:gd name="connsiteX33" fmla="*/ 535891 w 2495698"/>
                    <a:gd name="connsiteY33" fmla="*/ 1973098 h 2531525"/>
                    <a:gd name="connsiteX34" fmla="*/ 232276 w 2495698"/>
                    <a:gd name="connsiteY34" fmla="*/ 2043090 h 2531525"/>
                    <a:gd name="connsiteX35" fmla="*/ 70927 w 2495698"/>
                    <a:gd name="connsiteY35" fmla="*/ 1697078 h 2531525"/>
                    <a:gd name="connsiteX36" fmla="*/ 279495 w 2495698"/>
                    <a:gd name="connsiteY36" fmla="*/ 1527966 h 2531525"/>
                    <a:gd name="connsiteX37" fmla="*/ 245586 w 2495698"/>
                    <a:gd name="connsiteY37" fmla="*/ 1274796 h 2531525"/>
                    <a:gd name="connsiteX38" fmla="*/ 0 w 2495698"/>
                    <a:gd name="connsiteY38" fmla="*/ 1138462 h 2531525"/>
                    <a:gd name="connsiteX39" fmla="*/ 98812 w 2495698"/>
                    <a:gd name="connsiteY39" fmla="*/ 769689 h 2531525"/>
                    <a:gd name="connsiteX40" fmla="*/ 380240 w 2495698"/>
                    <a:gd name="connsiteY40" fmla="*/ 774423 h 2531525"/>
                    <a:gd name="connsiteX41" fmla="*/ 516679 w 2495698"/>
                    <a:gd name="connsiteY41" fmla="*/ 590627 h 2531525"/>
                    <a:gd name="connsiteX42" fmla="*/ 422419 w 2495698"/>
                    <a:gd name="connsiteY42" fmla="*/ 299900 h 2531525"/>
                    <a:gd name="connsiteX43" fmla="*/ 746189 w 2495698"/>
                    <a:gd name="connsiteY43" fmla="*/ 97585 h 2531525"/>
                    <a:gd name="connsiteX44" fmla="*/ 972292 w 2495698"/>
                    <a:gd name="connsiteY44" fmla="*/ 315656 h 2531525"/>
                    <a:gd name="connsiteX45" fmla="*/ 970019 w 2495698"/>
                    <a:gd name="connsiteY45" fmla="*/ 317076 h 2531525"/>
                    <a:gd name="connsiteX46" fmla="*/ 1248316 w 2495698"/>
                    <a:gd name="connsiteY46" fmla="*/ 277231 h 2531525"/>
                    <a:gd name="connsiteX47" fmla="*/ 1391137 w 2495698"/>
                    <a:gd name="connsiteY47" fmla="*/ 0 h 2531525"/>
                    <a:gd name="connsiteX48" fmla="*/ 1759910 w 2495698"/>
                    <a:gd name="connsiteY48" fmla="*/ 98812 h 2531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495698" h="2531525">
                      <a:moveTo>
                        <a:pt x="1365628" y="832740"/>
                      </a:moveTo>
                      <a:cubicBezTo>
                        <a:pt x="1121373" y="767293"/>
                        <a:pt x="870309" y="912244"/>
                        <a:pt x="804861" y="1156499"/>
                      </a:cubicBezTo>
                      <a:cubicBezTo>
                        <a:pt x="739413" y="1400754"/>
                        <a:pt x="884365" y="1651818"/>
                        <a:pt x="1128620" y="1717266"/>
                      </a:cubicBezTo>
                      <a:cubicBezTo>
                        <a:pt x="1372875" y="1782713"/>
                        <a:pt x="1623939" y="1637762"/>
                        <a:pt x="1689387" y="1393507"/>
                      </a:cubicBezTo>
                      <a:cubicBezTo>
                        <a:pt x="1754835" y="1149252"/>
                        <a:pt x="1609883" y="898188"/>
                        <a:pt x="1365628" y="832740"/>
                      </a:cubicBezTo>
                      <a:close/>
                      <a:moveTo>
                        <a:pt x="1447099" y="528685"/>
                      </a:moveTo>
                      <a:cubicBezTo>
                        <a:pt x="1859279" y="639128"/>
                        <a:pt x="2103885" y="1062799"/>
                        <a:pt x="1993442" y="1474978"/>
                      </a:cubicBezTo>
                      <a:cubicBezTo>
                        <a:pt x="1882999" y="1887158"/>
                        <a:pt x="1459328" y="2131764"/>
                        <a:pt x="1047149" y="2021321"/>
                      </a:cubicBezTo>
                      <a:cubicBezTo>
                        <a:pt x="634969" y="1910878"/>
                        <a:pt x="390363" y="1487207"/>
                        <a:pt x="500806" y="1075027"/>
                      </a:cubicBezTo>
                      <a:cubicBezTo>
                        <a:pt x="611249" y="662848"/>
                        <a:pt x="1034920" y="418242"/>
                        <a:pt x="1447099" y="528685"/>
                      </a:cubicBezTo>
                      <a:close/>
                      <a:moveTo>
                        <a:pt x="1476725" y="418119"/>
                      </a:moveTo>
                      <a:cubicBezTo>
                        <a:pt x="1003481" y="291314"/>
                        <a:pt x="517045" y="572157"/>
                        <a:pt x="390240" y="1045401"/>
                      </a:cubicBezTo>
                      <a:cubicBezTo>
                        <a:pt x="263435" y="1518646"/>
                        <a:pt x="544279" y="2005081"/>
                        <a:pt x="1017523" y="2131887"/>
                      </a:cubicBezTo>
                      <a:cubicBezTo>
                        <a:pt x="1490767" y="2258692"/>
                        <a:pt x="1977202" y="1977848"/>
                        <a:pt x="2104008" y="1504604"/>
                      </a:cubicBezTo>
                      <a:cubicBezTo>
                        <a:pt x="2230813" y="1031360"/>
                        <a:pt x="1949969" y="544925"/>
                        <a:pt x="1476725" y="418119"/>
                      </a:cubicBezTo>
                      <a:close/>
                      <a:moveTo>
                        <a:pt x="1759910" y="98812"/>
                      </a:moveTo>
                      <a:cubicBezTo>
                        <a:pt x="1758148" y="203507"/>
                        <a:pt x="1756387" y="308202"/>
                        <a:pt x="1754625" y="412897"/>
                      </a:cubicBezTo>
                      <a:lnTo>
                        <a:pt x="1954704" y="573108"/>
                      </a:lnTo>
                      <a:lnTo>
                        <a:pt x="2234317" y="503581"/>
                      </a:lnTo>
                      <a:lnTo>
                        <a:pt x="2413554" y="840674"/>
                      </a:lnTo>
                      <a:lnTo>
                        <a:pt x="2214321" y="1020292"/>
                      </a:lnTo>
                      <a:cubicBezTo>
                        <a:pt x="2239296" y="1111262"/>
                        <a:pt x="2251067" y="1206519"/>
                        <a:pt x="2246841" y="1303347"/>
                      </a:cubicBezTo>
                      <a:lnTo>
                        <a:pt x="2495698" y="1441496"/>
                      </a:lnTo>
                      <a:lnTo>
                        <a:pt x="2396885" y="1810269"/>
                      </a:lnTo>
                      <a:lnTo>
                        <a:pt x="2094912" y="1805190"/>
                      </a:lnTo>
                      <a:cubicBezTo>
                        <a:pt x="2056732" y="1868983"/>
                        <a:pt x="2010475" y="1926517"/>
                        <a:pt x="1958644" y="1977881"/>
                      </a:cubicBezTo>
                      <a:lnTo>
                        <a:pt x="2057814" y="2236715"/>
                      </a:lnTo>
                      <a:lnTo>
                        <a:pt x="1745078" y="2455696"/>
                      </a:lnTo>
                      <a:lnTo>
                        <a:pt x="1507869" y="2249759"/>
                      </a:lnTo>
                      <a:lnTo>
                        <a:pt x="1251837" y="2272543"/>
                      </a:lnTo>
                      <a:lnTo>
                        <a:pt x="1108065" y="2531525"/>
                      </a:lnTo>
                      <a:lnTo>
                        <a:pt x="739291" y="2432713"/>
                      </a:lnTo>
                      <a:lnTo>
                        <a:pt x="744274" y="2136543"/>
                      </a:lnTo>
                      <a:cubicBezTo>
                        <a:pt x="666128" y="2092006"/>
                        <a:pt x="595548" y="2037539"/>
                        <a:pt x="535891" y="1973098"/>
                      </a:cubicBezTo>
                      <a:lnTo>
                        <a:pt x="232276" y="2043090"/>
                      </a:lnTo>
                      <a:lnTo>
                        <a:pt x="70927" y="1697078"/>
                      </a:lnTo>
                      <a:lnTo>
                        <a:pt x="279495" y="1527966"/>
                      </a:lnTo>
                      <a:cubicBezTo>
                        <a:pt x="257233" y="1446371"/>
                        <a:pt x="245603" y="1361336"/>
                        <a:pt x="245586" y="1274796"/>
                      </a:cubicBezTo>
                      <a:lnTo>
                        <a:pt x="0" y="1138462"/>
                      </a:lnTo>
                      <a:lnTo>
                        <a:pt x="98812" y="769689"/>
                      </a:lnTo>
                      <a:lnTo>
                        <a:pt x="380240" y="774423"/>
                      </a:lnTo>
                      <a:cubicBezTo>
                        <a:pt x="418421" y="707046"/>
                        <a:pt x="464524" y="645614"/>
                        <a:pt x="516679" y="590627"/>
                      </a:cubicBezTo>
                      <a:lnTo>
                        <a:pt x="422419" y="299900"/>
                      </a:lnTo>
                      <a:lnTo>
                        <a:pt x="746189" y="97585"/>
                      </a:lnTo>
                      <a:lnTo>
                        <a:pt x="972292" y="315656"/>
                      </a:lnTo>
                      <a:lnTo>
                        <a:pt x="970019" y="317076"/>
                      </a:lnTo>
                      <a:cubicBezTo>
                        <a:pt x="1058903" y="289108"/>
                        <a:pt x="1152743" y="276181"/>
                        <a:pt x="1248316" y="277231"/>
                      </a:cubicBezTo>
                      <a:lnTo>
                        <a:pt x="1391137" y="0"/>
                      </a:lnTo>
                      <a:lnTo>
                        <a:pt x="1759910" y="98812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0"/>
                </a:p>
              </p:txBody>
            </p:sp>
          </p:grpSp>
        </p:grpSp>
        <p:sp>
          <p:nvSpPr>
            <p:cNvPr id="23" name="object 206"/>
            <p:cNvSpPr txBox="1"/>
            <p:nvPr/>
          </p:nvSpPr>
          <p:spPr>
            <a:xfrm>
              <a:off x="4078595" y="2172985"/>
              <a:ext cx="2061863" cy="100989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algn="ctr" defTabSz="914147">
                <a:spcBef>
                  <a:spcPts val="95"/>
                </a:spcBef>
                <a:defRPr/>
              </a:pPr>
              <a:r>
                <a:rPr lang="ru-RU" sz="4400" b="1" kern="0" spc="4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Times New Roman" pitchFamily="18" charset="0"/>
                </a:rPr>
                <a:t>6 164,8</a:t>
              </a:r>
            </a:p>
            <a:p>
              <a:pPr marL="12695" algn="ctr" defTabSz="914147">
                <a:spcBef>
                  <a:spcPts val="95"/>
                </a:spcBef>
                <a:defRPr/>
              </a:pPr>
              <a:r>
                <a:rPr lang="ru-RU" sz="2600" b="1" kern="0" spc="4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Times New Roman" pitchFamily="18" charset="0"/>
                </a:rPr>
                <a:t>тыс. рублей</a:t>
              </a:r>
              <a:endParaRPr sz="2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6230264" y="2167510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7%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6282030" y="3048907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1%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2719591" y="2167511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40%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2729596" y="3223784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11%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2719591" y="4574063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31%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29" name="Group 9"/>
            <p:cNvGrpSpPr/>
            <p:nvPr/>
          </p:nvGrpSpPr>
          <p:grpSpPr>
            <a:xfrm>
              <a:off x="20334" y="2140463"/>
              <a:ext cx="2757259" cy="1316352"/>
              <a:chOff x="830200" y="3107566"/>
              <a:chExt cx="2059659" cy="1152800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30201" y="3370896"/>
                <a:ext cx="2059658" cy="88947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Приобретение оборудования (основных средств) и лицензионных программных продуктов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830200" y="3107566"/>
                <a:ext cx="2059659" cy="323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2000" b="1" dirty="0">
                    <a:solidFill>
                      <a:srgbClr val="FF0000"/>
                    </a:solidFill>
                    <a:cs typeface="Arial" pitchFamily="34" charset="0"/>
                  </a:rPr>
                  <a:t>2 491,0 </a:t>
                </a:r>
                <a:r>
                  <a:rPr lang="ru-RU" altLang="ko-KR" sz="1600" b="1" dirty="0">
                    <a:solidFill>
                      <a:srgbClr val="FF0000"/>
                    </a:solidFill>
                    <a:cs typeface="Arial" pitchFamily="34" charset="0"/>
                  </a:rPr>
                  <a:t>тыс. рублей</a:t>
                </a:r>
                <a:endParaRPr lang="ko-KR" altLang="en-US" sz="16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0" name="Group 12"/>
            <p:cNvGrpSpPr/>
            <p:nvPr/>
          </p:nvGrpSpPr>
          <p:grpSpPr>
            <a:xfrm>
              <a:off x="20334" y="3352881"/>
              <a:ext cx="2757260" cy="1336173"/>
              <a:chOff x="830200" y="3107567"/>
              <a:chExt cx="2059660" cy="1170158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30201" y="3388254"/>
                <a:ext cx="2059659" cy="88947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Аренда (субаренда) нежилых помещений (СМСП, пострадавшим в период COVID-19)</a:t>
                </a:r>
                <a:r>
                  <a:rPr lang="en-US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endParaRPr lang="ko-KR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830200" y="3107567"/>
                <a:ext cx="2059659" cy="323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2000" b="1" dirty="0">
                    <a:solidFill>
                      <a:srgbClr val="FF0000"/>
                    </a:solidFill>
                    <a:cs typeface="Arial" pitchFamily="34" charset="0"/>
                  </a:rPr>
                  <a:t>680,8 </a:t>
                </a:r>
                <a:r>
                  <a:rPr lang="ru-RU" altLang="ko-KR" sz="1600" b="1" dirty="0">
                    <a:solidFill>
                      <a:srgbClr val="FF0000"/>
                    </a:solidFill>
                    <a:cs typeface="Arial" pitchFamily="34" charset="0"/>
                  </a:rPr>
                  <a:t>тыс. рублей</a:t>
                </a:r>
                <a:endParaRPr lang="ko-KR" altLang="en-US" sz="16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1" name="Group 15"/>
            <p:cNvGrpSpPr/>
            <p:nvPr/>
          </p:nvGrpSpPr>
          <p:grpSpPr>
            <a:xfrm>
              <a:off x="20334" y="4565296"/>
              <a:ext cx="2768820" cy="1264014"/>
              <a:chOff x="830200" y="3107566"/>
              <a:chExt cx="2068296" cy="1106965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838837" y="3325060"/>
                <a:ext cx="2059659" cy="88947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Коммунальные,жилищно</a:t>
                </a:r>
                <a:r>
                  <a:rPr lang="ru-RU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-коммунальные услуги (СМСП пострадавшим в период COVID-19)</a:t>
                </a:r>
                <a:endParaRPr lang="ko-KR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830200" y="3107566"/>
                <a:ext cx="2059659" cy="323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2000" b="1" dirty="0">
                    <a:solidFill>
                      <a:srgbClr val="FF0000"/>
                    </a:solidFill>
                    <a:cs typeface="Arial" pitchFamily="34" charset="0"/>
                  </a:rPr>
                  <a:t>1 905,1 </a:t>
                </a:r>
                <a:r>
                  <a:rPr lang="ru-RU" altLang="ko-KR" sz="1600" b="1" dirty="0">
                    <a:solidFill>
                      <a:srgbClr val="FF0000"/>
                    </a:solidFill>
                    <a:cs typeface="Arial" pitchFamily="34" charset="0"/>
                  </a:rPr>
                  <a:t>тыс. рублей</a:t>
                </a:r>
                <a:endParaRPr lang="ko-KR" altLang="en-US" sz="16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2" name="Group 21"/>
            <p:cNvGrpSpPr/>
            <p:nvPr/>
          </p:nvGrpSpPr>
          <p:grpSpPr>
            <a:xfrm flipH="1">
              <a:off x="7169076" y="2140463"/>
              <a:ext cx="2757259" cy="1051595"/>
              <a:chOff x="777078" y="3107567"/>
              <a:chExt cx="2059659" cy="920938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777078" y="3368305"/>
                <a:ext cx="2059659" cy="6602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Участие в выставках, ярмарках, проводимых на территории ХМАО-Югры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77078" y="3107567"/>
                <a:ext cx="2059659" cy="323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sz="2000" b="1" dirty="0">
                    <a:solidFill>
                      <a:srgbClr val="FF0000"/>
                    </a:solidFill>
                    <a:cs typeface="Arial" pitchFamily="34" charset="0"/>
                  </a:rPr>
                  <a:t>433,4 </a:t>
                </a:r>
                <a:r>
                  <a:rPr lang="ru-RU" altLang="ko-KR" sz="1600" b="1" dirty="0">
                    <a:solidFill>
                      <a:srgbClr val="FF0000"/>
                    </a:solidFill>
                    <a:cs typeface="Arial" pitchFamily="34" charset="0"/>
                  </a:rPr>
                  <a:t>тыс. рублей</a:t>
                </a:r>
                <a:endParaRPr lang="ko-KR" altLang="en-US" sz="16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3" name="Group 24"/>
            <p:cNvGrpSpPr/>
            <p:nvPr/>
          </p:nvGrpSpPr>
          <p:grpSpPr>
            <a:xfrm flipH="1">
              <a:off x="7169077" y="3158122"/>
              <a:ext cx="2772480" cy="1051913"/>
              <a:chOff x="765707" y="2937007"/>
              <a:chExt cx="2071030" cy="921217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777078" y="3198023"/>
                <a:ext cx="2059659" cy="6602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Приобретение основных средств (оборудования, оргтехники, мебели и др.)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65707" y="2937007"/>
                <a:ext cx="2059659" cy="323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sz="2000" b="1" dirty="0">
                    <a:solidFill>
                      <a:srgbClr val="FF0000"/>
                    </a:solidFill>
                    <a:cs typeface="Arial" pitchFamily="34" charset="0"/>
                  </a:rPr>
                  <a:t>45,6 </a:t>
                </a:r>
                <a:r>
                  <a:rPr lang="ru-RU" altLang="ko-KR" sz="1600" b="1" dirty="0">
                    <a:solidFill>
                      <a:srgbClr val="FF0000"/>
                    </a:solidFill>
                    <a:cs typeface="Arial" pitchFamily="34" charset="0"/>
                  </a:rPr>
                  <a:t>тыс. рублей</a:t>
                </a:r>
                <a:endParaRPr lang="ko-KR" altLang="en-US" sz="16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4" name="Group 27"/>
            <p:cNvGrpSpPr/>
            <p:nvPr/>
          </p:nvGrpSpPr>
          <p:grpSpPr>
            <a:xfrm flipH="1">
              <a:off x="7146919" y="4127505"/>
              <a:ext cx="2800548" cy="786171"/>
              <a:chOff x="761292" y="2724169"/>
              <a:chExt cx="2091995" cy="688492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761292" y="2948076"/>
                <a:ext cx="2059659" cy="4645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Аренда (субаренда) нежилых помещений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793628" y="2724169"/>
                <a:ext cx="2059659" cy="323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sz="2000" b="1" dirty="0">
                    <a:solidFill>
                      <a:srgbClr val="FF0000"/>
                    </a:solidFill>
                    <a:cs typeface="Arial" pitchFamily="34" charset="0"/>
                  </a:rPr>
                  <a:t>308,9 </a:t>
                </a:r>
                <a:r>
                  <a:rPr lang="ru-RU" altLang="ko-KR" sz="1600" b="1" dirty="0">
                    <a:solidFill>
                      <a:srgbClr val="FF0000"/>
                    </a:solidFill>
                    <a:cs typeface="Arial" pitchFamily="34" charset="0"/>
                  </a:rPr>
                  <a:t>тыс. рублей</a:t>
                </a:r>
                <a:endParaRPr lang="ko-KR" altLang="en-US" sz="16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6327967" y="4007138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5%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6" name="object 206"/>
            <p:cNvSpPr txBox="1"/>
            <p:nvPr/>
          </p:nvSpPr>
          <p:spPr>
            <a:xfrm>
              <a:off x="7202880" y="4871109"/>
              <a:ext cx="2480769" cy="3350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u-RU"/>
              </a:defPPr>
              <a:lvl1pPr>
                <a:defRPr sz="1800" b="1">
                  <a:solidFill>
                    <a:srgbClr val="C00000"/>
                  </a:solidFill>
                  <a:cs typeface="Arial" pitchFamily="34" charset="0"/>
                </a:defRPr>
              </a:lvl1pPr>
            </a:lstStyle>
            <a:p>
              <a:r>
                <a:rPr lang="ru-RU" dirty="0" smtClean="0">
                  <a:solidFill>
                    <a:srgbClr val="FF0000"/>
                  </a:solidFill>
                </a:rPr>
                <a:t>300,0 тыс</a:t>
              </a:r>
              <a:r>
                <a:rPr lang="ru-RU" dirty="0">
                  <a:solidFill>
                    <a:srgbClr val="FF0000"/>
                  </a:solidFill>
                </a:rPr>
                <a:t>. рублей</a:t>
              </a:r>
              <a:endParaRPr dirty="0">
                <a:solidFill>
                  <a:srgbClr val="FF0000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3F4FFC14-B4AA-49BC-8F34-087407605B97}"/>
                </a:ext>
              </a:extLst>
            </p:cNvPr>
            <p:cNvSpPr txBox="1"/>
            <p:nvPr/>
          </p:nvSpPr>
          <p:spPr>
            <a:xfrm>
              <a:off x="6327967" y="4746865"/>
              <a:ext cx="1359004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defTabSz="914260"/>
              <a:r>
                <a:rPr lang="ru-RU" altLang="ko-KR" sz="4800" b="1" dirty="0">
                  <a:solidFill>
                    <a:srgbClr val="15614F"/>
                  </a:solidFill>
                  <a:latin typeface="+mj-lt"/>
                  <a:cs typeface="Arial" pitchFamily="34" charset="0"/>
                </a:rPr>
                <a:t>5%</a:t>
              </a:r>
              <a:endParaRPr lang="ko-KR" altLang="en-US" sz="4800" b="1" dirty="0">
                <a:solidFill>
                  <a:srgbClr val="15614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7202880" y="5258751"/>
              <a:ext cx="3325394" cy="530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ru-RU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Грант в форме субсидии начинающему</a:t>
              </a:r>
            </a:p>
            <a:p>
              <a:r>
                <a:rPr lang="ru-RU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предпринимателю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57908" y="6353427"/>
            <a:ext cx="10329910" cy="908502"/>
            <a:chOff x="702590" y="5937869"/>
            <a:chExt cx="9570695" cy="824176"/>
          </a:xfrm>
        </p:grpSpPr>
        <p:grpSp>
          <p:nvGrpSpPr>
            <p:cNvPr id="69" name="Группа 68"/>
            <p:cNvGrpSpPr/>
            <p:nvPr/>
          </p:nvGrpSpPr>
          <p:grpSpPr>
            <a:xfrm>
              <a:off x="702590" y="5937869"/>
              <a:ext cx="3858942" cy="824176"/>
              <a:chOff x="915046" y="5647314"/>
              <a:chExt cx="3858942" cy="824176"/>
            </a:xfrm>
          </p:grpSpPr>
          <p:sp>
            <p:nvSpPr>
              <p:cNvPr id="79" name="Прямоугольник 78"/>
              <p:cNvSpPr/>
              <p:nvPr/>
            </p:nvSpPr>
            <p:spPr>
              <a:xfrm>
                <a:off x="2844517" y="5647314"/>
                <a:ext cx="910717" cy="6561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altLang="ko-KR" sz="4100" b="1" dirty="0">
                    <a:solidFill>
                      <a:srgbClr val="FF0000"/>
                    </a:solidFill>
                    <a:cs typeface="Arial" pitchFamily="34" charset="0"/>
                  </a:rPr>
                  <a:t>878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915046" y="5885150"/>
                <a:ext cx="3858942" cy="586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b="1" dirty="0" smtClean="0"/>
                  <a:t>субъектов </a:t>
                </a:r>
                <a:r>
                  <a:rPr lang="ru-RU" altLang="ko-KR" b="1" dirty="0"/>
                  <a:t>малого и </a:t>
                </a:r>
                <a:endParaRPr lang="ru-RU" altLang="ko-KR" b="1" dirty="0" smtClean="0"/>
              </a:p>
              <a:p>
                <a:r>
                  <a:rPr lang="ru-RU" altLang="ko-KR" b="1" dirty="0" smtClean="0"/>
                  <a:t>среднего </a:t>
                </a:r>
                <a:r>
                  <a:rPr lang="ru-RU" altLang="ko-KR" b="1" dirty="0"/>
                  <a:t>предпринимательства</a:t>
                </a:r>
                <a:endParaRPr lang="ko-KR" altLang="en-US" b="1" dirty="0"/>
              </a:p>
            </p:txBody>
          </p:sp>
        </p:grpSp>
        <p:grpSp>
          <p:nvGrpSpPr>
            <p:cNvPr id="70" name="Группа 69"/>
            <p:cNvGrpSpPr/>
            <p:nvPr/>
          </p:nvGrpSpPr>
          <p:grpSpPr>
            <a:xfrm>
              <a:off x="4443861" y="6088361"/>
              <a:ext cx="1105580" cy="569338"/>
              <a:chOff x="4045465" y="5776274"/>
              <a:chExt cx="1105580" cy="569338"/>
            </a:xfrm>
          </p:grpSpPr>
          <p:sp>
            <p:nvSpPr>
              <p:cNvPr id="75" name="Стрелка вправо 74"/>
              <p:cNvSpPr/>
              <p:nvPr/>
            </p:nvSpPr>
            <p:spPr>
              <a:xfrm rot="10800000" flipH="1">
                <a:off x="4045465" y="5776274"/>
                <a:ext cx="1105580" cy="569338"/>
              </a:xfrm>
              <a:prstGeom prst="rightArrow">
                <a:avLst/>
              </a:prstGeom>
              <a:gradFill flip="none" rotWithShape="0">
                <a:gsLst>
                  <a:gs pos="0">
                    <a:srgbClr val="1B6F53"/>
                  </a:gs>
                  <a:gs pos="51000">
                    <a:srgbClr val="1A927E"/>
                  </a:gs>
                  <a:gs pos="93000">
                    <a:srgbClr val="ABEBD6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4098941" y="5863618"/>
                <a:ext cx="998625" cy="33505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b="1" dirty="0" smtClean="0">
                    <a:solidFill>
                      <a:schemeClr val="bg1"/>
                    </a:solidFill>
                  </a:rPr>
                  <a:t>из них</a:t>
                </a:r>
                <a:endParaRPr lang="ko-KR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Группа 70"/>
            <p:cNvGrpSpPr/>
            <p:nvPr/>
          </p:nvGrpSpPr>
          <p:grpSpPr>
            <a:xfrm>
              <a:off x="5978156" y="5953121"/>
              <a:ext cx="4295129" cy="786661"/>
              <a:chOff x="5693605" y="5839712"/>
              <a:chExt cx="4295129" cy="786661"/>
            </a:xfrm>
          </p:grpSpPr>
          <p:sp>
            <p:nvSpPr>
              <p:cNvPr id="73" name="Прямоугольник 72"/>
              <p:cNvSpPr/>
              <p:nvPr/>
            </p:nvSpPr>
            <p:spPr>
              <a:xfrm>
                <a:off x="5693605" y="5839712"/>
                <a:ext cx="910717" cy="6561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100" b="1" dirty="0">
                    <a:solidFill>
                      <a:srgbClr val="FF0000"/>
                    </a:solidFill>
                    <a:cs typeface="Arial" pitchFamily="34" charset="0"/>
                  </a:rPr>
                  <a:t>656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799481" y="6040032"/>
                <a:ext cx="4189253" cy="58634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ru-RU" altLang="ko-KR" b="1" dirty="0" smtClean="0">
                    <a:solidFill>
                      <a:srgbClr val="FF0000"/>
                    </a:solidFill>
                  </a:rPr>
                  <a:t>             </a:t>
                </a:r>
                <a:r>
                  <a:rPr lang="ru-RU" altLang="ko-KR" b="1" dirty="0" smtClean="0">
                    <a:solidFill>
                      <a:srgbClr val="1B6F53"/>
                    </a:solidFill>
                  </a:rPr>
                  <a:t> </a:t>
                </a:r>
                <a:r>
                  <a:rPr lang="ru-RU" altLang="ko-KR" b="1" dirty="0" smtClean="0"/>
                  <a:t>индивидуальные предприниматели    </a:t>
                </a:r>
                <a:endParaRPr lang="ko-KR" altLang="en-US" b="1" dirty="0"/>
              </a:p>
            </p:txBody>
          </p:sp>
        </p:grpSp>
      </p:grpSp>
      <p:pic>
        <p:nvPicPr>
          <p:cNvPr id="8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31998" y="198437"/>
            <a:ext cx="1963596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9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12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365985" y="-30163"/>
            <a:ext cx="3141721" cy="456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Рынок товаров и услуг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-297847" y="551103"/>
            <a:ext cx="3136785" cy="4327609"/>
            <a:chOff x="-275956" y="665883"/>
            <a:chExt cx="2906242" cy="3925928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-204122" y="665883"/>
              <a:ext cx="2757257" cy="785278"/>
              <a:chOff x="-302753" y="755395"/>
              <a:chExt cx="2757257" cy="785278"/>
            </a:xfrm>
          </p:grpSpPr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3F4FFC14-B4AA-49BC-8F34-087407605B97}"/>
                  </a:ext>
                </a:extLst>
              </p:cNvPr>
              <p:cNvSpPr txBox="1"/>
              <p:nvPr/>
            </p:nvSpPr>
            <p:spPr>
              <a:xfrm>
                <a:off x="575867" y="755395"/>
                <a:ext cx="1359003" cy="615553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defTabSz="914260"/>
                <a:r>
                  <a:rPr lang="ru-RU" altLang="ko-K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rPr>
                  <a:t>224</a:t>
                </a:r>
                <a:endParaRPr lang="ko-KR" altLang="en-US" sz="3700" b="1" dirty="0">
                  <a:solidFill>
                    <a:srgbClr val="15614F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302753" y="1010176"/>
                <a:ext cx="2757257" cy="5304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b="1" dirty="0" smtClean="0"/>
                  <a:t>объекта </a:t>
                </a:r>
                <a:endParaRPr lang="ru-RU" altLang="ko-KR" sz="1600" b="1" dirty="0"/>
              </a:p>
              <a:p>
                <a:pPr algn="r"/>
                <a:r>
                  <a:rPr lang="ru-RU" altLang="ko-KR" sz="1600" b="1" dirty="0"/>
                  <a:t>розничной торговли</a:t>
                </a: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-213811" y="1436336"/>
              <a:ext cx="2757257" cy="807782"/>
              <a:chOff x="-223226" y="1827114"/>
              <a:chExt cx="2757257" cy="807782"/>
            </a:xfrm>
          </p:grpSpPr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3F4FFC14-B4AA-49BC-8F34-087407605B97}"/>
                  </a:ext>
                </a:extLst>
              </p:cNvPr>
              <p:cNvSpPr txBox="1"/>
              <p:nvPr/>
            </p:nvSpPr>
            <p:spPr>
              <a:xfrm>
                <a:off x="575867" y="1827114"/>
                <a:ext cx="1178450" cy="615553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defTabSz="914260"/>
                <a:r>
                  <a:rPr lang="ru-RU" altLang="ko-K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rPr>
                  <a:t>134</a:t>
                </a:r>
                <a:endParaRPr lang="ko-KR" altLang="en-US" sz="3700" b="1" dirty="0">
                  <a:solidFill>
                    <a:srgbClr val="15614F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-223226" y="2104399"/>
                <a:ext cx="2757257" cy="5304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b="1" dirty="0"/>
                  <a:t>объекта </a:t>
                </a:r>
              </a:p>
              <a:p>
                <a:pPr algn="r"/>
                <a:r>
                  <a:rPr lang="ru-RU" altLang="ko-KR" sz="1600" b="1" dirty="0"/>
                  <a:t>сферы платных услуг</a:t>
                </a:r>
              </a:p>
            </p:txBody>
          </p:sp>
        </p:grpSp>
        <p:grpSp>
          <p:nvGrpSpPr>
            <p:cNvPr id="24" name="Группа 23"/>
            <p:cNvGrpSpPr/>
            <p:nvPr/>
          </p:nvGrpSpPr>
          <p:grpSpPr>
            <a:xfrm>
              <a:off x="-275956" y="2288996"/>
              <a:ext cx="2819401" cy="725547"/>
              <a:chOff x="-336490" y="2961145"/>
              <a:chExt cx="2819401" cy="725547"/>
            </a:xfrm>
          </p:grpSpPr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3F4FFC14-B4AA-49BC-8F34-087407605B97}"/>
                  </a:ext>
                </a:extLst>
              </p:cNvPr>
              <p:cNvSpPr txBox="1"/>
              <p:nvPr/>
            </p:nvSpPr>
            <p:spPr>
              <a:xfrm>
                <a:off x="816693" y="2961145"/>
                <a:ext cx="1178450" cy="615553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defTabSz="914260"/>
                <a:r>
                  <a:rPr lang="ru-RU" altLang="ko-K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rPr>
                  <a:t>78</a:t>
                </a:r>
                <a:endParaRPr lang="ko-KR" altLang="en-US" sz="3700" b="1" dirty="0">
                  <a:solidFill>
                    <a:srgbClr val="15614F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-336490" y="3156194"/>
                <a:ext cx="2819401" cy="5304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b="1" dirty="0"/>
                  <a:t>объектов </a:t>
                </a:r>
              </a:p>
              <a:p>
                <a:pPr algn="r"/>
                <a:r>
                  <a:rPr lang="ru-RU" altLang="ko-KR" sz="1600" b="1" dirty="0"/>
                  <a:t>общественного питания</a:t>
                </a:r>
              </a:p>
            </p:txBody>
          </p:sp>
        </p:grpSp>
        <p:grpSp>
          <p:nvGrpSpPr>
            <p:cNvPr id="25" name="Группа 24"/>
            <p:cNvGrpSpPr/>
            <p:nvPr/>
          </p:nvGrpSpPr>
          <p:grpSpPr>
            <a:xfrm>
              <a:off x="-189115" y="3026293"/>
              <a:ext cx="2819401" cy="837146"/>
              <a:chOff x="-330504" y="4343400"/>
              <a:chExt cx="2819401" cy="837146"/>
            </a:xfrm>
          </p:grpSpPr>
          <p:sp>
            <p:nvSpPr>
              <p:cNvPr id="29" name="TextBox 28">
                <a:extLst>
                  <a:ext uri="{FF2B5EF4-FFF2-40B4-BE49-F238E27FC236}">
                    <a16:creationId xmlns="" xmlns:a16="http://schemas.microsoft.com/office/drawing/2014/main" id="{3F4FFC14-B4AA-49BC-8F34-087407605B97}"/>
                  </a:ext>
                </a:extLst>
              </p:cNvPr>
              <p:cNvSpPr txBox="1"/>
              <p:nvPr/>
            </p:nvSpPr>
            <p:spPr>
              <a:xfrm>
                <a:off x="723599" y="4343400"/>
                <a:ext cx="882985" cy="615553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defTabSz="914260"/>
                <a:r>
                  <a:rPr lang="ru-RU" altLang="ko-K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rPr>
                  <a:t>49</a:t>
                </a:r>
                <a:endParaRPr lang="ko-KR" altLang="en-US" sz="3700" b="1" dirty="0">
                  <a:solidFill>
                    <a:srgbClr val="15614F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-330504" y="4650049"/>
                <a:ext cx="2819401" cy="5304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b="1" dirty="0"/>
                  <a:t>объектов,</a:t>
                </a:r>
              </a:p>
              <a:p>
                <a:pPr algn="r"/>
                <a:r>
                  <a:rPr lang="ru-RU" altLang="ko-KR" sz="1600" b="1" dirty="0"/>
                  <a:t> оказывающих бытовые услуги</a:t>
                </a: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-213811" y="3865242"/>
              <a:ext cx="2819401" cy="726569"/>
              <a:chOff x="-46630" y="5820017"/>
              <a:chExt cx="2819401" cy="726569"/>
            </a:xfrm>
          </p:grpSpPr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id="{3F4FFC14-B4AA-49BC-8F34-087407605B97}"/>
                  </a:ext>
                </a:extLst>
              </p:cNvPr>
              <p:cNvSpPr txBox="1"/>
              <p:nvPr/>
            </p:nvSpPr>
            <p:spPr>
              <a:xfrm>
                <a:off x="1383966" y="5820017"/>
                <a:ext cx="581448" cy="615553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defTabSz="914260"/>
                <a:r>
                  <a:rPr lang="ru-RU" altLang="ko-K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rPr>
                  <a:t>9</a:t>
                </a:r>
                <a:endParaRPr lang="ko-KR" altLang="en-US" sz="3700" b="1" dirty="0">
                  <a:solidFill>
                    <a:srgbClr val="15614F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-46630" y="6016089"/>
                <a:ext cx="2819401" cy="5304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ru-RU" altLang="ko-KR" sz="1600" b="1" dirty="0"/>
                  <a:t>объектов</a:t>
                </a:r>
              </a:p>
              <a:p>
                <a:pPr algn="r"/>
                <a:r>
                  <a:rPr lang="ru-RU" altLang="ko-KR" sz="1600" b="1" dirty="0"/>
                  <a:t> хлебопечения</a:t>
                </a:r>
              </a:p>
            </p:txBody>
          </p:sp>
        </p:grpSp>
      </p:grpSp>
      <p:grpSp>
        <p:nvGrpSpPr>
          <p:cNvPr id="37" name="Группа 36"/>
          <p:cNvGrpSpPr/>
          <p:nvPr/>
        </p:nvGrpSpPr>
        <p:grpSpPr>
          <a:xfrm>
            <a:off x="2848947" y="787606"/>
            <a:ext cx="4107646" cy="2966811"/>
            <a:chOff x="2756043" y="3725581"/>
            <a:chExt cx="3930480" cy="2571446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240860" y="5255214"/>
              <a:ext cx="1445663" cy="881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Скругленный прямоугольник 38"/>
            <p:cNvSpPr/>
            <p:nvPr/>
          </p:nvSpPr>
          <p:spPr>
            <a:xfrm>
              <a:off x="2756043" y="3725581"/>
              <a:ext cx="3658589" cy="61037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95260">
                <a:defRPr/>
              </a:pPr>
              <a:r>
                <a:rPr lang="ru-RU" b="1" dirty="0">
                  <a:solidFill>
                    <a:srgbClr val="1B6F53"/>
                  </a:solidFill>
                </a:rPr>
                <a:t>Оборот общественного питания, млн. рублей</a:t>
              </a:r>
            </a:p>
          </p:txBody>
        </p:sp>
        <p:grpSp>
          <p:nvGrpSpPr>
            <p:cNvPr id="40" name="Группа 39"/>
            <p:cNvGrpSpPr/>
            <p:nvPr/>
          </p:nvGrpSpPr>
          <p:grpSpPr>
            <a:xfrm>
              <a:off x="2858449" y="4289431"/>
              <a:ext cx="2710013" cy="2007596"/>
              <a:chOff x="4410803" y="1343119"/>
              <a:chExt cx="2710013" cy="2007596"/>
            </a:xfrm>
          </p:grpSpPr>
          <p:sp>
            <p:nvSpPr>
              <p:cNvPr id="43" name="object 206"/>
              <p:cNvSpPr txBox="1"/>
              <p:nvPr/>
            </p:nvSpPr>
            <p:spPr>
              <a:xfrm>
                <a:off x="4439887" y="3113408"/>
                <a:ext cx="1352263" cy="237307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3822" defTabSz="995260">
                  <a:spcBef>
                    <a:spcPts val="103"/>
                  </a:spcBef>
                  <a:defRPr/>
                </a:pPr>
                <a:r>
                  <a:rPr sz="1700" b="1" kern="0" spc="44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2</a:t>
                </a:r>
                <a:r>
                  <a:rPr sz="1700" b="1" kern="0" spc="-16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0</a:t>
                </a:r>
                <a:r>
                  <a:rPr sz="1700" b="1" kern="0" spc="23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1</a:t>
                </a:r>
                <a:r>
                  <a:rPr lang="ru-RU" sz="1700" b="1" kern="0" spc="48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9 год</a:t>
                </a:r>
                <a:endParaRPr sz="1700" b="1" kern="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44" name="object 206"/>
              <p:cNvSpPr txBox="1"/>
              <p:nvPr/>
            </p:nvSpPr>
            <p:spPr>
              <a:xfrm>
                <a:off x="5517973" y="3108237"/>
                <a:ext cx="1602843" cy="237307"/>
              </a:xfrm>
              <a:prstGeom prst="rect">
                <a:avLst/>
              </a:prstGeom>
              <a:noFill/>
            </p:spPr>
            <p:txBody>
              <a:bodyPr vert="horz" wrap="square" lIns="0" tIns="12065" rIns="0" bIns="0" rtlCol="0">
                <a:spAutoFit/>
              </a:bodyPr>
              <a:lstStyle/>
              <a:p>
                <a:pPr algn="ctr" defTabSz="995260">
                  <a:defRPr/>
                </a:pPr>
                <a:r>
                  <a:rPr lang="ru-RU" sz="1700" b="1" kern="0" spc="44" dirty="0">
                    <a:solidFill>
                      <a:srgbClr val="1F6E66"/>
                    </a:solidFill>
                    <a:latin typeface="+mj-lt"/>
                    <a:cs typeface="Times New Roman" pitchFamily="18" charset="0"/>
                  </a:rPr>
                  <a:t>2020</a:t>
                </a:r>
                <a:r>
                  <a:rPr lang="ru-RU" sz="1700" b="1" kern="0" spc="48" dirty="0">
                    <a:solidFill>
                      <a:srgbClr val="1F6E66"/>
                    </a:solidFill>
                    <a:latin typeface="+mj-lt"/>
                    <a:cs typeface="Times New Roman" pitchFamily="18" charset="0"/>
                  </a:rPr>
                  <a:t> год</a:t>
                </a:r>
                <a:endParaRPr sz="1700" b="1" kern="0" dirty="0">
                  <a:solidFill>
                    <a:srgbClr val="1F6E66"/>
                  </a:solidFill>
                  <a:latin typeface="+mj-lt"/>
                  <a:cs typeface="Times New Roman" pitchFamily="18" charset="0"/>
                </a:endParaRPr>
              </a:p>
            </p:txBody>
          </p:sp>
          <p:grpSp>
            <p:nvGrpSpPr>
              <p:cNvPr id="45" name="Группа 44"/>
              <p:cNvGrpSpPr/>
              <p:nvPr/>
            </p:nvGrpSpPr>
            <p:grpSpPr>
              <a:xfrm>
                <a:off x="4410803" y="1343119"/>
                <a:ext cx="2541414" cy="1827286"/>
                <a:chOff x="134007" y="5042461"/>
                <a:chExt cx="1985046" cy="2062804"/>
              </a:xfrm>
            </p:grpSpPr>
            <p:sp>
              <p:nvSpPr>
                <p:cNvPr id="48" name="object 211"/>
                <p:cNvSpPr/>
                <p:nvPr/>
              </p:nvSpPr>
              <p:spPr>
                <a:xfrm>
                  <a:off x="191030" y="5426510"/>
                  <a:ext cx="1895049" cy="1607058"/>
                </a:xfrm>
                <a:prstGeom prst="rect">
                  <a:avLst/>
                </a:prstGeom>
                <a:blipFill>
                  <a:blip r:embed="rId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9" name="object 212"/>
                <p:cNvSpPr/>
                <p:nvPr/>
              </p:nvSpPr>
              <p:spPr>
                <a:xfrm>
                  <a:off x="134007" y="5042461"/>
                  <a:ext cx="103505" cy="2002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04" h="2002154">
                      <a:moveTo>
                        <a:pt x="51752" y="25218"/>
                      </a:moveTo>
                      <a:lnTo>
                        <a:pt x="45465" y="35995"/>
                      </a:lnTo>
                      <a:lnTo>
                        <a:pt x="45465" y="2002155"/>
                      </a:lnTo>
                      <a:lnTo>
                        <a:pt x="58165" y="2002155"/>
                      </a:lnTo>
                      <a:lnTo>
                        <a:pt x="58038" y="35995"/>
                      </a:lnTo>
                      <a:lnTo>
                        <a:pt x="51752" y="25218"/>
                      </a:lnTo>
                      <a:close/>
                    </a:path>
                    <a:path w="103504" h="2002154">
                      <a:moveTo>
                        <a:pt x="51815" y="0"/>
                      </a:moveTo>
                      <a:lnTo>
                        <a:pt x="1777" y="85598"/>
                      </a:lnTo>
                      <a:lnTo>
                        <a:pt x="0" y="88519"/>
                      </a:lnTo>
                      <a:lnTo>
                        <a:pt x="1015" y="92456"/>
                      </a:lnTo>
                      <a:lnTo>
                        <a:pt x="7112" y="96012"/>
                      </a:lnTo>
                      <a:lnTo>
                        <a:pt x="11049" y="94996"/>
                      </a:lnTo>
                      <a:lnTo>
                        <a:pt x="45338" y="36213"/>
                      </a:lnTo>
                      <a:lnTo>
                        <a:pt x="45465" y="12573"/>
                      </a:lnTo>
                      <a:lnTo>
                        <a:pt x="59147" y="12573"/>
                      </a:lnTo>
                      <a:lnTo>
                        <a:pt x="51815" y="0"/>
                      </a:lnTo>
                      <a:close/>
                    </a:path>
                    <a:path w="103504" h="2002154">
                      <a:moveTo>
                        <a:pt x="59147" y="12573"/>
                      </a:moveTo>
                      <a:lnTo>
                        <a:pt x="58165" y="12573"/>
                      </a:lnTo>
                      <a:lnTo>
                        <a:pt x="58165" y="36213"/>
                      </a:lnTo>
                      <a:lnTo>
                        <a:pt x="92455" y="94996"/>
                      </a:lnTo>
                      <a:lnTo>
                        <a:pt x="96392" y="96012"/>
                      </a:lnTo>
                      <a:lnTo>
                        <a:pt x="102488" y="92456"/>
                      </a:lnTo>
                      <a:lnTo>
                        <a:pt x="103504" y="88519"/>
                      </a:lnTo>
                      <a:lnTo>
                        <a:pt x="101726" y="85598"/>
                      </a:lnTo>
                      <a:lnTo>
                        <a:pt x="59147" y="12573"/>
                      </a:lnTo>
                      <a:close/>
                    </a:path>
                    <a:path w="103504" h="2002154">
                      <a:moveTo>
                        <a:pt x="58165" y="15748"/>
                      </a:moveTo>
                      <a:lnTo>
                        <a:pt x="57276" y="15748"/>
                      </a:lnTo>
                      <a:lnTo>
                        <a:pt x="51752" y="25218"/>
                      </a:lnTo>
                      <a:lnTo>
                        <a:pt x="58165" y="36213"/>
                      </a:lnTo>
                      <a:lnTo>
                        <a:pt x="58165" y="15748"/>
                      </a:lnTo>
                      <a:close/>
                    </a:path>
                    <a:path w="103504" h="2002154">
                      <a:moveTo>
                        <a:pt x="58165" y="12573"/>
                      </a:moveTo>
                      <a:lnTo>
                        <a:pt x="45465" y="12573"/>
                      </a:lnTo>
                      <a:lnTo>
                        <a:pt x="45465" y="35995"/>
                      </a:lnTo>
                      <a:lnTo>
                        <a:pt x="51752" y="25218"/>
                      </a:lnTo>
                      <a:lnTo>
                        <a:pt x="46227" y="15748"/>
                      </a:lnTo>
                      <a:lnTo>
                        <a:pt x="58165" y="15748"/>
                      </a:lnTo>
                      <a:lnTo>
                        <a:pt x="58165" y="12573"/>
                      </a:lnTo>
                      <a:close/>
                    </a:path>
                    <a:path w="103504" h="2002154">
                      <a:moveTo>
                        <a:pt x="57276" y="15748"/>
                      </a:moveTo>
                      <a:lnTo>
                        <a:pt x="46227" y="15748"/>
                      </a:lnTo>
                      <a:lnTo>
                        <a:pt x="51752" y="25218"/>
                      </a:lnTo>
                      <a:lnTo>
                        <a:pt x="57276" y="1574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0" name="object 213"/>
                <p:cNvSpPr/>
                <p:nvPr/>
              </p:nvSpPr>
              <p:spPr>
                <a:xfrm>
                  <a:off x="191030" y="7001247"/>
                  <a:ext cx="1928023" cy="1040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535" h="103504">
                      <a:moveTo>
                        <a:pt x="2349681" y="51752"/>
                      </a:moveTo>
                      <a:lnTo>
                        <a:pt x="2279904" y="92456"/>
                      </a:lnTo>
                      <a:lnTo>
                        <a:pt x="2278888" y="96393"/>
                      </a:lnTo>
                      <a:lnTo>
                        <a:pt x="2280666" y="99441"/>
                      </a:lnTo>
                      <a:lnTo>
                        <a:pt x="2282444" y="102362"/>
                      </a:lnTo>
                      <a:lnTo>
                        <a:pt x="2286380" y="103505"/>
                      </a:lnTo>
                      <a:lnTo>
                        <a:pt x="2364163" y="58039"/>
                      </a:lnTo>
                      <a:lnTo>
                        <a:pt x="2362327" y="58039"/>
                      </a:lnTo>
                      <a:lnTo>
                        <a:pt x="2362327" y="57277"/>
                      </a:lnTo>
                      <a:lnTo>
                        <a:pt x="2359152" y="57277"/>
                      </a:lnTo>
                      <a:lnTo>
                        <a:pt x="2349681" y="51752"/>
                      </a:lnTo>
                      <a:close/>
                    </a:path>
                    <a:path w="2375535" h="103504">
                      <a:moveTo>
                        <a:pt x="2338686" y="45339"/>
                      </a:moveTo>
                      <a:lnTo>
                        <a:pt x="0" y="45339"/>
                      </a:lnTo>
                      <a:lnTo>
                        <a:pt x="0" y="58039"/>
                      </a:lnTo>
                      <a:lnTo>
                        <a:pt x="2338904" y="58039"/>
                      </a:lnTo>
                      <a:lnTo>
                        <a:pt x="2349681" y="51752"/>
                      </a:lnTo>
                      <a:lnTo>
                        <a:pt x="2338686" y="45339"/>
                      </a:lnTo>
                      <a:close/>
                    </a:path>
                    <a:path w="2375535" h="103504">
                      <a:moveTo>
                        <a:pt x="2364136" y="45339"/>
                      </a:moveTo>
                      <a:lnTo>
                        <a:pt x="2362327" y="45339"/>
                      </a:lnTo>
                      <a:lnTo>
                        <a:pt x="2362327" y="58039"/>
                      </a:lnTo>
                      <a:lnTo>
                        <a:pt x="2364163" y="58039"/>
                      </a:lnTo>
                      <a:lnTo>
                        <a:pt x="2375027" y="51689"/>
                      </a:lnTo>
                      <a:lnTo>
                        <a:pt x="2364136" y="45339"/>
                      </a:lnTo>
                      <a:close/>
                    </a:path>
                    <a:path w="2375535" h="103504">
                      <a:moveTo>
                        <a:pt x="2359152" y="46228"/>
                      </a:moveTo>
                      <a:lnTo>
                        <a:pt x="2349681" y="51752"/>
                      </a:lnTo>
                      <a:lnTo>
                        <a:pt x="2359152" y="57277"/>
                      </a:lnTo>
                      <a:lnTo>
                        <a:pt x="2359152" y="46228"/>
                      </a:lnTo>
                      <a:close/>
                    </a:path>
                    <a:path w="2375535" h="103504">
                      <a:moveTo>
                        <a:pt x="2362327" y="46228"/>
                      </a:moveTo>
                      <a:lnTo>
                        <a:pt x="2359152" y="46228"/>
                      </a:lnTo>
                      <a:lnTo>
                        <a:pt x="2359152" y="57277"/>
                      </a:lnTo>
                      <a:lnTo>
                        <a:pt x="2362327" y="57277"/>
                      </a:lnTo>
                      <a:lnTo>
                        <a:pt x="2362327" y="46228"/>
                      </a:lnTo>
                      <a:close/>
                    </a:path>
                    <a:path w="2375535" h="103504">
                      <a:moveTo>
                        <a:pt x="2286380" y="0"/>
                      </a:moveTo>
                      <a:lnTo>
                        <a:pt x="2282444" y="1016"/>
                      </a:lnTo>
                      <a:lnTo>
                        <a:pt x="2278888" y="7112"/>
                      </a:lnTo>
                      <a:lnTo>
                        <a:pt x="2279904" y="11049"/>
                      </a:lnTo>
                      <a:lnTo>
                        <a:pt x="2349681" y="51752"/>
                      </a:lnTo>
                      <a:lnTo>
                        <a:pt x="2359152" y="46228"/>
                      </a:lnTo>
                      <a:lnTo>
                        <a:pt x="2362327" y="46228"/>
                      </a:lnTo>
                      <a:lnTo>
                        <a:pt x="2362327" y="45339"/>
                      </a:lnTo>
                      <a:lnTo>
                        <a:pt x="2364136" y="45339"/>
                      </a:lnTo>
                      <a:lnTo>
                        <a:pt x="2286380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1" name="object 214"/>
                <p:cNvSpPr/>
                <p:nvPr/>
              </p:nvSpPr>
              <p:spPr>
                <a:xfrm>
                  <a:off x="1289517" y="5889777"/>
                  <a:ext cx="546100" cy="11548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581785">
                      <a:moveTo>
                        <a:pt x="0" y="1581277"/>
                      </a:moveTo>
                      <a:lnTo>
                        <a:pt x="546100" y="1581277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581277"/>
                      </a:lnTo>
                      <a:close/>
                    </a:path>
                  </a:pathLst>
                </a:custGeom>
                <a:pattFill prst="pct90">
                  <a:fgClr>
                    <a:srgbClr val="1B6F53"/>
                  </a:fgClr>
                  <a:bgClr>
                    <a:sysClr val="window" lastClr="FFFFFF"/>
                  </a:bgClr>
                </a:patt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2" name="object 216"/>
                <p:cNvSpPr/>
                <p:nvPr/>
              </p:nvSpPr>
              <p:spPr>
                <a:xfrm>
                  <a:off x="314313" y="6132724"/>
                  <a:ext cx="546100" cy="892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179829">
                      <a:moveTo>
                        <a:pt x="0" y="1179614"/>
                      </a:moveTo>
                      <a:lnTo>
                        <a:pt x="546100" y="1179614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179614"/>
                      </a:lnTo>
                      <a:close/>
                    </a:path>
                  </a:pathLst>
                </a:custGeom>
                <a:pattFill prst="pct90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46" name="object 206"/>
              <p:cNvSpPr txBox="1"/>
              <p:nvPr/>
            </p:nvSpPr>
            <p:spPr>
              <a:xfrm>
                <a:off x="4522561" y="2050498"/>
                <a:ext cx="879458" cy="237307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3822" defTabSz="995260">
                  <a:spcBef>
                    <a:spcPts val="103"/>
                  </a:spcBef>
                  <a:defRPr/>
                </a:pPr>
                <a:r>
                  <a:rPr lang="ru-RU" sz="1700" b="1" kern="0" spc="44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1 226,3</a:t>
                </a:r>
                <a:endParaRPr sz="1700" b="1" kern="0" dirty="0">
                  <a:solidFill>
                    <a:srgbClr val="FF0000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47" name="object 206"/>
              <p:cNvSpPr txBox="1"/>
              <p:nvPr/>
            </p:nvSpPr>
            <p:spPr>
              <a:xfrm>
                <a:off x="5964022" y="1831474"/>
                <a:ext cx="913041" cy="237307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3822" defTabSz="995260">
                  <a:spcBef>
                    <a:spcPts val="103"/>
                  </a:spcBef>
                  <a:defRPr/>
                </a:pPr>
                <a:r>
                  <a:rPr lang="ru-RU" sz="1700" b="1" kern="0" spc="44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1 333,0</a:t>
                </a:r>
                <a:endParaRPr sz="1700" b="1" kern="0" dirty="0">
                  <a:solidFill>
                    <a:srgbClr val="FF0000"/>
                  </a:solidFill>
                  <a:latin typeface="+mj-lt"/>
                  <a:cs typeface="Times New Roman" pitchFamily="18" charset="0"/>
                </a:endParaRPr>
              </a:p>
            </p:txBody>
          </p:sp>
        </p:grpSp>
        <p:sp>
          <p:nvSpPr>
            <p:cNvPr id="41" name="Стрелка вправо 40"/>
            <p:cNvSpPr/>
            <p:nvPr/>
          </p:nvSpPr>
          <p:spPr>
            <a:xfrm rot="5400000" flipH="1">
              <a:off x="3817772" y="4625473"/>
              <a:ext cx="304801" cy="653213"/>
            </a:xfrm>
            <a:prstGeom prst="rightArrow">
              <a:avLst/>
            </a:prstGeom>
            <a:gradFill flip="none" rotWithShape="0">
              <a:gsLst>
                <a:gs pos="0">
                  <a:srgbClr val="C00000"/>
                </a:gs>
                <a:gs pos="51000">
                  <a:schemeClr val="accent5">
                    <a:lumMod val="75000"/>
                  </a:schemeClr>
                </a:gs>
                <a:gs pos="93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512483" y="4581211"/>
              <a:ext cx="2847501" cy="3057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67" tIns="41984" rIns="83967" bIns="41984" rtlCol="0" anchor="ctr"/>
            <a:lstStyle/>
            <a:p>
              <a:pPr lvl="0" algn="ctr"/>
              <a:r>
                <a:rPr lang="ru-RU" sz="1600" b="1" dirty="0">
                  <a:solidFill>
                    <a:srgbClr val="1B6F53"/>
                  </a:solidFill>
                </a:rPr>
                <a:t>на 6,3% </a:t>
              </a:r>
              <a:r>
                <a:rPr lang="ru-RU" sz="1400" dirty="0">
                  <a:solidFill>
                    <a:srgbClr val="1B6F53"/>
                  </a:solidFill>
                </a:rPr>
                <a:t>в сопоставимых</a:t>
              </a:r>
            </a:p>
            <a:p>
              <a:pPr lvl="0" algn="ctr"/>
              <a:r>
                <a:rPr lang="ru-RU" sz="1400" dirty="0">
                  <a:solidFill>
                    <a:srgbClr val="1B6F53"/>
                  </a:solidFill>
                </a:rPr>
                <a:t>                                  ценах</a:t>
              </a:r>
            </a:p>
            <a:p>
              <a:pPr algn="ctr"/>
              <a:r>
                <a:rPr lang="ru-RU" sz="1600" b="1" dirty="0">
                  <a:solidFill>
                    <a:srgbClr val="1B6F53"/>
                  </a:solidFill>
                </a:rPr>
                <a:t> </a:t>
              </a:r>
            </a:p>
          </p:txBody>
        </p:sp>
      </p:grpSp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224129" y="2560941"/>
            <a:ext cx="1442492" cy="999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Группа 53"/>
          <p:cNvGrpSpPr/>
          <p:nvPr/>
        </p:nvGrpSpPr>
        <p:grpSpPr>
          <a:xfrm>
            <a:off x="6672447" y="1251855"/>
            <a:ext cx="3518978" cy="2476684"/>
            <a:chOff x="6053468" y="1420553"/>
            <a:chExt cx="3260345" cy="2246803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6277069" y="1420553"/>
              <a:ext cx="2609911" cy="2246803"/>
              <a:chOff x="287516" y="1805409"/>
              <a:chExt cx="2630378" cy="1716270"/>
            </a:xfrm>
          </p:grpSpPr>
          <p:sp>
            <p:nvSpPr>
              <p:cNvPr id="58" name="object 206"/>
              <p:cNvSpPr txBox="1"/>
              <p:nvPr/>
            </p:nvSpPr>
            <p:spPr>
              <a:xfrm>
                <a:off x="287516" y="3325420"/>
                <a:ext cx="1352263" cy="189731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3822" defTabSz="995260">
                  <a:spcBef>
                    <a:spcPts val="103"/>
                  </a:spcBef>
                  <a:defRPr/>
                </a:pPr>
                <a:r>
                  <a:rPr sz="1700" b="1" kern="0" spc="44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2</a:t>
                </a:r>
                <a:r>
                  <a:rPr sz="1700" b="1" kern="0" spc="-16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0</a:t>
                </a:r>
                <a:r>
                  <a:rPr sz="1700" b="1" kern="0" spc="23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1</a:t>
                </a:r>
                <a:r>
                  <a:rPr lang="ru-RU" sz="1700" b="1" kern="0" spc="48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9 год</a:t>
                </a:r>
                <a:endParaRPr sz="1700" b="1" kern="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endParaRPr>
              </a:p>
            </p:txBody>
          </p:sp>
          <p:grpSp>
            <p:nvGrpSpPr>
              <p:cNvPr id="59" name="Группа 58"/>
              <p:cNvGrpSpPr/>
              <p:nvPr/>
            </p:nvGrpSpPr>
            <p:grpSpPr>
              <a:xfrm>
                <a:off x="287516" y="1805409"/>
                <a:ext cx="2563975" cy="1588096"/>
                <a:chOff x="134007" y="5367958"/>
                <a:chExt cx="2002668" cy="1744270"/>
              </a:xfrm>
            </p:grpSpPr>
            <p:sp>
              <p:nvSpPr>
                <p:cNvPr id="63" name="object 211"/>
                <p:cNvSpPr/>
                <p:nvPr/>
              </p:nvSpPr>
              <p:spPr>
                <a:xfrm>
                  <a:off x="191030" y="5663743"/>
                  <a:ext cx="1945645" cy="1369825"/>
                </a:xfrm>
                <a:prstGeom prst="rect">
                  <a:avLst/>
                </a:prstGeom>
                <a:blipFill>
                  <a:blip r:embed="rId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8" name="object 212"/>
                <p:cNvSpPr/>
                <p:nvPr/>
              </p:nvSpPr>
              <p:spPr>
                <a:xfrm>
                  <a:off x="134007" y="5367958"/>
                  <a:ext cx="62294" cy="16766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04" h="2002154">
                      <a:moveTo>
                        <a:pt x="51752" y="25218"/>
                      </a:moveTo>
                      <a:lnTo>
                        <a:pt x="45465" y="35995"/>
                      </a:lnTo>
                      <a:lnTo>
                        <a:pt x="45465" y="2002155"/>
                      </a:lnTo>
                      <a:lnTo>
                        <a:pt x="58165" y="2002155"/>
                      </a:lnTo>
                      <a:lnTo>
                        <a:pt x="58038" y="35995"/>
                      </a:lnTo>
                      <a:lnTo>
                        <a:pt x="51752" y="25218"/>
                      </a:lnTo>
                      <a:close/>
                    </a:path>
                    <a:path w="103504" h="2002154">
                      <a:moveTo>
                        <a:pt x="51815" y="0"/>
                      </a:moveTo>
                      <a:lnTo>
                        <a:pt x="1777" y="85598"/>
                      </a:lnTo>
                      <a:lnTo>
                        <a:pt x="0" y="88519"/>
                      </a:lnTo>
                      <a:lnTo>
                        <a:pt x="1015" y="92456"/>
                      </a:lnTo>
                      <a:lnTo>
                        <a:pt x="7112" y="96012"/>
                      </a:lnTo>
                      <a:lnTo>
                        <a:pt x="11049" y="94996"/>
                      </a:lnTo>
                      <a:lnTo>
                        <a:pt x="45338" y="36213"/>
                      </a:lnTo>
                      <a:lnTo>
                        <a:pt x="45465" y="12573"/>
                      </a:lnTo>
                      <a:lnTo>
                        <a:pt x="59147" y="12573"/>
                      </a:lnTo>
                      <a:lnTo>
                        <a:pt x="51815" y="0"/>
                      </a:lnTo>
                      <a:close/>
                    </a:path>
                    <a:path w="103504" h="2002154">
                      <a:moveTo>
                        <a:pt x="59147" y="12573"/>
                      </a:moveTo>
                      <a:lnTo>
                        <a:pt x="58165" y="12573"/>
                      </a:lnTo>
                      <a:lnTo>
                        <a:pt x="58165" y="36213"/>
                      </a:lnTo>
                      <a:lnTo>
                        <a:pt x="92455" y="94996"/>
                      </a:lnTo>
                      <a:lnTo>
                        <a:pt x="96392" y="96012"/>
                      </a:lnTo>
                      <a:lnTo>
                        <a:pt x="102488" y="92456"/>
                      </a:lnTo>
                      <a:lnTo>
                        <a:pt x="103504" y="88519"/>
                      </a:lnTo>
                      <a:lnTo>
                        <a:pt x="101726" y="85598"/>
                      </a:lnTo>
                      <a:lnTo>
                        <a:pt x="59147" y="12573"/>
                      </a:lnTo>
                      <a:close/>
                    </a:path>
                    <a:path w="103504" h="2002154">
                      <a:moveTo>
                        <a:pt x="58165" y="15748"/>
                      </a:moveTo>
                      <a:lnTo>
                        <a:pt x="57276" y="15748"/>
                      </a:lnTo>
                      <a:lnTo>
                        <a:pt x="51752" y="25218"/>
                      </a:lnTo>
                      <a:lnTo>
                        <a:pt x="58165" y="36213"/>
                      </a:lnTo>
                      <a:lnTo>
                        <a:pt x="58165" y="15748"/>
                      </a:lnTo>
                      <a:close/>
                    </a:path>
                    <a:path w="103504" h="2002154">
                      <a:moveTo>
                        <a:pt x="58165" y="12573"/>
                      </a:moveTo>
                      <a:lnTo>
                        <a:pt x="45465" y="12573"/>
                      </a:lnTo>
                      <a:lnTo>
                        <a:pt x="45465" y="35995"/>
                      </a:lnTo>
                      <a:lnTo>
                        <a:pt x="51752" y="25218"/>
                      </a:lnTo>
                      <a:lnTo>
                        <a:pt x="46227" y="15748"/>
                      </a:lnTo>
                      <a:lnTo>
                        <a:pt x="58165" y="15748"/>
                      </a:lnTo>
                      <a:lnTo>
                        <a:pt x="58165" y="12573"/>
                      </a:lnTo>
                      <a:close/>
                    </a:path>
                    <a:path w="103504" h="2002154">
                      <a:moveTo>
                        <a:pt x="57276" y="15748"/>
                      </a:moveTo>
                      <a:lnTo>
                        <a:pt x="46227" y="15748"/>
                      </a:lnTo>
                      <a:lnTo>
                        <a:pt x="51752" y="25218"/>
                      </a:lnTo>
                      <a:lnTo>
                        <a:pt x="57276" y="1574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9" name="object 213"/>
                <p:cNvSpPr/>
                <p:nvPr/>
              </p:nvSpPr>
              <p:spPr>
                <a:xfrm>
                  <a:off x="191029" y="7001247"/>
                  <a:ext cx="1945646" cy="1109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535" h="103504">
                      <a:moveTo>
                        <a:pt x="2349681" y="51752"/>
                      </a:moveTo>
                      <a:lnTo>
                        <a:pt x="2279904" y="92456"/>
                      </a:lnTo>
                      <a:lnTo>
                        <a:pt x="2278888" y="96393"/>
                      </a:lnTo>
                      <a:lnTo>
                        <a:pt x="2280666" y="99441"/>
                      </a:lnTo>
                      <a:lnTo>
                        <a:pt x="2282444" y="102362"/>
                      </a:lnTo>
                      <a:lnTo>
                        <a:pt x="2286380" y="103505"/>
                      </a:lnTo>
                      <a:lnTo>
                        <a:pt x="2364163" y="58039"/>
                      </a:lnTo>
                      <a:lnTo>
                        <a:pt x="2362327" y="58039"/>
                      </a:lnTo>
                      <a:lnTo>
                        <a:pt x="2362327" y="57277"/>
                      </a:lnTo>
                      <a:lnTo>
                        <a:pt x="2359152" y="57277"/>
                      </a:lnTo>
                      <a:lnTo>
                        <a:pt x="2349681" y="51752"/>
                      </a:lnTo>
                      <a:close/>
                    </a:path>
                    <a:path w="2375535" h="103504">
                      <a:moveTo>
                        <a:pt x="2338686" y="45339"/>
                      </a:moveTo>
                      <a:lnTo>
                        <a:pt x="0" y="45339"/>
                      </a:lnTo>
                      <a:lnTo>
                        <a:pt x="0" y="58039"/>
                      </a:lnTo>
                      <a:lnTo>
                        <a:pt x="2338904" y="58039"/>
                      </a:lnTo>
                      <a:lnTo>
                        <a:pt x="2349681" y="51752"/>
                      </a:lnTo>
                      <a:lnTo>
                        <a:pt x="2338686" y="45339"/>
                      </a:lnTo>
                      <a:close/>
                    </a:path>
                    <a:path w="2375535" h="103504">
                      <a:moveTo>
                        <a:pt x="2364136" y="45339"/>
                      </a:moveTo>
                      <a:lnTo>
                        <a:pt x="2362327" y="45339"/>
                      </a:lnTo>
                      <a:lnTo>
                        <a:pt x="2362327" y="58039"/>
                      </a:lnTo>
                      <a:lnTo>
                        <a:pt x="2364163" y="58039"/>
                      </a:lnTo>
                      <a:lnTo>
                        <a:pt x="2375027" y="51689"/>
                      </a:lnTo>
                      <a:lnTo>
                        <a:pt x="2364136" y="45339"/>
                      </a:lnTo>
                      <a:close/>
                    </a:path>
                    <a:path w="2375535" h="103504">
                      <a:moveTo>
                        <a:pt x="2359152" y="46228"/>
                      </a:moveTo>
                      <a:lnTo>
                        <a:pt x="2349681" y="51752"/>
                      </a:lnTo>
                      <a:lnTo>
                        <a:pt x="2359152" y="57277"/>
                      </a:lnTo>
                      <a:lnTo>
                        <a:pt x="2359152" y="46228"/>
                      </a:lnTo>
                      <a:close/>
                    </a:path>
                    <a:path w="2375535" h="103504">
                      <a:moveTo>
                        <a:pt x="2362327" y="46228"/>
                      </a:moveTo>
                      <a:lnTo>
                        <a:pt x="2359152" y="46228"/>
                      </a:lnTo>
                      <a:lnTo>
                        <a:pt x="2359152" y="57277"/>
                      </a:lnTo>
                      <a:lnTo>
                        <a:pt x="2362327" y="57277"/>
                      </a:lnTo>
                      <a:lnTo>
                        <a:pt x="2362327" y="46228"/>
                      </a:lnTo>
                      <a:close/>
                    </a:path>
                    <a:path w="2375535" h="103504">
                      <a:moveTo>
                        <a:pt x="2286380" y="0"/>
                      </a:moveTo>
                      <a:lnTo>
                        <a:pt x="2282444" y="1016"/>
                      </a:lnTo>
                      <a:lnTo>
                        <a:pt x="2278888" y="7112"/>
                      </a:lnTo>
                      <a:lnTo>
                        <a:pt x="2279904" y="11049"/>
                      </a:lnTo>
                      <a:lnTo>
                        <a:pt x="2349681" y="51752"/>
                      </a:lnTo>
                      <a:lnTo>
                        <a:pt x="2359152" y="46228"/>
                      </a:lnTo>
                      <a:lnTo>
                        <a:pt x="2362327" y="46228"/>
                      </a:lnTo>
                      <a:lnTo>
                        <a:pt x="2362327" y="45339"/>
                      </a:lnTo>
                      <a:lnTo>
                        <a:pt x="2364136" y="45339"/>
                      </a:lnTo>
                      <a:lnTo>
                        <a:pt x="2286380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0" name="object 214"/>
                <p:cNvSpPr/>
                <p:nvPr/>
              </p:nvSpPr>
              <p:spPr>
                <a:xfrm>
                  <a:off x="1289517" y="6079836"/>
                  <a:ext cx="546100" cy="964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581785">
                      <a:moveTo>
                        <a:pt x="0" y="1581277"/>
                      </a:moveTo>
                      <a:lnTo>
                        <a:pt x="546100" y="1581277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581277"/>
                      </a:lnTo>
                      <a:close/>
                    </a:path>
                  </a:pathLst>
                </a:custGeom>
                <a:pattFill prst="pct90">
                  <a:fgClr>
                    <a:srgbClr val="1B6F53"/>
                  </a:fgClr>
                  <a:bgClr>
                    <a:sysClr val="window" lastClr="FFFFFF"/>
                  </a:bgClr>
                </a:patt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1" name="object 216"/>
                <p:cNvSpPr/>
                <p:nvPr/>
              </p:nvSpPr>
              <p:spPr>
                <a:xfrm>
                  <a:off x="292268" y="6247420"/>
                  <a:ext cx="546100" cy="7900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179829">
                      <a:moveTo>
                        <a:pt x="0" y="1179614"/>
                      </a:moveTo>
                      <a:lnTo>
                        <a:pt x="546100" y="1179614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179614"/>
                      </a:lnTo>
                      <a:close/>
                    </a:path>
                  </a:pathLst>
                </a:custGeom>
                <a:pattFill prst="pct90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</p:spPr>
              <p:txBody>
                <a:bodyPr wrap="square" lIns="0" tIns="0" rIns="0" bIns="0" rtlCol="0"/>
                <a:lstStyle/>
                <a:p>
                  <a:pPr defTabSz="995260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60" name="object 206"/>
              <p:cNvSpPr txBox="1"/>
              <p:nvPr/>
            </p:nvSpPr>
            <p:spPr>
              <a:xfrm>
                <a:off x="1315051" y="3331948"/>
                <a:ext cx="1602843" cy="189731"/>
              </a:xfrm>
              <a:prstGeom prst="rect">
                <a:avLst/>
              </a:prstGeom>
              <a:noFill/>
            </p:spPr>
            <p:txBody>
              <a:bodyPr vert="horz" wrap="square" lIns="0" tIns="12065" rIns="0" bIns="0" rtlCol="0">
                <a:spAutoFit/>
              </a:bodyPr>
              <a:lstStyle/>
              <a:p>
                <a:pPr algn="ctr" defTabSz="995260">
                  <a:defRPr/>
                </a:pPr>
                <a:r>
                  <a:rPr lang="ru-RU" sz="1700" b="1" kern="0" spc="44" dirty="0">
                    <a:solidFill>
                      <a:srgbClr val="1F6E66"/>
                    </a:solidFill>
                    <a:latin typeface="+mj-lt"/>
                    <a:cs typeface="Times New Roman" pitchFamily="18" charset="0"/>
                  </a:rPr>
                  <a:t>2020</a:t>
                </a:r>
                <a:r>
                  <a:rPr lang="ru-RU" sz="1700" b="1" kern="0" spc="48" dirty="0">
                    <a:solidFill>
                      <a:srgbClr val="1F6E66"/>
                    </a:solidFill>
                    <a:latin typeface="+mj-lt"/>
                    <a:cs typeface="Times New Roman" pitchFamily="18" charset="0"/>
                  </a:rPr>
                  <a:t> год</a:t>
                </a:r>
                <a:endParaRPr sz="1700" b="1" kern="0" dirty="0">
                  <a:solidFill>
                    <a:srgbClr val="1F6E66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61" name="object 206"/>
              <p:cNvSpPr txBox="1"/>
              <p:nvPr/>
            </p:nvSpPr>
            <p:spPr>
              <a:xfrm>
                <a:off x="448059" y="2324347"/>
                <a:ext cx="863170" cy="189731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3822" defTabSz="995260">
                  <a:spcBef>
                    <a:spcPts val="103"/>
                  </a:spcBef>
                  <a:defRPr/>
                </a:pPr>
                <a:r>
                  <a:rPr lang="ru-RU" sz="1700" b="1" kern="0" spc="44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2 257,9</a:t>
                </a:r>
                <a:endParaRPr sz="1700" b="1" kern="0" dirty="0">
                  <a:solidFill>
                    <a:srgbClr val="FF0000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62" name="object 206"/>
              <p:cNvSpPr txBox="1"/>
              <p:nvPr/>
            </p:nvSpPr>
            <p:spPr>
              <a:xfrm>
                <a:off x="1806814" y="2195145"/>
                <a:ext cx="899429" cy="189731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3822" defTabSz="995260">
                  <a:spcBef>
                    <a:spcPts val="103"/>
                  </a:spcBef>
                  <a:defRPr/>
                </a:pPr>
                <a:r>
                  <a:rPr lang="ru-RU" sz="1700" b="1" kern="0" spc="44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2 359,5</a:t>
                </a:r>
                <a:endParaRPr sz="1700" b="1" kern="0" dirty="0">
                  <a:solidFill>
                    <a:srgbClr val="FF0000"/>
                  </a:solidFill>
                  <a:latin typeface="+mj-lt"/>
                  <a:cs typeface="Times New Roman" pitchFamily="18" charset="0"/>
                </a:endParaRPr>
              </a:p>
            </p:txBody>
          </p:sp>
        </p:grpSp>
        <p:sp>
          <p:nvSpPr>
            <p:cNvPr id="56" name="Стрелка вправо 55"/>
            <p:cNvSpPr/>
            <p:nvPr/>
          </p:nvSpPr>
          <p:spPr>
            <a:xfrm rot="5400000" flipH="1">
              <a:off x="7308184" y="1793936"/>
              <a:ext cx="267015" cy="531146"/>
            </a:xfrm>
            <a:prstGeom prst="rightArrow">
              <a:avLst/>
            </a:prstGeom>
            <a:gradFill flip="none" rotWithShape="0">
              <a:gsLst>
                <a:gs pos="0">
                  <a:srgbClr val="C00000"/>
                </a:gs>
                <a:gs pos="51000">
                  <a:schemeClr val="accent5">
                    <a:lumMod val="75000"/>
                  </a:schemeClr>
                </a:gs>
                <a:gs pos="93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053468" y="1604304"/>
              <a:ext cx="3260345" cy="4506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67" tIns="41984" rIns="83967" bIns="41984" rtlCol="0" anchor="ctr"/>
            <a:lstStyle/>
            <a:p>
              <a:pPr algn="r"/>
              <a:r>
                <a:rPr lang="ru-RU" sz="1600" b="1" dirty="0">
                  <a:solidFill>
                    <a:srgbClr val="1B6F53"/>
                  </a:solidFill>
                </a:rPr>
                <a:t>на 4,5%  </a:t>
              </a:r>
              <a:r>
                <a:rPr lang="ru-RU" sz="1400" dirty="0">
                  <a:solidFill>
                    <a:srgbClr val="1B6F53"/>
                  </a:solidFill>
                </a:rPr>
                <a:t>в сопоставимых                                 ценах</a:t>
              </a:r>
            </a:p>
          </p:txBody>
        </p:sp>
      </p:grpSp>
      <p:sp>
        <p:nvSpPr>
          <p:cNvPr id="73" name="Скругленный прямоугольник 72"/>
          <p:cNvSpPr/>
          <p:nvPr/>
        </p:nvSpPr>
        <p:spPr>
          <a:xfrm>
            <a:off x="6429321" y="746615"/>
            <a:ext cx="3828805" cy="6915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txBody>
          <a:bodyPr lIns="99551" tIns="49775" rIns="99551" bIns="49775" rtlCol="0" anchor="ctr"/>
          <a:lstStyle/>
          <a:p>
            <a:pPr algn="ctr" defTabSz="995260">
              <a:defRPr/>
            </a:pPr>
            <a:r>
              <a:rPr lang="ru-RU" b="1" dirty="0" smtClean="0">
                <a:solidFill>
                  <a:srgbClr val="1B6F53"/>
                </a:solidFill>
              </a:rPr>
              <a:t>Оборот розничной </a:t>
            </a:r>
          </a:p>
          <a:p>
            <a:pPr algn="ctr" defTabSz="995260">
              <a:defRPr/>
            </a:pPr>
            <a:r>
              <a:rPr lang="ru-RU" b="1" dirty="0" smtClean="0">
                <a:solidFill>
                  <a:srgbClr val="1B6F53"/>
                </a:solidFill>
              </a:rPr>
              <a:t>торговли, млн. рублей</a:t>
            </a:r>
            <a:endParaRPr lang="ru-RU" b="1" dirty="0">
              <a:solidFill>
                <a:srgbClr val="1B6F53"/>
              </a:solidFill>
            </a:endParaRPr>
          </a:p>
        </p:txBody>
      </p:sp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55595">
            <a:off x="-17352" y="4845634"/>
            <a:ext cx="3210422" cy="237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00090">
            <a:off x="3413934" y="4949246"/>
            <a:ext cx="3261175" cy="232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9496">
            <a:off x="5562395" y="4554915"/>
            <a:ext cx="3253742" cy="240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9466">
            <a:off x="7637521" y="4504670"/>
            <a:ext cx="3204383" cy="236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Прямоугольник 80"/>
          <p:cNvSpPr/>
          <p:nvPr/>
        </p:nvSpPr>
        <p:spPr>
          <a:xfrm>
            <a:off x="728005" y="5774989"/>
            <a:ext cx="892291" cy="348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45,3%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950591" y="5729353"/>
            <a:ext cx="892291" cy="3226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15,8%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081383" y="5716449"/>
            <a:ext cx="1078709" cy="3944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10,0%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9171491" y="5716450"/>
            <a:ext cx="892291" cy="348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1,8%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3374188" y="4013513"/>
            <a:ext cx="6689594" cy="70421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9551" tIns="49775" rIns="99551" bIns="49775" rtlCol="0" anchor="ctr"/>
          <a:lstStyle/>
          <a:p>
            <a:pPr algn="ctr" defTabSz="995260">
              <a:defRPr/>
            </a:pPr>
            <a:r>
              <a:rPr lang="ru-RU" b="1" dirty="0">
                <a:solidFill>
                  <a:srgbClr val="FF0000"/>
                </a:solidFill>
              </a:rPr>
              <a:t>Структура объектов потребительского рынка, %</a:t>
            </a:r>
          </a:p>
        </p:txBody>
      </p:sp>
      <p:sp>
        <p:nvSpPr>
          <p:cNvPr id="87" name="object 220"/>
          <p:cNvSpPr txBox="1"/>
          <p:nvPr/>
        </p:nvSpPr>
        <p:spPr>
          <a:xfrm>
            <a:off x="64561" y="6945583"/>
            <a:ext cx="2179563" cy="259485"/>
          </a:xfrm>
          <a:prstGeom prst="rect">
            <a:avLst/>
          </a:prstGeom>
        </p:spPr>
        <p:txBody>
          <a:bodyPr vert="horz" wrap="square" lIns="0" tIns="13135" rIns="0" bIns="0" rtlCol="0">
            <a:spAutoFit/>
          </a:bodyPr>
          <a:lstStyle/>
          <a:p>
            <a:pPr marL="13826" marR="5531" algn="ctr">
              <a:spcBef>
                <a:spcPts val="103"/>
              </a:spcBef>
            </a:pPr>
            <a:r>
              <a:rPr lang="ru-RU" sz="1600" b="1" dirty="0"/>
              <a:t>Доля объектов торговли </a:t>
            </a:r>
            <a:endParaRPr sz="1600" b="1" dirty="0"/>
          </a:p>
        </p:txBody>
      </p:sp>
      <p:sp>
        <p:nvSpPr>
          <p:cNvPr id="89" name="object 220"/>
          <p:cNvSpPr txBox="1"/>
          <p:nvPr/>
        </p:nvSpPr>
        <p:spPr>
          <a:xfrm>
            <a:off x="8498092" y="6892925"/>
            <a:ext cx="2183146" cy="505366"/>
          </a:xfrm>
          <a:prstGeom prst="rect">
            <a:avLst/>
          </a:prstGeom>
        </p:spPr>
        <p:txBody>
          <a:bodyPr vert="horz" wrap="square" lIns="0" tIns="13135" rIns="0" bIns="0" rtlCol="0">
            <a:spAutoFit/>
          </a:bodyPr>
          <a:lstStyle/>
          <a:p>
            <a:pPr marL="13826" marR="5531" algn="ctr">
              <a:spcBef>
                <a:spcPts val="103"/>
              </a:spcBef>
            </a:pPr>
            <a:r>
              <a:rPr lang="ru-RU" sz="1600" b="1" dirty="0"/>
              <a:t>Доля объектов хлебопечения</a:t>
            </a:r>
            <a:endParaRPr sz="1600" b="1" dirty="0"/>
          </a:p>
        </p:txBody>
      </p:sp>
      <p:sp>
        <p:nvSpPr>
          <p:cNvPr id="90" name="object 220"/>
          <p:cNvSpPr txBox="1"/>
          <p:nvPr/>
        </p:nvSpPr>
        <p:spPr>
          <a:xfrm>
            <a:off x="6340916" y="6945583"/>
            <a:ext cx="2162332" cy="488403"/>
          </a:xfrm>
          <a:prstGeom prst="rect">
            <a:avLst/>
          </a:prstGeom>
        </p:spPr>
        <p:txBody>
          <a:bodyPr vert="horz" wrap="square" lIns="0" tIns="13135" rIns="0" bIns="0" rtlCol="0">
            <a:spAutoFit/>
          </a:bodyPr>
          <a:lstStyle/>
          <a:p>
            <a:pPr marL="13826" marR="5531" algn="ctr">
              <a:spcBef>
                <a:spcPts val="103"/>
              </a:spcBef>
            </a:pPr>
            <a:r>
              <a:rPr lang="ru-RU" sz="1500" b="1" dirty="0">
                <a:solidFill>
                  <a:srgbClr val="FF0000"/>
                </a:solidFill>
              </a:rPr>
              <a:t>Доля объектов в сфере бытовых услуг</a:t>
            </a:r>
            <a:endParaRPr sz="1500" b="1" dirty="0">
              <a:solidFill>
                <a:srgbClr val="FF0000"/>
              </a:solidFill>
            </a:endParaRPr>
          </a:p>
        </p:txBody>
      </p:sp>
      <p:sp>
        <p:nvSpPr>
          <p:cNvPr id="91" name="object 220"/>
          <p:cNvSpPr txBox="1"/>
          <p:nvPr/>
        </p:nvSpPr>
        <p:spPr>
          <a:xfrm>
            <a:off x="4060565" y="6836850"/>
            <a:ext cx="2647288" cy="765471"/>
          </a:xfrm>
          <a:prstGeom prst="rect">
            <a:avLst/>
          </a:prstGeom>
        </p:spPr>
        <p:txBody>
          <a:bodyPr vert="horz" wrap="square" lIns="0" tIns="13135" rIns="0" bIns="0" rtlCol="0">
            <a:spAutoFit/>
          </a:bodyPr>
          <a:lstStyle/>
          <a:p>
            <a:pPr marL="13826" marR="5531" algn="ctr">
              <a:spcBef>
                <a:spcPts val="103"/>
              </a:spcBef>
            </a:pPr>
            <a:r>
              <a:rPr lang="ru-RU" sz="1600" b="1" dirty="0"/>
              <a:t>Доля объектов общественного </a:t>
            </a:r>
          </a:p>
          <a:p>
            <a:pPr marL="13826" marR="5531" algn="ctr">
              <a:spcBef>
                <a:spcPts val="103"/>
              </a:spcBef>
            </a:pPr>
            <a:r>
              <a:rPr lang="ru-RU" sz="1600" b="1" dirty="0"/>
              <a:t>питания</a:t>
            </a:r>
            <a:endParaRPr sz="1600" b="1" dirty="0"/>
          </a:p>
        </p:txBody>
      </p:sp>
      <p:sp>
        <p:nvSpPr>
          <p:cNvPr id="92" name="object 220"/>
          <p:cNvSpPr txBox="1"/>
          <p:nvPr/>
        </p:nvSpPr>
        <p:spPr>
          <a:xfrm>
            <a:off x="2371090" y="6892925"/>
            <a:ext cx="2183146" cy="505706"/>
          </a:xfrm>
          <a:prstGeom prst="rect">
            <a:avLst/>
          </a:prstGeom>
        </p:spPr>
        <p:txBody>
          <a:bodyPr vert="horz" wrap="square" lIns="0" tIns="13135" rIns="0" bIns="0" rtlCol="0">
            <a:spAutoFit/>
          </a:bodyPr>
          <a:lstStyle/>
          <a:p>
            <a:pPr marL="13826" marR="5531" algn="ctr">
              <a:spcBef>
                <a:spcPts val="103"/>
              </a:spcBef>
            </a:pPr>
            <a:r>
              <a:rPr lang="ru-RU" sz="1600" b="1" dirty="0">
                <a:solidFill>
                  <a:srgbClr val="FF0000"/>
                </a:solidFill>
              </a:rPr>
              <a:t>Доля </a:t>
            </a:r>
            <a:r>
              <a:rPr lang="ru-RU" sz="1600" b="1" dirty="0" smtClean="0">
                <a:solidFill>
                  <a:srgbClr val="FF0000"/>
                </a:solidFill>
              </a:rPr>
              <a:t>объектов сферы платных услуг</a:t>
            </a:r>
            <a:endParaRPr sz="1600" b="1" dirty="0">
              <a:solidFill>
                <a:srgbClr val="FF0000"/>
              </a:solidFill>
            </a:endParaRPr>
          </a:p>
        </p:txBody>
      </p:sp>
      <p:pic>
        <p:nvPicPr>
          <p:cNvPr id="94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04426">
            <a:off x="1565456" y="5168731"/>
            <a:ext cx="3323798" cy="23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Прямоугольник 94"/>
          <p:cNvSpPr/>
          <p:nvPr/>
        </p:nvSpPr>
        <p:spPr>
          <a:xfrm>
            <a:off x="2688000" y="5756044"/>
            <a:ext cx="1078709" cy="3944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27,1%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21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849"/>
            <a:ext cx="10746145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74759" y="-35483"/>
            <a:ext cx="6052347" cy="456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жизни населения. Труд и занятость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110213" y="870399"/>
            <a:ext cx="4248757" cy="3572113"/>
            <a:chOff x="125290" y="639950"/>
            <a:chExt cx="3934394" cy="2361983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993452" y="2190247"/>
              <a:ext cx="969154" cy="654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Скругленный прямоугольник 21"/>
            <p:cNvSpPr/>
            <p:nvPr/>
          </p:nvSpPr>
          <p:spPr>
            <a:xfrm>
              <a:off x="125290" y="639950"/>
              <a:ext cx="3934394" cy="56911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p:spPr>
          <p:txBody>
            <a:bodyPr rtlCol="0" anchor="ctr"/>
            <a:lstStyle/>
            <a:p>
              <a:pPr algn="ctr" defTabSz="914147">
                <a:defRPr/>
              </a:pPr>
              <a:r>
                <a:rPr lang="ru-RU" b="1" dirty="0" smtClean="0">
                  <a:solidFill>
                    <a:srgbClr val="1F6E66"/>
                  </a:solidFill>
                </a:rPr>
                <a:t>Среднемесячная номинальная начисленная заработная плата одного работника, рублей</a:t>
              </a:r>
              <a:endParaRPr lang="ru-RU" b="1" dirty="0">
                <a:solidFill>
                  <a:srgbClr val="1F6E66"/>
                </a:solidFill>
              </a:endParaRP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454180" y="1305663"/>
              <a:ext cx="2615432" cy="1696270"/>
              <a:chOff x="287516" y="1684721"/>
              <a:chExt cx="2822907" cy="1869824"/>
            </a:xfrm>
          </p:grpSpPr>
          <p:sp>
            <p:nvSpPr>
              <p:cNvPr id="26" name="object 206"/>
              <p:cNvSpPr txBox="1"/>
              <p:nvPr/>
            </p:nvSpPr>
            <p:spPr>
              <a:xfrm>
                <a:off x="287516" y="3325420"/>
                <a:ext cx="1352263" cy="18834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695" defTabSz="914147">
                  <a:spcBef>
                    <a:spcPts val="95"/>
                  </a:spcBef>
                  <a:defRPr/>
                </a:pPr>
                <a:r>
                  <a:rPr sz="1600" b="1" kern="0" spc="40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2</a:t>
                </a:r>
                <a:r>
                  <a:rPr sz="1600" b="1" kern="0" spc="-15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0</a:t>
                </a:r>
                <a:r>
                  <a:rPr sz="1600" b="1" kern="0" spc="21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1</a:t>
                </a:r>
                <a:r>
                  <a:rPr lang="ru-RU" sz="1600" b="1" kern="0" spc="44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cs typeface="Times New Roman" pitchFamily="18" charset="0"/>
                  </a:rPr>
                  <a:t>9 год</a:t>
                </a:r>
                <a:endParaRPr sz="1600" b="1" kern="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endParaRPr>
              </a:p>
            </p:txBody>
          </p:sp>
          <p:grpSp>
            <p:nvGrpSpPr>
              <p:cNvPr id="27" name="Группа 26"/>
              <p:cNvGrpSpPr/>
              <p:nvPr/>
            </p:nvGrpSpPr>
            <p:grpSpPr>
              <a:xfrm>
                <a:off x="287516" y="1684721"/>
                <a:ext cx="2822907" cy="1696987"/>
                <a:chOff x="134007" y="5235397"/>
                <a:chExt cx="2204914" cy="1863868"/>
              </a:xfrm>
            </p:grpSpPr>
            <p:sp>
              <p:nvSpPr>
                <p:cNvPr id="31" name="object 211"/>
                <p:cNvSpPr/>
                <p:nvPr/>
              </p:nvSpPr>
              <p:spPr>
                <a:xfrm>
                  <a:off x="191029" y="5292987"/>
                  <a:ext cx="2083686" cy="1740581"/>
                </a:xfrm>
                <a:prstGeom prst="rect">
                  <a:avLst/>
                </a:prstGeom>
                <a:blipFill>
                  <a:blip r:embed="rId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pPr defTabSz="914147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2" name="object 212"/>
                <p:cNvSpPr/>
                <p:nvPr/>
              </p:nvSpPr>
              <p:spPr>
                <a:xfrm>
                  <a:off x="134007" y="5235397"/>
                  <a:ext cx="103505" cy="1809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04" h="2002154">
                      <a:moveTo>
                        <a:pt x="51752" y="25218"/>
                      </a:moveTo>
                      <a:lnTo>
                        <a:pt x="45465" y="35995"/>
                      </a:lnTo>
                      <a:lnTo>
                        <a:pt x="45465" y="2002155"/>
                      </a:lnTo>
                      <a:lnTo>
                        <a:pt x="58165" y="2002155"/>
                      </a:lnTo>
                      <a:lnTo>
                        <a:pt x="58038" y="35995"/>
                      </a:lnTo>
                      <a:lnTo>
                        <a:pt x="51752" y="25218"/>
                      </a:lnTo>
                      <a:close/>
                    </a:path>
                    <a:path w="103504" h="2002154">
                      <a:moveTo>
                        <a:pt x="51815" y="0"/>
                      </a:moveTo>
                      <a:lnTo>
                        <a:pt x="1777" y="85598"/>
                      </a:lnTo>
                      <a:lnTo>
                        <a:pt x="0" y="88519"/>
                      </a:lnTo>
                      <a:lnTo>
                        <a:pt x="1015" y="92456"/>
                      </a:lnTo>
                      <a:lnTo>
                        <a:pt x="7112" y="96012"/>
                      </a:lnTo>
                      <a:lnTo>
                        <a:pt x="11049" y="94996"/>
                      </a:lnTo>
                      <a:lnTo>
                        <a:pt x="45338" y="36213"/>
                      </a:lnTo>
                      <a:lnTo>
                        <a:pt x="45465" y="12573"/>
                      </a:lnTo>
                      <a:lnTo>
                        <a:pt x="59147" y="12573"/>
                      </a:lnTo>
                      <a:lnTo>
                        <a:pt x="51815" y="0"/>
                      </a:lnTo>
                      <a:close/>
                    </a:path>
                    <a:path w="103504" h="2002154">
                      <a:moveTo>
                        <a:pt x="59147" y="12573"/>
                      </a:moveTo>
                      <a:lnTo>
                        <a:pt x="58165" y="12573"/>
                      </a:lnTo>
                      <a:lnTo>
                        <a:pt x="58165" y="36213"/>
                      </a:lnTo>
                      <a:lnTo>
                        <a:pt x="92455" y="94996"/>
                      </a:lnTo>
                      <a:lnTo>
                        <a:pt x="96392" y="96012"/>
                      </a:lnTo>
                      <a:lnTo>
                        <a:pt x="102488" y="92456"/>
                      </a:lnTo>
                      <a:lnTo>
                        <a:pt x="103504" y="88519"/>
                      </a:lnTo>
                      <a:lnTo>
                        <a:pt x="101726" y="85598"/>
                      </a:lnTo>
                      <a:lnTo>
                        <a:pt x="59147" y="12573"/>
                      </a:lnTo>
                      <a:close/>
                    </a:path>
                    <a:path w="103504" h="2002154">
                      <a:moveTo>
                        <a:pt x="58165" y="15748"/>
                      </a:moveTo>
                      <a:lnTo>
                        <a:pt x="57276" y="15748"/>
                      </a:lnTo>
                      <a:lnTo>
                        <a:pt x="51752" y="25218"/>
                      </a:lnTo>
                      <a:lnTo>
                        <a:pt x="58165" y="36213"/>
                      </a:lnTo>
                      <a:lnTo>
                        <a:pt x="58165" y="15748"/>
                      </a:lnTo>
                      <a:close/>
                    </a:path>
                    <a:path w="103504" h="2002154">
                      <a:moveTo>
                        <a:pt x="58165" y="12573"/>
                      </a:moveTo>
                      <a:lnTo>
                        <a:pt x="45465" y="12573"/>
                      </a:lnTo>
                      <a:lnTo>
                        <a:pt x="45465" y="35995"/>
                      </a:lnTo>
                      <a:lnTo>
                        <a:pt x="51752" y="25218"/>
                      </a:lnTo>
                      <a:lnTo>
                        <a:pt x="46227" y="15748"/>
                      </a:lnTo>
                      <a:lnTo>
                        <a:pt x="58165" y="15748"/>
                      </a:lnTo>
                      <a:lnTo>
                        <a:pt x="58165" y="12573"/>
                      </a:lnTo>
                      <a:close/>
                    </a:path>
                    <a:path w="103504" h="2002154">
                      <a:moveTo>
                        <a:pt x="57276" y="15748"/>
                      </a:moveTo>
                      <a:lnTo>
                        <a:pt x="46227" y="15748"/>
                      </a:lnTo>
                      <a:lnTo>
                        <a:pt x="51752" y="25218"/>
                      </a:lnTo>
                      <a:lnTo>
                        <a:pt x="57276" y="1574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</p:spPr>
              <p:txBody>
                <a:bodyPr wrap="square" lIns="0" tIns="0" rIns="0" bIns="0" rtlCol="0"/>
                <a:lstStyle/>
                <a:p>
                  <a:pPr defTabSz="914147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3" name="object 213"/>
                <p:cNvSpPr/>
                <p:nvPr/>
              </p:nvSpPr>
              <p:spPr>
                <a:xfrm>
                  <a:off x="189965" y="6996171"/>
                  <a:ext cx="2148956" cy="103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535" h="103504">
                      <a:moveTo>
                        <a:pt x="2349681" y="51752"/>
                      </a:moveTo>
                      <a:lnTo>
                        <a:pt x="2279904" y="92456"/>
                      </a:lnTo>
                      <a:lnTo>
                        <a:pt x="2278888" y="96393"/>
                      </a:lnTo>
                      <a:lnTo>
                        <a:pt x="2280666" y="99441"/>
                      </a:lnTo>
                      <a:lnTo>
                        <a:pt x="2282444" y="102362"/>
                      </a:lnTo>
                      <a:lnTo>
                        <a:pt x="2286380" y="103505"/>
                      </a:lnTo>
                      <a:lnTo>
                        <a:pt x="2364163" y="58039"/>
                      </a:lnTo>
                      <a:lnTo>
                        <a:pt x="2362327" y="58039"/>
                      </a:lnTo>
                      <a:lnTo>
                        <a:pt x="2362327" y="57277"/>
                      </a:lnTo>
                      <a:lnTo>
                        <a:pt x="2359152" y="57277"/>
                      </a:lnTo>
                      <a:lnTo>
                        <a:pt x="2349681" y="51752"/>
                      </a:lnTo>
                      <a:close/>
                    </a:path>
                    <a:path w="2375535" h="103504">
                      <a:moveTo>
                        <a:pt x="2338686" y="45339"/>
                      </a:moveTo>
                      <a:lnTo>
                        <a:pt x="0" y="45339"/>
                      </a:lnTo>
                      <a:lnTo>
                        <a:pt x="0" y="58039"/>
                      </a:lnTo>
                      <a:lnTo>
                        <a:pt x="2338904" y="58039"/>
                      </a:lnTo>
                      <a:lnTo>
                        <a:pt x="2349681" y="51752"/>
                      </a:lnTo>
                      <a:lnTo>
                        <a:pt x="2338686" y="45339"/>
                      </a:lnTo>
                      <a:close/>
                    </a:path>
                    <a:path w="2375535" h="103504">
                      <a:moveTo>
                        <a:pt x="2364136" y="45339"/>
                      </a:moveTo>
                      <a:lnTo>
                        <a:pt x="2362327" y="45339"/>
                      </a:lnTo>
                      <a:lnTo>
                        <a:pt x="2362327" y="58039"/>
                      </a:lnTo>
                      <a:lnTo>
                        <a:pt x="2364163" y="58039"/>
                      </a:lnTo>
                      <a:lnTo>
                        <a:pt x="2375027" y="51689"/>
                      </a:lnTo>
                      <a:lnTo>
                        <a:pt x="2364136" y="45339"/>
                      </a:lnTo>
                      <a:close/>
                    </a:path>
                    <a:path w="2375535" h="103504">
                      <a:moveTo>
                        <a:pt x="2359152" y="46228"/>
                      </a:moveTo>
                      <a:lnTo>
                        <a:pt x="2349681" y="51752"/>
                      </a:lnTo>
                      <a:lnTo>
                        <a:pt x="2359152" y="57277"/>
                      </a:lnTo>
                      <a:lnTo>
                        <a:pt x="2359152" y="46228"/>
                      </a:lnTo>
                      <a:close/>
                    </a:path>
                    <a:path w="2375535" h="103504">
                      <a:moveTo>
                        <a:pt x="2362327" y="46228"/>
                      </a:moveTo>
                      <a:lnTo>
                        <a:pt x="2359152" y="46228"/>
                      </a:lnTo>
                      <a:lnTo>
                        <a:pt x="2359152" y="57277"/>
                      </a:lnTo>
                      <a:lnTo>
                        <a:pt x="2362327" y="57277"/>
                      </a:lnTo>
                      <a:lnTo>
                        <a:pt x="2362327" y="46228"/>
                      </a:lnTo>
                      <a:close/>
                    </a:path>
                    <a:path w="2375535" h="103504">
                      <a:moveTo>
                        <a:pt x="2286380" y="0"/>
                      </a:moveTo>
                      <a:lnTo>
                        <a:pt x="2282444" y="1016"/>
                      </a:lnTo>
                      <a:lnTo>
                        <a:pt x="2278888" y="7112"/>
                      </a:lnTo>
                      <a:lnTo>
                        <a:pt x="2279904" y="11049"/>
                      </a:lnTo>
                      <a:lnTo>
                        <a:pt x="2349681" y="51752"/>
                      </a:lnTo>
                      <a:lnTo>
                        <a:pt x="2359152" y="46228"/>
                      </a:lnTo>
                      <a:lnTo>
                        <a:pt x="2362327" y="46228"/>
                      </a:lnTo>
                      <a:lnTo>
                        <a:pt x="2362327" y="45339"/>
                      </a:lnTo>
                      <a:lnTo>
                        <a:pt x="2364136" y="45339"/>
                      </a:lnTo>
                      <a:lnTo>
                        <a:pt x="2286380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</p:spPr>
              <p:txBody>
                <a:bodyPr wrap="square" lIns="0" tIns="0" rIns="0" bIns="0" rtlCol="0"/>
                <a:lstStyle/>
                <a:p>
                  <a:pPr defTabSz="914147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4" name="object 214"/>
                <p:cNvSpPr/>
                <p:nvPr/>
              </p:nvSpPr>
              <p:spPr>
                <a:xfrm>
                  <a:off x="1442212" y="5921001"/>
                  <a:ext cx="546100" cy="1083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581785">
                      <a:moveTo>
                        <a:pt x="0" y="1581277"/>
                      </a:moveTo>
                      <a:lnTo>
                        <a:pt x="546100" y="1581277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581277"/>
                      </a:lnTo>
                      <a:close/>
                    </a:path>
                  </a:pathLst>
                </a:custGeom>
                <a:pattFill prst="pct90">
                  <a:fgClr>
                    <a:srgbClr val="1B6F53"/>
                  </a:fgClr>
                  <a:bgClr>
                    <a:sysClr val="window" lastClr="FFFFFF"/>
                  </a:bgClr>
                </a:pattFill>
              </p:spPr>
              <p:txBody>
                <a:bodyPr wrap="square" lIns="0" tIns="0" rIns="0" bIns="0" rtlCol="0"/>
                <a:lstStyle/>
                <a:p>
                  <a:pPr defTabSz="914147">
                    <a:defRPr/>
                  </a:pPr>
                  <a:endParaRPr kern="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5" name="object 216"/>
                <p:cNvSpPr/>
                <p:nvPr/>
              </p:nvSpPr>
              <p:spPr>
                <a:xfrm>
                  <a:off x="314313" y="6194007"/>
                  <a:ext cx="546100" cy="8313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00" h="1179829">
                      <a:moveTo>
                        <a:pt x="0" y="1179614"/>
                      </a:moveTo>
                      <a:lnTo>
                        <a:pt x="546100" y="1179614"/>
                      </a:lnTo>
                      <a:lnTo>
                        <a:pt x="546100" y="0"/>
                      </a:lnTo>
                      <a:lnTo>
                        <a:pt x="0" y="0"/>
                      </a:lnTo>
                      <a:lnTo>
                        <a:pt x="0" y="1179614"/>
                      </a:lnTo>
                      <a:close/>
                    </a:path>
                  </a:pathLst>
                </a:custGeom>
                <a:pattFill prst="pct90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</p:spPr>
              <p:txBody>
                <a:bodyPr wrap="square" lIns="0" tIns="0" rIns="0" bIns="0" rtlCol="0"/>
                <a:lstStyle/>
                <a:p>
                  <a:pPr defTabSz="914147">
                    <a:defRPr/>
                  </a:pPr>
                  <a:endParaRPr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8" name="object 206"/>
              <p:cNvSpPr txBox="1"/>
              <p:nvPr/>
            </p:nvSpPr>
            <p:spPr>
              <a:xfrm>
                <a:off x="1315051" y="3366199"/>
                <a:ext cx="1602843" cy="188346"/>
              </a:xfrm>
              <a:prstGeom prst="rect">
                <a:avLst/>
              </a:prstGeom>
              <a:noFill/>
            </p:spPr>
            <p:txBody>
              <a:bodyPr vert="horz" wrap="square" lIns="0" tIns="12065" rIns="0" bIns="0" rtlCol="0">
                <a:spAutoFit/>
              </a:bodyPr>
              <a:lstStyle/>
              <a:p>
                <a:pPr algn="ctr" defTabSz="914147">
                  <a:defRPr/>
                </a:pPr>
                <a:r>
                  <a:rPr lang="ru-RU" sz="1600" b="1" kern="0" spc="40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2020</a:t>
                </a:r>
                <a:r>
                  <a:rPr lang="ru-RU" sz="1600" b="1" kern="0" spc="44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 год</a:t>
                </a:r>
                <a:endParaRPr sz="1600" b="1" kern="0" dirty="0">
                  <a:solidFill>
                    <a:srgbClr val="FF0000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29" name="object 206"/>
              <p:cNvSpPr txBox="1"/>
              <p:nvPr/>
            </p:nvSpPr>
            <p:spPr>
              <a:xfrm>
                <a:off x="397117" y="2337110"/>
                <a:ext cx="863170" cy="18834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695" defTabSz="914147">
                  <a:spcBef>
                    <a:spcPts val="95"/>
                  </a:spcBef>
                  <a:defRPr/>
                </a:pPr>
                <a:r>
                  <a:rPr lang="ru-RU" sz="1600" b="1" kern="0" spc="40" dirty="0">
                    <a:solidFill>
                      <a:srgbClr val="1B6F53"/>
                    </a:solidFill>
                    <a:latin typeface="+mj-lt"/>
                    <a:cs typeface="Times New Roman" pitchFamily="18" charset="0"/>
                  </a:rPr>
                  <a:t>83 267,5</a:t>
                </a:r>
                <a:endParaRPr sz="1600" b="1" kern="0" dirty="0">
                  <a:solidFill>
                    <a:srgbClr val="1B6F53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0" name="object 206"/>
              <p:cNvSpPr txBox="1"/>
              <p:nvPr/>
            </p:nvSpPr>
            <p:spPr>
              <a:xfrm>
                <a:off x="2001620" y="2074675"/>
                <a:ext cx="899429" cy="18834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695" defTabSz="914147">
                  <a:spcBef>
                    <a:spcPts val="95"/>
                  </a:spcBef>
                  <a:defRPr/>
                </a:pPr>
                <a:r>
                  <a:rPr lang="ru-RU" sz="1600" b="1" kern="0" spc="40" dirty="0">
                    <a:solidFill>
                      <a:srgbClr val="1B6F53"/>
                    </a:solidFill>
                    <a:latin typeface="+mj-lt"/>
                    <a:cs typeface="Times New Roman" pitchFamily="18" charset="0"/>
                  </a:rPr>
                  <a:t>87 858,0</a:t>
                </a:r>
                <a:endParaRPr sz="1600" b="1" kern="0" dirty="0">
                  <a:solidFill>
                    <a:srgbClr val="1B6F53"/>
                  </a:solidFill>
                  <a:latin typeface="+mj-lt"/>
                  <a:cs typeface="Times New Roman" pitchFamily="18" charset="0"/>
                </a:endParaRPr>
              </a:p>
            </p:txBody>
          </p:sp>
        </p:grpSp>
        <p:sp>
          <p:nvSpPr>
            <p:cNvPr id="24" name="Стрелка вправо 23"/>
            <p:cNvSpPr/>
            <p:nvPr/>
          </p:nvSpPr>
          <p:spPr>
            <a:xfrm rot="5400000" flipH="1">
              <a:off x="1480372" y="1515356"/>
              <a:ext cx="267015" cy="531146"/>
            </a:xfrm>
            <a:prstGeom prst="rightArrow">
              <a:avLst/>
            </a:prstGeom>
            <a:gradFill flip="none" rotWithShape="0">
              <a:gsLst>
                <a:gs pos="0">
                  <a:srgbClr val="C00000"/>
                </a:gs>
                <a:gs pos="51000">
                  <a:schemeClr val="accent5">
                    <a:lumMod val="75000"/>
                  </a:schemeClr>
                </a:gs>
                <a:gs pos="93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315831" y="1369757"/>
              <a:ext cx="805047" cy="3057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67" tIns="41984" rIns="83967" bIns="41984" rtlCol="0" anchor="ctr"/>
            <a:lstStyle/>
            <a:p>
              <a:pPr algn="ctr"/>
              <a:r>
                <a:rPr lang="ru-RU" sz="1600" b="1" dirty="0">
                  <a:solidFill>
                    <a:srgbClr val="1B6F53"/>
                  </a:solidFill>
                </a:rPr>
                <a:t>5,5%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130912" y="1818562"/>
            <a:ext cx="2990915" cy="2587133"/>
            <a:chOff x="4439887" y="1537141"/>
            <a:chExt cx="2593968" cy="1782638"/>
          </a:xfrm>
        </p:grpSpPr>
        <p:sp>
          <p:nvSpPr>
            <p:cNvPr id="37" name="object 206"/>
            <p:cNvSpPr txBox="1"/>
            <p:nvPr/>
          </p:nvSpPr>
          <p:spPr>
            <a:xfrm>
              <a:off x="4439887" y="3113408"/>
              <a:ext cx="1352263" cy="17805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sz="1600" b="1" kern="0" spc="40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2</a:t>
              </a:r>
              <a:r>
                <a:rPr sz="1600" b="1" kern="0" spc="-15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0</a:t>
              </a:r>
              <a:r>
                <a:rPr sz="1600" b="1" kern="0" spc="21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1</a:t>
              </a:r>
              <a:r>
                <a:rPr lang="ru-RU" sz="1600" b="1" kern="0" spc="44" dirty="0">
                  <a:solidFill>
                    <a:schemeClr val="bg1">
                      <a:lumMod val="50000"/>
                    </a:schemeClr>
                  </a:solidFill>
                  <a:latin typeface="+mj-lt"/>
                  <a:cs typeface="Times New Roman" pitchFamily="18" charset="0"/>
                </a:rPr>
                <a:t>9 год</a:t>
              </a:r>
              <a:endParaRPr sz="1600" b="1" kern="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38" name="object 206"/>
            <p:cNvSpPr txBox="1"/>
            <p:nvPr/>
          </p:nvSpPr>
          <p:spPr>
            <a:xfrm>
              <a:off x="5431013" y="3141728"/>
              <a:ext cx="1602842" cy="178051"/>
            </a:xfrm>
            <a:prstGeom prst="rect">
              <a:avLst/>
            </a:prstGeom>
            <a:noFill/>
          </p:spPr>
          <p:txBody>
            <a:bodyPr vert="horz" wrap="square" lIns="0" tIns="12065" rIns="0" bIns="0" rtlCol="0">
              <a:spAutoFit/>
            </a:bodyPr>
            <a:lstStyle/>
            <a:p>
              <a:pPr algn="ctr" defTabSz="914147">
                <a:defRPr/>
              </a:pPr>
              <a:r>
                <a:rPr lang="ru-RU" sz="1600" b="1" kern="0" spc="40" dirty="0">
                  <a:solidFill>
                    <a:srgbClr val="FF0000"/>
                  </a:solidFill>
                  <a:latin typeface="+mj-lt"/>
                  <a:cs typeface="Times New Roman" pitchFamily="18" charset="0"/>
                </a:rPr>
                <a:t>2020</a:t>
              </a:r>
              <a:r>
                <a:rPr lang="ru-RU" sz="1600" b="1" kern="0" spc="44" dirty="0">
                  <a:solidFill>
                    <a:srgbClr val="FF0000"/>
                  </a:solidFill>
                  <a:latin typeface="+mj-lt"/>
                  <a:cs typeface="Times New Roman" pitchFamily="18" charset="0"/>
                </a:rPr>
                <a:t> год</a:t>
              </a:r>
              <a:endParaRPr sz="1600" b="1" kern="0" dirty="0">
                <a:solidFill>
                  <a:srgbClr val="FF0000"/>
                </a:solidFill>
                <a:latin typeface="+mj-lt"/>
                <a:cs typeface="Times New Roman" pitchFamily="18" charset="0"/>
              </a:endParaRPr>
            </a:p>
          </p:txBody>
        </p:sp>
        <p:grpSp>
          <p:nvGrpSpPr>
            <p:cNvPr id="39" name="Группа 38"/>
            <p:cNvGrpSpPr/>
            <p:nvPr/>
          </p:nvGrpSpPr>
          <p:grpSpPr>
            <a:xfrm>
              <a:off x="4439887" y="1537141"/>
              <a:ext cx="2397674" cy="1668049"/>
              <a:chOff x="156724" y="5261491"/>
              <a:chExt cx="1872774" cy="1883043"/>
            </a:xfrm>
          </p:grpSpPr>
          <p:sp>
            <p:nvSpPr>
              <p:cNvPr id="42" name="object 211"/>
              <p:cNvSpPr/>
              <p:nvPr/>
            </p:nvSpPr>
            <p:spPr>
              <a:xfrm>
                <a:off x="191029" y="5363044"/>
                <a:ext cx="1758361" cy="1670526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3" name="object 212"/>
              <p:cNvSpPr/>
              <p:nvPr/>
            </p:nvSpPr>
            <p:spPr>
              <a:xfrm>
                <a:off x="156724" y="5261491"/>
                <a:ext cx="80788" cy="1783125"/>
              </a:xfrm>
              <a:custGeom>
                <a:avLst/>
                <a:gdLst/>
                <a:ahLst/>
                <a:cxnLst/>
                <a:rect l="l" t="t" r="r" b="b"/>
                <a:pathLst>
                  <a:path w="103504" h="2002154">
                    <a:moveTo>
                      <a:pt x="51752" y="25218"/>
                    </a:moveTo>
                    <a:lnTo>
                      <a:pt x="45465" y="35995"/>
                    </a:lnTo>
                    <a:lnTo>
                      <a:pt x="45465" y="2002155"/>
                    </a:lnTo>
                    <a:lnTo>
                      <a:pt x="58165" y="2002155"/>
                    </a:lnTo>
                    <a:lnTo>
                      <a:pt x="58038" y="35995"/>
                    </a:lnTo>
                    <a:lnTo>
                      <a:pt x="51752" y="25218"/>
                    </a:lnTo>
                    <a:close/>
                  </a:path>
                  <a:path w="103504" h="2002154">
                    <a:moveTo>
                      <a:pt x="51815" y="0"/>
                    </a:moveTo>
                    <a:lnTo>
                      <a:pt x="1777" y="85598"/>
                    </a:lnTo>
                    <a:lnTo>
                      <a:pt x="0" y="88519"/>
                    </a:lnTo>
                    <a:lnTo>
                      <a:pt x="1015" y="92456"/>
                    </a:lnTo>
                    <a:lnTo>
                      <a:pt x="7112" y="96012"/>
                    </a:lnTo>
                    <a:lnTo>
                      <a:pt x="11049" y="94996"/>
                    </a:lnTo>
                    <a:lnTo>
                      <a:pt x="45338" y="36213"/>
                    </a:lnTo>
                    <a:lnTo>
                      <a:pt x="45465" y="12573"/>
                    </a:lnTo>
                    <a:lnTo>
                      <a:pt x="59147" y="12573"/>
                    </a:lnTo>
                    <a:lnTo>
                      <a:pt x="51815" y="0"/>
                    </a:lnTo>
                    <a:close/>
                  </a:path>
                  <a:path w="103504" h="2002154">
                    <a:moveTo>
                      <a:pt x="59147" y="12573"/>
                    </a:moveTo>
                    <a:lnTo>
                      <a:pt x="58165" y="12573"/>
                    </a:lnTo>
                    <a:lnTo>
                      <a:pt x="58165" y="36213"/>
                    </a:lnTo>
                    <a:lnTo>
                      <a:pt x="92455" y="94996"/>
                    </a:lnTo>
                    <a:lnTo>
                      <a:pt x="96392" y="96012"/>
                    </a:lnTo>
                    <a:lnTo>
                      <a:pt x="102488" y="92456"/>
                    </a:lnTo>
                    <a:lnTo>
                      <a:pt x="103504" y="88519"/>
                    </a:lnTo>
                    <a:lnTo>
                      <a:pt x="101726" y="85598"/>
                    </a:lnTo>
                    <a:lnTo>
                      <a:pt x="59147" y="12573"/>
                    </a:lnTo>
                    <a:close/>
                  </a:path>
                  <a:path w="103504" h="2002154">
                    <a:moveTo>
                      <a:pt x="58165" y="15748"/>
                    </a:moveTo>
                    <a:lnTo>
                      <a:pt x="57276" y="15748"/>
                    </a:lnTo>
                    <a:lnTo>
                      <a:pt x="51752" y="25218"/>
                    </a:lnTo>
                    <a:lnTo>
                      <a:pt x="58165" y="36213"/>
                    </a:lnTo>
                    <a:lnTo>
                      <a:pt x="58165" y="15748"/>
                    </a:lnTo>
                    <a:close/>
                  </a:path>
                  <a:path w="103504" h="2002154">
                    <a:moveTo>
                      <a:pt x="58165" y="12573"/>
                    </a:moveTo>
                    <a:lnTo>
                      <a:pt x="45465" y="12573"/>
                    </a:lnTo>
                    <a:lnTo>
                      <a:pt x="45465" y="35995"/>
                    </a:lnTo>
                    <a:lnTo>
                      <a:pt x="51752" y="25218"/>
                    </a:lnTo>
                    <a:lnTo>
                      <a:pt x="46227" y="15748"/>
                    </a:lnTo>
                    <a:lnTo>
                      <a:pt x="58165" y="15748"/>
                    </a:lnTo>
                    <a:lnTo>
                      <a:pt x="58165" y="12573"/>
                    </a:lnTo>
                    <a:close/>
                  </a:path>
                  <a:path w="103504" h="2002154">
                    <a:moveTo>
                      <a:pt x="57276" y="15748"/>
                    </a:moveTo>
                    <a:lnTo>
                      <a:pt x="46227" y="15748"/>
                    </a:lnTo>
                    <a:lnTo>
                      <a:pt x="51752" y="25218"/>
                    </a:lnTo>
                    <a:lnTo>
                      <a:pt x="57276" y="15748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4" name="object 213"/>
              <p:cNvSpPr/>
              <p:nvPr/>
            </p:nvSpPr>
            <p:spPr>
              <a:xfrm>
                <a:off x="191030" y="7046312"/>
                <a:ext cx="1838468" cy="98222"/>
              </a:xfrm>
              <a:custGeom>
                <a:avLst/>
                <a:gdLst/>
                <a:ahLst/>
                <a:cxnLst/>
                <a:rect l="l" t="t" r="r" b="b"/>
                <a:pathLst>
                  <a:path w="2375535" h="103504">
                    <a:moveTo>
                      <a:pt x="2349681" y="51752"/>
                    </a:moveTo>
                    <a:lnTo>
                      <a:pt x="2279904" y="92456"/>
                    </a:lnTo>
                    <a:lnTo>
                      <a:pt x="2278888" y="96393"/>
                    </a:lnTo>
                    <a:lnTo>
                      <a:pt x="2280666" y="99441"/>
                    </a:lnTo>
                    <a:lnTo>
                      <a:pt x="2282444" y="102362"/>
                    </a:lnTo>
                    <a:lnTo>
                      <a:pt x="2286380" y="103505"/>
                    </a:lnTo>
                    <a:lnTo>
                      <a:pt x="2364163" y="58039"/>
                    </a:lnTo>
                    <a:lnTo>
                      <a:pt x="2362327" y="58039"/>
                    </a:lnTo>
                    <a:lnTo>
                      <a:pt x="2362327" y="57277"/>
                    </a:lnTo>
                    <a:lnTo>
                      <a:pt x="2359152" y="57277"/>
                    </a:lnTo>
                    <a:lnTo>
                      <a:pt x="2349681" y="51752"/>
                    </a:lnTo>
                    <a:close/>
                  </a:path>
                  <a:path w="2375535" h="103504">
                    <a:moveTo>
                      <a:pt x="2338686" y="45339"/>
                    </a:moveTo>
                    <a:lnTo>
                      <a:pt x="0" y="45339"/>
                    </a:lnTo>
                    <a:lnTo>
                      <a:pt x="0" y="58039"/>
                    </a:lnTo>
                    <a:lnTo>
                      <a:pt x="2338904" y="58039"/>
                    </a:lnTo>
                    <a:lnTo>
                      <a:pt x="2349681" y="51752"/>
                    </a:lnTo>
                    <a:lnTo>
                      <a:pt x="2338686" y="45339"/>
                    </a:lnTo>
                    <a:close/>
                  </a:path>
                  <a:path w="2375535" h="103504">
                    <a:moveTo>
                      <a:pt x="2364136" y="45339"/>
                    </a:moveTo>
                    <a:lnTo>
                      <a:pt x="2362327" y="45339"/>
                    </a:lnTo>
                    <a:lnTo>
                      <a:pt x="2362327" y="58039"/>
                    </a:lnTo>
                    <a:lnTo>
                      <a:pt x="2364163" y="58039"/>
                    </a:lnTo>
                    <a:lnTo>
                      <a:pt x="2375027" y="51689"/>
                    </a:lnTo>
                    <a:lnTo>
                      <a:pt x="2364136" y="45339"/>
                    </a:lnTo>
                    <a:close/>
                  </a:path>
                  <a:path w="2375535" h="103504">
                    <a:moveTo>
                      <a:pt x="2359152" y="46228"/>
                    </a:moveTo>
                    <a:lnTo>
                      <a:pt x="2349681" y="51752"/>
                    </a:lnTo>
                    <a:lnTo>
                      <a:pt x="2359152" y="57277"/>
                    </a:lnTo>
                    <a:lnTo>
                      <a:pt x="2359152" y="46228"/>
                    </a:lnTo>
                    <a:close/>
                  </a:path>
                  <a:path w="2375535" h="103504">
                    <a:moveTo>
                      <a:pt x="2362327" y="46228"/>
                    </a:moveTo>
                    <a:lnTo>
                      <a:pt x="2359152" y="46228"/>
                    </a:lnTo>
                    <a:lnTo>
                      <a:pt x="2359152" y="57277"/>
                    </a:lnTo>
                    <a:lnTo>
                      <a:pt x="2362327" y="57277"/>
                    </a:lnTo>
                    <a:lnTo>
                      <a:pt x="2362327" y="46228"/>
                    </a:lnTo>
                    <a:close/>
                  </a:path>
                  <a:path w="2375535" h="103504">
                    <a:moveTo>
                      <a:pt x="2286380" y="0"/>
                    </a:moveTo>
                    <a:lnTo>
                      <a:pt x="2282444" y="1016"/>
                    </a:lnTo>
                    <a:lnTo>
                      <a:pt x="2278888" y="7112"/>
                    </a:lnTo>
                    <a:lnTo>
                      <a:pt x="2279904" y="11049"/>
                    </a:lnTo>
                    <a:lnTo>
                      <a:pt x="2349681" y="51752"/>
                    </a:lnTo>
                    <a:lnTo>
                      <a:pt x="2359152" y="46228"/>
                    </a:lnTo>
                    <a:lnTo>
                      <a:pt x="2362327" y="46228"/>
                    </a:lnTo>
                    <a:lnTo>
                      <a:pt x="2362327" y="45339"/>
                    </a:lnTo>
                    <a:lnTo>
                      <a:pt x="2364136" y="45339"/>
                    </a:lnTo>
                    <a:lnTo>
                      <a:pt x="2286380" y="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5" name="object 214"/>
              <p:cNvSpPr/>
              <p:nvPr/>
            </p:nvSpPr>
            <p:spPr>
              <a:xfrm>
                <a:off x="1278616" y="5913157"/>
                <a:ext cx="466074" cy="1154839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581785">
                    <a:moveTo>
                      <a:pt x="0" y="1581277"/>
                    </a:moveTo>
                    <a:lnTo>
                      <a:pt x="546100" y="1581277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581277"/>
                    </a:lnTo>
                    <a:close/>
                  </a:path>
                </a:pathLst>
              </a:custGeom>
              <a:pattFill prst="pct90">
                <a:fgClr>
                  <a:srgbClr val="1B6F53"/>
                </a:fgClr>
                <a:bgClr>
                  <a:sysClr val="window" lastClr="FFFFFF"/>
                </a:bgClr>
              </a:patt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6" name="object 216"/>
              <p:cNvSpPr/>
              <p:nvPr/>
            </p:nvSpPr>
            <p:spPr>
              <a:xfrm>
                <a:off x="314314" y="6132724"/>
                <a:ext cx="466140" cy="892677"/>
              </a:xfrm>
              <a:custGeom>
                <a:avLst/>
                <a:gdLst/>
                <a:ahLst/>
                <a:cxnLst/>
                <a:rect l="l" t="t" r="r" b="b"/>
                <a:pathLst>
                  <a:path w="546100" h="1179829">
                    <a:moveTo>
                      <a:pt x="0" y="1179614"/>
                    </a:moveTo>
                    <a:lnTo>
                      <a:pt x="546100" y="1179614"/>
                    </a:lnTo>
                    <a:lnTo>
                      <a:pt x="546100" y="0"/>
                    </a:lnTo>
                    <a:lnTo>
                      <a:pt x="0" y="0"/>
                    </a:lnTo>
                    <a:lnTo>
                      <a:pt x="0" y="1179614"/>
                    </a:lnTo>
                    <a:close/>
                  </a:path>
                </a:pathLst>
              </a:custGeom>
              <a:pattFill prst="pct90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</p:spPr>
            <p:txBody>
              <a:bodyPr wrap="square" lIns="0" tIns="0" rIns="0" bIns="0" rtlCol="0"/>
              <a:lstStyle/>
              <a:p>
                <a:pPr defTabSz="914147">
                  <a:defRPr/>
                </a:pPr>
                <a:endParaRPr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0" name="object 206"/>
            <p:cNvSpPr txBox="1"/>
            <p:nvPr/>
          </p:nvSpPr>
          <p:spPr>
            <a:xfrm>
              <a:off x="4543318" y="2076449"/>
              <a:ext cx="879458" cy="17805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lang="ru-RU" sz="1600" b="1" kern="0" spc="40" dirty="0">
                  <a:solidFill>
                    <a:srgbClr val="1B6F53"/>
                  </a:solidFill>
                  <a:latin typeface="+mj-lt"/>
                  <a:cs typeface="Times New Roman" pitchFamily="18" charset="0"/>
                </a:rPr>
                <a:t>55 082,8</a:t>
              </a:r>
              <a:endParaRPr sz="1600" b="1" kern="0" dirty="0">
                <a:solidFill>
                  <a:srgbClr val="1B6F53"/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41" name="object 206"/>
            <p:cNvSpPr txBox="1"/>
            <p:nvPr/>
          </p:nvSpPr>
          <p:spPr>
            <a:xfrm>
              <a:off x="5821960" y="1925059"/>
              <a:ext cx="913041" cy="17805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695" defTabSz="914147">
                <a:spcBef>
                  <a:spcPts val="95"/>
                </a:spcBef>
                <a:defRPr/>
              </a:pPr>
              <a:r>
                <a:rPr lang="ru-RU" sz="1600" b="1" kern="0" spc="40" dirty="0">
                  <a:solidFill>
                    <a:srgbClr val="1B6F53"/>
                  </a:solidFill>
                  <a:latin typeface="+mj-lt"/>
                  <a:cs typeface="Times New Roman" pitchFamily="18" charset="0"/>
                </a:rPr>
                <a:t>56 510,6</a:t>
              </a:r>
              <a:endParaRPr sz="1600" b="1" kern="0" dirty="0">
                <a:solidFill>
                  <a:srgbClr val="1B6F53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650683" y="1624729"/>
            <a:ext cx="2041130" cy="1233812"/>
            <a:chOff x="8011329" y="1270131"/>
            <a:chExt cx="1891114" cy="1119292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933289" y="1324971"/>
              <a:ext cx="969154" cy="1034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9" name="Группа 48"/>
            <p:cNvGrpSpPr/>
            <p:nvPr/>
          </p:nvGrpSpPr>
          <p:grpSpPr>
            <a:xfrm>
              <a:off x="8011329" y="1270131"/>
              <a:ext cx="1218183" cy="1119292"/>
              <a:chOff x="8048034" y="1208557"/>
              <a:chExt cx="1218183" cy="1119292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8048034" y="1208557"/>
                <a:ext cx="1214890" cy="11192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object 206"/>
              <p:cNvSpPr txBox="1"/>
              <p:nvPr/>
            </p:nvSpPr>
            <p:spPr>
              <a:xfrm>
                <a:off x="8224651" y="1606245"/>
                <a:ext cx="1041566" cy="304571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695" defTabSz="914147">
                  <a:spcBef>
                    <a:spcPts val="95"/>
                  </a:spcBef>
                  <a:defRPr/>
                </a:pPr>
                <a:r>
                  <a:rPr lang="ru-RU" sz="2100" b="1" kern="0" spc="40" dirty="0">
                    <a:solidFill>
                      <a:srgbClr val="FF0000"/>
                    </a:solidFill>
                    <a:latin typeface="+mj-lt"/>
                    <a:cs typeface="Times New Roman" pitchFamily="18" charset="0"/>
                  </a:rPr>
                  <a:t>167,3%</a:t>
                </a:r>
                <a:endParaRPr sz="2100" b="1" kern="0" dirty="0">
                  <a:solidFill>
                    <a:srgbClr val="FF0000"/>
                  </a:solidFill>
                  <a:latin typeface="+mj-lt"/>
                  <a:cs typeface="Times New Roman" pitchFamily="18" charset="0"/>
                </a:endParaRPr>
              </a:p>
            </p:txBody>
          </p:sp>
        </p:grpSp>
      </p:grpSp>
      <p:sp>
        <p:nvSpPr>
          <p:cNvPr id="52" name="Прямоугольник 51"/>
          <p:cNvSpPr/>
          <p:nvPr/>
        </p:nvSpPr>
        <p:spPr>
          <a:xfrm>
            <a:off x="8183510" y="2934932"/>
            <a:ext cx="2511347" cy="1139936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rgbClr val="1B6F53"/>
                </a:solidFill>
              </a:rPr>
              <a:t>соотношение дохода пенсионера и прожиточного минимума 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129300" y="850167"/>
            <a:ext cx="4606339" cy="61037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9551" tIns="49775" rIns="99551" bIns="49775" rtlCol="0" anchor="ctr"/>
          <a:lstStyle/>
          <a:p>
            <a:pPr algn="ctr" defTabSz="914147">
              <a:defRPr/>
            </a:pPr>
            <a:r>
              <a:rPr lang="ru-RU" b="1" dirty="0" smtClean="0">
                <a:solidFill>
                  <a:srgbClr val="1F6E66"/>
                </a:solidFill>
              </a:rPr>
              <a:t>Среднедушевые </a:t>
            </a:r>
            <a:r>
              <a:rPr lang="ru-RU" b="1" dirty="0">
                <a:solidFill>
                  <a:srgbClr val="1F6E66"/>
                </a:solidFill>
              </a:rPr>
              <a:t>денежные доходы населения </a:t>
            </a:r>
            <a:r>
              <a:rPr lang="ru-RU" b="1" dirty="0" smtClean="0">
                <a:solidFill>
                  <a:srgbClr val="1F6E66"/>
                </a:solidFill>
              </a:rPr>
              <a:t>(в месяц), рублей</a:t>
            </a:r>
            <a:endParaRPr lang="ru-RU" b="1" dirty="0">
              <a:solidFill>
                <a:srgbClr val="1F6E66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-22954" y="4694237"/>
            <a:ext cx="10770887" cy="377521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1F6E66"/>
                </a:solidFill>
              </a:rPr>
              <a:t>Отсутствует просроченная задолженность по заработной плате на предприятиях Нефтеюганского </a:t>
            </a:r>
            <a:r>
              <a:rPr lang="ru-RU" b="1" dirty="0" smtClean="0">
                <a:solidFill>
                  <a:srgbClr val="1F6E66"/>
                </a:solidFill>
              </a:rPr>
              <a:t>района</a:t>
            </a:r>
            <a:endParaRPr lang="ru-RU" b="1" dirty="0">
              <a:solidFill>
                <a:srgbClr val="1F6E66"/>
              </a:solidFill>
            </a:endParaRPr>
          </a:p>
        </p:txBody>
      </p:sp>
      <p:grpSp>
        <p:nvGrpSpPr>
          <p:cNvPr id="55" name="Группа 54"/>
          <p:cNvGrpSpPr/>
          <p:nvPr/>
        </p:nvGrpSpPr>
        <p:grpSpPr>
          <a:xfrm>
            <a:off x="-22954" y="5244177"/>
            <a:ext cx="10830321" cy="1859126"/>
            <a:chOff x="112287" y="4306787"/>
            <a:chExt cx="10034328" cy="1686565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112287" y="4306787"/>
              <a:ext cx="10034328" cy="1686565"/>
              <a:chOff x="-67063" y="4280542"/>
              <a:chExt cx="10034328" cy="1686565"/>
            </a:xfrm>
          </p:grpSpPr>
          <p:grpSp>
            <p:nvGrpSpPr>
              <p:cNvPr id="62" name="Группа 61"/>
              <p:cNvGrpSpPr/>
              <p:nvPr/>
            </p:nvGrpSpPr>
            <p:grpSpPr>
              <a:xfrm>
                <a:off x="1844911" y="4286899"/>
                <a:ext cx="2303533" cy="1680208"/>
                <a:chOff x="9378442" y="7770479"/>
                <a:chExt cx="4235156" cy="1680208"/>
              </a:xfrm>
            </p:grpSpPr>
            <p:sp>
              <p:nvSpPr>
                <p:cNvPr id="82" name="CaixaDeTexto 57"/>
                <p:cNvSpPr txBox="1"/>
                <p:nvPr/>
              </p:nvSpPr>
              <p:spPr>
                <a:xfrm>
                  <a:off x="10274477" y="7770479"/>
                  <a:ext cx="2457447" cy="7986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3700" b="1" dirty="0">
                      <a:solidFill>
                        <a:srgbClr val="15614F"/>
                      </a:solidFill>
                      <a:latin typeface="+mj-lt"/>
                      <a:cs typeface="Arial" pitchFamily="34" charset="0"/>
                    </a:rPr>
                    <a:t>229 </a:t>
                  </a:r>
                  <a:r>
                    <a:rPr lang="ru-RU" b="1" dirty="0">
                      <a:solidFill>
                        <a:srgbClr val="1B6F53"/>
                      </a:solidFill>
                    </a:rPr>
                    <a:t>человек</a:t>
                  </a:r>
                  <a:endParaRPr lang="pt-BR" b="1" dirty="0">
                    <a:solidFill>
                      <a:srgbClr val="1B6F53"/>
                    </a:solidFill>
                  </a:endParaRPr>
                </a:p>
              </p:txBody>
            </p:sp>
            <p:sp>
              <p:nvSpPr>
                <p:cNvPr id="83" name="Retângulo 66"/>
                <p:cNvSpPr/>
                <p:nvPr/>
              </p:nvSpPr>
              <p:spPr>
                <a:xfrm>
                  <a:off x="9378442" y="8562802"/>
                  <a:ext cx="4235156" cy="887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1600" b="1" dirty="0"/>
                    <a:t>численность зарегистрированных безработных на 01.01.2021</a:t>
                  </a:r>
                  <a:endParaRPr lang="pt-BR" sz="1600" b="1" dirty="0"/>
                </a:p>
              </p:txBody>
            </p:sp>
          </p:grpSp>
          <p:grpSp>
            <p:nvGrpSpPr>
              <p:cNvPr id="63" name="Группа 62"/>
              <p:cNvGrpSpPr/>
              <p:nvPr/>
            </p:nvGrpSpPr>
            <p:grpSpPr>
              <a:xfrm>
                <a:off x="-67063" y="4398266"/>
                <a:ext cx="2010256" cy="1535876"/>
                <a:chOff x="5998950" y="7744721"/>
                <a:chExt cx="3529839" cy="1535876"/>
              </a:xfrm>
            </p:grpSpPr>
            <p:sp>
              <p:nvSpPr>
                <p:cNvPr id="80" name="Retângulo 61"/>
                <p:cNvSpPr/>
                <p:nvPr/>
              </p:nvSpPr>
              <p:spPr>
                <a:xfrm>
                  <a:off x="5998950" y="8392712"/>
                  <a:ext cx="3529839" cy="887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1600" b="1" dirty="0"/>
                    <a:t>уровень регистрируемой безработицы на 01.01.2021</a:t>
                  </a:r>
                </a:p>
              </p:txBody>
            </p:sp>
            <p:sp>
              <p:nvSpPr>
                <p:cNvPr id="81" name="CaixaDeTexto 64"/>
                <p:cNvSpPr txBox="1"/>
                <p:nvPr/>
              </p:nvSpPr>
              <p:spPr>
                <a:xfrm>
                  <a:off x="6427578" y="7744721"/>
                  <a:ext cx="2891966" cy="5632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914260">
                    <a:lnSpc>
                      <a:spcPct val="90000"/>
                    </a:lnSpc>
                  </a:pPr>
                  <a:r>
                    <a:rPr lang="ru-RU" sz="3700" b="1" dirty="0">
                      <a:solidFill>
                        <a:srgbClr val="15614F"/>
                      </a:solidFill>
                      <a:latin typeface="+mj-lt"/>
                      <a:cs typeface="Arial" pitchFamily="34" charset="0"/>
                    </a:rPr>
                    <a:t>0,81%</a:t>
                  </a:r>
                  <a:endParaRPr lang="pt-B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endParaRPr>
                </a:p>
              </p:txBody>
            </p:sp>
          </p:grpSp>
          <p:grpSp>
            <p:nvGrpSpPr>
              <p:cNvPr id="68" name="Группа 67"/>
              <p:cNvGrpSpPr/>
              <p:nvPr/>
            </p:nvGrpSpPr>
            <p:grpSpPr>
              <a:xfrm>
                <a:off x="7891179" y="4280542"/>
                <a:ext cx="2076086" cy="1491891"/>
                <a:chOff x="13423644" y="7718075"/>
                <a:chExt cx="4192375" cy="1491891"/>
              </a:xfrm>
            </p:grpSpPr>
            <p:sp>
              <p:nvSpPr>
                <p:cNvPr id="78" name="CaixaDeTexto 68"/>
                <p:cNvSpPr txBox="1"/>
                <p:nvPr/>
              </p:nvSpPr>
              <p:spPr>
                <a:xfrm>
                  <a:off x="13423644" y="7718075"/>
                  <a:ext cx="4192375" cy="7986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3700" b="1" dirty="0">
                      <a:solidFill>
                        <a:srgbClr val="15614F"/>
                      </a:solidFill>
                      <a:latin typeface="+mj-lt"/>
                      <a:cs typeface="Arial" pitchFamily="34" charset="0"/>
                    </a:rPr>
                    <a:t>28,2</a:t>
                  </a:r>
                  <a:r>
                    <a:rPr lang="ru-RU" sz="2200" b="1" dirty="0">
                      <a:solidFill>
                        <a:srgbClr val="1AA97C"/>
                      </a:solidFill>
                      <a:latin typeface="+mj-lt"/>
                      <a:cs typeface="Calibri Light" panose="020F0302020204030204" pitchFamily="34" charset="0"/>
                    </a:rPr>
                    <a:t> </a:t>
                  </a:r>
                </a:p>
                <a:p>
                  <a:pPr algn="ctr">
                    <a:lnSpc>
                      <a:spcPct val="90000"/>
                    </a:lnSpc>
                  </a:pPr>
                  <a:r>
                    <a:rPr lang="ru-RU" b="1" dirty="0" smtClean="0">
                      <a:solidFill>
                        <a:srgbClr val="1B6F53"/>
                      </a:solidFill>
                    </a:rPr>
                    <a:t>тыс</a:t>
                  </a:r>
                  <a:r>
                    <a:rPr lang="ru-RU" b="1" dirty="0">
                      <a:solidFill>
                        <a:srgbClr val="1B6F53"/>
                      </a:solidFill>
                    </a:rPr>
                    <a:t>. человек</a:t>
                  </a:r>
                  <a:endParaRPr lang="pt-BR" b="1" dirty="0">
                    <a:solidFill>
                      <a:srgbClr val="1B6F53"/>
                    </a:solidFill>
                  </a:endParaRPr>
                </a:p>
              </p:txBody>
            </p:sp>
            <p:sp>
              <p:nvSpPr>
                <p:cNvPr id="79" name="Retângulo 70"/>
                <p:cNvSpPr/>
                <p:nvPr/>
              </p:nvSpPr>
              <p:spPr>
                <a:xfrm>
                  <a:off x="13423644" y="8523112"/>
                  <a:ext cx="4081177" cy="6868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1600" b="1" dirty="0"/>
                    <a:t>численность экономически активного населения</a:t>
                  </a:r>
                  <a:endParaRPr lang="pt-BR" sz="1600" b="1" dirty="0"/>
                </a:p>
              </p:txBody>
            </p:sp>
          </p:grpSp>
          <p:grpSp>
            <p:nvGrpSpPr>
              <p:cNvPr id="69" name="Группа 68"/>
              <p:cNvGrpSpPr/>
              <p:nvPr/>
            </p:nvGrpSpPr>
            <p:grpSpPr>
              <a:xfrm>
                <a:off x="4082040" y="4373032"/>
                <a:ext cx="1824485" cy="1214007"/>
                <a:chOff x="5976823" y="7804528"/>
                <a:chExt cx="3529839" cy="1214007"/>
              </a:xfrm>
            </p:grpSpPr>
            <p:sp>
              <p:nvSpPr>
                <p:cNvPr id="74" name="Retângulo 61"/>
                <p:cNvSpPr/>
                <p:nvPr/>
              </p:nvSpPr>
              <p:spPr>
                <a:xfrm>
                  <a:off x="5976823" y="8532711"/>
                  <a:ext cx="3529839" cy="4858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1600" b="1" dirty="0"/>
                    <a:t>вакансий на 01.01.2021</a:t>
                  </a:r>
                </a:p>
              </p:txBody>
            </p:sp>
            <p:sp>
              <p:nvSpPr>
                <p:cNvPr id="75" name="CaixaDeTexto 64"/>
                <p:cNvSpPr txBox="1"/>
                <p:nvPr/>
              </p:nvSpPr>
              <p:spPr>
                <a:xfrm>
                  <a:off x="6730158" y="7804528"/>
                  <a:ext cx="1968796" cy="5632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3700" b="1" dirty="0">
                      <a:solidFill>
                        <a:srgbClr val="15614F"/>
                      </a:solidFill>
                      <a:latin typeface="+mj-lt"/>
                      <a:cs typeface="Arial" pitchFamily="34" charset="0"/>
                    </a:rPr>
                    <a:t>615</a:t>
                  </a:r>
                  <a:endParaRPr lang="pt-B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endParaRPr>
                </a:p>
              </p:txBody>
            </p:sp>
          </p:grpSp>
          <p:grpSp>
            <p:nvGrpSpPr>
              <p:cNvPr id="70" name="Группа 69"/>
              <p:cNvGrpSpPr/>
              <p:nvPr/>
            </p:nvGrpSpPr>
            <p:grpSpPr>
              <a:xfrm>
                <a:off x="5573033" y="4380768"/>
                <a:ext cx="2366919" cy="1431726"/>
                <a:chOff x="9391959" y="7801805"/>
                <a:chExt cx="4235156" cy="1431726"/>
              </a:xfrm>
            </p:grpSpPr>
            <p:sp>
              <p:nvSpPr>
                <p:cNvPr id="71" name="CaixaDeTexto 57"/>
                <p:cNvSpPr txBox="1"/>
                <p:nvPr/>
              </p:nvSpPr>
              <p:spPr>
                <a:xfrm>
                  <a:off x="10280809" y="7801805"/>
                  <a:ext cx="2849144" cy="5632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3700" b="1" dirty="0">
                      <a:solidFill>
                        <a:srgbClr val="15614F"/>
                      </a:solidFill>
                      <a:latin typeface="+mj-lt"/>
                      <a:cs typeface="Arial" pitchFamily="34" charset="0"/>
                    </a:rPr>
                    <a:t>0,5%</a:t>
                  </a:r>
                  <a:endParaRPr lang="pt-BR" sz="3700" b="1" dirty="0">
                    <a:solidFill>
                      <a:srgbClr val="15614F"/>
                    </a:solidFill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73" name="Retângulo 66"/>
                <p:cNvSpPr/>
                <p:nvPr/>
              </p:nvSpPr>
              <p:spPr>
                <a:xfrm>
                  <a:off x="9391959" y="8546676"/>
                  <a:ext cx="4235156" cy="68685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ru-RU" sz="1600" b="1" dirty="0"/>
                    <a:t>коэффициент напряженности на рынке труда</a:t>
                  </a:r>
                  <a:endParaRPr lang="pt-BR" sz="1600" b="1" dirty="0"/>
                </a:p>
              </p:txBody>
            </p:sp>
          </p:grpSp>
        </p:grpSp>
        <p:cxnSp>
          <p:nvCxnSpPr>
            <p:cNvPr id="57" name="Прямая соединительная линия 56"/>
            <p:cNvCxnSpPr/>
            <p:nvPr/>
          </p:nvCxnSpPr>
          <p:spPr>
            <a:xfrm>
              <a:off x="324468" y="5047268"/>
              <a:ext cx="1630948" cy="0"/>
            </a:xfrm>
            <a:prstGeom prst="line">
              <a:avLst/>
            </a:prstGeom>
            <a:ln w="222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2331497" y="5047268"/>
              <a:ext cx="1630948" cy="0"/>
            </a:xfrm>
            <a:prstGeom prst="line">
              <a:avLst/>
            </a:prstGeom>
            <a:ln w="222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4283464" y="5047615"/>
              <a:ext cx="1630948" cy="0"/>
            </a:xfrm>
            <a:prstGeom prst="line">
              <a:avLst/>
            </a:prstGeom>
            <a:ln w="222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6210503" y="5047615"/>
              <a:ext cx="1630948" cy="0"/>
            </a:xfrm>
            <a:prstGeom prst="line">
              <a:avLst/>
            </a:prstGeom>
            <a:ln w="222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8224651" y="5072502"/>
              <a:ext cx="1630948" cy="0"/>
            </a:xfrm>
            <a:prstGeom prst="line">
              <a:avLst/>
            </a:prstGeom>
            <a:ln w="222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658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3058"/>
            <a:ext cx="10706100" cy="110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458973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1914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1914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1914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1914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17"/>
            <a:ext cx="1476882" cy="984013"/>
          </a:xfrm>
          <a:prstGeom prst="rect">
            <a:avLst/>
          </a:prstGeom>
        </p:spPr>
      </p:pic>
      <p:sp>
        <p:nvSpPr>
          <p:cNvPr id="133" name="Заголовок 1"/>
          <p:cNvSpPr txBox="1">
            <a:spLocks/>
          </p:cNvSpPr>
          <p:nvPr/>
        </p:nvSpPr>
        <p:spPr>
          <a:xfrm>
            <a:off x="1765835" y="3057"/>
            <a:ext cx="5817451" cy="55236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lIns="104121" tIns="52059" rIns="104121" bIns="52059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исполнения бюджета по налогам  на совокупный доход </a:t>
            </a:r>
            <a:r>
              <a:rPr lang="ru-RU" sz="21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2020 год</a:t>
            </a:r>
            <a:endParaRPr lang="en-US" sz="21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3" name="Диаграмма 32">
            <a:extLst>
              <a:ext uri="{FF2B5EF4-FFF2-40B4-BE49-F238E27FC236}">
                <a16:creationId xmlns="" xmlns:a16="http://schemas.microsoft.com/office/drawing/2014/main" id="{DC6C7B57-7568-48C9-83CE-1B11EDA47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4681440"/>
              </p:ext>
            </p:extLst>
          </p:nvPr>
        </p:nvGraphicFramePr>
        <p:xfrm>
          <a:off x="3687276" y="279237"/>
          <a:ext cx="7127875" cy="6839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80AD19F-0C0B-4DA1-8EC9-4A8800FEF644}"/>
              </a:ext>
            </a:extLst>
          </p:cNvPr>
          <p:cNvSpPr txBox="1"/>
          <p:nvPr/>
        </p:nvSpPr>
        <p:spPr>
          <a:xfrm>
            <a:off x="178593" y="1407729"/>
            <a:ext cx="4041449" cy="751466"/>
          </a:xfrm>
          <a:prstGeom prst="rect">
            <a:avLst/>
          </a:prstGeom>
          <a:noFill/>
        </p:spPr>
        <p:txBody>
          <a:bodyPr wrap="square" lIns="104121" tIns="52059" rIns="104121" bIns="52059" rtlCol="0">
            <a:spAutoFit/>
          </a:bodyPr>
          <a:lstStyle>
            <a:defPPr>
              <a:defRPr lang="ru-RU"/>
            </a:defPPr>
            <a:lvl1pPr algn="ctr">
              <a:defRPr sz="2400" b="1" i="1" u="sng">
                <a:latin typeface="Times New Roman" pitchFamily="18" charset="0"/>
                <a:cs typeface="Times New Roman" pitchFamily="18" charset="0"/>
              </a:defRPr>
            </a:lvl1pPr>
          </a:lstStyle>
          <a:p>
            <a:pPr defTabSz="1041198">
              <a:defRPr/>
            </a:pPr>
            <a:r>
              <a:rPr lang="ru-RU" sz="2100" i="0" u="none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налога на совокупный доход в 2020 г.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9F0FD7F7-30DA-4222-8B4D-5B8A050CDA7E}"/>
              </a:ext>
            </a:extLst>
          </p:cNvPr>
          <p:cNvGrpSpPr/>
          <p:nvPr/>
        </p:nvGrpSpPr>
        <p:grpSpPr>
          <a:xfrm>
            <a:off x="508964" y="2305927"/>
            <a:ext cx="3521784" cy="831234"/>
            <a:chOff x="252341" y="2330321"/>
            <a:chExt cx="3011949" cy="754080"/>
          </a:xfrm>
        </p:grpSpPr>
        <p:grpSp>
          <p:nvGrpSpPr>
            <p:cNvPr id="36" name="Группа 35">
              <a:extLst>
                <a:ext uri="{FF2B5EF4-FFF2-40B4-BE49-F238E27FC236}">
                  <a16:creationId xmlns="" xmlns:a16="http://schemas.microsoft.com/office/drawing/2014/main" id="{AA4A1BA9-CDA9-4331-B792-641BB40BF04C}"/>
                </a:ext>
              </a:extLst>
            </p:cNvPr>
            <p:cNvGrpSpPr/>
            <p:nvPr/>
          </p:nvGrpSpPr>
          <p:grpSpPr>
            <a:xfrm>
              <a:off x="252341" y="2433924"/>
              <a:ext cx="3011949" cy="650477"/>
              <a:chOff x="298715" y="2184681"/>
              <a:chExt cx="3011949" cy="914602"/>
            </a:xfrm>
          </p:grpSpPr>
          <p:sp>
            <p:nvSpPr>
              <p:cNvPr id="40" name="Rectangle 47">
                <a:extLst>
                  <a:ext uri="{FF2B5EF4-FFF2-40B4-BE49-F238E27FC236}">
                    <a16:creationId xmlns="" xmlns:a16="http://schemas.microsoft.com/office/drawing/2014/main" id="{98FF9F38-E4BD-4B15-8348-CA5AC294788A}"/>
                  </a:ext>
                </a:extLst>
              </p:cNvPr>
              <p:cNvSpPr/>
              <p:nvPr/>
            </p:nvSpPr>
            <p:spPr>
              <a:xfrm rot="10800000">
                <a:off x="298715" y="2421789"/>
                <a:ext cx="692355" cy="677494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Pentagon 51">
                <a:extLst>
                  <a:ext uri="{FF2B5EF4-FFF2-40B4-BE49-F238E27FC236}">
                    <a16:creationId xmlns="" xmlns:a16="http://schemas.microsoft.com/office/drawing/2014/main" id="{3FCEF310-3121-4028-B59C-DB6D330AE7F1}"/>
                  </a:ext>
                </a:extLst>
              </p:cNvPr>
              <p:cNvSpPr/>
              <p:nvPr/>
            </p:nvSpPr>
            <p:spPr>
              <a:xfrm rot="10800000" flipH="1">
                <a:off x="623026" y="2184681"/>
                <a:ext cx="2687638" cy="677493"/>
              </a:xfrm>
              <a:prstGeom prst="homePlate">
                <a:avLst/>
              </a:prstGeom>
              <a:solidFill>
                <a:srgbClr val="FFCD2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="" xmlns:a16="http://schemas.microsoft.com/office/drawing/2014/main" id="{4311F1C1-7C47-41B2-81E4-C9410BCF8773}"/>
                  </a:ext>
                </a:extLst>
              </p:cNvPr>
              <p:cNvSpPr txBox="1"/>
              <p:nvPr/>
            </p:nvSpPr>
            <p:spPr>
              <a:xfrm>
                <a:off x="969204" y="2258887"/>
                <a:ext cx="846419" cy="4760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УСН</a:t>
                </a:r>
              </a:p>
            </p:txBody>
          </p:sp>
          <p:sp>
            <p:nvSpPr>
              <p:cNvPr id="45" name="Right Triangle 38">
                <a:extLst>
                  <a:ext uri="{FF2B5EF4-FFF2-40B4-BE49-F238E27FC236}">
                    <a16:creationId xmlns="" xmlns:a16="http://schemas.microsoft.com/office/drawing/2014/main" id="{4916892D-AB0B-4F27-8390-FDC445947C5B}"/>
                  </a:ext>
                </a:extLst>
              </p:cNvPr>
              <p:cNvSpPr/>
              <p:nvPr/>
            </p:nvSpPr>
            <p:spPr>
              <a:xfrm rot="10800000">
                <a:off x="608719" y="2862175"/>
                <a:ext cx="360484" cy="202150"/>
              </a:xfrm>
              <a:prstGeom prst="rtTriangle">
                <a:avLst/>
              </a:prstGeom>
              <a:solidFill>
                <a:srgbClr val="FF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7" name="Группа 36">
              <a:extLst>
                <a:ext uri="{FF2B5EF4-FFF2-40B4-BE49-F238E27FC236}">
                  <a16:creationId xmlns="" xmlns:a16="http://schemas.microsoft.com/office/drawing/2014/main" id="{5B515482-318E-4C5B-8B0C-CE365EB193E9}"/>
                </a:ext>
              </a:extLst>
            </p:cNvPr>
            <p:cNvGrpSpPr/>
            <p:nvPr/>
          </p:nvGrpSpPr>
          <p:grpSpPr>
            <a:xfrm>
              <a:off x="2034798" y="2330321"/>
              <a:ext cx="759302" cy="681555"/>
              <a:chOff x="3987800" y="1337733"/>
              <a:chExt cx="759302" cy="681555"/>
            </a:xfrm>
            <a:solidFill>
              <a:srgbClr val="3886CC"/>
            </a:solidFill>
            <a:effectLst/>
          </p:grpSpPr>
          <p:sp>
            <p:nvSpPr>
              <p:cNvPr id="38" name="Овал 37">
                <a:extLst>
                  <a:ext uri="{FF2B5EF4-FFF2-40B4-BE49-F238E27FC236}">
                    <a16:creationId xmlns="" xmlns:a16="http://schemas.microsoft.com/office/drawing/2014/main" id="{6A07034F-3826-45E1-B16A-C0EB60C6075F}"/>
                  </a:ext>
                </a:extLst>
              </p:cNvPr>
              <p:cNvSpPr/>
              <p:nvPr/>
            </p:nvSpPr>
            <p:spPr>
              <a:xfrm>
                <a:off x="3987800" y="1337733"/>
                <a:ext cx="759302" cy="681555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ru-RU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21D68379-9B01-404E-8E48-2521A1B899F4}"/>
                  </a:ext>
                </a:extLst>
              </p:cNvPr>
              <p:cNvSpPr txBox="1"/>
              <p:nvPr/>
            </p:nvSpPr>
            <p:spPr>
              <a:xfrm>
                <a:off x="4069933" y="1494110"/>
                <a:ext cx="552764" cy="33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87%</a:t>
                </a:r>
              </a:p>
            </p:txBody>
          </p:sp>
        </p:grpSp>
      </p:grpSp>
      <p:grpSp>
        <p:nvGrpSpPr>
          <p:cNvPr id="46" name="Группа 45">
            <a:extLst>
              <a:ext uri="{FF2B5EF4-FFF2-40B4-BE49-F238E27FC236}">
                <a16:creationId xmlns="" xmlns:a16="http://schemas.microsoft.com/office/drawing/2014/main" id="{45CFD216-A538-414D-9CEA-4FB858A9B4E8}"/>
              </a:ext>
            </a:extLst>
          </p:cNvPr>
          <p:cNvGrpSpPr/>
          <p:nvPr/>
        </p:nvGrpSpPr>
        <p:grpSpPr>
          <a:xfrm>
            <a:off x="483394" y="3178190"/>
            <a:ext cx="3547353" cy="831850"/>
            <a:chOff x="230474" y="2330321"/>
            <a:chExt cx="3033816" cy="754639"/>
          </a:xfrm>
        </p:grpSpPr>
        <p:grpSp>
          <p:nvGrpSpPr>
            <p:cNvPr id="47" name="Группа 46">
              <a:extLst>
                <a:ext uri="{FF2B5EF4-FFF2-40B4-BE49-F238E27FC236}">
                  <a16:creationId xmlns="" xmlns:a16="http://schemas.microsoft.com/office/drawing/2014/main" id="{FB452516-05C6-4132-91B5-5502C54707CA}"/>
                </a:ext>
              </a:extLst>
            </p:cNvPr>
            <p:cNvGrpSpPr/>
            <p:nvPr/>
          </p:nvGrpSpPr>
          <p:grpSpPr>
            <a:xfrm>
              <a:off x="230474" y="2433923"/>
              <a:ext cx="3033816" cy="651037"/>
              <a:chOff x="276848" y="2184681"/>
              <a:chExt cx="3033816" cy="915390"/>
            </a:xfrm>
          </p:grpSpPr>
          <p:sp>
            <p:nvSpPr>
              <p:cNvPr id="51" name="Rectangle 47">
                <a:extLst>
                  <a:ext uri="{FF2B5EF4-FFF2-40B4-BE49-F238E27FC236}">
                    <a16:creationId xmlns="" xmlns:a16="http://schemas.microsoft.com/office/drawing/2014/main" id="{2512A66C-09D1-47DF-B2B7-92A861765AF1}"/>
                  </a:ext>
                </a:extLst>
              </p:cNvPr>
              <p:cNvSpPr/>
              <p:nvPr/>
            </p:nvSpPr>
            <p:spPr>
              <a:xfrm rot="10800000">
                <a:off x="276848" y="2422578"/>
                <a:ext cx="692355" cy="677493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Pentagon 51">
                <a:extLst>
                  <a:ext uri="{FF2B5EF4-FFF2-40B4-BE49-F238E27FC236}">
                    <a16:creationId xmlns="" xmlns:a16="http://schemas.microsoft.com/office/drawing/2014/main" id="{ACE988B8-7F0F-4223-A5DC-5CD69DFBBE49}"/>
                  </a:ext>
                </a:extLst>
              </p:cNvPr>
              <p:cNvSpPr/>
              <p:nvPr/>
            </p:nvSpPr>
            <p:spPr>
              <a:xfrm rot="10800000" flipH="1">
                <a:off x="623026" y="2184681"/>
                <a:ext cx="2687638" cy="677493"/>
              </a:xfrm>
              <a:prstGeom prst="homePlate">
                <a:avLst/>
              </a:prstGeom>
              <a:solidFill>
                <a:srgbClr val="FFCD2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="" xmlns:a16="http://schemas.microsoft.com/office/drawing/2014/main" id="{34F93789-2C1F-4CA0-8C0B-8F6352459938}"/>
                  </a:ext>
                </a:extLst>
              </p:cNvPr>
              <p:cNvSpPr txBox="1"/>
              <p:nvPr/>
            </p:nvSpPr>
            <p:spPr>
              <a:xfrm>
                <a:off x="969204" y="2258887"/>
                <a:ext cx="846419" cy="476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ЕНВД</a:t>
                </a:r>
              </a:p>
            </p:txBody>
          </p:sp>
          <p:sp>
            <p:nvSpPr>
              <p:cNvPr id="54" name="Right Triangle 38">
                <a:extLst>
                  <a:ext uri="{FF2B5EF4-FFF2-40B4-BE49-F238E27FC236}">
                    <a16:creationId xmlns="" xmlns:a16="http://schemas.microsoft.com/office/drawing/2014/main" id="{F278A1DC-6062-4BE6-A74D-CA7CB12B2121}"/>
                  </a:ext>
                </a:extLst>
              </p:cNvPr>
              <p:cNvSpPr/>
              <p:nvPr/>
            </p:nvSpPr>
            <p:spPr>
              <a:xfrm rot="10800000">
                <a:off x="608719" y="2862174"/>
                <a:ext cx="360484" cy="202151"/>
              </a:xfrm>
              <a:prstGeom prst="rtTriangle">
                <a:avLst/>
              </a:prstGeom>
              <a:solidFill>
                <a:srgbClr val="FF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8" name="Группа 47">
              <a:extLst>
                <a:ext uri="{FF2B5EF4-FFF2-40B4-BE49-F238E27FC236}">
                  <a16:creationId xmlns="" xmlns:a16="http://schemas.microsoft.com/office/drawing/2014/main" id="{E98827D6-BF8D-4894-964A-46A189CD5464}"/>
                </a:ext>
              </a:extLst>
            </p:cNvPr>
            <p:cNvGrpSpPr/>
            <p:nvPr/>
          </p:nvGrpSpPr>
          <p:grpSpPr>
            <a:xfrm>
              <a:off x="2034798" y="2330321"/>
              <a:ext cx="759302" cy="681555"/>
              <a:chOff x="3987800" y="1337733"/>
              <a:chExt cx="759302" cy="681555"/>
            </a:xfrm>
            <a:solidFill>
              <a:srgbClr val="3886CC"/>
            </a:solidFill>
            <a:effectLst/>
          </p:grpSpPr>
          <p:sp>
            <p:nvSpPr>
              <p:cNvPr id="49" name="Овал 48">
                <a:extLst>
                  <a:ext uri="{FF2B5EF4-FFF2-40B4-BE49-F238E27FC236}">
                    <a16:creationId xmlns="" xmlns:a16="http://schemas.microsoft.com/office/drawing/2014/main" id="{9728115F-583D-41BE-9388-853B50F108D1}"/>
                  </a:ext>
                </a:extLst>
              </p:cNvPr>
              <p:cNvSpPr/>
              <p:nvPr/>
            </p:nvSpPr>
            <p:spPr>
              <a:xfrm>
                <a:off x="3987800" y="1337733"/>
                <a:ext cx="759302" cy="681555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ru-RU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="" xmlns:a16="http://schemas.microsoft.com/office/drawing/2014/main" id="{972D2693-0A51-41DB-8582-5183454213A4}"/>
                  </a:ext>
                </a:extLst>
              </p:cNvPr>
              <p:cNvSpPr txBox="1"/>
              <p:nvPr/>
            </p:nvSpPr>
            <p:spPr>
              <a:xfrm>
                <a:off x="4121229" y="1486453"/>
                <a:ext cx="443089" cy="335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9%</a:t>
                </a:r>
              </a:p>
            </p:txBody>
          </p:sp>
        </p:grpSp>
      </p:grpSp>
      <p:grpSp>
        <p:nvGrpSpPr>
          <p:cNvPr id="55" name="Группа 54">
            <a:extLst>
              <a:ext uri="{FF2B5EF4-FFF2-40B4-BE49-F238E27FC236}">
                <a16:creationId xmlns="" xmlns:a16="http://schemas.microsoft.com/office/drawing/2014/main" id="{84B4F083-4E98-44E7-BBD4-1C62F5B844DB}"/>
              </a:ext>
            </a:extLst>
          </p:cNvPr>
          <p:cNvGrpSpPr/>
          <p:nvPr/>
        </p:nvGrpSpPr>
        <p:grpSpPr>
          <a:xfrm>
            <a:off x="508961" y="4123016"/>
            <a:ext cx="3547353" cy="831850"/>
            <a:chOff x="230474" y="2330321"/>
            <a:chExt cx="3033816" cy="754639"/>
          </a:xfrm>
        </p:grpSpPr>
        <p:grpSp>
          <p:nvGrpSpPr>
            <p:cNvPr id="56" name="Группа 55">
              <a:extLst>
                <a:ext uri="{FF2B5EF4-FFF2-40B4-BE49-F238E27FC236}">
                  <a16:creationId xmlns="" xmlns:a16="http://schemas.microsoft.com/office/drawing/2014/main" id="{5985BCC1-09EC-4BE8-9493-944A0ED49F42}"/>
                </a:ext>
              </a:extLst>
            </p:cNvPr>
            <p:cNvGrpSpPr/>
            <p:nvPr/>
          </p:nvGrpSpPr>
          <p:grpSpPr>
            <a:xfrm>
              <a:off x="230474" y="2433923"/>
              <a:ext cx="3033816" cy="651037"/>
              <a:chOff x="276848" y="2184681"/>
              <a:chExt cx="3033816" cy="915390"/>
            </a:xfrm>
          </p:grpSpPr>
          <p:sp>
            <p:nvSpPr>
              <p:cNvPr id="60" name="Rectangle 47">
                <a:extLst>
                  <a:ext uri="{FF2B5EF4-FFF2-40B4-BE49-F238E27FC236}">
                    <a16:creationId xmlns="" xmlns:a16="http://schemas.microsoft.com/office/drawing/2014/main" id="{37ED6946-D28C-4D9A-9FC8-1F7096D8F3B3}"/>
                  </a:ext>
                </a:extLst>
              </p:cNvPr>
              <p:cNvSpPr/>
              <p:nvPr/>
            </p:nvSpPr>
            <p:spPr>
              <a:xfrm rot="10800000">
                <a:off x="276848" y="2422578"/>
                <a:ext cx="692355" cy="677493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Pentagon 51">
                <a:extLst>
                  <a:ext uri="{FF2B5EF4-FFF2-40B4-BE49-F238E27FC236}">
                    <a16:creationId xmlns="" xmlns:a16="http://schemas.microsoft.com/office/drawing/2014/main" id="{FBA7254C-C64A-4024-AB8F-02E95990A2D2}"/>
                  </a:ext>
                </a:extLst>
              </p:cNvPr>
              <p:cNvSpPr/>
              <p:nvPr/>
            </p:nvSpPr>
            <p:spPr>
              <a:xfrm rot="10800000" flipH="1">
                <a:off x="623026" y="2184681"/>
                <a:ext cx="2687638" cy="677493"/>
              </a:xfrm>
              <a:prstGeom prst="homePlate">
                <a:avLst/>
              </a:prstGeom>
              <a:solidFill>
                <a:srgbClr val="FFCD2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="" xmlns:a16="http://schemas.microsoft.com/office/drawing/2014/main" id="{EBBA0B90-D30E-453B-9635-F75AF5EB06AF}"/>
                  </a:ext>
                </a:extLst>
              </p:cNvPr>
              <p:cNvSpPr txBox="1"/>
              <p:nvPr/>
            </p:nvSpPr>
            <p:spPr>
              <a:xfrm>
                <a:off x="912053" y="2229002"/>
                <a:ext cx="1410795" cy="476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Патенты</a:t>
                </a:r>
              </a:p>
            </p:txBody>
          </p:sp>
          <p:sp>
            <p:nvSpPr>
              <p:cNvPr id="63" name="Right Triangle 38">
                <a:extLst>
                  <a:ext uri="{FF2B5EF4-FFF2-40B4-BE49-F238E27FC236}">
                    <a16:creationId xmlns="" xmlns:a16="http://schemas.microsoft.com/office/drawing/2014/main" id="{9B201236-B2C7-4D67-A148-35C12097E656}"/>
                  </a:ext>
                </a:extLst>
              </p:cNvPr>
              <p:cNvSpPr/>
              <p:nvPr/>
            </p:nvSpPr>
            <p:spPr>
              <a:xfrm rot="10800000">
                <a:off x="608719" y="2862174"/>
                <a:ext cx="360484" cy="202151"/>
              </a:xfrm>
              <a:prstGeom prst="rtTriangle">
                <a:avLst/>
              </a:prstGeom>
              <a:solidFill>
                <a:srgbClr val="FF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7" name="Группа 56">
              <a:extLst>
                <a:ext uri="{FF2B5EF4-FFF2-40B4-BE49-F238E27FC236}">
                  <a16:creationId xmlns="" xmlns:a16="http://schemas.microsoft.com/office/drawing/2014/main" id="{72573DDF-ECB9-428B-973A-4623B788F594}"/>
                </a:ext>
              </a:extLst>
            </p:cNvPr>
            <p:cNvGrpSpPr/>
            <p:nvPr/>
          </p:nvGrpSpPr>
          <p:grpSpPr>
            <a:xfrm>
              <a:off x="2034798" y="2330321"/>
              <a:ext cx="759302" cy="681555"/>
              <a:chOff x="3987800" y="1337733"/>
              <a:chExt cx="759302" cy="681555"/>
            </a:xfrm>
            <a:solidFill>
              <a:srgbClr val="3886CC"/>
            </a:solidFill>
            <a:effectLst/>
          </p:grpSpPr>
          <p:sp>
            <p:nvSpPr>
              <p:cNvPr id="58" name="Овал 57">
                <a:extLst>
                  <a:ext uri="{FF2B5EF4-FFF2-40B4-BE49-F238E27FC236}">
                    <a16:creationId xmlns="" xmlns:a16="http://schemas.microsoft.com/office/drawing/2014/main" id="{364EB9B4-EB90-4B9A-955E-AAA3DD71AA3B}"/>
                  </a:ext>
                </a:extLst>
              </p:cNvPr>
              <p:cNvSpPr/>
              <p:nvPr/>
            </p:nvSpPr>
            <p:spPr>
              <a:xfrm>
                <a:off x="3987800" y="1337733"/>
                <a:ext cx="759302" cy="681555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ru-RU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="" xmlns:a16="http://schemas.microsoft.com/office/drawing/2014/main" id="{0099FD30-A325-4A76-8E49-B9F8D95A6C20}"/>
                  </a:ext>
                </a:extLst>
              </p:cNvPr>
              <p:cNvSpPr txBox="1"/>
              <p:nvPr/>
            </p:nvSpPr>
            <p:spPr>
              <a:xfrm>
                <a:off x="4136608" y="1503636"/>
                <a:ext cx="443089" cy="335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3%</a:t>
                </a:r>
              </a:p>
            </p:txBody>
          </p:sp>
        </p:grpSp>
      </p:grpSp>
      <p:grpSp>
        <p:nvGrpSpPr>
          <p:cNvPr id="64" name="Группа 63">
            <a:extLst>
              <a:ext uri="{FF2B5EF4-FFF2-40B4-BE49-F238E27FC236}">
                <a16:creationId xmlns="" xmlns:a16="http://schemas.microsoft.com/office/drawing/2014/main" id="{75F3B4BA-E370-4CEA-BA48-AD77B8D27ABF}"/>
              </a:ext>
            </a:extLst>
          </p:cNvPr>
          <p:cNvGrpSpPr/>
          <p:nvPr/>
        </p:nvGrpSpPr>
        <p:grpSpPr>
          <a:xfrm>
            <a:off x="483394" y="5093852"/>
            <a:ext cx="3547353" cy="831850"/>
            <a:chOff x="230474" y="2330321"/>
            <a:chExt cx="3033816" cy="754639"/>
          </a:xfrm>
        </p:grpSpPr>
        <p:grpSp>
          <p:nvGrpSpPr>
            <p:cNvPr id="65" name="Группа 64">
              <a:extLst>
                <a:ext uri="{FF2B5EF4-FFF2-40B4-BE49-F238E27FC236}">
                  <a16:creationId xmlns="" xmlns:a16="http://schemas.microsoft.com/office/drawing/2014/main" id="{7E8A4C8E-BCF7-4C85-B6BC-4FA7DF096835}"/>
                </a:ext>
              </a:extLst>
            </p:cNvPr>
            <p:cNvGrpSpPr/>
            <p:nvPr/>
          </p:nvGrpSpPr>
          <p:grpSpPr>
            <a:xfrm>
              <a:off x="230474" y="2433923"/>
              <a:ext cx="3033816" cy="651037"/>
              <a:chOff x="276848" y="2184681"/>
              <a:chExt cx="3033816" cy="915390"/>
            </a:xfrm>
          </p:grpSpPr>
          <p:sp>
            <p:nvSpPr>
              <p:cNvPr id="69" name="Rectangle 47">
                <a:extLst>
                  <a:ext uri="{FF2B5EF4-FFF2-40B4-BE49-F238E27FC236}">
                    <a16:creationId xmlns="" xmlns:a16="http://schemas.microsoft.com/office/drawing/2014/main" id="{7BB8ADD3-7E8C-41E9-B7D3-4B8761307957}"/>
                  </a:ext>
                </a:extLst>
              </p:cNvPr>
              <p:cNvSpPr/>
              <p:nvPr/>
            </p:nvSpPr>
            <p:spPr>
              <a:xfrm rot="10800000">
                <a:off x="276848" y="2422578"/>
                <a:ext cx="692355" cy="677493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Pentagon 51">
                <a:extLst>
                  <a:ext uri="{FF2B5EF4-FFF2-40B4-BE49-F238E27FC236}">
                    <a16:creationId xmlns="" xmlns:a16="http://schemas.microsoft.com/office/drawing/2014/main" id="{311C757E-7E2B-4127-839B-324892A8C429}"/>
                  </a:ext>
                </a:extLst>
              </p:cNvPr>
              <p:cNvSpPr/>
              <p:nvPr/>
            </p:nvSpPr>
            <p:spPr>
              <a:xfrm rot="10800000" flipH="1">
                <a:off x="623026" y="2184681"/>
                <a:ext cx="2687638" cy="677493"/>
              </a:xfrm>
              <a:prstGeom prst="homePlate">
                <a:avLst/>
              </a:prstGeom>
              <a:solidFill>
                <a:srgbClr val="FFCD2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="" xmlns:a16="http://schemas.microsoft.com/office/drawing/2014/main" id="{C22714B8-5BE3-4BFA-A592-394692D20E81}"/>
                  </a:ext>
                </a:extLst>
              </p:cNvPr>
              <p:cNvSpPr txBox="1"/>
              <p:nvPr/>
            </p:nvSpPr>
            <p:spPr>
              <a:xfrm>
                <a:off x="912053" y="2229002"/>
                <a:ext cx="1410795" cy="476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ЕСХН</a:t>
                </a:r>
              </a:p>
            </p:txBody>
          </p:sp>
          <p:sp>
            <p:nvSpPr>
              <p:cNvPr id="72" name="Right Triangle 38">
                <a:extLst>
                  <a:ext uri="{FF2B5EF4-FFF2-40B4-BE49-F238E27FC236}">
                    <a16:creationId xmlns="" xmlns:a16="http://schemas.microsoft.com/office/drawing/2014/main" id="{5FA21497-F1EA-426E-900A-C510A1EA5C06}"/>
                  </a:ext>
                </a:extLst>
              </p:cNvPr>
              <p:cNvSpPr/>
              <p:nvPr/>
            </p:nvSpPr>
            <p:spPr>
              <a:xfrm rot="10800000">
                <a:off x="608719" y="2862174"/>
                <a:ext cx="360484" cy="202151"/>
              </a:xfrm>
              <a:prstGeom prst="rtTriangle">
                <a:avLst/>
              </a:prstGeom>
              <a:solidFill>
                <a:srgbClr val="FF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Группа 65">
              <a:extLst>
                <a:ext uri="{FF2B5EF4-FFF2-40B4-BE49-F238E27FC236}">
                  <a16:creationId xmlns="" xmlns:a16="http://schemas.microsoft.com/office/drawing/2014/main" id="{40D46D67-97D5-4A2E-937C-F1F37B2A2EC5}"/>
                </a:ext>
              </a:extLst>
            </p:cNvPr>
            <p:cNvGrpSpPr/>
            <p:nvPr/>
          </p:nvGrpSpPr>
          <p:grpSpPr>
            <a:xfrm>
              <a:off x="2034798" y="2330321"/>
              <a:ext cx="759302" cy="681555"/>
              <a:chOff x="3987800" y="1337733"/>
              <a:chExt cx="759302" cy="681555"/>
            </a:xfrm>
            <a:solidFill>
              <a:srgbClr val="3886CC"/>
            </a:solidFill>
            <a:effectLst/>
          </p:grpSpPr>
          <p:sp>
            <p:nvSpPr>
              <p:cNvPr id="67" name="Овал 66">
                <a:extLst>
                  <a:ext uri="{FF2B5EF4-FFF2-40B4-BE49-F238E27FC236}">
                    <a16:creationId xmlns="" xmlns:a16="http://schemas.microsoft.com/office/drawing/2014/main" id="{D11D8796-63F2-44FC-AE04-4DF1D1335679}"/>
                  </a:ext>
                </a:extLst>
              </p:cNvPr>
              <p:cNvSpPr/>
              <p:nvPr/>
            </p:nvSpPr>
            <p:spPr>
              <a:xfrm>
                <a:off x="3987800" y="1337733"/>
                <a:ext cx="759302" cy="681555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1041198">
                  <a:defRPr/>
                </a:pPr>
                <a:endParaRPr lang="ru-RU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="" xmlns:a16="http://schemas.microsoft.com/office/drawing/2014/main" id="{D26925FE-B46F-4FC8-A28A-46D0B92C8612}"/>
                  </a:ext>
                </a:extLst>
              </p:cNvPr>
              <p:cNvSpPr txBox="1"/>
              <p:nvPr/>
            </p:nvSpPr>
            <p:spPr>
              <a:xfrm>
                <a:off x="4136608" y="1503636"/>
                <a:ext cx="443089" cy="335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041198">
                  <a:defRPr/>
                </a:pPr>
                <a:r>
                  <a:rPr lang="ru-RU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1%</a:t>
                </a:r>
              </a:p>
            </p:txBody>
          </p:sp>
        </p:grpSp>
      </p:grpSp>
      <p:grpSp>
        <p:nvGrpSpPr>
          <p:cNvPr id="79" name="Группа 78">
            <a:extLst>
              <a:ext uri="{FF2B5EF4-FFF2-40B4-BE49-F238E27FC236}">
                <a16:creationId xmlns="" xmlns:a16="http://schemas.microsoft.com/office/drawing/2014/main" id="{47CA3715-5319-4771-9B1A-764F5AE929DD}"/>
              </a:ext>
            </a:extLst>
          </p:cNvPr>
          <p:cNvGrpSpPr/>
          <p:nvPr/>
        </p:nvGrpSpPr>
        <p:grpSpPr>
          <a:xfrm rot="21072304">
            <a:off x="868284" y="5837498"/>
            <a:ext cx="2157338" cy="1638398"/>
            <a:chOff x="6570106" y="1077045"/>
            <a:chExt cx="2099815" cy="2522770"/>
          </a:xfrm>
        </p:grpSpPr>
        <p:pic>
          <p:nvPicPr>
            <p:cNvPr id="80" name="Picture 5" descr="\\srvkomfin\share\Доходы\2019\ГОДОВОЙ ОТЧЕТ за 2018 год\#Публичные слушания\Картинки\post-it-clipart-green-3.jpg">
              <a:extLst>
                <a:ext uri="{FF2B5EF4-FFF2-40B4-BE49-F238E27FC236}">
                  <a16:creationId xmlns="" xmlns:a16="http://schemas.microsoft.com/office/drawing/2014/main" id="{2CB2C386-5CD9-4CC5-B448-AD9E51630A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90" b="96978" l="769" r="9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0106" y="1077045"/>
              <a:ext cx="2099815" cy="2522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F86485D2-8226-4D2F-A4A1-EB9E3AD40577}"/>
                </a:ext>
              </a:extLst>
            </p:cNvPr>
            <p:cNvSpPr txBox="1"/>
            <p:nvPr/>
          </p:nvSpPr>
          <p:spPr>
            <a:xfrm rot="181545">
              <a:off x="6976174" y="1969644"/>
              <a:ext cx="1261226" cy="99255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 defTabSz="1041198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82,7</a:t>
              </a:r>
            </a:p>
            <a:p>
              <a:pPr algn="ctr" defTabSz="1041198">
                <a:defRPr/>
              </a:pPr>
              <a:r>
                <a:rPr lang="ru-RU" b="1" kern="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млн.руб</a:t>
              </a:r>
              <a:r>
                <a:rPr lang="ru-RU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82" name="Стрелка влево 28">
            <a:extLst>
              <a:ext uri="{FF2B5EF4-FFF2-40B4-BE49-F238E27FC236}">
                <a16:creationId xmlns="" xmlns:a16="http://schemas.microsoft.com/office/drawing/2014/main" id="{FA928FFD-F726-4CC5-BC0D-347F083F5663}"/>
              </a:ext>
            </a:extLst>
          </p:cNvPr>
          <p:cNvSpPr/>
          <p:nvPr/>
        </p:nvSpPr>
        <p:spPr>
          <a:xfrm>
            <a:off x="6201372" y="3224224"/>
            <a:ext cx="3295045" cy="567327"/>
          </a:xfrm>
          <a:prstGeom prst="leftArrow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4121" tIns="52059" rIns="104121" bIns="52059" rtlCol="0" anchor="ctr"/>
          <a:lstStyle/>
          <a:p>
            <a:pPr algn="ctr" defTabSz="1041198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3" name="Стрелка влево 29">
            <a:extLst>
              <a:ext uri="{FF2B5EF4-FFF2-40B4-BE49-F238E27FC236}">
                <a16:creationId xmlns="" xmlns:a16="http://schemas.microsoft.com/office/drawing/2014/main" id="{182D66B8-6315-44EF-B7A6-8A313108A3E0}"/>
              </a:ext>
            </a:extLst>
          </p:cNvPr>
          <p:cNvSpPr/>
          <p:nvPr/>
        </p:nvSpPr>
        <p:spPr>
          <a:xfrm>
            <a:off x="7739631" y="2589220"/>
            <a:ext cx="1781627" cy="567327"/>
          </a:xfrm>
          <a:prstGeom prst="leftArrow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4121" tIns="52059" rIns="104121" bIns="52059" rtlCol="0" anchor="ctr"/>
          <a:lstStyle/>
          <a:p>
            <a:pPr algn="ctr" defTabSz="1041198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8B7C6AB0-A66E-4702-9CD2-A385151A87AE}"/>
              </a:ext>
            </a:extLst>
          </p:cNvPr>
          <p:cNvSpPr txBox="1"/>
          <p:nvPr/>
        </p:nvSpPr>
        <p:spPr>
          <a:xfrm>
            <a:off x="8970479" y="3930453"/>
            <a:ext cx="1301659" cy="382305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lIns="104121" tIns="52059" rIns="104121" bIns="52059" rtlCol="0">
            <a:spAutoFit/>
          </a:bodyPr>
          <a:lstStyle/>
          <a:p>
            <a:pPr algn="ctr" defTabSz="1041198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82,7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27A111D4-68DA-44C6-BFF8-07E4AD9456A7}"/>
              </a:ext>
            </a:extLst>
          </p:cNvPr>
          <p:cNvSpPr txBox="1"/>
          <p:nvPr/>
        </p:nvSpPr>
        <p:spPr>
          <a:xfrm>
            <a:off x="7198077" y="3921806"/>
            <a:ext cx="1301659" cy="351356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lIns="104121" tIns="52059" rIns="104121" bIns="52059" rtlCol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pPr defTabSz="1041198">
              <a:defRPr/>
            </a:pPr>
            <a:r>
              <a:rPr lang="ru-RU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98,0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CC0E6B39-712D-4530-9A4C-F8F6649BC751}"/>
              </a:ext>
            </a:extLst>
          </p:cNvPr>
          <p:cNvSpPr txBox="1"/>
          <p:nvPr/>
        </p:nvSpPr>
        <p:spPr>
          <a:xfrm>
            <a:off x="5423347" y="3969265"/>
            <a:ext cx="1301659" cy="351356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lIns="104121" tIns="52059" rIns="104121" bIns="52059" rtlCol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pPr defTabSz="1041198">
              <a:defRPr/>
            </a:pPr>
            <a:r>
              <a:rPr lang="ru-RU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101,5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210C6E2A-D4F0-4E43-BA09-402A949BF396}"/>
              </a:ext>
            </a:extLst>
          </p:cNvPr>
          <p:cNvSpPr/>
          <p:nvPr/>
        </p:nvSpPr>
        <p:spPr>
          <a:xfrm>
            <a:off x="8276632" y="2672576"/>
            <a:ext cx="864301" cy="382134"/>
          </a:xfrm>
          <a:prstGeom prst="rect">
            <a:avLst/>
          </a:prstGeom>
          <a:noFill/>
        </p:spPr>
        <p:txBody>
          <a:bodyPr wrap="none" lIns="104121" tIns="52059" rIns="104121" bIns="52059" rtlCol="0">
            <a:spAutoFit/>
          </a:bodyPr>
          <a:lstStyle/>
          <a:p>
            <a:pPr defTabSz="1041198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84,4%</a:t>
            </a:r>
          </a:p>
        </p:txBody>
      </p:sp>
      <p:sp>
        <p:nvSpPr>
          <p:cNvPr id="75" name="Прямоугольник 74">
            <a:extLst>
              <a:ext uri="{FF2B5EF4-FFF2-40B4-BE49-F238E27FC236}">
                <a16:creationId xmlns="" xmlns:a16="http://schemas.microsoft.com/office/drawing/2014/main" id="{7257DADC-5440-465C-A97E-0118E87D1820}"/>
              </a:ext>
            </a:extLst>
          </p:cNvPr>
          <p:cNvSpPr/>
          <p:nvPr/>
        </p:nvSpPr>
        <p:spPr>
          <a:xfrm>
            <a:off x="7097061" y="3304317"/>
            <a:ext cx="864301" cy="382134"/>
          </a:xfrm>
          <a:prstGeom prst="rect">
            <a:avLst/>
          </a:prstGeom>
          <a:noFill/>
        </p:spPr>
        <p:txBody>
          <a:bodyPr wrap="none" lIns="104121" tIns="52059" rIns="104121" bIns="52059" rtlCol="0">
            <a:spAutoFit/>
          </a:bodyPr>
          <a:lstStyle/>
          <a:p>
            <a:pPr defTabSz="1041198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81,5%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544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2" y="0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20691" y="34707"/>
            <a:ext cx="2670257" cy="456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сфера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-10646" y="905195"/>
            <a:ext cx="697568" cy="650903"/>
            <a:chOff x="3737162" y="4287111"/>
            <a:chExt cx="646299" cy="590487"/>
          </a:xfrm>
        </p:grpSpPr>
        <p:sp>
          <p:nvSpPr>
            <p:cNvPr id="20" name="Овал 19"/>
            <p:cNvSpPr/>
            <p:nvPr/>
          </p:nvSpPr>
          <p:spPr>
            <a:xfrm>
              <a:off x="3737162" y="4287111"/>
              <a:ext cx="646299" cy="5904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Rectangle 9">
              <a:extLst>
                <a:ext uri="{FF2B5EF4-FFF2-40B4-BE49-F238E27FC236}">
                  <a16:creationId xmlns="" xmlns:a16="http://schemas.microsoft.com/office/drawing/2014/main" id="{7DBDFC12-001E-497F-A7C8-5F86E85AC7AF}"/>
                </a:ext>
              </a:extLst>
            </p:cNvPr>
            <p:cNvSpPr/>
            <p:nvPr/>
          </p:nvSpPr>
          <p:spPr>
            <a:xfrm>
              <a:off x="3867935" y="4359290"/>
              <a:ext cx="404684" cy="391618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rgbClr val="1F6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2" name="object 26"/>
          <p:cNvSpPr txBox="1"/>
          <p:nvPr/>
        </p:nvSpPr>
        <p:spPr>
          <a:xfrm>
            <a:off x="850106" y="881600"/>
            <a:ext cx="2434308" cy="288392"/>
          </a:xfrm>
          <a:prstGeom prst="rect">
            <a:avLst/>
          </a:prstGeom>
        </p:spPr>
        <p:txBody>
          <a:bodyPr vert="horz" wrap="square" lIns="0" tIns="13826" rIns="0" bIns="0" rtlCol="0">
            <a:spAutoFit/>
          </a:bodyPr>
          <a:lstStyle/>
          <a:p>
            <a:pPr defTabSz="914373">
              <a:spcBef>
                <a:spcPts val="100"/>
              </a:spcBef>
            </a:pPr>
            <a:r>
              <a:rPr lang="ru-RU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ОБРАЗОВАНИЕ</a:t>
            </a:r>
            <a:endParaRPr lang="ru-RU" b="1" spc="-79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15821" y="1465066"/>
            <a:ext cx="3324540" cy="2178652"/>
            <a:chOff x="152559" y="1086997"/>
            <a:chExt cx="3324541" cy="2178653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234025" y="1086997"/>
              <a:ext cx="3134996" cy="3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3">
                <a:lnSpc>
                  <a:spcPct val="107000"/>
                </a:lnSpc>
              </a:pPr>
              <a:r>
                <a:rPr lang="ru-RU" sz="1600" b="1" dirty="0">
                  <a:solidFill>
                    <a:srgbClr val="FF0000"/>
                  </a:solidFill>
                  <a:cs typeface="Times New Roman" pitchFamily="18" charset="0"/>
                </a:rPr>
                <a:t>Включает в себя:</a:t>
              </a: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284564" y="1405371"/>
              <a:ext cx="3192536" cy="1860279"/>
              <a:chOff x="206179" y="1603431"/>
              <a:chExt cx="3192536" cy="1831148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206179" y="1603431"/>
                <a:ext cx="3192536" cy="544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3">
                  <a:lnSpc>
                    <a:spcPct val="107000"/>
                  </a:lnSpc>
                </a:pPr>
                <a:r>
                  <a:rPr lang="ru-RU" sz="1400" b="1" dirty="0">
                    <a:solidFill>
                      <a:srgbClr val="1F6E66"/>
                    </a:solidFill>
                    <a:cs typeface="Times New Roman" pitchFamily="18" charset="0"/>
                  </a:rPr>
                  <a:t>13 учреждений дошкольного образования;</a:t>
                </a: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211615" y="2133122"/>
                <a:ext cx="2904382" cy="544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3">
                  <a:lnSpc>
                    <a:spcPct val="107000"/>
                  </a:lnSpc>
                </a:pPr>
                <a:r>
                  <a:rPr lang="ru-RU" sz="1400" b="1" dirty="0">
                    <a:solidFill>
                      <a:srgbClr val="1F6E66"/>
                    </a:solidFill>
                    <a:cs typeface="Times New Roman" pitchFamily="18" charset="0"/>
                  </a:rPr>
                  <a:t>13 общеобразовательных учреждений;</a:t>
                </a: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212817" y="2649787"/>
                <a:ext cx="3033918" cy="784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3"/>
                <a:r>
                  <a:rPr lang="ru-RU" sz="1400" b="1" dirty="0">
                    <a:solidFill>
                      <a:srgbClr val="1F6E66"/>
                    </a:solidFill>
                    <a:cs typeface="Times New Roman" pitchFamily="18" charset="0"/>
                  </a:rPr>
                  <a:t>3 учреждения дополнительного образования. </a:t>
                </a:r>
              </a:p>
              <a:p>
                <a:pPr defTabSz="914373"/>
                <a:endParaRPr lang="ru-RU" sz="1600" dirty="0">
                  <a:solidFill>
                    <a:srgbClr val="1F497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6" name="Нашивка 25"/>
            <p:cNvSpPr/>
            <p:nvPr/>
          </p:nvSpPr>
          <p:spPr>
            <a:xfrm>
              <a:off x="158513" y="2562435"/>
              <a:ext cx="149234" cy="138500"/>
            </a:xfrm>
            <a:prstGeom prst="chevron">
              <a:avLst/>
            </a:prstGeom>
            <a:solidFill>
              <a:srgbClr val="15614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Нашивка 26"/>
            <p:cNvSpPr/>
            <p:nvPr/>
          </p:nvSpPr>
          <p:spPr>
            <a:xfrm>
              <a:off x="152559" y="2008592"/>
              <a:ext cx="149234" cy="138500"/>
            </a:xfrm>
            <a:prstGeom prst="chevron">
              <a:avLst/>
            </a:prstGeom>
            <a:solidFill>
              <a:srgbClr val="15614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8" name="Нашивка 27"/>
            <p:cNvSpPr/>
            <p:nvPr/>
          </p:nvSpPr>
          <p:spPr>
            <a:xfrm>
              <a:off x="153322" y="1512175"/>
              <a:ext cx="149234" cy="138500"/>
            </a:xfrm>
            <a:prstGeom prst="chevron">
              <a:avLst/>
            </a:prstGeom>
            <a:solidFill>
              <a:srgbClr val="15614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110360" y="3358949"/>
            <a:ext cx="3425365" cy="2608901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100</a:t>
            </a:r>
            <a:r>
              <a:rPr lang="pt-BR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%</a:t>
            </a:r>
            <a:r>
              <a:rPr lang="ru-RU" sz="1600" b="1" dirty="0">
                <a:solidFill>
                  <a:srgbClr val="FF0000"/>
                </a:solidFill>
                <a:cs typeface="Calibri Light" panose="020F0302020204030204" pitchFamily="34" charset="0"/>
              </a:rPr>
              <a:t>  </a:t>
            </a:r>
            <a:r>
              <a:rPr lang="ru-RU" sz="1400" b="1" dirty="0">
                <a:cs typeface="Times New Roman" pitchFamily="18" charset="0"/>
              </a:rPr>
              <a:t>доступность от 1,5 лет 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до 3 лет посещения ДОУ;</a:t>
            </a:r>
          </a:p>
          <a:p>
            <a:endParaRPr lang="ru-RU" sz="1400" b="1" dirty="0">
              <a:solidFill>
                <a:srgbClr val="15614F"/>
              </a:solidFill>
              <a:cs typeface="Times New Roman" pitchFamily="18" charset="0"/>
            </a:endParaRPr>
          </a:p>
          <a:p>
            <a:pPr lvl="0"/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99,2</a:t>
            </a:r>
            <a:r>
              <a:rPr lang="pt-BR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%</a:t>
            </a:r>
            <a:r>
              <a:rPr lang="ru-RU" sz="1700" b="1" kern="0" spc="44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детей школьного возраста обеспечены организованными формами отдыха, оздоровления и занятости;</a:t>
            </a:r>
          </a:p>
          <a:p>
            <a:pPr lvl="0"/>
            <a:endParaRPr lang="ru-RU" sz="1400" b="1" dirty="0">
              <a:cs typeface="Times New Roman" pitchFamily="18" charset="0"/>
            </a:endParaRPr>
          </a:p>
          <a:p>
            <a:pPr lvl="0"/>
            <a:r>
              <a:rPr lang="ru-RU" sz="1700" b="1" kern="0" spc="44" dirty="0">
                <a:solidFill>
                  <a:srgbClr val="FF0000"/>
                </a:solidFill>
                <a:cs typeface="Times New Roman" pitchFamily="18" charset="0"/>
              </a:rPr>
              <a:t>94,3</a:t>
            </a:r>
            <a:r>
              <a:rPr lang="pt-BR" sz="1700" b="1" kern="0" spc="44" dirty="0">
                <a:solidFill>
                  <a:srgbClr val="FF0000"/>
                </a:solidFill>
                <a:cs typeface="Times New Roman" pitchFamily="18" charset="0"/>
              </a:rPr>
              <a:t>%</a:t>
            </a:r>
            <a:r>
              <a:rPr lang="ru-RU" sz="1700" b="1" kern="0" spc="44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детей охвачены программами дополнительного образования детей в возрасте от 5 до 18 лет;</a:t>
            </a:r>
          </a:p>
          <a:p>
            <a:pPr marL="311096" indent="-311096">
              <a:buFontTx/>
              <a:buChar char="-"/>
            </a:pPr>
            <a:endParaRPr lang="ru-RU" sz="1400" b="1" dirty="0">
              <a:solidFill>
                <a:srgbClr val="15614F"/>
              </a:solidFill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1026" y="5785292"/>
            <a:ext cx="3327516" cy="55979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lvl="0"/>
            <a:r>
              <a:rPr lang="ru-RU" sz="1400" b="1" dirty="0">
                <a:cs typeface="Times New Roman" pitchFamily="18" charset="0"/>
              </a:rPr>
              <a:t>Введен в эксплуатацию </a:t>
            </a: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«Детский сад </a:t>
            </a:r>
            <a:r>
              <a:rPr lang="ru-RU" sz="1500" b="1" kern="0" spc="44" dirty="0">
                <a:solidFill>
                  <a:srgbClr val="FF0000"/>
                </a:solidFill>
                <a:cs typeface="Times New Roman" pitchFamily="18" charset="0"/>
              </a:rPr>
              <a:t>на 80 мест</a:t>
            </a: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»</a:t>
            </a:r>
            <a:r>
              <a:rPr lang="ru-RU" sz="14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в </a:t>
            </a:r>
            <a:r>
              <a:rPr lang="ru-RU" sz="1400" b="1" dirty="0" err="1">
                <a:cs typeface="Times New Roman" pitchFamily="18" charset="0"/>
              </a:rPr>
              <a:t>сп.Каркатеевы</a:t>
            </a:r>
            <a:r>
              <a:rPr lang="ru-RU" sz="1400" b="1" dirty="0">
                <a:cs typeface="Times New Roman" pitchFamily="18" charset="0"/>
              </a:rPr>
              <a:t>;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14498" y="6440179"/>
            <a:ext cx="3251299" cy="746853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lvl="0"/>
            <a:r>
              <a:rPr lang="ru-RU" sz="1400" b="1" dirty="0">
                <a:cs typeface="Times New Roman" pitchFamily="18" charset="0"/>
              </a:rPr>
              <a:t>Завершено строительство комплекса </a:t>
            </a: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«Школа - Детский сад» в </a:t>
            </a:r>
            <a:r>
              <a:rPr lang="ru-RU" sz="1400" b="1" dirty="0" err="1">
                <a:solidFill>
                  <a:srgbClr val="FF0000"/>
                </a:solidFill>
                <a:cs typeface="Times New Roman" pitchFamily="18" charset="0"/>
              </a:rPr>
              <a:t>п.Юганская</a:t>
            </a: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 Обь (на 130 учащихся/80 мест)»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3476167" y="1344090"/>
            <a:ext cx="12981" cy="6215585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ysDot"/>
          </a:ln>
          <a:effectLst/>
        </p:spPr>
      </p:cxnSp>
      <p:grpSp>
        <p:nvGrpSpPr>
          <p:cNvPr id="36" name="Группа 35"/>
          <p:cNvGrpSpPr/>
          <p:nvPr/>
        </p:nvGrpSpPr>
        <p:grpSpPr>
          <a:xfrm>
            <a:off x="3332282" y="779158"/>
            <a:ext cx="697568" cy="636362"/>
            <a:chOff x="3061164" y="400700"/>
            <a:chExt cx="646299" cy="590487"/>
          </a:xfrm>
        </p:grpSpPr>
        <p:sp>
          <p:nvSpPr>
            <p:cNvPr id="37" name="Овал 36"/>
            <p:cNvSpPr/>
            <p:nvPr/>
          </p:nvSpPr>
          <p:spPr>
            <a:xfrm>
              <a:off x="3061164" y="400700"/>
              <a:ext cx="646299" cy="5904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8" name="Picture 11" descr="https://test.yyu.edu.tr/images/guzelsanatar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7206" y="400700"/>
              <a:ext cx="574214" cy="561706"/>
            </a:xfrm>
            <a:prstGeom prst="ellipse">
              <a:avLst/>
            </a:prstGeom>
            <a:solidFill>
              <a:srgbClr val="FFFFFF"/>
            </a:solidFill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/>
          </p:spPr>
        </p:pic>
      </p:grpSp>
      <p:sp>
        <p:nvSpPr>
          <p:cNvPr id="39" name="object 26"/>
          <p:cNvSpPr txBox="1"/>
          <p:nvPr/>
        </p:nvSpPr>
        <p:spPr>
          <a:xfrm>
            <a:off x="4271161" y="870260"/>
            <a:ext cx="2470623" cy="288392"/>
          </a:xfrm>
          <a:prstGeom prst="rect">
            <a:avLst/>
          </a:prstGeom>
        </p:spPr>
        <p:txBody>
          <a:bodyPr vert="horz" wrap="square" lIns="0" tIns="13826" rIns="0" bIns="0" rtlCol="0">
            <a:spAutoFit/>
          </a:bodyPr>
          <a:lstStyle/>
          <a:p>
            <a:pPr defTabSz="914373">
              <a:spcBef>
                <a:spcPts val="100"/>
              </a:spcBef>
            </a:pPr>
            <a:r>
              <a:rPr lang="ru-RU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КУЛЬТУРА</a:t>
            </a:r>
            <a:endParaRPr lang="ru-RU" b="1" spc="-79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3600802" y="1401807"/>
            <a:ext cx="3945632" cy="2181493"/>
            <a:chOff x="3521390" y="1115938"/>
            <a:chExt cx="3945632" cy="2181493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521390" y="1115938"/>
              <a:ext cx="2793199" cy="3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3">
                <a:lnSpc>
                  <a:spcPct val="107000"/>
                </a:lnSpc>
              </a:pPr>
              <a:r>
                <a:rPr lang="ru-RU" sz="1600" b="1" dirty="0">
                  <a:solidFill>
                    <a:srgbClr val="15614F"/>
                  </a:solidFill>
                  <a:cs typeface="Times New Roman" pitchFamily="18" charset="0"/>
                </a:rPr>
                <a:t>Включает в себя:</a:t>
              </a:r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3575632" y="1448686"/>
              <a:ext cx="3891390" cy="1848745"/>
              <a:chOff x="3575632" y="1448686"/>
              <a:chExt cx="3891390" cy="1848745"/>
            </a:xfrm>
          </p:grpSpPr>
          <p:grpSp>
            <p:nvGrpSpPr>
              <p:cNvPr id="43" name="Группа 42"/>
              <p:cNvGrpSpPr/>
              <p:nvPr/>
            </p:nvGrpSpPr>
            <p:grpSpPr>
              <a:xfrm>
                <a:off x="3575632" y="1448686"/>
                <a:ext cx="3891390" cy="1848745"/>
                <a:chOff x="3276459" y="1631199"/>
                <a:chExt cx="3891390" cy="184874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3529825" y="1631199"/>
                  <a:ext cx="3638024" cy="227626"/>
                </a:xfrm>
                <a:prstGeom prst="rect">
                  <a:avLst/>
                </a:prstGeom>
              </p:spPr>
              <p:txBody>
                <a:bodyPr vert="horz" wrap="square" lIns="0" tIns="12065" rIns="0" bIns="0" rtlCol="0">
                  <a:spAutoFit/>
                </a:bodyPr>
                <a:lstStyle/>
                <a:p>
                  <a:pPr marL="12700" marR="391148" defTabSz="914373">
                    <a:spcBef>
                      <a:spcPts val="95"/>
                    </a:spcBef>
                  </a:pPr>
                  <a:r>
                    <a:rPr lang="ru-RU" sz="1400" b="1" dirty="0">
                      <a:solidFill>
                        <a:srgbClr val="1F6E66"/>
                      </a:solidFill>
                      <a:cs typeface="Times New Roman" pitchFamily="18" charset="0"/>
                    </a:rPr>
                    <a:t>2 культурно-досуговых учреждения;</a:t>
                  </a: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440499" y="2055319"/>
                  <a:ext cx="2705748" cy="32284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914373">
                    <a:lnSpc>
                      <a:spcPct val="107000"/>
                    </a:lnSpc>
                  </a:pPr>
                  <a:r>
                    <a:rPr lang="ru-RU" sz="1400" b="1" dirty="0">
                      <a:solidFill>
                        <a:srgbClr val="1F6E66"/>
                      </a:solidFill>
                      <a:cs typeface="Times New Roman" pitchFamily="18" charset="0"/>
                    </a:rPr>
                    <a:t>9 домов культуры;</a:t>
                  </a: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3566339" y="3011332"/>
                  <a:ext cx="2826426" cy="468612"/>
                </a:xfrm>
                <a:prstGeom prst="rect">
                  <a:avLst/>
                </a:prstGeom>
              </p:spPr>
              <p:txBody>
                <a:bodyPr vert="horz" wrap="square" lIns="0" tIns="12065" rIns="0" bIns="0" rtlCol="0">
                  <a:spAutoFit/>
                </a:bodyPr>
                <a:lstStyle/>
                <a:p>
                  <a:pPr marL="12700" marR="391148" defTabSz="914373">
                    <a:spcBef>
                      <a:spcPts val="95"/>
                    </a:spcBef>
                  </a:pPr>
                  <a:r>
                    <a:rPr lang="ru-RU" sz="1400" b="1" dirty="0">
                      <a:solidFill>
                        <a:srgbClr val="1F6E66"/>
                      </a:solidFill>
                      <a:cs typeface="Times New Roman" pitchFamily="18" charset="0"/>
                    </a:rPr>
                    <a:t>14 библиотек. </a:t>
                  </a:r>
                </a:p>
                <a:p>
                  <a:pPr marL="12700" marR="391148" defTabSz="914373">
                    <a:spcBef>
                      <a:spcPts val="95"/>
                    </a:spcBef>
                  </a:pPr>
                  <a:endParaRPr lang="ru-RU" sz="1400" b="1" dirty="0">
                    <a:solidFill>
                      <a:srgbClr val="C00000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51" name="Нашивка 50"/>
                <p:cNvSpPr/>
                <p:nvPr/>
              </p:nvSpPr>
              <p:spPr>
                <a:xfrm>
                  <a:off x="3286623" y="2116327"/>
                  <a:ext cx="149234" cy="138500"/>
                </a:xfrm>
                <a:prstGeom prst="chevron">
                  <a:avLst/>
                </a:prstGeom>
                <a:solidFill>
                  <a:srgbClr val="1F6E66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Нашивка 51"/>
                <p:cNvSpPr/>
                <p:nvPr/>
              </p:nvSpPr>
              <p:spPr>
                <a:xfrm>
                  <a:off x="3276459" y="1690975"/>
                  <a:ext cx="149234" cy="138500"/>
                </a:xfrm>
                <a:prstGeom prst="chevron">
                  <a:avLst/>
                </a:prstGeom>
                <a:solidFill>
                  <a:srgbClr val="1F6E66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Нашивка 52"/>
                <p:cNvSpPr/>
                <p:nvPr/>
              </p:nvSpPr>
              <p:spPr>
                <a:xfrm>
                  <a:off x="3292102" y="2429797"/>
                  <a:ext cx="149234" cy="138500"/>
                </a:xfrm>
                <a:prstGeom prst="chevron">
                  <a:avLst/>
                </a:prstGeom>
                <a:solidFill>
                  <a:srgbClr val="1F6E66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4" name="Нашивка 43"/>
              <p:cNvSpPr/>
              <p:nvPr/>
            </p:nvSpPr>
            <p:spPr>
              <a:xfrm>
                <a:off x="3596622" y="2546661"/>
                <a:ext cx="149234" cy="138500"/>
              </a:xfrm>
              <a:prstGeom prst="chevron">
                <a:avLst/>
              </a:prstGeom>
              <a:solidFill>
                <a:srgbClr val="1F6E66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Нашивка 44"/>
              <p:cNvSpPr/>
              <p:nvPr/>
            </p:nvSpPr>
            <p:spPr>
              <a:xfrm>
                <a:off x="3596622" y="2862751"/>
                <a:ext cx="149234" cy="138500"/>
              </a:xfrm>
              <a:prstGeom prst="chevron">
                <a:avLst/>
              </a:prstGeom>
              <a:solidFill>
                <a:srgbClr val="1F6E66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3828998" y="2197960"/>
                <a:ext cx="2258316" cy="46861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391148" defTabSz="914373">
                  <a:spcBef>
                    <a:spcPts val="95"/>
                  </a:spcBef>
                </a:pPr>
                <a:r>
                  <a:rPr lang="ru-RU" sz="1400" b="1" dirty="0">
                    <a:solidFill>
                      <a:srgbClr val="1F6E66"/>
                    </a:solidFill>
                    <a:cs typeface="Times New Roman" pitchFamily="18" charset="0"/>
                  </a:rPr>
                  <a:t>1 школу искусств; </a:t>
                </a:r>
              </a:p>
              <a:p>
                <a:pPr marL="12700" marR="391148" defTabSz="914373">
                  <a:spcBef>
                    <a:spcPts val="95"/>
                  </a:spcBef>
                </a:pPr>
                <a:endParaRPr lang="ru-RU" sz="1400" b="1" dirty="0">
                  <a:solidFill>
                    <a:srgbClr val="C00000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3762228" y="2484208"/>
                <a:ext cx="2705748" cy="322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3">
                  <a:lnSpc>
                    <a:spcPct val="107000"/>
                  </a:lnSpc>
                </a:pPr>
                <a:r>
                  <a:rPr lang="ru-RU" sz="1400" b="1" dirty="0">
                    <a:solidFill>
                      <a:srgbClr val="1F6E66"/>
                    </a:solidFill>
                    <a:cs typeface="Times New Roman" pitchFamily="18" charset="0"/>
                  </a:rPr>
                  <a:t>1 музыкальную школу;</a:t>
                </a:r>
              </a:p>
            </p:txBody>
          </p:sp>
        </p:grpSp>
      </p:grpSp>
      <p:sp>
        <p:nvSpPr>
          <p:cNvPr id="54" name="Прямоугольник 53"/>
          <p:cNvSpPr/>
          <p:nvPr/>
        </p:nvSpPr>
        <p:spPr>
          <a:xfrm>
            <a:off x="3514154" y="3358949"/>
            <a:ext cx="3587174" cy="3870785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r>
              <a:rPr lang="ru-RU" sz="1400" b="1" dirty="0">
                <a:cs typeface="Times New Roman" pitchFamily="18" charset="0"/>
              </a:rPr>
              <a:t>Проведено</a:t>
            </a:r>
            <a:r>
              <a:rPr lang="ru-RU" sz="1400" b="1" dirty="0">
                <a:solidFill>
                  <a:srgbClr val="15614F"/>
                </a:solidFill>
                <a:cs typeface="Times New Roman" pitchFamily="18" charset="0"/>
              </a:rPr>
              <a:t> </a:t>
            </a:r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3 717 </a:t>
            </a:r>
            <a:r>
              <a:rPr lang="ru-RU" sz="1400" b="1" dirty="0">
                <a:cs typeface="Times New Roman" pitchFamily="18" charset="0"/>
              </a:rPr>
              <a:t>(в том числе в онлайн-формате) культурно-массовых мероприятий (354,0  тыс. участников);</a:t>
            </a:r>
          </a:p>
          <a:p>
            <a:endParaRPr lang="ru-RU" sz="1400" b="1" dirty="0">
              <a:solidFill>
                <a:srgbClr val="15614F"/>
              </a:solidFill>
              <a:cs typeface="Times New Roman" pitchFamily="18" charset="0"/>
            </a:endParaRPr>
          </a:p>
          <a:p>
            <a:pPr lvl="0"/>
            <a:r>
              <a:rPr lang="ru-RU" sz="1400" b="1" dirty="0">
                <a:cs typeface="Times New Roman" pitchFamily="18" charset="0"/>
              </a:rPr>
              <a:t>проведено </a:t>
            </a:r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14</a:t>
            </a: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районных фестивалей и конкурсов;</a:t>
            </a:r>
          </a:p>
          <a:p>
            <a:endParaRPr lang="ru-RU" sz="1700" b="1" kern="0" spc="44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93,0%</a:t>
            </a:r>
            <a:r>
              <a:rPr lang="ru-RU" sz="1400" b="1" dirty="0">
                <a:solidFill>
                  <a:srgbClr val="15614F"/>
                </a:solidFill>
                <a:cs typeface="Times New Roman" pitchFamily="18" charset="0"/>
              </a:rPr>
              <a:t>  </a:t>
            </a:r>
            <a:r>
              <a:rPr lang="ru-RU" sz="1400" b="1" dirty="0">
                <a:cs typeface="Times New Roman" pitchFamily="18" charset="0"/>
              </a:rPr>
              <a:t>удовлетворенность граждан качеством услуг в сфере культуры;</a:t>
            </a:r>
          </a:p>
          <a:p>
            <a:endParaRPr lang="ru-RU" sz="1700" b="1" kern="0" spc="44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31,2%</a:t>
            </a:r>
            <a:r>
              <a:rPr lang="ru-RU" sz="1700" b="1" kern="0" spc="44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доля талантливых детей, привлекаемых к участию в творческих мероприятиях, от общего числа детей;</a:t>
            </a:r>
          </a:p>
          <a:p>
            <a:endParaRPr lang="ru-RU" sz="1400" b="1" dirty="0">
              <a:solidFill>
                <a:srgbClr val="15614F"/>
              </a:solidFill>
              <a:cs typeface="Times New Roman" pitchFamily="18" charset="0"/>
            </a:endParaRPr>
          </a:p>
          <a:p>
            <a:r>
              <a:rPr lang="ru-RU" sz="1400" b="1" dirty="0">
                <a:cs typeface="Times New Roman" pitchFamily="18" charset="0"/>
              </a:rPr>
              <a:t>на</a:t>
            </a:r>
            <a:r>
              <a:rPr lang="ru-RU" sz="1400" b="1" dirty="0">
                <a:solidFill>
                  <a:srgbClr val="15614F"/>
                </a:solidFill>
                <a:cs typeface="Times New Roman" pitchFamily="18" charset="0"/>
              </a:rPr>
              <a:t> </a:t>
            </a:r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3,5%</a:t>
            </a:r>
            <a:r>
              <a:rPr lang="ru-RU" sz="1400" b="1" dirty="0">
                <a:solidFill>
                  <a:srgbClr val="15614F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увеличилось количество посещений библиотек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105899" y="1450303"/>
            <a:ext cx="25961" cy="6128381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ysDot"/>
          </a:ln>
          <a:effectLst/>
        </p:spPr>
      </p:cxnSp>
      <p:grpSp>
        <p:nvGrpSpPr>
          <p:cNvPr id="56" name="Группа 55"/>
          <p:cNvGrpSpPr/>
          <p:nvPr/>
        </p:nvGrpSpPr>
        <p:grpSpPr>
          <a:xfrm>
            <a:off x="6953072" y="855714"/>
            <a:ext cx="697568" cy="650903"/>
            <a:chOff x="3651194" y="3096529"/>
            <a:chExt cx="646299" cy="590487"/>
          </a:xfrm>
        </p:grpSpPr>
        <p:sp>
          <p:nvSpPr>
            <p:cNvPr id="57" name="Овал 56"/>
            <p:cNvSpPr/>
            <p:nvPr/>
          </p:nvSpPr>
          <p:spPr>
            <a:xfrm>
              <a:off x="3651194" y="3096529"/>
              <a:ext cx="646299" cy="5904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Chord 14">
              <a:extLst>
                <a:ext uri="{FF2B5EF4-FFF2-40B4-BE49-F238E27FC236}">
                  <a16:creationId xmlns="" xmlns:a16="http://schemas.microsoft.com/office/drawing/2014/main" id="{5D3BC9A6-3CE1-423C-BAC5-551CD06C380C}"/>
                </a:ext>
              </a:extLst>
            </p:cNvPr>
            <p:cNvSpPr/>
            <p:nvPr/>
          </p:nvSpPr>
          <p:spPr>
            <a:xfrm>
              <a:off x="3810753" y="3194197"/>
              <a:ext cx="350089" cy="363617"/>
            </a:xfrm>
            <a:custGeom>
              <a:avLst/>
              <a:gdLst/>
              <a:ahLst/>
              <a:cxnLst/>
              <a:rect l="l" t="t" r="r" b="b"/>
              <a:pathLst>
                <a:path w="2120980" h="2676504">
                  <a:moveTo>
                    <a:pt x="824057" y="2198115"/>
                  </a:moveTo>
                  <a:lnTo>
                    <a:pt x="824057" y="2229022"/>
                  </a:lnTo>
                  <a:lnTo>
                    <a:pt x="751177" y="2229022"/>
                  </a:lnTo>
                  <a:lnTo>
                    <a:pt x="751177" y="2510330"/>
                  </a:lnTo>
                  <a:lnTo>
                    <a:pt x="824057" y="2510330"/>
                  </a:lnTo>
                  <a:lnTo>
                    <a:pt x="824057" y="2541237"/>
                  </a:lnTo>
                  <a:lnTo>
                    <a:pt x="1298129" y="2541237"/>
                  </a:lnTo>
                  <a:lnTo>
                    <a:pt x="1298129" y="2510330"/>
                  </a:lnTo>
                  <a:lnTo>
                    <a:pt x="1371008" y="2510330"/>
                  </a:lnTo>
                  <a:lnTo>
                    <a:pt x="1371008" y="2229022"/>
                  </a:lnTo>
                  <a:lnTo>
                    <a:pt x="1298129" y="2229022"/>
                  </a:lnTo>
                  <a:lnTo>
                    <a:pt x="1298129" y="2198115"/>
                  </a:lnTo>
                  <a:close/>
                  <a:moveTo>
                    <a:pt x="1933495" y="134375"/>
                  </a:moveTo>
                  <a:cubicBezTo>
                    <a:pt x="1872496" y="128267"/>
                    <a:pt x="1778964" y="206162"/>
                    <a:pt x="1655092" y="316398"/>
                  </a:cubicBezTo>
                  <a:lnTo>
                    <a:pt x="1655092" y="762581"/>
                  </a:lnTo>
                  <a:lnTo>
                    <a:pt x="1651862" y="762581"/>
                  </a:lnTo>
                  <a:cubicBezTo>
                    <a:pt x="1647824" y="843406"/>
                    <a:pt x="1633793" y="920606"/>
                    <a:pt x="1611266" y="992211"/>
                  </a:cubicBezTo>
                  <a:cubicBezTo>
                    <a:pt x="1739269" y="1047184"/>
                    <a:pt x="1828260" y="986425"/>
                    <a:pt x="1895778" y="900656"/>
                  </a:cubicBezTo>
                  <a:cubicBezTo>
                    <a:pt x="1964561" y="813279"/>
                    <a:pt x="2016746" y="624382"/>
                    <a:pt x="2016490" y="465292"/>
                  </a:cubicBezTo>
                  <a:cubicBezTo>
                    <a:pt x="2023696" y="232949"/>
                    <a:pt x="1995287" y="140561"/>
                    <a:pt x="1933495" y="134375"/>
                  </a:cubicBezTo>
                  <a:close/>
                  <a:moveTo>
                    <a:pt x="187485" y="134375"/>
                  </a:moveTo>
                  <a:cubicBezTo>
                    <a:pt x="125693" y="140561"/>
                    <a:pt x="97284" y="232949"/>
                    <a:pt x="104490" y="465292"/>
                  </a:cubicBezTo>
                  <a:cubicBezTo>
                    <a:pt x="104234" y="624382"/>
                    <a:pt x="156419" y="813279"/>
                    <a:pt x="225202" y="900656"/>
                  </a:cubicBezTo>
                  <a:cubicBezTo>
                    <a:pt x="292944" y="986710"/>
                    <a:pt x="382303" y="1047587"/>
                    <a:pt x="511026" y="991745"/>
                  </a:cubicBezTo>
                  <a:cubicBezTo>
                    <a:pt x="488627" y="920189"/>
                    <a:pt x="474740" y="843131"/>
                    <a:pt x="470841" y="762581"/>
                  </a:cubicBezTo>
                  <a:lnTo>
                    <a:pt x="467092" y="762581"/>
                  </a:lnTo>
                  <a:lnTo>
                    <a:pt x="467092" y="317447"/>
                  </a:lnTo>
                  <a:cubicBezTo>
                    <a:pt x="342616" y="206663"/>
                    <a:pt x="248680" y="128248"/>
                    <a:pt x="187485" y="134375"/>
                  </a:cubicBezTo>
                  <a:close/>
                  <a:moveTo>
                    <a:pt x="171293" y="338"/>
                  </a:moveTo>
                  <a:cubicBezTo>
                    <a:pt x="267101" y="7324"/>
                    <a:pt x="383647" y="121035"/>
                    <a:pt x="467092" y="183917"/>
                  </a:cubicBezTo>
                  <a:lnTo>
                    <a:pt x="467092" y="127304"/>
                  </a:lnTo>
                  <a:cubicBezTo>
                    <a:pt x="446033" y="120339"/>
                    <a:pt x="431092" y="100383"/>
                    <a:pt x="431092" y="76938"/>
                  </a:cubicBezTo>
                  <a:cubicBezTo>
                    <a:pt x="431092" y="47115"/>
                    <a:pt x="455269" y="22938"/>
                    <a:pt x="485092" y="22938"/>
                  </a:cubicBezTo>
                  <a:lnTo>
                    <a:pt x="1637092" y="22938"/>
                  </a:lnTo>
                  <a:cubicBezTo>
                    <a:pt x="1666915" y="22938"/>
                    <a:pt x="1691092" y="47115"/>
                    <a:pt x="1691092" y="76938"/>
                  </a:cubicBezTo>
                  <a:cubicBezTo>
                    <a:pt x="1691092" y="100383"/>
                    <a:pt x="1676151" y="120339"/>
                    <a:pt x="1655092" y="127304"/>
                  </a:cubicBezTo>
                  <a:lnTo>
                    <a:pt x="1655092" y="182958"/>
                  </a:lnTo>
                  <a:cubicBezTo>
                    <a:pt x="1738474" y="119924"/>
                    <a:pt x="1854348" y="7289"/>
                    <a:pt x="1949687" y="338"/>
                  </a:cubicBezTo>
                  <a:cubicBezTo>
                    <a:pt x="2046947" y="-6754"/>
                    <a:pt x="2122836" y="96139"/>
                    <a:pt x="2120946" y="473736"/>
                  </a:cubicBezTo>
                  <a:cubicBezTo>
                    <a:pt x="2117166" y="673942"/>
                    <a:pt x="2058714" y="872497"/>
                    <a:pt x="1966316" y="974360"/>
                  </a:cubicBezTo>
                  <a:cubicBezTo>
                    <a:pt x="1875288" y="1074712"/>
                    <a:pt x="1740706" y="1159472"/>
                    <a:pt x="1574365" y="1087619"/>
                  </a:cubicBezTo>
                  <a:cubicBezTo>
                    <a:pt x="1498402" y="1256706"/>
                    <a:pt x="1371540" y="1383225"/>
                    <a:pt x="1220432" y="1434843"/>
                  </a:cubicBezTo>
                  <a:lnTo>
                    <a:pt x="1220432" y="1524098"/>
                  </a:lnTo>
                  <a:cubicBezTo>
                    <a:pt x="1242816" y="1529237"/>
                    <a:pt x="1259092" y="1549488"/>
                    <a:pt x="1259092" y="1573540"/>
                  </a:cubicBezTo>
                  <a:lnTo>
                    <a:pt x="1259092" y="1782216"/>
                  </a:lnTo>
                  <a:cubicBezTo>
                    <a:pt x="1259092" y="1806269"/>
                    <a:pt x="1242816" y="1826519"/>
                    <a:pt x="1220432" y="1831659"/>
                  </a:cubicBezTo>
                  <a:lnTo>
                    <a:pt x="1220432" y="1899972"/>
                  </a:lnTo>
                  <a:cubicBezTo>
                    <a:pt x="1220432" y="1908643"/>
                    <a:pt x="1218317" y="1916820"/>
                    <a:pt x="1214011" y="1923722"/>
                  </a:cubicBezTo>
                  <a:cubicBezTo>
                    <a:pt x="1480406" y="1939701"/>
                    <a:pt x="1673079" y="1996147"/>
                    <a:pt x="1682229" y="2062848"/>
                  </a:cubicBezTo>
                  <a:lnTo>
                    <a:pt x="1925188" y="2062848"/>
                  </a:lnTo>
                  <a:lnTo>
                    <a:pt x="1925188" y="2676504"/>
                  </a:lnTo>
                  <a:lnTo>
                    <a:pt x="196996" y="2676504"/>
                  </a:lnTo>
                  <a:lnTo>
                    <a:pt x="196996" y="2062848"/>
                  </a:lnTo>
                  <a:lnTo>
                    <a:pt x="427501" y="2062848"/>
                  </a:lnTo>
                  <a:cubicBezTo>
                    <a:pt x="436455" y="1995236"/>
                    <a:pt x="634470" y="1937990"/>
                    <a:pt x="907722" y="1923052"/>
                  </a:cubicBezTo>
                  <a:cubicBezTo>
                    <a:pt x="903729" y="1916275"/>
                    <a:pt x="901752" y="1908354"/>
                    <a:pt x="901752" y="1899972"/>
                  </a:cubicBezTo>
                  <a:lnTo>
                    <a:pt x="901752" y="1831659"/>
                  </a:lnTo>
                  <a:cubicBezTo>
                    <a:pt x="879369" y="1826519"/>
                    <a:pt x="863092" y="1806269"/>
                    <a:pt x="863092" y="1782216"/>
                  </a:cubicBezTo>
                  <a:lnTo>
                    <a:pt x="863092" y="1573540"/>
                  </a:lnTo>
                  <a:cubicBezTo>
                    <a:pt x="863092" y="1549488"/>
                    <a:pt x="879369" y="1529237"/>
                    <a:pt x="901752" y="1524098"/>
                  </a:cubicBezTo>
                  <a:lnTo>
                    <a:pt x="901752" y="1435225"/>
                  </a:lnTo>
                  <a:cubicBezTo>
                    <a:pt x="750211" y="1383280"/>
                    <a:pt x="623484" y="1256276"/>
                    <a:pt x="547795" y="1087211"/>
                  </a:cubicBezTo>
                  <a:cubicBezTo>
                    <a:pt x="380891" y="1159861"/>
                    <a:pt x="245901" y="1074942"/>
                    <a:pt x="154664" y="974360"/>
                  </a:cubicBezTo>
                  <a:cubicBezTo>
                    <a:pt x="62266" y="872497"/>
                    <a:pt x="3814" y="673942"/>
                    <a:pt x="34" y="473736"/>
                  </a:cubicBezTo>
                  <a:cubicBezTo>
                    <a:pt x="-1856" y="96139"/>
                    <a:pt x="74033" y="-6754"/>
                    <a:pt x="171293" y="33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59" name="Прямоугольник 58"/>
          <p:cNvSpPr/>
          <p:nvPr/>
        </p:nvSpPr>
        <p:spPr>
          <a:xfrm>
            <a:off x="7772440" y="831993"/>
            <a:ext cx="2919373" cy="592965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defTabSz="914373">
              <a:defRPr/>
            </a:pPr>
            <a:r>
              <a:rPr lang="ru-RU" sz="1600" b="1" kern="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ФИЗИЧЕСКАЯ КУЛЬТУРА И СПОРТ</a:t>
            </a:r>
            <a:endParaRPr lang="ru-RU" sz="1600" kern="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7176214" y="1642967"/>
            <a:ext cx="2994125" cy="833275"/>
            <a:chOff x="6903226" y="1812303"/>
            <a:chExt cx="2994126" cy="833275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7034593" y="1812303"/>
              <a:ext cx="2862759" cy="833275"/>
              <a:chOff x="144529" y="1685604"/>
              <a:chExt cx="3316008" cy="833275"/>
            </a:xfrm>
          </p:grpSpPr>
          <p:sp>
            <p:nvSpPr>
              <p:cNvPr id="68" name="Прямоугольник 67"/>
              <p:cNvSpPr/>
              <p:nvPr/>
            </p:nvSpPr>
            <p:spPr>
              <a:xfrm>
                <a:off x="169976" y="1685604"/>
                <a:ext cx="3192536" cy="542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3"/>
                <a:r>
                  <a:rPr lang="ru-RU" sz="1400" b="1" dirty="0">
                    <a:solidFill>
                      <a:srgbClr val="15614F"/>
                    </a:solidFill>
                    <a:cs typeface="Times New Roman" pitchFamily="18" charset="0"/>
                  </a:rPr>
                  <a:t>1 учреждение физической культуры и спорта;</a:t>
                </a:r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144529" y="2196034"/>
                <a:ext cx="3316008" cy="322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3">
                  <a:lnSpc>
                    <a:spcPct val="107000"/>
                  </a:lnSpc>
                </a:pPr>
                <a:r>
                  <a:rPr lang="ru-RU" sz="1400" b="1" dirty="0">
                    <a:solidFill>
                      <a:srgbClr val="1F6E66"/>
                    </a:solidFill>
                    <a:cs typeface="Times New Roman" pitchFamily="18" charset="0"/>
                  </a:rPr>
                  <a:t>9 спортивных комплексов.</a:t>
                </a:r>
              </a:p>
            </p:txBody>
          </p:sp>
        </p:grpSp>
        <p:sp>
          <p:nvSpPr>
            <p:cNvPr id="62" name="Нашивка 61"/>
            <p:cNvSpPr/>
            <p:nvPr/>
          </p:nvSpPr>
          <p:spPr>
            <a:xfrm>
              <a:off x="6911829" y="1929018"/>
              <a:ext cx="149234" cy="138500"/>
            </a:xfrm>
            <a:prstGeom prst="chevron">
              <a:avLst/>
            </a:prstGeom>
            <a:solidFill>
              <a:srgbClr val="15614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3" name="Нашивка 62"/>
            <p:cNvSpPr/>
            <p:nvPr/>
          </p:nvSpPr>
          <p:spPr>
            <a:xfrm>
              <a:off x="6903226" y="2372663"/>
              <a:ext cx="149234" cy="138500"/>
            </a:xfrm>
            <a:prstGeom prst="chevron">
              <a:avLst/>
            </a:prstGeom>
            <a:solidFill>
              <a:srgbClr val="15614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70" name="Прямоугольник 69"/>
          <p:cNvSpPr/>
          <p:nvPr/>
        </p:nvSpPr>
        <p:spPr>
          <a:xfrm>
            <a:off x="7546434" y="1379213"/>
            <a:ext cx="3134996" cy="352258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defTabSz="914373">
              <a:lnSpc>
                <a:spcPct val="107000"/>
              </a:lnSpc>
            </a:pPr>
            <a:r>
              <a:rPr lang="ru-RU" sz="1600" b="1" dirty="0">
                <a:solidFill>
                  <a:srgbClr val="FF0000"/>
                </a:solidFill>
                <a:cs typeface="Times New Roman" pitchFamily="18" charset="0"/>
              </a:rPr>
              <a:t>Включает в себя: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7063341" y="2435297"/>
            <a:ext cx="3953856" cy="763350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marL="12700" marR="391148" algn="ctr" defTabSz="914373">
              <a:spcBef>
                <a:spcPts val="95"/>
              </a:spcBef>
            </a:pP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Доля населения, систематически занимающегося физической культурой и спортом, %</a:t>
            </a:r>
            <a:endParaRPr lang="ru-RU" sz="1400" dirty="0">
              <a:solidFill>
                <a:srgbClr val="FF0000"/>
              </a:solidFill>
            </a:endParaRPr>
          </a:p>
        </p:txBody>
      </p:sp>
      <p:grpSp>
        <p:nvGrpSpPr>
          <p:cNvPr id="73" name="Группа 72"/>
          <p:cNvGrpSpPr/>
          <p:nvPr/>
        </p:nvGrpSpPr>
        <p:grpSpPr>
          <a:xfrm>
            <a:off x="7184817" y="3141226"/>
            <a:ext cx="3432675" cy="790388"/>
            <a:chOff x="6685402" y="2862168"/>
            <a:chExt cx="3180385" cy="717026"/>
          </a:xfrm>
        </p:grpSpPr>
        <p:sp>
          <p:nvSpPr>
            <p:cNvPr id="74" name="object 210"/>
            <p:cNvSpPr txBox="1"/>
            <p:nvPr/>
          </p:nvSpPr>
          <p:spPr>
            <a:xfrm>
              <a:off x="6685402" y="3344774"/>
              <a:ext cx="999153" cy="2344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ru-RU"/>
              </a:defPPr>
              <a:lvl1pPr marL="12696" defTabSz="914173">
                <a:spcBef>
                  <a:spcPts val="95"/>
                </a:spcBef>
                <a:defRPr sz="1600" b="1" kern="0" spc="40">
                  <a:solidFill>
                    <a:srgbClr val="15614F"/>
                  </a:solidFill>
                  <a:latin typeface="+mj-lt"/>
                  <a:cs typeface="Times New Roman" pitchFamily="18" charset="0"/>
                </a:defRPr>
              </a:lvl1pPr>
            </a:lstStyle>
            <a:p>
              <a:r>
                <a:rPr lang="ru-RU" dirty="0" smtClean="0"/>
                <a:t>2019 год</a:t>
              </a:r>
              <a:endParaRPr dirty="0"/>
            </a:p>
          </p:txBody>
        </p:sp>
        <p:sp>
          <p:nvSpPr>
            <p:cNvPr id="75" name="object 211"/>
            <p:cNvSpPr txBox="1"/>
            <p:nvPr/>
          </p:nvSpPr>
          <p:spPr>
            <a:xfrm>
              <a:off x="9192523" y="2862168"/>
              <a:ext cx="673264" cy="2344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ru-RU"/>
              </a:defPPr>
              <a:lvl1pPr marL="12696" defTabSz="914173">
                <a:spcBef>
                  <a:spcPts val="95"/>
                </a:spcBef>
                <a:defRPr sz="1600" b="1" kern="0" spc="40">
                  <a:solidFill>
                    <a:srgbClr val="15614F"/>
                  </a:solidFill>
                  <a:latin typeface="+mj-lt"/>
                  <a:cs typeface="Times New Roman" pitchFamily="18" charset="0"/>
                </a:defRPr>
              </a:lvl1pPr>
            </a:lstStyle>
            <a:p>
              <a:r>
                <a:rPr lang="ru-RU" dirty="0" smtClean="0">
                  <a:solidFill>
                    <a:srgbClr val="FF0000"/>
                  </a:solidFill>
                </a:rPr>
                <a:t>41,0</a:t>
              </a:r>
              <a:r>
                <a:rPr dirty="0" smtClean="0">
                  <a:solidFill>
                    <a:srgbClr val="FF0000"/>
                  </a:solidFill>
                </a:rPr>
                <a:t>%</a:t>
              </a:r>
              <a:endParaRPr dirty="0">
                <a:solidFill>
                  <a:srgbClr val="FF0000"/>
                </a:solidFill>
              </a:endParaRPr>
            </a:p>
          </p:txBody>
        </p:sp>
        <p:grpSp>
          <p:nvGrpSpPr>
            <p:cNvPr id="78" name="Группа 77"/>
            <p:cNvGrpSpPr/>
            <p:nvPr/>
          </p:nvGrpSpPr>
          <p:grpSpPr>
            <a:xfrm>
              <a:off x="7087896" y="2899536"/>
              <a:ext cx="2000085" cy="463062"/>
              <a:chOff x="7222300" y="3007732"/>
              <a:chExt cx="2158746" cy="510440"/>
            </a:xfrm>
          </p:grpSpPr>
          <p:sp>
            <p:nvSpPr>
              <p:cNvPr id="79" name="object 202"/>
              <p:cNvSpPr/>
              <p:nvPr/>
            </p:nvSpPr>
            <p:spPr>
              <a:xfrm>
                <a:off x="7222300" y="3007732"/>
                <a:ext cx="2158746" cy="504761"/>
              </a:xfrm>
              <a:prstGeom prst="rect">
                <a:avLst/>
              </a:prstGeom>
              <a:blipFill>
                <a:blip r:embed="rId7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0" name="Round Same Side Corner Rectangle 8">
                <a:extLst>
                  <a:ext uri="{FF2B5EF4-FFF2-40B4-BE49-F238E27FC236}">
                    <a16:creationId xmlns="" xmlns:a16="http://schemas.microsoft.com/office/drawing/2014/main" id="{DB67113F-D303-42DA-95BD-610BBED8BE92}"/>
                  </a:ext>
                </a:extLst>
              </p:cNvPr>
              <p:cNvSpPr/>
              <p:nvPr/>
            </p:nvSpPr>
            <p:spPr>
              <a:xfrm>
                <a:off x="7231126" y="3037514"/>
                <a:ext cx="190545" cy="480657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1" name="Round Same Side Corner Rectangle 8">
                <a:extLst>
                  <a:ext uri="{FF2B5EF4-FFF2-40B4-BE49-F238E27FC236}">
                    <a16:creationId xmlns="" xmlns:a16="http://schemas.microsoft.com/office/drawing/2014/main" id="{DB67113F-D303-42DA-95BD-610BBED8BE92}"/>
                  </a:ext>
                </a:extLst>
              </p:cNvPr>
              <p:cNvSpPr/>
              <p:nvPr/>
            </p:nvSpPr>
            <p:spPr>
              <a:xfrm>
                <a:off x="7449021" y="3034322"/>
                <a:ext cx="190545" cy="480657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2" name="Round Same Side Corner Rectangle 8">
                <a:extLst>
                  <a:ext uri="{FF2B5EF4-FFF2-40B4-BE49-F238E27FC236}">
                    <a16:creationId xmlns="" xmlns:a16="http://schemas.microsoft.com/office/drawing/2014/main" id="{DB67113F-D303-42DA-95BD-610BBED8BE92}"/>
                  </a:ext>
                </a:extLst>
              </p:cNvPr>
              <p:cNvSpPr/>
              <p:nvPr/>
            </p:nvSpPr>
            <p:spPr>
              <a:xfrm>
                <a:off x="7675744" y="3037515"/>
                <a:ext cx="190545" cy="480657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83" name="Группа 82"/>
          <p:cNvGrpSpPr/>
          <p:nvPr/>
        </p:nvGrpSpPr>
        <p:grpSpPr>
          <a:xfrm>
            <a:off x="7194565" y="3937332"/>
            <a:ext cx="3497248" cy="999462"/>
            <a:chOff x="6696818" y="3557814"/>
            <a:chExt cx="3240212" cy="906694"/>
          </a:xfrm>
        </p:grpSpPr>
        <p:sp>
          <p:nvSpPr>
            <p:cNvPr id="84" name="object 205"/>
            <p:cNvSpPr txBox="1"/>
            <p:nvPr/>
          </p:nvSpPr>
          <p:spPr>
            <a:xfrm>
              <a:off x="6696818" y="4230089"/>
              <a:ext cx="1202270" cy="23441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ru-RU"/>
              </a:defPPr>
              <a:lvl1pPr marL="12696" defTabSz="914173">
                <a:spcBef>
                  <a:spcPts val="95"/>
                </a:spcBef>
                <a:defRPr sz="1600" b="1" kern="0" spc="40">
                  <a:solidFill>
                    <a:srgbClr val="15614F"/>
                  </a:solidFill>
                  <a:latin typeface="+mj-lt"/>
                  <a:cs typeface="Times New Roman" pitchFamily="18" charset="0"/>
                </a:defRPr>
              </a:lvl1pPr>
            </a:lstStyle>
            <a:p>
              <a:r>
                <a:rPr dirty="0" smtClean="0"/>
                <a:t>202</a:t>
              </a:r>
              <a:r>
                <a:rPr lang="ru-RU" dirty="0"/>
                <a:t>0</a:t>
              </a:r>
              <a:r>
                <a:rPr lang="ru-RU" dirty="0" smtClean="0"/>
                <a:t> год</a:t>
              </a:r>
              <a:endParaRPr dirty="0"/>
            </a:p>
          </p:txBody>
        </p:sp>
        <p:sp>
          <p:nvSpPr>
            <p:cNvPr id="85" name="object 212"/>
            <p:cNvSpPr txBox="1"/>
            <p:nvPr/>
          </p:nvSpPr>
          <p:spPr>
            <a:xfrm>
              <a:off x="9178802" y="3557814"/>
              <a:ext cx="758228" cy="23441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ru-RU"/>
              </a:defPPr>
              <a:lvl1pPr marL="12696" defTabSz="914173">
                <a:spcBef>
                  <a:spcPts val="95"/>
                </a:spcBef>
                <a:defRPr sz="1600" b="1" kern="0" spc="40">
                  <a:solidFill>
                    <a:srgbClr val="15614F"/>
                  </a:solidFill>
                  <a:latin typeface="+mj-lt"/>
                  <a:cs typeface="Times New Roman" pitchFamily="18" charset="0"/>
                </a:defRPr>
              </a:lvl1pPr>
            </a:lstStyle>
            <a:p>
              <a:r>
                <a:rPr lang="ru-RU" dirty="0" smtClean="0">
                  <a:solidFill>
                    <a:srgbClr val="FF0000"/>
                  </a:solidFill>
                </a:rPr>
                <a:t>45,0</a:t>
              </a:r>
              <a:r>
                <a:rPr dirty="0">
                  <a:solidFill>
                    <a:srgbClr val="FF0000"/>
                  </a:solidFill>
                </a:rPr>
                <a:t>%</a:t>
              </a:r>
            </a:p>
          </p:txBody>
        </p:sp>
        <p:grpSp>
          <p:nvGrpSpPr>
            <p:cNvPr id="86" name="Группа 85"/>
            <p:cNvGrpSpPr/>
            <p:nvPr/>
          </p:nvGrpSpPr>
          <p:grpSpPr>
            <a:xfrm>
              <a:off x="7157479" y="3695437"/>
              <a:ext cx="2001895" cy="475059"/>
              <a:chOff x="7408265" y="4031060"/>
              <a:chExt cx="2160700" cy="523665"/>
            </a:xfrm>
          </p:grpSpPr>
          <p:grpSp>
            <p:nvGrpSpPr>
              <p:cNvPr id="87" name="Группа 86"/>
              <p:cNvGrpSpPr/>
              <p:nvPr/>
            </p:nvGrpSpPr>
            <p:grpSpPr>
              <a:xfrm>
                <a:off x="7408265" y="4031060"/>
                <a:ext cx="2160700" cy="523665"/>
                <a:chOff x="7242219" y="3026067"/>
                <a:chExt cx="2160700" cy="523665"/>
              </a:xfrm>
            </p:grpSpPr>
            <p:sp>
              <p:nvSpPr>
                <p:cNvPr id="89" name="object 202"/>
                <p:cNvSpPr/>
                <p:nvPr/>
              </p:nvSpPr>
              <p:spPr>
                <a:xfrm>
                  <a:off x="7244173" y="3044971"/>
                  <a:ext cx="2158746" cy="504761"/>
                </a:xfrm>
                <a:prstGeom prst="rect">
                  <a:avLst/>
                </a:prstGeom>
                <a:blipFill>
                  <a:blip r:embed="rId7" cstate="print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90" name="Round Same Side Corner Rectangle 8">
                  <a:extLst>
                    <a:ext uri="{FF2B5EF4-FFF2-40B4-BE49-F238E27FC236}">
                      <a16:creationId xmlns="" xmlns:a16="http://schemas.microsoft.com/office/drawing/2014/main" id="{DB67113F-D303-42DA-95BD-610BBED8BE92}"/>
                    </a:ext>
                  </a:extLst>
                </p:cNvPr>
                <p:cNvSpPr/>
                <p:nvPr/>
              </p:nvSpPr>
              <p:spPr>
                <a:xfrm>
                  <a:off x="7242219" y="3026067"/>
                  <a:ext cx="190545" cy="480657"/>
                </a:xfrm>
                <a:custGeom>
                  <a:avLst/>
                  <a:gdLst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8887 w 1489775"/>
                    <a:gd name="connsiteY10" fmla="*/ 2305078 h 3923699"/>
                    <a:gd name="connsiteX11" fmla="*/ 1151853 w 1489775"/>
                    <a:gd name="connsiteY11" fmla="*/ 3743699 h 3923699"/>
                    <a:gd name="connsiteX12" fmla="*/ 971853 w 1489775"/>
                    <a:gd name="connsiteY12" fmla="*/ 3923699 h 3923699"/>
                    <a:gd name="connsiteX13" fmla="*/ 791853 w 1489775"/>
                    <a:gd name="connsiteY13" fmla="*/ 3743699 h 3923699"/>
                    <a:gd name="connsiteX14" fmla="*/ 791853 w 1489775"/>
                    <a:gd name="connsiteY14" fmla="*/ 2305078 h 3923699"/>
                    <a:gd name="connsiteX15" fmla="*/ 683854 w 1489775"/>
                    <a:gd name="connsiteY15" fmla="*/ 2305078 h 3923699"/>
                    <a:gd name="connsiteX16" fmla="*/ 683854 w 1489775"/>
                    <a:gd name="connsiteY16" fmla="*/ 3743698 h 3923699"/>
                    <a:gd name="connsiteX17" fmla="*/ 503854 w 1489775"/>
                    <a:gd name="connsiteY17" fmla="*/ 3923698 h 3923699"/>
                    <a:gd name="connsiteX18" fmla="*/ 323854 w 1489775"/>
                    <a:gd name="connsiteY18" fmla="*/ 3743698 h 3923699"/>
                    <a:gd name="connsiteX19" fmla="*/ 323854 w 1489775"/>
                    <a:gd name="connsiteY19" fmla="*/ 2238914 h 3923699"/>
                    <a:gd name="connsiteX20" fmla="*/ 330887 w 1489775"/>
                    <a:gd name="connsiteY20" fmla="*/ 2238914 h 3923699"/>
                    <a:gd name="connsiteX21" fmla="*/ 330887 w 1489775"/>
                    <a:gd name="connsiteY21" fmla="*/ 1390678 h 3923699"/>
                    <a:gd name="connsiteX22" fmla="*/ 288033 w 1489775"/>
                    <a:gd name="connsiteY22" fmla="*/ 1390678 h 3923699"/>
                    <a:gd name="connsiteX23" fmla="*/ 288033 w 1489775"/>
                    <a:gd name="connsiteY23" fmla="*/ 2063902 h 3923699"/>
                    <a:gd name="connsiteX24" fmla="*/ 144017 w 1489775"/>
                    <a:gd name="connsiteY24" fmla="*/ 2207918 h 3923699"/>
                    <a:gd name="connsiteX25" fmla="*/ 1 w 1489775"/>
                    <a:gd name="connsiteY25" fmla="*/ 2063902 h 3923699"/>
                    <a:gd name="connsiteX26" fmla="*/ 1 w 1489775"/>
                    <a:gd name="connsiteY26" fmla="*/ 1390678 h 3923699"/>
                    <a:gd name="connsiteX27" fmla="*/ 0 w 1489775"/>
                    <a:gd name="connsiteY27" fmla="*/ 1390678 h 3923699"/>
                    <a:gd name="connsiteX28" fmla="*/ 0 w 1489775"/>
                    <a:gd name="connsiteY28" fmla="*/ 1030958 h 3923699"/>
                    <a:gd name="connsiteX29" fmla="*/ 280204 w 1489775"/>
                    <a:gd name="connsiteY29" fmla="*/ 750754 h 3923699"/>
                    <a:gd name="connsiteX30" fmla="*/ 744888 w 1489775"/>
                    <a:gd name="connsiteY30" fmla="*/ 0 h 3923699"/>
                    <a:gd name="connsiteX31" fmla="*/ 1082199 w 1489775"/>
                    <a:gd name="connsiteY31" fmla="*/ 337311 h 3923699"/>
                    <a:gd name="connsiteX32" fmla="*/ 744888 w 1489775"/>
                    <a:gd name="connsiteY32" fmla="*/ 674622 h 3923699"/>
                    <a:gd name="connsiteX33" fmla="*/ 407577 w 1489775"/>
                    <a:gd name="connsiteY33" fmla="*/ 337311 h 3923699"/>
                    <a:gd name="connsiteX34" fmla="*/ 744888 w 1489775"/>
                    <a:gd name="connsiteY34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23854 w 1489775"/>
                    <a:gd name="connsiteY18" fmla="*/ 2238914 h 3923699"/>
                    <a:gd name="connsiteX19" fmla="*/ 330887 w 1489775"/>
                    <a:gd name="connsiteY19" fmla="*/ 2238914 h 3923699"/>
                    <a:gd name="connsiteX20" fmla="*/ 330887 w 1489775"/>
                    <a:gd name="connsiteY20" fmla="*/ 1390678 h 3923699"/>
                    <a:gd name="connsiteX21" fmla="*/ 288033 w 1489775"/>
                    <a:gd name="connsiteY21" fmla="*/ 1390678 h 3923699"/>
                    <a:gd name="connsiteX22" fmla="*/ 288033 w 1489775"/>
                    <a:gd name="connsiteY22" fmla="*/ 2063902 h 3923699"/>
                    <a:gd name="connsiteX23" fmla="*/ 144017 w 1489775"/>
                    <a:gd name="connsiteY23" fmla="*/ 2207918 h 3923699"/>
                    <a:gd name="connsiteX24" fmla="*/ 1 w 1489775"/>
                    <a:gd name="connsiteY24" fmla="*/ 2063902 h 3923699"/>
                    <a:gd name="connsiteX25" fmla="*/ 1 w 1489775"/>
                    <a:gd name="connsiteY25" fmla="*/ 1390678 h 3923699"/>
                    <a:gd name="connsiteX26" fmla="*/ 0 w 1489775"/>
                    <a:gd name="connsiteY26" fmla="*/ 1390678 h 3923699"/>
                    <a:gd name="connsiteX27" fmla="*/ 0 w 1489775"/>
                    <a:gd name="connsiteY27" fmla="*/ 1030958 h 3923699"/>
                    <a:gd name="connsiteX28" fmla="*/ 280204 w 1489775"/>
                    <a:gd name="connsiteY28" fmla="*/ 750754 h 3923699"/>
                    <a:gd name="connsiteX29" fmla="*/ 744888 w 1489775"/>
                    <a:gd name="connsiteY29" fmla="*/ 0 h 3923699"/>
                    <a:gd name="connsiteX30" fmla="*/ 1082199 w 1489775"/>
                    <a:gd name="connsiteY30" fmla="*/ 337311 h 3923699"/>
                    <a:gd name="connsiteX31" fmla="*/ 744888 w 1489775"/>
                    <a:gd name="connsiteY31" fmla="*/ 674622 h 3923699"/>
                    <a:gd name="connsiteX32" fmla="*/ 407577 w 1489775"/>
                    <a:gd name="connsiteY32" fmla="*/ 337311 h 3923699"/>
                    <a:gd name="connsiteX33" fmla="*/ 744888 w 1489775"/>
                    <a:gd name="connsiteY33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23854 w 1489775"/>
                    <a:gd name="connsiteY18" fmla="*/ 2238914 h 3923699"/>
                    <a:gd name="connsiteX19" fmla="*/ 330887 w 1489775"/>
                    <a:gd name="connsiteY19" fmla="*/ 1390678 h 3923699"/>
                    <a:gd name="connsiteX20" fmla="*/ 288033 w 1489775"/>
                    <a:gd name="connsiteY20" fmla="*/ 1390678 h 3923699"/>
                    <a:gd name="connsiteX21" fmla="*/ 288033 w 1489775"/>
                    <a:gd name="connsiteY21" fmla="*/ 2063902 h 3923699"/>
                    <a:gd name="connsiteX22" fmla="*/ 144017 w 1489775"/>
                    <a:gd name="connsiteY22" fmla="*/ 2207918 h 3923699"/>
                    <a:gd name="connsiteX23" fmla="*/ 1 w 1489775"/>
                    <a:gd name="connsiteY23" fmla="*/ 2063902 h 3923699"/>
                    <a:gd name="connsiteX24" fmla="*/ 1 w 1489775"/>
                    <a:gd name="connsiteY24" fmla="*/ 1390678 h 3923699"/>
                    <a:gd name="connsiteX25" fmla="*/ 0 w 1489775"/>
                    <a:gd name="connsiteY25" fmla="*/ 1390678 h 3923699"/>
                    <a:gd name="connsiteX26" fmla="*/ 0 w 1489775"/>
                    <a:gd name="connsiteY26" fmla="*/ 1030958 h 3923699"/>
                    <a:gd name="connsiteX27" fmla="*/ 280204 w 1489775"/>
                    <a:gd name="connsiteY27" fmla="*/ 750754 h 3923699"/>
                    <a:gd name="connsiteX28" fmla="*/ 744888 w 1489775"/>
                    <a:gd name="connsiteY28" fmla="*/ 0 h 3923699"/>
                    <a:gd name="connsiteX29" fmla="*/ 1082199 w 1489775"/>
                    <a:gd name="connsiteY29" fmla="*/ 337311 h 3923699"/>
                    <a:gd name="connsiteX30" fmla="*/ 744888 w 1489775"/>
                    <a:gd name="connsiteY30" fmla="*/ 674622 h 3923699"/>
                    <a:gd name="connsiteX31" fmla="*/ 407577 w 1489775"/>
                    <a:gd name="connsiteY31" fmla="*/ 337311 h 3923699"/>
                    <a:gd name="connsiteX32" fmla="*/ 744888 w 1489775"/>
                    <a:gd name="connsiteY32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30887 w 1489775"/>
                    <a:gd name="connsiteY18" fmla="*/ 1390678 h 3923699"/>
                    <a:gd name="connsiteX19" fmla="*/ 288033 w 1489775"/>
                    <a:gd name="connsiteY19" fmla="*/ 1390678 h 3923699"/>
                    <a:gd name="connsiteX20" fmla="*/ 288033 w 1489775"/>
                    <a:gd name="connsiteY20" fmla="*/ 2063902 h 3923699"/>
                    <a:gd name="connsiteX21" fmla="*/ 144017 w 1489775"/>
                    <a:gd name="connsiteY21" fmla="*/ 2207918 h 3923699"/>
                    <a:gd name="connsiteX22" fmla="*/ 1 w 1489775"/>
                    <a:gd name="connsiteY22" fmla="*/ 2063902 h 3923699"/>
                    <a:gd name="connsiteX23" fmla="*/ 1 w 1489775"/>
                    <a:gd name="connsiteY23" fmla="*/ 1390678 h 3923699"/>
                    <a:gd name="connsiteX24" fmla="*/ 0 w 1489775"/>
                    <a:gd name="connsiteY24" fmla="*/ 1390678 h 3923699"/>
                    <a:gd name="connsiteX25" fmla="*/ 0 w 1489775"/>
                    <a:gd name="connsiteY25" fmla="*/ 1030958 h 3923699"/>
                    <a:gd name="connsiteX26" fmla="*/ 280204 w 1489775"/>
                    <a:gd name="connsiteY26" fmla="*/ 750754 h 3923699"/>
                    <a:gd name="connsiteX27" fmla="*/ 744888 w 1489775"/>
                    <a:gd name="connsiteY27" fmla="*/ 0 h 3923699"/>
                    <a:gd name="connsiteX28" fmla="*/ 1082199 w 1489775"/>
                    <a:gd name="connsiteY28" fmla="*/ 337311 h 3923699"/>
                    <a:gd name="connsiteX29" fmla="*/ 744888 w 1489775"/>
                    <a:gd name="connsiteY29" fmla="*/ 674622 h 3923699"/>
                    <a:gd name="connsiteX30" fmla="*/ 407577 w 1489775"/>
                    <a:gd name="connsiteY30" fmla="*/ 337311 h 3923699"/>
                    <a:gd name="connsiteX31" fmla="*/ 744888 w 1489775"/>
                    <a:gd name="connsiteY31" fmla="*/ 0 h 392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489775" h="3923699">
                      <a:moveTo>
                        <a:pt x="280204" y="750754"/>
                      </a:moveTo>
                      <a:lnTo>
                        <a:pt x="1209570" y="750754"/>
                      </a:lnTo>
                      <a:cubicBezTo>
                        <a:pt x="1364322" y="750754"/>
                        <a:pt x="1489774" y="876206"/>
                        <a:pt x="1489774" y="1030958"/>
                      </a:cubicBezTo>
                      <a:lnTo>
                        <a:pt x="1489774" y="1293518"/>
                      </a:lnTo>
                      <a:lnTo>
                        <a:pt x="1489775" y="1293518"/>
                      </a:lnTo>
                      <a:lnTo>
                        <a:pt x="1489775" y="2063902"/>
                      </a:lnTo>
                      <a:cubicBezTo>
                        <a:pt x="1489775" y="2143440"/>
                        <a:pt x="1425297" y="2207918"/>
                        <a:pt x="1345759" y="2207918"/>
                      </a:cubicBezTo>
                      <a:cubicBezTo>
                        <a:pt x="1266221" y="2207918"/>
                        <a:pt x="1201743" y="2143440"/>
                        <a:pt x="1201743" y="2063902"/>
                      </a:cubicBezTo>
                      <a:lnTo>
                        <a:pt x="1201743" y="1390678"/>
                      </a:lnTo>
                      <a:lnTo>
                        <a:pt x="1158887" y="1390678"/>
                      </a:lnTo>
                      <a:cubicBezTo>
                        <a:pt x="1156542" y="2175018"/>
                        <a:pt x="1154198" y="2959359"/>
                        <a:pt x="1151853" y="3743699"/>
                      </a:cubicBezTo>
                      <a:cubicBezTo>
                        <a:pt x="1151853" y="3843110"/>
                        <a:pt x="1071264" y="3923699"/>
                        <a:pt x="971853" y="3923699"/>
                      </a:cubicBezTo>
                      <a:cubicBezTo>
                        <a:pt x="872442" y="3923699"/>
                        <a:pt x="791853" y="3843110"/>
                        <a:pt x="791853" y="3743699"/>
                      </a:cubicBezTo>
                      <a:lnTo>
                        <a:pt x="791853" y="2305078"/>
                      </a:lnTo>
                      <a:lnTo>
                        <a:pt x="683854" y="2305078"/>
                      </a:lnTo>
                      <a:lnTo>
                        <a:pt x="683854" y="3743698"/>
                      </a:lnTo>
                      <a:cubicBezTo>
                        <a:pt x="683854" y="3843109"/>
                        <a:pt x="603265" y="3923698"/>
                        <a:pt x="503854" y="3923698"/>
                      </a:cubicBezTo>
                      <a:cubicBezTo>
                        <a:pt x="404443" y="3923698"/>
                        <a:pt x="323854" y="3843109"/>
                        <a:pt x="323854" y="3743698"/>
                      </a:cubicBezTo>
                      <a:cubicBezTo>
                        <a:pt x="326198" y="2959358"/>
                        <a:pt x="328543" y="2175018"/>
                        <a:pt x="330887" y="1390678"/>
                      </a:cubicBezTo>
                      <a:lnTo>
                        <a:pt x="288033" y="1390678"/>
                      </a:lnTo>
                      <a:lnTo>
                        <a:pt x="288033" y="2063902"/>
                      </a:lnTo>
                      <a:cubicBezTo>
                        <a:pt x="288033" y="2143440"/>
                        <a:pt x="223555" y="2207918"/>
                        <a:pt x="144017" y="2207918"/>
                      </a:cubicBezTo>
                      <a:cubicBezTo>
                        <a:pt x="64479" y="2207918"/>
                        <a:pt x="1" y="2143440"/>
                        <a:pt x="1" y="2063902"/>
                      </a:cubicBezTo>
                      <a:lnTo>
                        <a:pt x="1" y="1390678"/>
                      </a:lnTo>
                      <a:lnTo>
                        <a:pt x="0" y="1390678"/>
                      </a:lnTo>
                      <a:lnTo>
                        <a:pt x="0" y="1030958"/>
                      </a:lnTo>
                      <a:cubicBezTo>
                        <a:pt x="0" y="876206"/>
                        <a:pt x="125452" y="750754"/>
                        <a:pt x="280204" y="750754"/>
                      </a:cubicBezTo>
                      <a:close/>
                      <a:moveTo>
                        <a:pt x="744888" y="0"/>
                      </a:moveTo>
                      <a:cubicBezTo>
                        <a:pt x="931180" y="0"/>
                        <a:pt x="1082199" y="151019"/>
                        <a:pt x="1082199" y="337311"/>
                      </a:cubicBezTo>
                      <a:cubicBezTo>
                        <a:pt x="1082199" y="523603"/>
                        <a:pt x="931180" y="674622"/>
                        <a:pt x="744888" y="674622"/>
                      </a:cubicBezTo>
                      <a:cubicBezTo>
                        <a:pt x="558596" y="674622"/>
                        <a:pt x="407577" y="523603"/>
                        <a:pt x="407577" y="337311"/>
                      </a:cubicBezTo>
                      <a:cubicBezTo>
                        <a:pt x="407577" y="151019"/>
                        <a:pt x="558596" y="0"/>
                        <a:pt x="744888" y="0"/>
                      </a:cubicBezTo>
                      <a:close/>
                    </a:path>
                  </a:pathLst>
                </a:custGeom>
                <a:solidFill>
                  <a:srgbClr val="1561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91" name="Round Same Side Corner Rectangle 8">
                  <a:extLst>
                    <a:ext uri="{FF2B5EF4-FFF2-40B4-BE49-F238E27FC236}">
                      <a16:creationId xmlns="" xmlns:a16="http://schemas.microsoft.com/office/drawing/2014/main" id="{DB67113F-D303-42DA-95BD-610BBED8BE92}"/>
                    </a:ext>
                  </a:extLst>
                </p:cNvPr>
                <p:cNvSpPr/>
                <p:nvPr/>
              </p:nvSpPr>
              <p:spPr>
                <a:xfrm>
                  <a:off x="7449021" y="3034322"/>
                  <a:ext cx="190545" cy="480657"/>
                </a:xfrm>
                <a:custGeom>
                  <a:avLst/>
                  <a:gdLst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8887 w 1489775"/>
                    <a:gd name="connsiteY10" fmla="*/ 2305078 h 3923699"/>
                    <a:gd name="connsiteX11" fmla="*/ 1151853 w 1489775"/>
                    <a:gd name="connsiteY11" fmla="*/ 3743699 h 3923699"/>
                    <a:gd name="connsiteX12" fmla="*/ 971853 w 1489775"/>
                    <a:gd name="connsiteY12" fmla="*/ 3923699 h 3923699"/>
                    <a:gd name="connsiteX13" fmla="*/ 791853 w 1489775"/>
                    <a:gd name="connsiteY13" fmla="*/ 3743699 h 3923699"/>
                    <a:gd name="connsiteX14" fmla="*/ 791853 w 1489775"/>
                    <a:gd name="connsiteY14" fmla="*/ 2305078 h 3923699"/>
                    <a:gd name="connsiteX15" fmla="*/ 683854 w 1489775"/>
                    <a:gd name="connsiteY15" fmla="*/ 2305078 h 3923699"/>
                    <a:gd name="connsiteX16" fmla="*/ 683854 w 1489775"/>
                    <a:gd name="connsiteY16" fmla="*/ 3743698 h 3923699"/>
                    <a:gd name="connsiteX17" fmla="*/ 503854 w 1489775"/>
                    <a:gd name="connsiteY17" fmla="*/ 3923698 h 3923699"/>
                    <a:gd name="connsiteX18" fmla="*/ 323854 w 1489775"/>
                    <a:gd name="connsiteY18" fmla="*/ 3743698 h 3923699"/>
                    <a:gd name="connsiteX19" fmla="*/ 323854 w 1489775"/>
                    <a:gd name="connsiteY19" fmla="*/ 2238914 h 3923699"/>
                    <a:gd name="connsiteX20" fmla="*/ 330887 w 1489775"/>
                    <a:gd name="connsiteY20" fmla="*/ 2238914 h 3923699"/>
                    <a:gd name="connsiteX21" fmla="*/ 330887 w 1489775"/>
                    <a:gd name="connsiteY21" fmla="*/ 1390678 h 3923699"/>
                    <a:gd name="connsiteX22" fmla="*/ 288033 w 1489775"/>
                    <a:gd name="connsiteY22" fmla="*/ 1390678 h 3923699"/>
                    <a:gd name="connsiteX23" fmla="*/ 288033 w 1489775"/>
                    <a:gd name="connsiteY23" fmla="*/ 2063902 h 3923699"/>
                    <a:gd name="connsiteX24" fmla="*/ 144017 w 1489775"/>
                    <a:gd name="connsiteY24" fmla="*/ 2207918 h 3923699"/>
                    <a:gd name="connsiteX25" fmla="*/ 1 w 1489775"/>
                    <a:gd name="connsiteY25" fmla="*/ 2063902 h 3923699"/>
                    <a:gd name="connsiteX26" fmla="*/ 1 w 1489775"/>
                    <a:gd name="connsiteY26" fmla="*/ 1390678 h 3923699"/>
                    <a:gd name="connsiteX27" fmla="*/ 0 w 1489775"/>
                    <a:gd name="connsiteY27" fmla="*/ 1390678 h 3923699"/>
                    <a:gd name="connsiteX28" fmla="*/ 0 w 1489775"/>
                    <a:gd name="connsiteY28" fmla="*/ 1030958 h 3923699"/>
                    <a:gd name="connsiteX29" fmla="*/ 280204 w 1489775"/>
                    <a:gd name="connsiteY29" fmla="*/ 750754 h 3923699"/>
                    <a:gd name="connsiteX30" fmla="*/ 744888 w 1489775"/>
                    <a:gd name="connsiteY30" fmla="*/ 0 h 3923699"/>
                    <a:gd name="connsiteX31" fmla="*/ 1082199 w 1489775"/>
                    <a:gd name="connsiteY31" fmla="*/ 337311 h 3923699"/>
                    <a:gd name="connsiteX32" fmla="*/ 744888 w 1489775"/>
                    <a:gd name="connsiteY32" fmla="*/ 674622 h 3923699"/>
                    <a:gd name="connsiteX33" fmla="*/ 407577 w 1489775"/>
                    <a:gd name="connsiteY33" fmla="*/ 337311 h 3923699"/>
                    <a:gd name="connsiteX34" fmla="*/ 744888 w 1489775"/>
                    <a:gd name="connsiteY34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23854 w 1489775"/>
                    <a:gd name="connsiteY18" fmla="*/ 2238914 h 3923699"/>
                    <a:gd name="connsiteX19" fmla="*/ 330887 w 1489775"/>
                    <a:gd name="connsiteY19" fmla="*/ 2238914 h 3923699"/>
                    <a:gd name="connsiteX20" fmla="*/ 330887 w 1489775"/>
                    <a:gd name="connsiteY20" fmla="*/ 1390678 h 3923699"/>
                    <a:gd name="connsiteX21" fmla="*/ 288033 w 1489775"/>
                    <a:gd name="connsiteY21" fmla="*/ 1390678 h 3923699"/>
                    <a:gd name="connsiteX22" fmla="*/ 288033 w 1489775"/>
                    <a:gd name="connsiteY22" fmla="*/ 2063902 h 3923699"/>
                    <a:gd name="connsiteX23" fmla="*/ 144017 w 1489775"/>
                    <a:gd name="connsiteY23" fmla="*/ 2207918 h 3923699"/>
                    <a:gd name="connsiteX24" fmla="*/ 1 w 1489775"/>
                    <a:gd name="connsiteY24" fmla="*/ 2063902 h 3923699"/>
                    <a:gd name="connsiteX25" fmla="*/ 1 w 1489775"/>
                    <a:gd name="connsiteY25" fmla="*/ 1390678 h 3923699"/>
                    <a:gd name="connsiteX26" fmla="*/ 0 w 1489775"/>
                    <a:gd name="connsiteY26" fmla="*/ 1390678 h 3923699"/>
                    <a:gd name="connsiteX27" fmla="*/ 0 w 1489775"/>
                    <a:gd name="connsiteY27" fmla="*/ 1030958 h 3923699"/>
                    <a:gd name="connsiteX28" fmla="*/ 280204 w 1489775"/>
                    <a:gd name="connsiteY28" fmla="*/ 750754 h 3923699"/>
                    <a:gd name="connsiteX29" fmla="*/ 744888 w 1489775"/>
                    <a:gd name="connsiteY29" fmla="*/ 0 h 3923699"/>
                    <a:gd name="connsiteX30" fmla="*/ 1082199 w 1489775"/>
                    <a:gd name="connsiteY30" fmla="*/ 337311 h 3923699"/>
                    <a:gd name="connsiteX31" fmla="*/ 744888 w 1489775"/>
                    <a:gd name="connsiteY31" fmla="*/ 674622 h 3923699"/>
                    <a:gd name="connsiteX32" fmla="*/ 407577 w 1489775"/>
                    <a:gd name="connsiteY32" fmla="*/ 337311 h 3923699"/>
                    <a:gd name="connsiteX33" fmla="*/ 744888 w 1489775"/>
                    <a:gd name="connsiteY33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23854 w 1489775"/>
                    <a:gd name="connsiteY18" fmla="*/ 2238914 h 3923699"/>
                    <a:gd name="connsiteX19" fmla="*/ 330887 w 1489775"/>
                    <a:gd name="connsiteY19" fmla="*/ 1390678 h 3923699"/>
                    <a:gd name="connsiteX20" fmla="*/ 288033 w 1489775"/>
                    <a:gd name="connsiteY20" fmla="*/ 1390678 h 3923699"/>
                    <a:gd name="connsiteX21" fmla="*/ 288033 w 1489775"/>
                    <a:gd name="connsiteY21" fmla="*/ 2063902 h 3923699"/>
                    <a:gd name="connsiteX22" fmla="*/ 144017 w 1489775"/>
                    <a:gd name="connsiteY22" fmla="*/ 2207918 h 3923699"/>
                    <a:gd name="connsiteX23" fmla="*/ 1 w 1489775"/>
                    <a:gd name="connsiteY23" fmla="*/ 2063902 h 3923699"/>
                    <a:gd name="connsiteX24" fmla="*/ 1 w 1489775"/>
                    <a:gd name="connsiteY24" fmla="*/ 1390678 h 3923699"/>
                    <a:gd name="connsiteX25" fmla="*/ 0 w 1489775"/>
                    <a:gd name="connsiteY25" fmla="*/ 1390678 h 3923699"/>
                    <a:gd name="connsiteX26" fmla="*/ 0 w 1489775"/>
                    <a:gd name="connsiteY26" fmla="*/ 1030958 h 3923699"/>
                    <a:gd name="connsiteX27" fmla="*/ 280204 w 1489775"/>
                    <a:gd name="connsiteY27" fmla="*/ 750754 h 3923699"/>
                    <a:gd name="connsiteX28" fmla="*/ 744888 w 1489775"/>
                    <a:gd name="connsiteY28" fmla="*/ 0 h 3923699"/>
                    <a:gd name="connsiteX29" fmla="*/ 1082199 w 1489775"/>
                    <a:gd name="connsiteY29" fmla="*/ 337311 h 3923699"/>
                    <a:gd name="connsiteX30" fmla="*/ 744888 w 1489775"/>
                    <a:gd name="connsiteY30" fmla="*/ 674622 h 3923699"/>
                    <a:gd name="connsiteX31" fmla="*/ 407577 w 1489775"/>
                    <a:gd name="connsiteY31" fmla="*/ 337311 h 3923699"/>
                    <a:gd name="connsiteX32" fmla="*/ 744888 w 1489775"/>
                    <a:gd name="connsiteY32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30887 w 1489775"/>
                    <a:gd name="connsiteY18" fmla="*/ 1390678 h 3923699"/>
                    <a:gd name="connsiteX19" fmla="*/ 288033 w 1489775"/>
                    <a:gd name="connsiteY19" fmla="*/ 1390678 h 3923699"/>
                    <a:gd name="connsiteX20" fmla="*/ 288033 w 1489775"/>
                    <a:gd name="connsiteY20" fmla="*/ 2063902 h 3923699"/>
                    <a:gd name="connsiteX21" fmla="*/ 144017 w 1489775"/>
                    <a:gd name="connsiteY21" fmla="*/ 2207918 h 3923699"/>
                    <a:gd name="connsiteX22" fmla="*/ 1 w 1489775"/>
                    <a:gd name="connsiteY22" fmla="*/ 2063902 h 3923699"/>
                    <a:gd name="connsiteX23" fmla="*/ 1 w 1489775"/>
                    <a:gd name="connsiteY23" fmla="*/ 1390678 h 3923699"/>
                    <a:gd name="connsiteX24" fmla="*/ 0 w 1489775"/>
                    <a:gd name="connsiteY24" fmla="*/ 1390678 h 3923699"/>
                    <a:gd name="connsiteX25" fmla="*/ 0 w 1489775"/>
                    <a:gd name="connsiteY25" fmla="*/ 1030958 h 3923699"/>
                    <a:gd name="connsiteX26" fmla="*/ 280204 w 1489775"/>
                    <a:gd name="connsiteY26" fmla="*/ 750754 h 3923699"/>
                    <a:gd name="connsiteX27" fmla="*/ 744888 w 1489775"/>
                    <a:gd name="connsiteY27" fmla="*/ 0 h 3923699"/>
                    <a:gd name="connsiteX28" fmla="*/ 1082199 w 1489775"/>
                    <a:gd name="connsiteY28" fmla="*/ 337311 h 3923699"/>
                    <a:gd name="connsiteX29" fmla="*/ 744888 w 1489775"/>
                    <a:gd name="connsiteY29" fmla="*/ 674622 h 3923699"/>
                    <a:gd name="connsiteX30" fmla="*/ 407577 w 1489775"/>
                    <a:gd name="connsiteY30" fmla="*/ 337311 h 3923699"/>
                    <a:gd name="connsiteX31" fmla="*/ 744888 w 1489775"/>
                    <a:gd name="connsiteY31" fmla="*/ 0 h 392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489775" h="3923699">
                      <a:moveTo>
                        <a:pt x="280204" y="750754"/>
                      </a:moveTo>
                      <a:lnTo>
                        <a:pt x="1209570" y="750754"/>
                      </a:lnTo>
                      <a:cubicBezTo>
                        <a:pt x="1364322" y="750754"/>
                        <a:pt x="1489774" y="876206"/>
                        <a:pt x="1489774" y="1030958"/>
                      </a:cubicBezTo>
                      <a:lnTo>
                        <a:pt x="1489774" y="1293518"/>
                      </a:lnTo>
                      <a:lnTo>
                        <a:pt x="1489775" y="1293518"/>
                      </a:lnTo>
                      <a:lnTo>
                        <a:pt x="1489775" y="2063902"/>
                      </a:lnTo>
                      <a:cubicBezTo>
                        <a:pt x="1489775" y="2143440"/>
                        <a:pt x="1425297" y="2207918"/>
                        <a:pt x="1345759" y="2207918"/>
                      </a:cubicBezTo>
                      <a:cubicBezTo>
                        <a:pt x="1266221" y="2207918"/>
                        <a:pt x="1201743" y="2143440"/>
                        <a:pt x="1201743" y="2063902"/>
                      </a:cubicBezTo>
                      <a:lnTo>
                        <a:pt x="1201743" y="1390678"/>
                      </a:lnTo>
                      <a:lnTo>
                        <a:pt x="1158887" y="1390678"/>
                      </a:lnTo>
                      <a:cubicBezTo>
                        <a:pt x="1156542" y="2175018"/>
                        <a:pt x="1154198" y="2959359"/>
                        <a:pt x="1151853" y="3743699"/>
                      </a:cubicBezTo>
                      <a:cubicBezTo>
                        <a:pt x="1151853" y="3843110"/>
                        <a:pt x="1071264" y="3923699"/>
                        <a:pt x="971853" y="3923699"/>
                      </a:cubicBezTo>
                      <a:cubicBezTo>
                        <a:pt x="872442" y="3923699"/>
                        <a:pt x="791853" y="3843110"/>
                        <a:pt x="791853" y="3743699"/>
                      </a:cubicBezTo>
                      <a:lnTo>
                        <a:pt x="791853" y="2305078"/>
                      </a:lnTo>
                      <a:lnTo>
                        <a:pt x="683854" y="2305078"/>
                      </a:lnTo>
                      <a:lnTo>
                        <a:pt x="683854" y="3743698"/>
                      </a:lnTo>
                      <a:cubicBezTo>
                        <a:pt x="683854" y="3843109"/>
                        <a:pt x="603265" y="3923698"/>
                        <a:pt x="503854" y="3923698"/>
                      </a:cubicBezTo>
                      <a:cubicBezTo>
                        <a:pt x="404443" y="3923698"/>
                        <a:pt x="323854" y="3843109"/>
                        <a:pt x="323854" y="3743698"/>
                      </a:cubicBezTo>
                      <a:cubicBezTo>
                        <a:pt x="326198" y="2959358"/>
                        <a:pt x="328543" y="2175018"/>
                        <a:pt x="330887" y="1390678"/>
                      </a:cubicBezTo>
                      <a:lnTo>
                        <a:pt x="288033" y="1390678"/>
                      </a:lnTo>
                      <a:lnTo>
                        <a:pt x="288033" y="2063902"/>
                      </a:lnTo>
                      <a:cubicBezTo>
                        <a:pt x="288033" y="2143440"/>
                        <a:pt x="223555" y="2207918"/>
                        <a:pt x="144017" y="2207918"/>
                      </a:cubicBezTo>
                      <a:cubicBezTo>
                        <a:pt x="64479" y="2207918"/>
                        <a:pt x="1" y="2143440"/>
                        <a:pt x="1" y="2063902"/>
                      </a:cubicBezTo>
                      <a:lnTo>
                        <a:pt x="1" y="1390678"/>
                      </a:lnTo>
                      <a:lnTo>
                        <a:pt x="0" y="1390678"/>
                      </a:lnTo>
                      <a:lnTo>
                        <a:pt x="0" y="1030958"/>
                      </a:lnTo>
                      <a:cubicBezTo>
                        <a:pt x="0" y="876206"/>
                        <a:pt x="125452" y="750754"/>
                        <a:pt x="280204" y="750754"/>
                      </a:cubicBezTo>
                      <a:close/>
                      <a:moveTo>
                        <a:pt x="744888" y="0"/>
                      </a:moveTo>
                      <a:cubicBezTo>
                        <a:pt x="931180" y="0"/>
                        <a:pt x="1082199" y="151019"/>
                        <a:pt x="1082199" y="337311"/>
                      </a:cubicBezTo>
                      <a:cubicBezTo>
                        <a:pt x="1082199" y="523603"/>
                        <a:pt x="931180" y="674622"/>
                        <a:pt x="744888" y="674622"/>
                      </a:cubicBezTo>
                      <a:cubicBezTo>
                        <a:pt x="558596" y="674622"/>
                        <a:pt x="407577" y="523603"/>
                        <a:pt x="407577" y="337311"/>
                      </a:cubicBezTo>
                      <a:cubicBezTo>
                        <a:pt x="407577" y="151019"/>
                        <a:pt x="558596" y="0"/>
                        <a:pt x="744888" y="0"/>
                      </a:cubicBezTo>
                      <a:close/>
                    </a:path>
                  </a:pathLst>
                </a:custGeom>
                <a:solidFill>
                  <a:srgbClr val="1561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92" name="Round Same Side Corner Rectangle 8">
                  <a:extLst>
                    <a:ext uri="{FF2B5EF4-FFF2-40B4-BE49-F238E27FC236}">
                      <a16:creationId xmlns="" xmlns:a16="http://schemas.microsoft.com/office/drawing/2014/main" id="{DB67113F-D303-42DA-95BD-610BBED8BE92}"/>
                    </a:ext>
                  </a:extLst>
                </p:cNvPr>
                <p:cNvSpPr/>
                <p:nvPr/>
              </p:nvSpPr>
              <p:spPr>
                <a:xfrm>
                  <a:off x="7675744" y="3037515"/>
                  <a:ext cx="190545" cy="480657"/>
                </a:xfrm>
                <a:custGeom>
                  <a:avLst/>
                  <a:gdLst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8887 w 1489775"/>
                    <a:gd name="connsiteY10" fmla="*/ 2305078 h 3923699"/>
                    <a:gd name="connsiteX11" fmla="*/ 1151853 w 1489775"/>
                    <a:gd name="connsiteY11" fmla="*/ 3743699 h 3923699"/>
                    <a:gd name="connsiteX12" fmla="*/ 971853 w 1489775"/>
                    <a:gd name="connsiteY12" fmla="*/ 3923699 h 3923699"/>
                    <a:gd name="connsiteX13" fmla="*/ 791853 w 1489775"/>
                    <a:gd name="connsiteY13" fmla="*/ 3743699 h 3923699"/>
                    <a:gd name="connsiteX14" fmla="*/ 791853 w 1489775"/>
                    <a:gd name="connsiteY14" fmla="*/ 2305078 h 3923699"/>
                    <a:gd name="connsiteX15" fmla="*/ 683854 w 1489775"/>
                    <a:gd name="connsiteY15" fmla="*/ 2305078 h 3923699"/>
                    <a:gd name="connsiteX16" fmla="*/ 683854 w 1489775"/>
                    <a:gd name="connsiteY16" fmla="*/ 3743698 h 3923699"/>
                    <a:gd name="connsiteX17" fmla="*/ 503854 w 1489775"/>
                    <a:gd name="connsiteY17" fmla="*/ 3923698 h 3923699"/>
                    <a:gd name="connsiteX18" fmla="*/ 323854 w 1489775"/>
                    <a:gd name="connsiteY18" fmla="*/ 3743698 h 3923699"/>
                    <a:gd name="connsiteX19" fmla="*/ 323854 w 1489775"/>
                    <a:gd name="connsiteY19" fmla="*/ 2238914 h 3923699"/>
                    <a:gd name="connsiteX20" fmla="*/ 330887 w 1489775"/>
                    <a:gd name="connsiteY20" fmla="*/ 2238914 h 3923699"/>
                    <a:gd name="connsiteX21" fmla="*/ 330887 w 1489775"/>
                    <a:gd name="connsiteY21" fmla="*/ 1390678 h 3923699"/>
                    <a:gd name="connsiteX22" fmla="*/ 288033 w 1489775"/>
                    <a:gd name="connsiteY22" fmla="*/ 1390678 h 3923699"/>
                    <a:gd name="connsiteX23" fmla="*/ 288033 w 1489775"/>
                    <a:gd name="connsiteY23" fmla="*/ 2063902 h 3923699"/>
                    <a:gd name="connsiteX24" fmla="*/ 144017 w 1489775"/>
                    <a:gd name="connsiteY24" fmla="*/ 2207918 h 3923699"/>
                    <a:gd name="connsiteX25" fmla="*/ 1 w 1489775"/>
                    <a:gd name="connsiteY25" fmla="*/ 2063902 h 3923699"/>
                    <a:gd name="connsiteX26" fmla="*/ 1 w 1489775"/>
                    <a:gd name="connsiteY26" fmla="*/ 1390678 h 3923699"/>
                    <a:gd name="connsiteX27" fmla="*/ 0 w 1489775"/>
                    <a:gd name="connsiteY27" fmla="*/ 1390678 h 3923699"/>
                    <a:gd name="connsiteX28" fmla="*/ 0 w 1489775"/>
                    <a:gd name="connsiteY28" fmla="*/ 1030958 h 3923699"/>
                    <a:gd name="connsiteX29" fmla="*/ 280204 w 1489775"/>
                    <a:gd name="connsiteY29" fmla="*/ 750754 h 3923699"/>
                    <a:gd name="connsiteX30" fmla="*/ 744888 w 1489775"/>
                    <a:gd name="connsiteY30" fmla="*/ 0 h 3923699"/>
                    <a:gd name="connsiteX31" fmla="*/ 1082199 w 1489775"/>
                    <a:gd name="connsiteY31" fmla="*/ 337311 h 3923699"/>
                    <a:gd name="connsiteX32" fmla="*/ 744888 w 1489775"/>
                    <a:gd name="connsiteY32" fmla="*/ 674622 h 3923699"/>
                    <a:gd name="connsiteX33" fmla="*/ 407577 w 1489775"/>
                    <a:gd name="connsiteY33" fmla="*/ 337311 h 3923699"/>
                    <a:gd name="connsiteX34" fmla="*/ 744888 w 1489775"/>
                    <a:gd name="connsiteY34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23854 w 1489775"/>
                    <a:gd name="connsiteY18" fmla="*/ 2238914 h 3923699"/>
                    <a:gd name="connsiteX19" fmla="*/ 330887 w 1489775"/>
                    <a:gd name="connsiteY19" fmla="*/ 2238914 h 3923699"/>
                    <a:gd name="connsiteX20" fmla="*/ 330887 w 1489775"/>
                    <a:gd name="connsiteY20" fmla="*/ 1390678 h 3923699"/>
                    <a:gd name="connsiteX21" fmla="*/ 288033 w 1489775"/>
                    <a:gd name="connsiteY21" fmla="*/ 1390678 h 3923699"/>
                    <a:gd name="connsiteX22" fmla="*/ 288033 w 1489775"/>
                    <a:gd name="connsiteY22" fmla="*/ 2063902 h 3923699"/>
                    <a:gd name="connsiteX23" fmla="*/ 144017 w 1489775"/>
                    <a:gd name="connsiteY23" fmla="*/ 2207918 h 3923699"/>
                    <a:gd name="connsiteX24" fmla="*/ 1 w 1489775"/>
                    <a:gd name="connsiteY24" fmla="*/ 2063902 h 3923699"/>
                    <a:gd name="connsiteX25" fmla="*/ 1 w 1489775"/>
                    <a:gd name="connsiteY25" fmla="*/ 1390678 h 3923699"/>
                    <a:gd name="connsiteX26" fmla="*/ 0 w 1489775"/>
                    <a:gd name="connsiteY26" fmla="*/ 1390678 h 3923699"/>
                    <a:gd name="connsiteX27" fmla="*/ 0 w 1489775"/>
                    <a:gd name="connsiteY27" fmla="*/ 1030958 h 3923699"/>
                    <a:gd name="connsiteX28" fmla="*/ 280204 w 1489775"/>
                    <a:gd name="connsiteY28" fmla="*/ 750754 h 3923699"/>
                    <a:gd name="connsiteX29" fmla="*/ 744888 w 1489775"/>
                    <a:gd name="connsiteY29" fmla="*/ 0 h 3923699"/>
                    <a:gd name="connsiteX30" fmla="*/ 1082199 w 1489775"/>
                    <a:gd name="connsiteY30" fmla="*/ 337311 h 3923699"/>
                    <a:gd name="connsiteX31" fmla="*/ 744888 w 1489775"/>
                    <a:gd name="connsiteY31" fmla="*/ 674622 h 3923699"/>
                    <a:gd name="connsiteX32" fmla="*/ 407577 w 1489775"/>
                    <a:gd name="connsiteY32" fmla="*/ 337311 h 3923699"/>
                    <a:gd name="connsiteX33" fmla="*/ 744888 w 1489775"/>
                    <a:gd name="connsiteY33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23854 w 1489775"/>
                    <a:gd name="connsiteY18" fmla="*/ 2238914 h 3923699"/>
                    <a:gd name="connsiteX19" fmla="*/ 330887 w 1489775"/>
                    <a:gd name="connsiteY19" fmla="*/ 1390678 h 3923699"/>
                    <a:gd name="connsiteX20" fmla="*/ 288033 w 1489775"/>
                    <a:gd name="connsiteY20" fmla="*/ 1390678 h 3923699"/>
                    <a:gd name="connsiteX21" fmla="*/ 288033 w 1489775"/>
                    <a:gd name="connsiteY21" fmla="*/ 2063902 h 3923699"/>
                    <a:gd name="connsiteX22" fmla="*/ 144017 w 1489775"/>
                    <a:gd name="connsiteY22" fmla="*/ 2207918 h 3923699"/>
                    <a:gd name="connsiteX23" fmla="*/ 1 w 1489775"/>
                    <a:gd name="connsiteY23" fmla="*/ 2063902 h 3923699"/>
                    <a:gd name="connsiteX24" fmla="*/ 1 w 1489775"/>
                    <a:gd name="connsiteY24" fmla="*/ 1390678 h 3923699"/>
                    <a:gd name="connsiteX25" fmla="*/ 0 w 1489775"/>
                    <a:gd name="connsiteY25" fmla="*/ 1390678 h 3923699"/>
                    <a:gd name="connsiteX26" fmla="*/ 0 w 1489775"/>
                    <a:gd name="connsiteY26" fmla="*/ 1030958 h 3923699"/>
                    <a:gd name="connsiteX27" fmla="*/ 280204 w 1489775"/>
                    <a:gd name="connsiteY27" fmla="*/ 750754 h 3923699"/>
                    <a:gd name="connsiteX28" fmla="*/ 744888 w 1489775"/>
                    <a:gd name="connsiteY28" fmla="*/ 0 h 3923699"/>
                    <a:gd name="connsiteX29" fmla="*/ 1082199 w 1489775"/>
                    <a:gd name="connsiteY29" fmla="*/ 337311 h 3923699"/>
                    <a:gd name="connsiteX30" fmla="*/ 744888 w 1489775"/>
                    <a:gd name="connsiteY30" fmla="*/ 674622 h 3923699"/>
                    <a:gd name="connsiteX31" fmla="*/ 407577 w 1489775"/>
                    <a:gd name="connsiteY31" fmla="*/ 337311 h 3923699"/>
                    <a:gd name="connsiteX32" fmla="*/ 744888 w 1489775"/>
                    <a:gd name="connsiteY32" fmla="*/ 0 h 3923699"/>
                    <a:gd name="connsiteX0" fmla="*/ 280204 w 1489775"/>
                    <a:gd name="connsiteY0" fmla="*/ 750754 h 3923699"/>
                    <a:gd name="connsiteX1" fmla="*/ 1209570 w 1489775"/>
                    <a:gd name="connsiteY1" fmla="*/ 750754 h 3923699"/>
                    <a:gd name="connsiteX2" fmla="*/ 1489774 w 1489775"/>
                    <a:gd name="connsiteY2" fmla="*/ 1030958 h 3923699"/>
                    <a:gd name="connsiteX3" fmla="*/ 1489774 w 1489775"/>
                    <a:gd name="connsiteY3" fmla="*/ 1293518 h 3923699"/>
                    <a:gd name="connsiteX4" fmla="*/ 1489775 w 1489775"/>
                    <a:gd name="connsiteY4" fmla="*/ 1293518 h 3923699"/>
                    <a:gd name="connsiteX5" fmla="*/ 1489775 w 1489775"/>
                    <a:gd name="connsiteY5" fmla="*/ 2063902 h 3923699"/>
                    <a:gd name="connsiteX6" fmla="*/ 1345759 w 1489775"/>
                    <a:gd name="connsiteY6" fmla="*/ 2207918 h 3923699"/>
                    <a:gd name="connsiteX7" fmla="*/ 1201743 w 1489775"/>
                    <a:gd name="connsiteY7" fmla="*/ 2063902 h 3923699"/>
                    <a:gd name="connsiteX8" fmla="*/ 1201743 w 1489775"/>
                    <a:gd name="connsiteY8" fmla="*/ 1390678 h 3923699"/>
                    <a:gd name="connsiteX9" fmla="*/ 1158887 w 1489775"/>
                    <a:gd name="connsiteY9" fmla="*/ 1390678 h 3923699"/>
                    <a:gd name="connsiteX10" fmla="*/ 1151853 w 1489775"/>
                    <a:gd name="connsiteY10" fmla="*/ 3743699 h 3923699"/>
                    <a:gd name="connsiteX11" fmla="*/ 971853 w 1489775"/>
                    <a:gd name="connsiteY11" fmla="*/ 3923699 h 3923699"/>
                    <a:gd name="connsiteX12" fmla="*/ 791853 w 1489775"/>
                    <a:gd name="connsiteY12" fmla="*/ 3743699 h 3923699"/>
                    <a:gd name="connsiteX13" fmla="*/ 791853 w 1489775"/>
                    <a:gd name="connsiteY13" fmla="*/ 2305078 h 3923699"/>
                    <a:gd name="connsiteX14" fmla="*/ 683854 w 1489775"/>
                    <a:gd name="connsiteY14" fmla="*/ 2305078 h 3923699"/>
                    <a:gd name="connsiteX15" fmla="*/ 683854 w 1489775"/>
                    <a:gd name="connsiteY15" fmla="*/ 3743698 h 3923699"/>
                    <a:gd name="connsiteX16" fmla="*/ 503854 w 1489775"/>
                    <a:gd name="connsiteY16" fmla="*/ 3923698 h 3923699"/>
                    <a:gd name="connsiteX17" fmla="*/ 323854 w 1489775"/>
                    <a:gd name="connsiteY17" fmla="*/ 3743698 h 3923699"/>
                    <a:gd name="connsiteX18" fmla="*/ 330887 w 1489775"/>
                    <a:gd name="connsiteY18" fmla="*/ 1390678 h 3923699"/>
                    <a:gd name="connsiteX19" fmla="*/ 288033 w 1489775"/>
                    <a:gd name="connsiteY19" fmla="*/ 1390678 h 3923699"/>
                    <a:gd name="connsiteX20" fmla="*/ 288033 w 1489775"/>
                    <a:gd name="connsiteY20" fmla="*/ 2063902 h 3923699"/>
                    <a:gd name="connsiteX21" fmla="*/ 144017 w 1489775"/>
                    <a:gd name="connsiteY21" fmla="*/ 2207918 h 3923699"/>
                    <a:gd name="connsiteX22" fmla="*/ 1 w 1489775"/>
                    <a:gd name="connsiteY22" fmla="*/ 2063902 h 3923699"/>
                    <a:gd name="connsiteX23" fmla="*/ 1 w 1489775"/>
                    <a:gd name="connsiteY23" fmla="*/ 1390678 h 3923699"/>
                    <a:gd name="connsiteX24" fmla="*/ 0 w 1489775"/>
                    <a:gd name="connsiteY24" fmla="*/ 1390678 h 3923699"/>
                    <a:gd name="connsiteX25" fmla="*/ 0 w 1489775"/>
                    <a:gd name="connsiteY25" fmla="*/ 1030958 h 3923699"/>
                    <a:gd name="connsiteX26" fmla="*/ 280204 w 1489775"/>
                    <a:gd name="connsiteY26" fmla="*/ 750754 h 3923699"/>
                    <a:gd name="connsiteX27" fmla="*/ 744888 w 1489775"/>
                    <a:gd name="connsiteY27" fmla="*/ 0 h 3923699"/>
                    <a:gd name="connsiteX28" fmla="*/ 1082199 w 1489775"/>
                    <a:gd name="connsiteY28" fmla="*/ 337311 h 3923699"/>
                    <a:gd name="connsiteX29" fmla="*/ 744888 w 1489775"/>
                    <a:gd name="connsiteY29" fmla="*/ 674622 h 3923699"/>
                    <a:gd name="connsiteX30" fmla="*/ 407577 w 1489775"/>
                    <a:gd name="connsiteY30" fmla="*/ 337311 h 3923699"/>
                    <a:gd name="connsiteX31" fmla="*/ 744888 w 1489775"/>
                    <a:gd name="connsiteY31" fmla="*/ 0 h 392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489775" h="3923699">
                      <a:moveTo>
                        <a:pt x="280204" y="750754"/>
                      </a:moveTo>
                      <a:lnTo>
                        <a:pt x="1209570" y="750754"/>
                      </a:lnTo>
                      <a:cubicBezTo>
                        <a:pt x="1364322" y="750754"/>
                        <a:pt x="1489774" y="876206"/>
                        <a:pt x="1489774" y="1030958"/>
                      </a:cubicBezTo>
                      <a:lnTo>
                        <a:pt x="1489774" y="1293518"/>
                      </a:lnTo>
                      <a:lnTo>
                        <a:pt x="1489775" y="1293518"/>
                      </a:lnTo>
                      <a:lnTo>
                        <a:pt x="1489775" y="2063902"/>
                      </a:lnTo>
                      <a:cubicBezTo>
                        <a:pt x="1489775" y="2143440"/>
                        <a:pt x="1425297" y="2207918"/>
                        <a:pt x="1345759" y="2207918"/>
                      </a:cubicBezTo>
                      <a:cubicBezTo>
                        <a:pt x="1266221" y="2207918"/>
                        <a:pt x="1201743" y="2143440"/>
                        <a:pt x="1201743" y="2063902"/>
                      </a:cubicBezTo>
                      <a:lnTo>
                        <a:pt x="1201743" y="1390678"/>
                      </a:lnTo>
                      <a:lnTo>
                        <a:pt x="1158887" y="1390678"/>
                      </a:lnTo>
                      <a:cubicBezTo>
                        <a:pt x="1156542" y="2175018"/>
                        <a:pt x="1154198" y="2959359"/>
                        <a:pt x="1151853" y="3743699"/>
                      </a:cubicBezTo>
                      <a:cubicBezTo>
                        <a:pt x="1151853" y="3843110"/>
                        <a:pt x="1071264" y="3923699"/>
                        <a:pt x="971853" y="3923699"/>
                      </a:cubicBezTo>
                      <a:cubicBezTo>
                        <a:pt x="872442" y="3923699"/>
                        <a:pt x="791853" y="3843110"/>
                        <a:pt x="791853" y="3743699"/>
                      </a:cubicBezTo>
                      <a:lnTo>
                        <a:pt x="791853" y="2305078"/>
                      </a:lnTo>
                      <a:lnTo>
                        <a:pt x="683854" y="2305078"/>
                      </a:lnTo>
                      <a:lnTo>
                        <a:pt x="683854" y="3743698"/>
                      </a:lnTo>
                      <a:cubicBezTo>
                        <a:pt x="683854" y="3843109"/>
                        <a:pt x="603265" y="3923698"/>
                        <a:pt x="503854" y="3923698"/>
                      </a:cubicBezTo>
                      <a:cubicBezTo>
                        <a:pt x="404443" y="3923698"/>
                        <a:pt x="323854" y="3843109"/>
                        <a:pt x="323854" y="3743698"/>
                      </a:cubicBezTo>
                      <a:cubicBezTo>
                        <a:pt x="326198" y="2959358"/>
                        <a:pt x="328543" y="2175018"/>
                        <a:pt x="330887" y="1390678"/>
                      </a:cubicBezTo>
                      <a:lnTo>
                        <a:pt x="288033" y="1390678"/>
                      </a:lnTo>
                      <a:lnTo>
                        <a:pt x="288033" y="2063902"/>
                      </a:lnTo>
                      <a:cubicBezTo>
                        <a:pt x="288033" y="2143440"/>
                        <a:pt x="223555" y="2207918"/>
                        <a:pt x="144017" y="2207918"/>
                      </a:cubicBezTo>
                      <a:cubicBezTo>
                        <a:pt x="64479" y="2207918"/>
                        <a:pt x="1" y="2143440"/>
                        <a:pt x="1" y="2063902"/>
                      </a:cubicBezTo>
                      <a:lnTo>
                        <a:pt x="1" y="1390678"/>
                      </a:lnTo>
                      <a:lnTo>
                        <a:pt x="0" y="1390678"/>
                      </a:lnTo>
                      <a:lnTo>
                        <a:pt x="0" y="1030958"/>
                      </a:lnTo>
                      <a:cubicBezTo>
                        <a:pt x="0" y="876206"/>
                        <a:pt x="125452" y="750754"/>
                        <a:pt x="280204" y="750754"/>
                      </a:cubicBezTo>
                      <a:close/>
                      <a:moveTo>
                        <a:pt x="744888" y="0"/>
                      </a:moveTo>
                      <a:cubicBezTo>
                        <a:pt x="931180" y="0"/>
                        <a:pt x="1082199" y="151019"/>
                        <a:pt x="1082199" y="337311"/>
                      </a:cubicBezTo>
                      <a:cubicBezTo>
                        <a:pt x="1082199" y="523603"/>
                        <a:pt x="931180" y="674622"/>
                        <a:pt x="744888" y="674622"/>
                      </a:cubicBezTo>
                      <a:cubicBezTo>
                        <a:pt x="558596" y="674622"/>
                        <a:pt x="407577" y="523603"/>
                        <a:pt x="407577" y="337311"/>
                      </a:cubicBezTo>
                      <a:cubicBezTo>
                        <a:pt x="407577" y="151019"/>
                        <a:pt x="558596" y="0"/>
                        <a:pt x="744888" y="0"/>
                      </a:cubicBezTo>
                      <a:close/>
                    </a:path>
                  </a:pathLst>
                </a:custGeom>
                <a:solidFill>
                  <a:srgbClr val="1561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88" name="Round Same Side Corner Rectangle 8">
                <a:extLst>
                  <a:ext uri="{FF2B5EF4-FFF2-40B4-BE49-F238E27FC236}">
                    <a16:creationId xmlns="" xmlns:a16="http://schemas.microsoft.com/office/drawing/2014/main" id="{DB67113F-D303-42DA-95BD-610BBED8BE92}"/>
                  </a:ext>
                </a:extLst>
              </p:cNvPr>
              <p:cNvSpPr/>
              <p:nvPr/>
            </p:nvSpPr>
            <p:spPr>
              <a:xfrm>
                <a:off x="8071137" y="4038516"/>
                <a:ext cx="190545" cy="480657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rgbClr val="1561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93" name="Прямоугольник 92"/>
          <p:cNvSpPr/>
          <p:nvPr/>
        </p:nvSpPr>
        <p:spPr>
          <a:xfrm>
            <a:off x="7147089" y="4939847"/>
            <a:ext cx="3567992" cy="1357066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r>
              <a:rPr lang="ru-RU" sz="1700" b="1" kern="0" spc="44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50,4%</a:t>
            </a:r>
            <a:r>
              <a:rPr lang="ru-RU" sz="1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обеспеченность объектами физической культуры и спорта;</a:t>
            </a:r>
          </a:p>
          <a:p>
            <a:endParaRPr lang="ru-RU" sz="1700" b="1" kern="0" spc="44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endParaRPr lang="ru-RU" sz="1700" b="1" kern="0" spc="44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endParaRPr lang="ru-RU" sz="1400" b="1" dirty="0">
              <a:solidFill>
                <a:srgbClr val="15614F"/>
              </a:solidFill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7125288" y="5471470"/>
            <a:ext cx="3600246" cy="593717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lvl="0"/>
            <a:r>
              <a:rPr lang="ru-RU" sz="1700" b="1" kern="0" spc="44" dirty="0">
                <a:solidFill>
                  <a:srgbClr val="FF0000"/>
                </a:solidFill>
                <a:cs typeface="Times New Roman" pitchFamily="18" charset="0"/>
              </a:rPr>
              <a:t>17 539 </a:t>
            </a:r>
            <a:r>
              <a:rPr lang="ru-RU" sz="1400" b="1" dirty="0">
                <a:cs typeface="Times New Roman" pitchFamily="18" charset="0"/>
              </a:rPr>
              <a:t>занимающихся физической культурой и спортом;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7110736" y="5946181"/>
            <a:ext cx="3560315" cy="1034764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lvl="0"/>
            <a:r>
              <a:rPr lang="ru-RU" sz="1700" b="1" kern="0" spc="44" dirty="0">
                <a:solidFill>
                  <a:srgbClr val="FF0000"/>
                </a:solidFill>
                <a:cs typeface="Times New Roman" pitchFamily="18" charset="0"/>
              </a:rPr>
              <a:t>18</a:t>
            </a:r>
            <a:r>
              <a:rPr lang="ru-RU" sz="1400" b="1" dirty="0">
                <a:solidFill>
                  <a:srgbClr val="15614F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спортсменов района включены в основной и резервный состав юношеских сборных команд ХМАО – Югры по видам спорта;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7114786" y="6890173"/>
            <a:ext cx="3717520" cy="593717"/>
          </a:xfrm>
          <a:prstGeom prst="rect">
            <a:avLst/>
          </a:prstGeom>
        </p:spPr>
        <p:txBody>
          <a:bodyPr wrap="square" lIns="99551" tIns="49775" rIns="99551" bIns="49775">
            <a:spAutoFit/>
          </a:bodyPr>
          <a:lstStyle/>
          <a:p>
            <a:pPr lvl="0"/>
            <a:r>
              <a:rPr lang="ru-RU" sz="1700" b="1" kern="0" spc="44" dirty="0">
                <a:solidFill>
                  <a:srgbClr val="FF0000"/>
                </a:solidFill>
                <a:cs typeface="Times New Roman" pitchFamily="18" charset="0"/>
              </a:rPr>
              <a:t>28</a:t>
            </a:r>
            <a:r>
              <a:rPr lang="ru-RU" sz="1400" b="1" dirty="0">
                <a:solidFill>
                  <a:srgbClr val="15614F"/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cs typeface="Times New Roman" pitchFamily="18" charset="0"/>
              </a:rPr>
              <a:t>спортивных секций  осуществляют учебно-тренировочный процесс</a:t>
            </a:r>
          </a:p>
        </p:txBody>
      </p:sp>
      <p:pic>
        <p:nvPicPr>
          <p:cNvPr id="97" name="Picture 2" descr="\\10.10.1.6\общие папки\Обмен\#БРЕНДБУК\Логотип и шрифт\Логотип\Паттерн узор.png">
            <a:extLst>
              <a:ext uri="{FF2B5EF4-FFF2-40B4-BE49-F238E27FC236}">
                <a16:creationId xmlns:a16="http://schemas.microsoft.com/office/drawing/2014/main" xmlns="" id="{9C2052B0-46BE-4305-9730-CDD0C7476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68"/>
          <a:stretch/>
        </p:blipFill>
        <p:spPr bwMode="auto">
          <a:xfrm rot="10800000">
            <a:off x="9320750" y="70656"/>
            <a:ext cx="1367598" cy="7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88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878948" y="633486"/>
            <a:ext cx="1251908" cy="355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object 25"/>
          <p:cNvSpPr/>
          <p:nvPr/>
        </p:nvSpPr>
        <p:spPr>
          <a:xfrm>
            <a:off x="248630" y="666296"/>
            <a:ext cx="3541142" cy="511226"/>
          </a:xfrm>
          <a:custGeom>
            <a:avLst/>
            <a:gdLst/>
            <a:ahLst/>
            <a:cxnLst/>
            <a:rect l="l" t="t" r="r" b="b"/>
            <a:pathLst>
              <a:path w="2940685" h="476885">
                <a:moveTo>
                  <a:pt x="0" y="476681"/>
                </a:moveTo>
                <a:lnTo>
                  <a:pt x="2940431" y="476681"/>
                </a:lnTo>
                <a:lnTo>
                  <a:pt x="2940431" y="0"/>
                </a:lnTo>
                <a:lnTo>
                  <a:pt x="0" y="0"/>
                </a:lnTo>
                <a:lnTo>
                  <a:pt x="0" y="476681"/>
                </a:lnTo>
                <a:close/>
              </a:path>
            </a:pathLst>
          </a:custGeom>
          <a:solidFill>
            <a:srgbClr val="1B6F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6"/>
          <p:cNvSpPr txBox="1"/>
          <p:nvPr/>
        </p:nvSpPr>
        <p:spPr>
          <a:xfrm>
            <a:off x="431587" y="773330"/>
            <a:ext cx="3104342" cy="3013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ДЕМОГРАФИЯ </a:t>
            </a:r>
            <a:endParaRPr lang="ru-RU" b="1" spc="-79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object 28"/>
          <p:cNvSpPr/>
          <p:nvPr/>
        </p:nvSpPr>
        <p:spPr>
          <a:xfrm>
            <a:off x="59737" y="641360"/>
            <a:ext cx="590274" cy="540384"/>
          </a:xfrm>
          <a:custGeom>
            <a:avLst/>
            <a:gdLst/>
            <a:ahLst/>
            <a:cxnLst/>
            <a:rect l="l" t="t" r="r" b="b"/>
            <a:pathLst>
              <a:path w="540385" h="540385">
                <a:moveTo>
                  <a:pt x="0" y="270001"/>
                </a:moveTo>
                <a:lnTo>
                  <a:pt x="4350" y="221470"/>
                </a:lnTo>
                <a:lnTo>
                  <a:pt x="16892" y="175792"/>
                </a:lnTo>
                <a:lnTo>
                  <a:pt x="36864" y="133730"/>
                </a:lnTo>
                <a:lnTo>
                  <a:pt x="63502" y="96046"/>
                </a:lnTo>
                <a:lnTo>
                  <a:pt x="96044" y="63503"/>
                </a:lnTo>
                <a:lnTo>
                  <a:pt x="133728" y="36864"/>
                </a:lnTo>
                <a:lnTo>
                  <a:pt x="175790" y="16892"/>
                </a:lnTo>
                <a:lnTo>
                  <a:pt x="221468" y="4350"/>
                </a:lnTo>
                <a:lnTo>
                  <a:pt x="269999" y="0"/>
                </a:lnTo>
                <a:lnTo>
                  <a:pt x="318530" y="4350"/>
                </a:lnTo>
                <a:lnTo>
                  <a:pt x="364208" y="16892"/>
                </a:lnTo>
                <a:lnTo>
                  <a:pt x="406271" y="36864"/>
                </a:lnTo>
                <a:lnTo>
                  <a:pt x="443955" y="63503"/>
                </a:lnTo>
                <a:lnTo>
                  <a:pt x="476497" y="96046"/>
                </a:lnTo>
                <a:lnTo>
                  <a:pt x="503136" y="133730"/>
                </a:lnTo>
                <a:lnTo>
                  <a:pt x="523108" y="175792"/>
                </a:lnTo>
                <a:lnTo>
                  <a:pt x="535651" y="221470"/>
                </a:lnTo>
                <a:lnTo>
                  <a:pt x="540001" y="270001"/>
                </a:lnTo>
                <a:lnTo>
                  <a:pt x="535651" y="318536"/>
                </a:lnTo>
                <a:lnTo>
                  <a:pt x="523108" y="364216"/>
                </a:lnTo>
                <a:lnTo>
                  <a:pt x="503136" y="406279"/>
                </a:lnTo>
                <a:lnTo>
                  <a:pt x="476497" y="443963"/>
                </a:lnTo>
                <a:lnTo>
                  <a:pt x="443955" y="476504"/>
                </a:lnTo>
                <a:lnTo>
                  <a:pt x="406271" y="503142"/>
                </a:lnTo>
                <a:lnTo>
                  <a:pt x="364208" y="523112"/>
                </a:lnTo>
                <a:lnTo>
                  <a:pt x="318530" y="535654"/>
                </a:lnTo>
                <a:lnTo>
                  <a:pt x="269999" y="540003"/>
                </a:lnTo>
                <a:lnTo>
                  <a:pt x="221468" y="535654"/>
                </a:lnTo>
                <a:lnTo>
                  <a:pt x="175790" y="523112"/>
                </a:lnTo>
                <a:lnTo>
                  <a:pt x="133728" y="503142"/>
                </a:lnTo>
                <a:lnTo>
                  <a:pt x="96044" y="476504"/>
                </a:lnTo>
                <a:lnTo>
                  <a:pt x="63502" y="443963"/>
                </a:lnTo>
                <a:lnTo>
                  <a:pt x="36864" y="406279"/>
                </a:lnTo>
                <a:lnTo>
                  <a:pt x="16892" y="364216"/>
                </a:lnTo>
                <a:lnTo>
                  <a:pt x="4350" y="318536"/>
                </a:lnTo>
                <a:lnTo>
                  <a:pt x="0" y="270001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Группа 21"/>
          <p:cNvGrpSpPr/>
          <p:nvPr/>
        </p:nvGrpSpPr>
        <p:grpSpPr>
          <a:xfrm>
            <a:off x="3240923" y="669083"/>
            <a:ext cx="4062451" cy="573087"/>
            <a:chOff x="2989719" y="5679623"/>
            <a:chExt cx="3839960" cy="573087"/>
          </a:xfrm>
        </p:grpSpPr>
        <p:sp>
          <p:nvSpPr>
            <p:cNvPr id="23" name="object 30"/>
            <p:cNvSpPr/>
            <p:nvPr/>
          </p:nvSpPr>
          <p:spPr>
            <a:xfrm>
              <a:off x="3300984" y="5693981"/>
              <a:ext cx="3528695" cy="523240"/>
            </a:xfrm>
            <a:custGeom>
              <a:avLst/>
              <a:gdLst/>
              <a:ahLst/>
              <a:cxnLst/>
              <a:rect l="l" t="t" r="r" b="b"/>
              <a:pathLst>
                <a:path w="3528695" h="523239">
                  <a:moveTo>
                    <a:pt x="0" y="523227"/>
                  </a:moveTo>
                  <a:lnTo>
                    <a:pt x="3528187" y="523227"/>
                  </a:lnTo>
                  <a:lnTo>
                    <a:pt x="3528187" y="0"/>
                  </a:lnTo>
                  <a:lnTo>
                    <a:pt x="0" y="0"/>
                  </a:lnTo>
                  <a:lnTo>
                    <a:pt x="0" y="523227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9719" y="5679623"/>
              <a:ext cx="636027" cy="573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769" y="5725117"/>
              <a:ext cx="541927" cy="501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object 26"/>
            <p:cNvSpPr txBox="1"/>
            <p:nvPr/>
          </p:nvSpPr>
          <p:spPr>
            <a:xfrm>
              <a:off x="3578894" y="5774816"/>
              <a:ext cx="2757106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00"/>
                </a:spcBef>
              </a:pPr>
              <a:r>
                <a:rPr lang="ru-RU" b="1" dirty="0">
                  <a:solidFill>
                    <a:schemeClr val="bg1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ОБРАЗОВАНИЕ</a:t>
              </a:r>
              <a:endParaRPr lang="ru-RU" b="1" spc="-79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097579" y="4053488"/>
            <a:ext cx="3577855" cy="547885"/>
            <a:chOff x="698126" y="5669628"/>
            <a:chExt cx="3878030" cy="547885"/>
          </a:xfrm>
        </p:grpSpPr>
        <p:sp>
          <p:nvSpPr>
            <p:cNvPr id="28" name="object 25"/>
            <p:cNvSpPr/>
            <p:nvPr/>
          </p:nvSpPr>
          <p:spPr>
            <a:xfrm>
              <a:off x="1005453" y="5706287"/>
              <a:ext cx="3570703" cy="511226"/>
            </a:xfrm>
            <a:custGeom>
              <a:avLst/>
              <a:gdLst/>
              <a:ahLst/>
              <a:cxnLst/>
              <a:rect l="l" t="t" r="r" b="b"/>
              <a:pathLst>
                <a:path w="2940685" h="476885">
                  <a:moveTo>
                    <a:pt x="0" y="476681"/>
                  </a:moveTo>
                  <a:lnTo>
                    <a:pt x="2940431" y="476681"/>
                  </a:lnTo>
                  <a:lnTo>
                    <a:pt x="2940431" y="0"/>
                  </a:lnTo>
                  <a:lnTo>
                    <a:pt x="0" y="0"/>
                  </a:lnTo>
                  <a:lnTo>
                    <a:pt x="0" y="476681"/>
                  </a:lnTo>
                  <a:close/>
                </a:path>
              </a:pathLst>
            </a:custGeom>
            <a:solidFill>
              <a:srgbClr val="1B6F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7"/>
            <p:cNvSpPr/>
            <p:nvPr/>
          </p:nvSpPr>
          <p:spPr>
            <a:xfrm>
              <a:off x="698126" y="5677128"/>
              <a:ext cx="628940" cy="540385"/>
            </a:xfrm>
            <a:custGeom>
              <a:avLst/>
              <a:gdLst/>
              <a:ahLst/>
              <a:cxnLst/>
              <a:rect l="l" t="t" r="r" b="b"/>
              <a:pathLst>
                <a:path w="540385" h="540385">
                  <a:moveTo>
                    <a:pt x="269999" y="0"/>
                  </a:moveTo>
                  <a:lnTo>
                    <a:pt x="221468" y="4350"/>
                  </a:lnTo>
                  <a:lnTo>
                    <a:pt x="175790" y="16892"/>
                  </a:lnTo>
                  <a:lnTo>
                    <a:pt x="133728" y="36864"/>
                  </a:lnTo>
                  <a:lnTo>
                    <a:pt x="96044" y="63503"/>
                  </a:lnTo>
                  <a:lnTo>
                    <a:pt x="63502" y="96046"/>
                  </a:lnTo>
                  <a:lnTo>
                    <a:pt x="36864" y="133730"/>
                  </a:lnTo>
                  <a:lnTo>
                    <a:pt x="16892" y="175792"/>
                  </a:lnTo>
                  <a:lnTo>
                    <a:pt x="4350" y="221470"/>
                  </a:lnTo>
                  <a:lnTo>
                    <a:pt x="0" y="270001"/>
                  </a:lnTo>
                  <a:lnTo>
                    <a:pt x="4350" y="318536"/>
                  </a:lnTo>
                  <a:lnTo>
                    <a:pt x="16892" y="364216"/>
                  </a:lnTo>
                  <a:lnTo>
                    <a:pt x="36864" y="406279"/>
                  </a:lnTo>
                  <a:lnTo>
                    <a:pt x="63502" y="443963"/>
                  </a:lnTo>
                  <a:lnTo>
                    <a:pt x="96044" y="476504"/>
                  </a:lnTo>
                  <a:lnTo>
                    <a:pt x="133728" y="503142"/>
                  </a:lnTo>
                  <a:lnTo>
                    <a:pt x="175790" y="523112"/>
                  </a:lnTo>
                  <a:lnTo>
                    <a:pt x="221468" y="535654"/>
                  </a:lnTo>
                  <a:lnTo>
                    <a:pt x="269999" y="540003"/>
                  </a:lnTo>
                  <a:lnTo>
                    <a:pt x="318530" y="535654"/>
                  </a:lnTo>
                  <a:lnTo>
                    <a:pt x="364208" y="523112"/>
                  </a:lnTo>
                  <a:lnTo>
                    <a:pt x="406271" y="503142"/>
                  </a:lnTo>
                  <a:lnTo>
                    <a:pt x="443955" y="476504"/>
                  </a:lnTo>
                  <a:lnTo>
                    <a:pt x="476497" y="443963"/>
                  </a:lnTo>
                  <a:lnTo>
                    <a:pt x="503136" y="406279"/>
                  </a:lnTo>
                  <a:lnTo>
                    <a:pt x="523108" y="364216"/>
                  </a:lnTo>
                  <a:lnTo>
                    <a:pt x="535651" y="318536"/>
                  </a:lnTo>
                  <a:lnTo>
                    <a:pt x="540001" y="270001"/>
                  </a:lnTo>
                  <a:lnTo>
                    <a:pt x="535651" y="221470"/>
                  </a:lnTo>
                  <a:lnTo>
                    <a:pt x="523108" y="175792"/>
                  </a:lnTo>
                  <a:lnTo>
                    <a:pt x="503136" y="133730"/>
                  </a:lnTo>
                  <a:lnTo>
                    <a:pt x="476497" y="96046"/>
                  </a:lnTo>
                  <a:lnTo>
                    <a:pt x="443955" y="63503"/>
                  </a:lnTo>
                  <a:lnTo>
                    <a:pt x="406271" y="36864"/>
                  </a:lnTo>
                  <a:lnTo>
                    <a:pt x="364208" y="16892"/>
                  </a:lnTo>
                  <a:lnTo>
                    <a:pt x="318530" y="4350"/>
                  </a:lnTo>
                  <a:lnTo>
                    <a:pt x="269999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8"/>
            <p:cNvSpPr/>
            <p:nvPr/>
          </p:nvSpPr>
          <p:spPr>
            <a:xfrm>
              <a:off x="708227" y="5669628"/>
              <a:ext cx="628807" cy="540385"/>
            </a:xfrm>
            <a:custGeom>
              <a:avLst/>
              <a:gdLst/>
              <a:ahLst/>
              <a:cxnLst/>
              <a:rect l="l" t="t" r="r" b="b"/>
              <a:pathLst>
                <a:path w="540385" h="540385">
                  <a:moveTo>
                    <a:pt x="0" y="270001"/>
                  </a:moveTo>
                  <a:lnTo>
                    <a:pt x="4350" y="221470"/>
                  </a:lnTo>
                  <a:lnTo>
                    <a:pt x="16892" y="175792"/>
                  </a:lnTo>
                  <a:lnTo>
                    <a:pt x="36864" y="133730"/>
                  </a:lnTo>
                  <a:lnTo>
                    <a:pt x="63502" y="96046"/>
                  </a:lnTo>
                  <a:lnTo>
                    <a:pt x="96044" y="63503"/>
                  </a:lnTo>
                  <a:lnTo>
                    <a:pt x="133728" y="36864"/>
                  </a:lnTo>
                  <a:lnTo>
                    <a:pt x="175790" y="16892"/>
                  </a:lnTo>
                  <a:lnTo>
                    <a:pt x="221468" y="4350"/>
                  </a:lnTo>
                  <a:lnTo>
                    <a:pt x="269999" y="0"/>
                  </a:lnTo>
                  <a:lnTo>
                    <a:pt x="318530" y="4350"/>
                  </a:lnTo>
                  <a:lnTo>
                    <a:pt x="364208" y="16892"/>
                  </a:lnTo>
                  <a:lnTo>
                    <a:pt x="406271" y="36864"/>
                  </a:lnTo>
                  <a:lnTo>
                    <a:pt x="443955" y="63503"/>
                  </a:lnTo>
                  <a:lnTo>
                    <a:pt x="476497" y="96046"/>
                  </a:lnTo>
                  <a:lnTo>
                    <a:pt x="503136" y="133730"/>
                  </a:lnTo>
                  <a:lnTo>
                    <a:pt x="523108" y="175792"/>
                  </a:lnTo>
                  <a:lnTo>
                    <a:pt x="535651" y="221470"/>
                  </a:lnTo>
                  <a:lnTo>
                    <a:pt x="540001" y="270001"/>
                  </a:lnTo>
                  <a:lnTo>
                    <a:pt x="535651" y="318536"/>
                  </a:lnTo>
                  <a:lnTo>
                    <a:pt x="523108" y="364216"/>
                  </a:lnTo>
                  <a:lnTo>
                    <a:pt x="503136" y="406279"/>
                  </a:lnTo>
                  <a:lnTo>
                    <a:pt x="476497" y="443963"/>
                  </a:lnTo>
                  <a:lnTo>
                    <a:pt x="443955" y="476504"/>
                  </a:lnTo>
                  <a:lnTo>
                    <a:pt x="406271" y="503142"/>
                  </a:lnTo>
                  <a:lnTo>
                    <a:pt x="364208" y="523112"/>
                  </a:lnTo>
                  <a:lnTo>
                    <a:pt x="318530" y="535654"/>
                  </a:lnTo>
                  <a:lnTo>
                    <a:pt x="269999" y="540003"/>
                  </a:lnTo>
                  <a:lnTo>
                    <a:pt x="221468" y="535654"/>
                  </a:lnTo>
                  <a:lnTo>
                    <a:pt x="175790" y="523112"/>
                  </a:lnTo>
                  <a:lnTo>
                    <a:pt x="133728" y="503142"/>
                  </a:lnTo>
                  <a:lnTo>
                    <a:pt x="96044" y="476504"/>
                  </a:lnTo>
                  <a:lnTo>
                    <a:pt x="63502" y="443963"/>
                  </a:lnTo>
                  <a:lnTo>
                    <a:pt x="36864" y="406279"/>
                  </a:lnTo>
                  <a:lnTo>
                    <a:pt x="16892" y="364216"/>
                  </a:lnTo>
                  <a:lnTo>
                    <a:pt x="4350" y="318536"/>
                  </a:lnTo>
                  <a:lnTo>
                    <a:pt x="0" y="27000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Овал 30"/>
          <p:cNvSpPr/>
          <p:nvPr/>
        </p:nvSpPr>
        <p:spPr>
          <a:xfrm>
            <a:off x="7088367" y="4033928"/>
            <a:ext cx="617198" cy="57606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9738" y="4014294"/>
            <a:ext cx="617198" cy="57606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3535929" y="1226127"/>
            <a:ext cx="1" cy="2869869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bject 26"/>
          <p:cNvSpPr txBox="1"/>
          <p:nvPr/>
        </p:nvSpPr>
        <p:spPr>
          <a:xfrm>
            <a:off x="4419875" y="4186267"/>
            <a:ext cx="2319369" cy="3013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КУЛЬТУРА</a:t>
            </a:r>
            <a:endParaRPr lang="ru-RU" b="1" spc="-79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7358457" y="1161473"/>
            <a:ext cx="26883" cy="2863726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3513432" y="4609993"/>
            <a:ext cx="22497" cy="2896789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36"/>
          <p:cNvGrpSpPr/>
          <p:nvPr/>
        </p:nvGrpSpPr>
        <p:grpSpPr>
          <a:xfrm>
            <a:off x="3237536" y="627861"/>
            <a:ext cx="705031" cy="660218"/>
            <a:chOff x="3551629" y="650171"/>
            <a:chExt cx="621415" cy="594975"/>
          </a:xfrm>
        </p:grpSpPr>
        <p:sp>
          <p:nvSpPr>
            <p:cNvPr id="38" name="Овал 37"/>
            <p:cNvSpPr/>
            <p:nvPr/>
          </p:nvSpPr>
          <p:spPr>
            <a:xfrm>
              <a:off x="3551629" y="650171"/>
              <a:ext cx="621415" cy="59497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12" descr="https://kachialov.lt/images/stories/Image/reading1600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053" y="704267"/>
              <a:ext cx="460543" cy="460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Группа 39"/>
          <p:cNvGrpSpPr/>
          <p:nvPr/>
        </p:nvGrpSpPr>
        <p:grpSpPr>
          <a:xfrm>
            <a:off x="7039172" y="658796"/>
            <a:ext cx="3592441" cy="547885"/>
            <a:chOff x="698126" y="5669628"/>
            <a:chExt cx="4045451" cy="547885"/>
          </a:xfrm>
        </p:grpSpPr>
        <p:sp>
          <p:nvSpPr>
            <p:cNvPr id="41" name="object 25"/>
            <p:cNvSpPr/>
            <p:nvPr/>
          </p:nvSpPr>
          <p:spPr>
            <a:xfrm>
              <a:off x="971267" y="5706287"/>
              <a:ext cx="3772310" cy="511226"/>
            </a:xfrm>
            <a:custGeom>
              <a:avLst/>
              <a:gdLst/>
              <a:ahLst/>
              <a:cxnLst/>
              <a:rect l="l" t="t" r="r" b="b"/>
              <a:pathLst>
                <a:path w="2940685" h="476885">
                  <a:moveTo>
                    <a:pt x="0" y="476681"/>
                  </a:moveTo>
                  <a:lnTo>
                    <a:pt x="2940431" y="476681"/>
                  </a:lnTo>
                  <a:lnTo>
                    <a:pt x="2940431" y="0"/>
                  </a:lnTo>
                  <a:lnTo>
                    <a:pt x="0" y="0"/>
                  </a:lnTo>
                  <a:lnTo>
                    <a:pt x="0" y="476681"/>
                  </a:lnTo>
                  <a:close/>
                </a:path>
              </a:pathLst>
            </a:custGeom>
            <a:solidFill>
              <a:srgbClr val="1B6F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7"/>
            <p:cNvSpPr/>
            <p:nvPr/>
          </p:nvSpPr>
          <p:spPr>
            <a:xfrm>
              <a:off x="698126" y="5677128"/>
              <a:ext cx="628940" cy="540385"/>
            </a:xfrm>
            <a:custGeom>
              <a:avLst/>
              <a:gdLst/>
              <a:ahLst/>
              <a:cxnLst/>
              <a:rect l="l" t="t" r="r" b="b"/>
              <a:pathLst>
                <a:path w="540385" h="540385">
                  <a:moveTo>
                    <a:pt x="269999" y="0"/>
                  </a:moveTo>
                  <a:lnTo>
                    <a:pt x="221468" y="4350"/>
                  </a:lnTo>
                  <a:lnTo>
                    <a:pt x="175790" y="16892"/>
                  </a:lnTo>
                  <a:lnTo>
                    <a:pt x="133728" y="36864"/>
                  </a:lnTo>
                  <a:lnTo>
                    <a:pt x="96044" y="63503"/>
                  </a:lnTo>
                  <a:lnTo>
                    <a:pt x="63502" y="96046"/>
                  </a:lnTo>
                  <a:lnTo>
                    <a:pt x="36864" y="133730"/>
                  </a:lnTo>
                  <a:lnTo>
                    <a:pt x="16892" y="175792"/>
                  </a:lnTo>
                  <a:lnTo>
                    <a:pt x="4350" y="221470"/>
                  </a:lnTo>
                  <a:lnTo>
                    <a:pt x="0" y="270001"/>
                  </a:lnTo>
                  <a:lnTo>
                    <a:pt x="4350" y="318536"/>
                  </a:lnTo>
                  <a:lnTo>
                    <a:pt x="16892" y="364216"/>
                  </a:lnTo>
                  <a:lnTo>
                    <a:pt x="36864" y="406279"/>
                  </a:lnTo>
                  <a:lnTo>
                    <a:pt x="63502" y="443963"/>
                  </a:lnTo>
                  <a:lnTo>
                    <a:pt x="96044" y="476504"/>
                  </a:lnTo>
                  <a:lnTo>
                    <a:pt x="133728" y="503142"/>
                  </a:lnTo>
                  <a:lnTo>
                    <a:pt x="175790" y="523112"/>
                  </a:lnTo>
                  <a:lnTo>
                    <a:pt x="221468" y="535654"/>
                  </a:lnTo>
                  <a:lnTo>
                    <a:pt x="269999" y="540003"/>
                  </a:lnTo>
                  <a:lnTo>
                    <a:pt x="318530" y="535654"/>
                  </a:lnTo>
                  <a:lnTo>
                    <a:pt x="364208" y="523112"/>
                  </a:lnTo>
                  <a:lnTo>
                    <a:pt x="406271" y="503142"/>
                  </a:lnTo>
                  <a:lnTo>
                    <a:pt x="443955" y="476504"/>
                  </a:lnTo>
                  <a:lnTo>
                    <a:pt x="476497" y="443963"/>
                  </a:lnTo>
                  <a:lnTo>
                    <a:pt x="503136" y="406279"/>
                  </a:lnTo>
                  <a:lnTo>
                    <a:pt x="523108" y="364216"/>
                  </a:lnTo>
                  <a:lnTo>
                    <a:pt x="535651" y="318536"/>
                  </a:lnTo>
                  <a:lnTo>
                    <a:pt x="540001" y="270001"/>
                  </a:lnTo>
                  <a:lnTo>
                    <a:pt x="535651" y="221470"/>
                  </a:lnTo>
                  <a:lnTo>
                    <a:pt x="523108" y="175792"/>
                  </a:lnTo>
                  <a:lnTo>
                    <a:pt x="503136" y="133730"/>
                  </a:lnTo>
                  <a:lnTo>
                    <a:pt x="476497" y="96046"/>
                  </a:lnTo>
                  <a:lnTo>
                    <a:pt x="443955" y="63503"/>
                  </a:lnTo>
                  <a:lnTo>
                    <a:pt x="406271" y="36864"/>
                  </a:lnTo>
                  <a:lnTo>
                    <a:pt x="364208" y="16892"/>
                  </a:lnTo>
                  <a:lnTo>
                    <a:pt x="318530" y="4350"/>
                  </a:lnTo>
                  <a:lnTo>
                    <a:pt x="269999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28"/>
            <p:cNvSpPr/>
            <p:nvPr/>
          </p:nvSpPr>
          <p:spPr>
            <a:xfrm>
              <a:off x="708227" y="5669628"/>
              <a:ext cx="628807" cy="540385"/>
            </a:xfrm>
            <a:custGeom>
              <a:avLst/>
              <a:gdLst/>
              <a:ahLst/>
              <a:cxnLst/>
              <a:rect l="l" t="t" r="r" b="b"/>
              <a:pathLst>
                <a:path w="540385" h="540385">
                  <a:moveTo>
                    <a:pt x="0" y="270001"/>
                  </a:moveTo>
                  <a:lnTo>
                    <a:pt x="4350" y="221470"/>
                  </a:lnTo>
                  <a:lnTo>
                    <a:pt x="16892" y="175792"/>
                  </a:lnTo>
                  <a:lnTo>
                    <a:pt x="36864" y="133730"/>
                  </a:lnTo>
                  <a:lnTo>
                    <a:pt x="63502" y="96046"/>
                  </a:lnTo>
                  <a:lnTo>
                    <a:pt x="96044" y="63503"/>
                  </a:lnTo>
                  <a:lnTo>
                    <a:pt x="133728" y="36864"/>
                  </a:lnTo>
                  <a:lnTo>
                    <a:pt x="175790" y="16892"/>
                  </a:lnTo>
                  <a:lnTo>
                    <a:pt x="221468" y="4350"/>
                  </a:lnTo>
                  <a:lnTo>
                    <a:pt x="269999" y="0"/>
                  </a:lnTo>
                  <a:lnTo>
                    <a:pt x="318530" y="4350"/>
                  </a:lnTo>
                  <a:lnTo>
                    <a:pt x="364208" y="16892"/>
                  </a:lnTo>
                  <a:lnTo>
                    <a:pt x="406271" y="36864"/>
                  </a:lnTo>
                  <a:lnTo>
                    <a:pt x="443955" y="63503"/>
                  </a:lnTo>
                  <a:lnTo>
                    <a:pt x="476497" y="96046"/>
                  </a:lnTo>
                  <a:lnTo>
                    <a:pt x="503136" y="133730"/>
                  </a:lnTo>
                  <a:lnTo>
                    <a:pt x="523108" y="175792"/>
                  </a:lnTo>
                  <a:lnTo>
                    <a:pt x="535651" y="221470"/>
                  </a:lnTo>
                  <a:lnTo>
                    <a:pt x="540001" y="270001"/>
                  </a:lnTo>
                  <a:lnTo>
                    <a:pt x="535651" y="318536"/>
                  </a:lnTo>
                  <a:lnTo>
                    <a:pt x="523108" y="364216"/>
                  </a:lnTo>
                  <a:lnTo>
                    <a:pt x="503136" y="406279"/>
                  </a:lnTo>
                  <a:lnTo>
                    <a:pt x="476497" y="443963"/>
                  </a:lnTo>
                  <a:lnTo>
                    <a:pt x="443955" y="476504"/>
                  </a:lnTo>
                  <a:lnTo>
                    <a:pt x="406271" y="503142"/>
                  </a:lnTo>
                  <a:lnTo>
                    <a:pt x="364208" y="523112"/>
                  </a:lnTo>
                  <a:lnTo>
                    <a:pt x="318530" y="535654"/>
                  </a:lnTo>
                  <a:lnTo>
                    <a:pt x="269999" y="540003"/>
                  </a:lnTo>
                  <a:lnTo>
                    <a:pt x="221468" y="535654"/>
                  </a:lnTo>
                  <a:lnTo>
                    <a:pt x="175790" y="523112"/>
                  </a:lnTo>
                  <a:lnTo>
                    <a:pt x="133728" y="503142"/>
                  </a:lnTo>
                  <a:lnTo>
                    <a:pt x="96044" y="476504"/>
                  </a:lnTo>
                  <a:lnTo>
                    <a:pt x="63502" y="443963"/>
                  </a:lnTo>
                  <a:lnTo>
                    <a:pt x="36864" y="406279"/>
                  </a:lnTo>
                  <a:lnTo>
                    <a:pt x="16892" y="364216"/>
                  </a:lnTo>
                  <a:lnTo>
                    <a:pt x="4350" y="318536"/>
                  </a:lnTo>
                  <a:lnTo>
                    <a:pt x="0" y="27000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Овал 43"/>
          <p:cNvSpPr/>
          <p:nvPr/>
        </p:nvSpPr>
        <p:spPr>
          <a:xfrm>
            <a:off x="7039172" y="650171"/>
            <a:ext cx="607590" cy="57606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45" name="object 31"/>
          <p:cNvSpPr/>
          <p:nvPr/>
        </p:nvSpPr>
        <p:spPr>
          <a:xfrm>
            <a:off x="7070666" y="655945"/>
            <a:ext cx="577258" cy="438264"/>
          </a:xfrm>
          <a:prstGeom prst="rect">
            <a:avLst/>
          </a:prstGeom>
          <a:blipFill>
            <a:blip r:embed="rId9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Прямоугольник 45"/>
          <p:cNvSpPr/>
          <p:nvPr/>
        </p:nvSpPr>
        <p:spPr>
          <a:xfrm>
            <a:off x="7687033" y="736139"/>
            <a:ext cx="2740646" cy="33855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73">
              <a:defRPr/>
            </a:pPr>
            <a:r>
              <a:rPr lang="ru-RU" sz="1600" b="1" kern="0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ЖИЛЬЕ И ГОРОДСКАЯ СРЕДА</a:t>
            </a:r>
            <a:endParaRPr lang="ru-RU" sz="1600" kern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0115" y="1767500"/>
            <a:ext cx="3480067" cy="2120603"/>
          </a:xfrm>
          <a:prstGeom prst="rect">
            <a:avLst/>
          </a:prstGeom>
          <a:solidFill>
            <a:schemeClr val="bg1">
              <a:alpha val="31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defTabSz="914373">
              <a:spcAft>
                <a:spcPts val="300"/>
              </a:spcAft>
            </a:pPr>
            <a:r>
              <a:rPr lang="ru-RU" sz="1500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500" b="1" i="1" kern="0" dirty="0">
                <a:solidFill>
                  <a:srgbClr val="1F6E66"/>
                </a:solidFill>
                <a:latin typeface="Times New Roman" pitchFamily="18" charset="0"/>
                <a:cs typeface="Times New Roman" pitchFamily="18" charset="0"/>
              </a:rPr>
              <a:t>«Содействие занятости женщин – создание условий для детей в возрасте до 3 лет» (3 показателя);</a:t>
            </a:r>
          </a:p>
          <a:p>
            <a:pPr defTabSz="914373">
              <a:spcAft>
                <a:spcPts val="300"/>
              </a:spcAft>
            </a:pPr>
            <a:r>
              <a:rPr lang="ru-RU" sz="1500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«Спорт - норма жизни»                             (1 показатель);</a:t>
            </a:r>
          </a:p>
          <a:p>
            <a:pPr defTabSz="914373">
              <a:spcAft>
                <a:spcPts val="300"/>
              </a:spcAft>
            </a:pPr>
            <a:r>
              <a:rPr lang="ru-RU" sz="1500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500" b="1" i="1" kern="0" dirty="0">
                <a:solidFill>
                  <a:srgbClr val="1F6E66"/>
                </a:solidFill>
                <a:latin typeface="Times New Roman" pitchFamily="18" charset="0"/>
                <a:cs typeface="Times New Roman" pitchFamily="18" charset="0"/>
              </a:rPr>
              <a:t>«Старшее поколение»;</a:t>
            </a:r>
          </a:p>
          <a:p>
            <a:pPr defTabSz="914373">
              <a:spcAft>
                <a:spcPts val="300"/>
              </a:spcAft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«Финансовая поддержка семей при рождении детей» (1 показатель).</a:t>
            </a:r>
            <a:endParaRPr lang="ru-RU" sz="1500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9238" y="1171395"/>
            <a:ext cx="3577107" cy="67433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реализуется 4 региональных проекта (5 целевых показателей):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656303" y="1132338"/>
            <a:ext cx="3825239" cy="6363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ru-RU" sz="1700" b="1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реализуется 4 региональных проекта (11 целевых показателей):</a:t>
            </a:r>
          </a:p>
        </p:txBody>
      </p:sp>
      <p:sp>
        <p:nvSpPr>
          <p:cNvPr id="50" name="Нашивка 49"/>
          <p:cNvSpPr/>
          <p:nvPr/>
        </p:nvSpPr>
        <p:spPr>
          <a:xfrm>
            <a:off x="126100" y="2591811"/>
            <a:ext cx="149234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/>
          <p:nvPr/>
        </p:nvSpPr>
        <p:spPr>
          <a:xfrm>
            <a:off x="126100" y="1872480"/>
            <a:ext cx="142810" cy="14162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Нашивка 51"/>
          <p:cNvSpPr/>
          <p:nvPr/>
        </p:nvSpPr>
        <p:spPr>
          <a:xfrm>
            <a:off x="129196" y="3111832"/>
            <a:ext cx="149234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566543" y="1664804"/>
            <a:ext cx="3797510" cy="268039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914373">
              <a:spcBef>
                <a:spcPts val="300"/>
              </a:spcBef>
            </a:pP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«Современная школа» (2 показателя);</a:t>
            </a:r>
          </a:p>
          <a:p>
            <a:pPr defTabSz="914373">
              <a:spcBef>
                <a:spcPts val="3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«Успех каждого ребенка»</a:t>
            </a:r>
          </a:p>
          <a:p>
            <a:pPr defTabSz="914373">
              <a:spcBef>
                <a:spcPts val="3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(3 показателя);</a:t>
            </a:r>
          </a:p>
          <a:p>
            <a:pPr defTabSz="914373">
              <a:spcBef>
                <a:spcPts val="300"/>
              </a:spcBef>
            </a:pP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«Цифровая образовательная среда»             (3 показателя);</a:t>
            </a:r>
          </a:p>
          <a:p>
            <a:pPr defTabSz="914373">
              <a:spcBef>
                <a:spcPts val="3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«Учитель будущего» (реализация с 2021 года);</a:t>
            </a:r>
          </a:p>
          <a:p>
            <a:pPr defTabSz="914373">
              <a:spcBef>
                <a:spcPts val="300"/>
              </a:spcBef>
            </a:pP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«Социальная активность»                            (3 показателя).</a:t>
            </a:r>
          </a:p>
          <a:p>
            <a:pPr defTabSz="914373">
              <a:defRPr/>
            </a:pPr>
            <a:endParaRPr lang="ru-RU" sz="1500" b="1" i="1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Нашивка 53"/>
          <p:cNvSpPr/>
          <p:nvPr/>
        </p:nvSpPr>
        <p:spPr>
          <a:xfrm>
            <a:off x="3675303" y="2581373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5" name="Нашивка 54"/>
          <p:cNvSpPr/>
          <p:nvPr/>
        </p:nvSpPr>
        <p:spPr>
          <a:xfrm>
            <a:off x="3678933" y="2073941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6" name="Нашивка 55"/>
          <p:cNvSpPr/>
          <p:nvPr/>
        </p:nvSpPr>
        <p:spPr>
          <a:xfrm>
            <a:off x="3671673" y="1784176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7" name="Нашивка 56"/>
          <p:cNvSpPr/>
          <p:nvPr/>
        </p:nvSpPr>
        <p:spPr>
          <a:xfrm>
            <a:off x="3670564" y="3116678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8" name="Нашивка 57"/>
          <p:cNvSpPr/>
          <p:nvPr/>
        </p:nvSpPr>
        <p:spPr>
          <a:xfrm>
            <a:off x="3678933" y="3605212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53451" y="3109331"/>
            <a:ext cx="2128836" cy="97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Прямоугольник 59"/>
          <p:cNvSpPr/>
          <p:nvPr/>
        </p:nvSpPr>
        <p:spPr>
          <a:xfrm>
            <a:off x="7410004" y="1811310"/>
            <a:ext cx="3276343" cy="1925526"/>
          </a:xfrm>
          <a:prstGeom prst="rect">
            <a:avLst/>
          </a:prstGeom>
          <a:solidFill>
            <a:schemeClr val="bg1"/>
          </a:solidFill>
        </p:spPr>
        <p:txBody>
          <a:bodyPr wrap="square" lIns="91438" tIns="45719" rIns="91438" bIns="45719">
            <a:spAutoFit/>
          </a:bodyPr>
          <a:lstStyle/>
          <a:p>
            <a:pPr defTabSz="914373">
              <a:spcBef>
                <a:spcPts val="6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«Жилье» (1 показатель);</a:t>
            </a:r>
          </a:p>
          <a:p>
            <a:pPr defTabSz="914373">
              <a:spcBef>
                <a:spcPts val="6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«Обеспечение устойчивого сокращения непригодного для проживания жилищного фонда»              (1 показатель); </a:t>
            </a:r>
          </a:p>
          <a:p>
            <a:pPr defTabSz="914373">
              <a:spcBef>
                <a:spcPts val="6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«Формирование комфортной городской среды» (2 показателя).</a:t>
            </a:r>
          </a:p>
        </p:txBody>
      </p:sp>
      <p:sp>
        <p:nvSpPr>
          <p:cNvPr id="61" name="Нашивка 60"/>
          <p:cNvSpPr/>
          <p:nvPr/>
        </p:nvSpPr>
        <p:spPr>
          <a:xfrm>
            <a:off x="7505253" y="2232122"/>
            <a:ext cx="131748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Нашивка 61"/>
          <p:cNvSpPr/>
          <p:nvPr/>
        </p:nvSpPr>
        <p:spPr>
          <a:xfrm>
            <a:off x="7496321" y="1922676"/>
            <a:ext cx="142810" cy="14162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" name="Нашивка 62"/>
          <p:cNvSpPr/>
          <p:nvPr/>
        </p:nvSpPr>
        <p:spPr>
          <a:xfrm>
            <a:off x="7505252" y="3235860"/>
            <a:ext cx="149234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544812" y="4653945"/>
            <a:ext cx="3825239" cy="6363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ru-RU" sz="1700" b="1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реализуется 2 региональных проекта (2 целевых показателя):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3455052" y="5224558"/>
            <a:ext cx="3797510" cy="125547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914373">
              <a:spcBef>
                <a:spcPts val="300"/>
              </a:spcBef>
              <a:spcAft>
                <a:spcPts val="600"/>
              </a:spcAft>
            </a:pP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«Творческие люди» (2 показателя);</a:t>
            </a:r>
          </a:p>
          <a:p>
            <a:pPr defTabSz="914373">
              <a:spcBef>
                <a:spcPts val="300"/>
              </a:spcBef>
              <a:spcAft>
                <a:spcPts val="600"/>
              </a:spcAft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«Культурная среда» (реализация с 2023 года).</a:t>
            </a:r>
          </a:p>
          <a:p>
            <a:pPr defTabSz="914373">
              <a:defRPr/>
            </a:pPr>
            <a:endParaRPr lang="ru-RU" sz="1500" b="1" i="1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Нашивка 69"/>
          <p:cNvSpPr/>
          <p:nvPr/>
        </p:nvSpPr>
        <p:spPr>
          <a:xfrm>
            <a:off x="3577370" y="5665389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1" name="Нашивка 70"/>
          <p:cNvSpPr/>
          <p:nvPr/>
        </p:nvSpPr>
        <p:spPr>
          <a:xfrm>
            <a:off x="3560182" y="5327430"/>
            <a:ext cx="149234" cy="138500"/>
          </a:xfrm>
          <a:prstGeom prst="chevron">
            <a:avLst/>
          </a:prstGeom>
          <a:solidFill>
            <a:srgbClr val="1561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3" name="Нашивка 72"/>
          <p:cNvSpPr/>
          <p:nvPr/>
        </p:nvSpPr>
        <p:spPr>
          <a:xfrm>
            <a:off x="7519098" y="6562794"/>
            <a:ext cx="131748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4" name="Нашивка 73"/>
          <p:cNvSpPr/>
          <p:nvPr/>
        </p:nvSpPr>
        <p:spPr>
          <a:xfrm>
            <a:off x="7510167" y="5348508"/>
            <a:ext cx="142810" cy="14162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5" name="Нашивка 74"/>
          <p:cNvSpPr/>
          <p:nvPr/>
        </p:nvSpPr>
        <p:spPr>
          <a:xfrm>
            <a:off x="133733" y="3448474"/>
            <a:ext cx="149234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80" name="Группа 79"/>
          <p:cNvGrpSpPr/>
          <p:nvPr/>
        </p:nvGrpSpPr>
        <p:grpSpPr>
          <a:xfrm>
            <a:off x="30406" y="611829"/>
            <a:ext cx="675862" cy="642476"/>
            <a:chOff x="59737" y="623518"/>
            <a:chExt cx="675862" cy="642476"/>
          </a:xfrm>
        </p:grpSpPr>
        <p:sp>
          <p:nvSpPr>
            <p:cNvPr id="81" name="Овал 80"/>
            <p:cNvSpPr/>
            <p:nvPr/>
          </p:nvSpPr>
          <p:spPr>
            <a:xfrm>
              <a:off x="59737" y="623518"/>
              <a:ext cx="675862" cy="64247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2" name="Picture 3"/>
            <p:cNvPicPr>
              <a:picLocks noChangeAspect="1" noChangeArrowheads="1"/>
            </p:cNvPicPr>
            <p:nvPr/>
          </p:nvPicPr>
          <p:blipFill>
            <a:blip r:embed="rId11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145" y="661827"/>
              <a:ext cx="566118" cy="58576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</p:grpSp>
      <p:grpSp>
        <p:nvGrpSpPr>
          <p:cNvPr id="83" name="Группа 82"/>
          <p:cNvGrpSpPr/>
          <p:nvPr/>
        </p:nvGrpSpPr>
        <p:grpSpPr>
          <a:xfrm>
            <a:off x="75989" y="4016828"/>
            <a:ext cx="3807325" cy="547885"/>
            <a:chOff x="708227" y="5669628"/>
            <a:chExt cx="4035350" cy="547885"/>
          </a:xfrm>
        </p:grpSpPr>
        <p:sp>
          <p:nvSpPr>
            <p:cNvPr id="84" name="object 25"/>
            <p:cNvSpPr/>
            <p:nvPr/>
          </p:nvSpPr>
          <p:spPr>
            <a:xfrm>
              <a:off x="971267" y="5706287"/>
              <a:ext cx="3772310" cy="511226"/>
            </a:xfrm>
            <a:custGeom>
              <a:avLst/>
              <a:gdLst/>
              <a:ahLst/>
              <a:cxnLst/>
              <a:rect l="l" t="t" r="r" b="b"/>
              <a:pathLst>
                <a:path w="2940685" h="476885">
                  <a:moveTo>
                    <a:pt x="0" y="476681"/>
                  </a:moveTo>
                  <a:lnTo>
                    <a:pt x="2940431" y="476681"/>
                  </a:lnTo>
                  <a:lnTo>
                    <a:pt x="2940431" y="0"/>
                  </a:lnTo>
                  <a:lnTo>
                    <a:pt x="0" y="0"/>
                  </a:lnTo>
                  <a:lnTo>
                    <a:pt x="0" y="476681"/>
                  </a:lnTo>
                  <a:close/>
                </a:path>
              </a:pathLst>
            </a:custGeom>
            <a:solidFill>
              <a:srgbClr val="1B6F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26"/>
            <p:cNvSpPr txBox="1"/>
            <p:nvPr/>
          </p:nvSpPr>
          <p:spPr>
            <a:xfrm>
              <a:off x="912703" y="5794908"/>
              <a:ext cx="3306995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00"/>
                </a:spcBef>
              </a:pPr>
              <a:r>
                <a:rPr lang="ru-RU" b="1" dirty="0">
                  <a:solidFill>
                    <a:schemeClr val="bg1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ЭКОЛОГИЯ</a:t>
              </a:r>
              <a:endParaRPr lang="ru-RU" b="1" spc="-79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object 28"/>
            <p:cNvSpPr/>
            <p:nvPr/>
          </p:nvSpPr>
          <p:spPr>
            <a:xfrm>
              <a:off x="708227" y="5669628"/>
              <a:ext cx="628807" cy="540385"/>
            </a:xfrm>
            <a:custGeom>
              <a:avLst/>
              <a:gdLst/>
              <a:ahLst/>
              <a:cxnLst/>
              <a:rect l="l" t="t" r="r" b="b"/>
              <a:pathLst>
                <a:path w="540385" h="540385">
                  <a:moveTo>
                    <a:pt x="0" y="270001"/>
                  </a:moveTo>
                  <a:lnTo>
                    <a:pt x="4350" y="221470"/>
                  </a:lnTo>
                  <a:lnTo>
                    <a:pt x="16892" y="175792"/>
                  </a:lnTo>
                  <a:lnTo>
                    <a:pt x="36864" y="133730"/>
                  </a:lnTo>
                  <a:lnTo>
                    <a:pt x="63502" y="96046"/>
                  </a:lnTo>
                  <a:lnTo>
                    <a:pt x="96044" y="63503"/>
                  </a:lnTo>
                  <a:lnTo>
                    <a:pt x="133728" y="36864"/>
                  </a:lnTo>
                  <a:lnTo>
                    <a:pt x="175790" y="16892"/>
                  </a:lnTo>
                  <a:lnTo>
                    <a:pt x="221468" y="4350"/>
                  </a:lnTo>
                  <a:lnTo>
                    <a:pt x="269999" y="0"/>
                  </a:lnTo>
                  <a:lnTo>
                    <a:pt x="318530" y="4350"/>
                  </a:lnTo>
                  <a:lnTo>
                    <a:pt x="364208" y="16892"/>
                  </a:lnTo>
                  <a:lnTo>
                    <a:pt x="406271" y="36864"/>
                  </a:lnTo>
                  <a:lnTo>
                    <a:pt x="443955" y="63503"/>
                  </a:lnTo>
                  <a:lnTo>
                    <a:pt x="476497" y="96046"/>
                  </a:lnTo>
                  <a:lnTo>
                    <a:pt x="503136" y="133730"/>
                  </a:lnTo>
                  <a:lnTo>
                    <a:pt x="523108" y="175792"/>
                  </a:lnTo>
                  <a:lnTo>
                    <a:pt x="535651" y="221470"/>
                  </a:lnTo>
                  <a:lnTo>
                    <a:pt x="540001" y="270001"/>
                  </a:lnTo>
                  <a:lnTo>
                    <a:pt x="535651" y="318536"/>
                  </a:lnTo>
                  <a:lnTo>
                    <a:pt x="523108" y="364216"/>
                  </a:lnTo>
                  <a:lnTo>
                    <a:pt x="503136" y="406279"/>
                  </a:lnTo>
                  <a:lnTo>
                    <a:pt x="476497" y="443963"/>
                  </a:lnTo>
                  <a:lnTo>
                    <a:pt x="443955" y="476504"/>
                  </a:lnTo>
                  <a:lnTo>
                    <a:pt x="406271" y="503142"/>
                  </a:lnTo>
                  <a:lnTo>
                    <a:pt x="364208" y="523112"/>
                  </a:lnTo>
                  <a:lnTo>
                    <a:pt x="318530" y="535654"/>
                  </a:lnTo>
                  <a:lnTo>
                    <a:pt x="269999" y="540003"/>
                  </a:lnTo>
                  <a:lnTo>
                    <a:pt x="221468" y="535654"/>
                  </a:lnTo>
                  <a:lnTo>
                    <a:pt x="175790" y="523112"/>
                  </a:lnTo>
                  <a:lnTo>
                    <a:pt x="133728" y="503142"/>
                  </a:lnTo>
                  <a:lnTo>
                    <a:pt x="96044" y="476504"/>
                  </a:lnTo>
                  <a:lnTo>
                    <a:pt x="63502" y="443963"/>
                  </a:lnTo>
                  <a:lnTo>
                    <a:pt x="36864" y="406279"/>
                  </a:lnTo>
                  <a:lnTo>
                    <a:pt x="16892" y="364216"/>
                  </a:lnTo>
                  <a:lnTo>
                    <a:pt x="4350" y="318536"/>
                  </a:lnTo>
                  <a:lnTo>
                    <a:pt x="0" y="27000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7" name="Picture 21" descr="https://fb.ru/misc/i/gallery/47053/262017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8" y="4016827"/>
            <a:ext cx="619713" cy="5737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Прямоугольник 87"/>
          <p:cNvSpPr/>
          <p:nvPr/>
        </p:nvSpPr>
        <p:spPr>
          <a:xfrm>
            <a:off x="30405" y="4666002"/>
            <a:ext cx="3577107" cy="67433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реализуется 2 региональных проекта (2 целевых показателя):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75879" y="5423797"/>
            <a:ext cx="3480067" cy="890762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defTabSz="914373">
              <a:spcAft>
                <a:spcPts val="600"/>
              </a:spcAft>
            </a:pPr>
            <a:r>
              <a:rPr lang="ru-RU" sz="1500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«Сохранение уникальных водных объектов» (2 показателя);</a:t>
            </a:r>
          </a:p>
          <a:p>
            <a:pPr defTabSz="914373">
              <a:spcAft>
                <a:spcPts val="600"/>
              </a:spcAft>
            </a:pPr>
            <a:r>
              <a:rPr lang="ru-RU" sz="1500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«Чистая вода».</a:t>
            </a:r>
          </a:p>
        </p:txBody>
      </p:sp>
      <p:grpSp>
        <p:nvGrpSpPr>
          <p:cNvPr id="90" name="Группа 89"/>
          <p:cNvGrpSpPr/>
          <p:nvPr/>
        </p:nvGrpSpPr>
        <p:grpSpPr>
          <a:xfrm>
            <a:off x="3177679" y="4033929"/>
            <a:ext cx="4192371" cy="602453"/>
            <a:chOff x="2989719" y="5679623"/>
            <a:chExt cx="3839960" cy="573087"/>
          </a:xfrm>
        </p:grpSpPr>
        <p:sp>
          <p:nvSpPr>
            <p:cNvPr id="91" name="object 30"/>
            <p:cNvSpPr/>
            <p:nvPr/>
          </p:nvSpPr>
          <p:spPr>
            <a:xfrm>
              <a:off x="3300984" y="5693981"/>
              <a:ext cx="3528695" cy="523240"/>
            </a:xfrm>
            <a:custGeom>
              <a:avLst/>
              <a:gdLst/>
              <a:ahLst/>
              <a:cxnLst/>
              <a:rect l="l" t="t" r="r" b="b"/>
              <a:pathLst>
                <a:path w="3528695" h="523239">
                  <a:moveTo>
                    <a:pt x="0" y="523227"/>
                  </a:moveTo>
                  <a:lnTo>
                    <a:pt x="3528187" y="523227"/>
                  </a:lnTo>
                  <a:lnTo>
                    <a:pt x="3528187" y="0"/>
                  </a:lnTo>
                  <a:lnTo>
                    <a:pt x="0" y="0"/>
                  </a:lnTo>
                  <a:lnTo>
                    <a:pt x="0" y="523227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pic>
          <p:nvPicPr>
            <p:cNvPr id="92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9719" y="5679623"/>
              <a:ext cx="636027" cy="573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3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769" y="5725117"/>
              <a:ext cx="541927" cy="501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4" name="Группа 93"/>
          <p:cNvGrpSpPr/>
          <p:nvPr/>
        </p:nvGrpSpPr>
        <p:grpSpPr>
          <a:xfrm>
            <a:off x="3168725" y="4013404"/>
            <a:ext cx="695510" cy="621289"/>
            <a:chOff x="3216080" y="4033928"/>
            <a:chExt cx="617198" cy="576064"/>
          </a:xfrm>
        </p:grpSpPr>
        <p:sp>
          <p:nvSpPr>
            <p:cNvPr id="95" name="Овал 94"/>
            <p:cNvSpPr/>
            <p:nvPr/>
          </p:nvSpPr>
          <p:spPr>
            <a:xfrm>
              <a:off x="3216080" y="4033928"/>
              <a:ext cx="617198" cy="57606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6" name="Picture 16" descr="https://static.tildacdn.com/tild3563-3430-4532-b731-633334323338/university.png"/>
            <p:cNvPicPr>
              <a:picLocks noChangeAspect="1" noChangeArrowheads="1"/>
            </p:cNvPicPr>
            <p:nvPr/>
          </p:nvPicPr>
          <p:blipFill>
            <a:blip r:embed="rId1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89002" y="4099493"/>
              <a:ext cx="448858" cy="405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7" name="Picture 25" descr="https://img2.freepng.ru/20180614/tok/kisspng-computer-icons-marketing-strategy-business-managem-vm-consulting-5b2231438bdb51.947115141528967491572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580" y="4025200"/>
            <a:ext cx="575518" cy="57551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Прямоугольник 97"/>
          <p:cNvSpPr/>
          <p:nvPr/>
        </p:nvSpPr>
        <p:spPr>
          <a:xfrm>
            <a:off x="7423850" y="5237144"/>
            <a:ext cx="3276343" cy="2078195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defTabSz="914373">
              <a:spcBef>
                <a:spcPts val="6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«Расширение доступа субъектов МСП к финансовой поддержке, в том числе к льготному финансированию» (показатели не установлены);</a:t>
            </a:r>
          </a:p>
          <a:p>
            <a:pPr defTabSz="914373">
              <a:spcBef>
                <a:spcPts val="600"/>
              </a:spcBef>
            </a:pP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«Популяризация предпринимательства» (показатели не установлены).      </a:t>
            </a:r>
          </a:p>
        </p:txBody>
      </p:sp>
      <p:sp>
        <p:nvSpPr>
          <p:cNvPr id="99" name="Нашивка 98"/>
          <p:cNvSpPr/>
          <p:nvPr/>
        </p:nvSpPr>
        <p:spPr>
          <a:xfrm>
            <a:off x="174022" y="6021176"/>
            <a:ext cx="149234" cy="13850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0" name="Нашивка 99"/>
          <p:cNvSpPr/>
          <p:nvPr/>
        </p:nvSpPr>
        <p:spPr>
          <a:xfrm>
            <a:off x="151285" y="5486446"/>
            <a:ext cx="142810" cy="14162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1" name="object 26"/>
          <p:cNvSpPr txBox="1"/>
          <p:nvPr/>
        </p:nvSpPr>
        <p:spPr>
          <a:xfrm>
            <a:off x="4028725" y="4179922"/>
            <a:ext cx="2916855" cy="302513"/>
          </a:xfrm>
          <a:prstGeom prst="rect">
            <a:avLst/>
          </a:prstGeom>
        </p:spPr>
        <p:txBody>
          <a:bodyPr vert="horz" wrap="square" lIns="0" tIns="13826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ОБРАЗОВАНИЕ</a:t>
            </a:r>
            <a:endParaRPr lang="ru-RU" b="1" spc="-79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513432" y="6109124"/>
            <a:ext cx="3791914" cy="1450551"/>
          </a:xfrm>
          <a:prstGeom prst="rect">
            <a:avLst/>
          </a:prstGeom>
          <a:ln>
            <a:noFill/>
          </a:ln>
        </p:spPr>
        <p:txBody>
          <a:bodyPr wrap="square" lIns="91438" tIns="45719" rIns="91438" bIns="45719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5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Укрепление  МТБ:</a:t>
            </a:r>
          </a:p>
          <a:p>
            <a:pPr>
              <a:spcBef>
                <a:spcPts val="600"/>
              </a:spcBef>
              <a:defRPr/>
            </a:pP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НРМБУ ДО «Детская музыкальная школа»  (</a:t>
            </a:r>
            <a:r>
              <a:rPr lang="ru-RU" sz="1500" b="1" i="1" kern="0" dirty="0" err="1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гп.Пойковский</a:t>
            </a: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spcBef>
                <a:spcPts val="600"/>
              </a:spcBef>
              <a:defRPr/>
            </a:pP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i="1" kern="0" dirty="0">
                <a:solidFill>
                  <a:srgbClr val="15614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НРМБУ ДО «Детская школа искусств им. Г.С. </a:t>
            </a:r>
            <a:r>
              <a:rPr lang="ru-RU" sz="1500" b="1" i="1" kern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Райшева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1500" b="1" i="1" kern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сп.Салым</a:t>
            </a:r>
            <a:r>
              <a:rPr lang="ru-RU" sz="1500" b="1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7381119" y="4617785"/>
            <a:ext cx="3439804" cy="6333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реализуется 2 региональных проекта: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7327338" y="1166169"/>
            <a:ext cx="3715328" cy="67433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реализуется  3 региональных проекта (4 целевых показателя):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1078706" y="-5634"/>
            <a:ext cx="3886200" cy="456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 flipH="1" flipV="1">
            <a:off x="7382971" y="4541244"/>
            <a:ext cx="22497" cy="2896789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bject 26"/>
          <p:cNvSpPr txBox="1"/>
          <p:nvPr/>
        </p:nvSpPr>
        <p:spPr>
          <a:xfrm>
            <a:off x="7705565" y="4093788"/>
            <a:ext cx="2916855" cy="444848"/>
          </a:xfrm>
          <a:prstGeom prst="rect">
            <a:avLst/>
          </a:prstGeom>
        </p:spPr>
        <p:txBody>
          <a:bodyPr vert="horz" wrap="square" lIns="0" tIns="13826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МСП и поддержка индивидуальной предпринимательской инициативы</a:t>
            </a:r>
            <a:endParaRPr lang="ru-RU" sz="1400" b="1" spc="-79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8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08" y="3387147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528" y="5652618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688306" y="-47147"/>
            <a:ext cx="2819400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Открытый бюджет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654168867"/>
              </p:ext>
            </p:extLst>
          </p:nvPr>
        </p:nvGraphicFramePr>
        <p:xfrm>
          <a:off x="7098507" y="303916"/>
          <a:ext cx="3593307" cy="3048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5" name="Группа 24"/>
          <p:cNvGrpSpPr/>
          <p:nvPr/>
        </p:nvGrpSpPr>
        <p:grpSpPr>
          <a:xfrm>
            <a:off x="130" y="1036637"/>
            <a:ext cx="6705599" cy="3810000"/>
            <a:chOff x="296731" y="439687"/>
            <a:chExt cx="7608624" cy="4873597"/>
          </a:xfrm>
        </p:grpSpPr>
        <p:pic>
          <p:nvPicPr>
            <p:cNvPr id="26" name="Picture 2" descr="C:\Users\zaicevamp\Desktop\ПРОЕКТ\Безымянный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9" t="9330" r="9245" b="17715"/>
            <a:stretch/>
          </p:blipFill>
          <p:spPr bwMode="auto">
            <a:xfrm>
              <a:off x="560539" y="439687"/>
              <a:ext cx="7344816" cy="3384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C:\Users\zaicevamp\Desktop\ПРОЕКТ\Безымянный1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4" t="30160" r="9198" b="32778"/>
            <a:stretch/>
          </p:blipFill>
          <p:spPr bwMode="auto">
            <a:xfrm>
              <a:off x="296731" y="3725936"/>
              <a:ext cx="7363890" cy="15873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2"/>
          <a:stretch/>
        </p:blipFill>
        <p:spPr bwMode="auto">
          <a:xfrm>
            <a:off x="3526681" y="3736437"/>
            <a:ext cx="5900146" cy="2889865"/>
          </a:xfrm>
          <a:prstGeom prst="rect">
            <a:avLst/>
          </a:prstGeom>
          <a:ln w="9525">
            <a:solidFill>
              <a:srgbClr val="00808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Рисунок 28">
            <a:hlinkClick r:id="rId11"/>
            <a:extLst>
              <a:ext uri="{FF2B5EF4-FFF2-40B4-BE49-F238E27FC236}">
                <a16:creationId xmlns:a16="http://schemas.microsoft.com/office/drawing/2014/main" xmlns="" id="{5BBE1406-A32A-4C45-9C13-DB955D8FEE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00" y="5465216"/>
            <a:ext cx="1648321" cy="155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D099F2D0-1B17-4694-B0B6-59D0A8970897}"/>
              </a:ext>
            </a:extLst>
          </p:cNvPr>
          <p:cNvSpPr/>
          <p:nvPr/>
        </p:nvSpPr>
        <p:spPr>
          <a:xfrm>
            <a:off x="240506" y="2333049"/>
            <a:ext cx="88463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Arial" pitchFamily="34" charset="0"/>
                <a:cs typeface="Arial" pitchFamily="34" charset="0"/>
              </a:rPr>
              <a:t>Информация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о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состоянии муниципального долга Нефтеюганского района </a:t>
            </a:r>
          </a:p>
          <a:p>
            <a:pPr algn="ctr"/>
            <a:r>
              <a:rPr lang="ru-RU" sz="4800" b="1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01.01.2020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01.01.2021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8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59706" y="-17755"/>
            <a:ext cx="76206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о состоянии муниципального долга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Нефтеюганского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01.01.2020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01.01.2021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502653"/>
              </p:ext>
            </p:extLst>
          </p:nvPr>
        </p:nvGraphicFramePr>
        <p:xfrm>
          <a:off x="877463" y="1112837"/>
          <a:ext cx="8936885" cy="5070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3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797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31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881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923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7189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7007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291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88909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60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37" marR="5313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37" marR="5313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137" marR="5313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98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долгового обязательства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6E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 на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(решение Думы Нефтеюганского района от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27.11.2019 № 431), тыс. рублей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муниципального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долга </a:t>
                      </a:r>
                      <a:b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(фактическое значение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lang="ru-RU" sz="1200" b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Отношение объема муниципального долга к предельному объему муниципального долга, утвержденному решением о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65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Предельный объем муниципального долга 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 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01.01.2020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 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01.01.2021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2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Кредиты, полученные от кредитных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195 000,0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000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2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Облигационные займы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2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гарантии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2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сумма муниципального долга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474 319,2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195 000,0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000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137" marR="531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043413">
                <a:tc gridSpan="9">
                  <a:txBody>
                    <a:bodyPr/>
                    <a:lstStyle/>
                    <a:p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Предельный объем муниципального долга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 установлен решением Думы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 от 27.11.2019 № 431 «О бюджете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 на 2020 год и плановый период 2021 и 2022 годов» в сумме 2 474 319,2 тыс. рублей.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Верхний предел муниципального долга составляет 195 000,0 тыс. рублей.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Фактическое значение муниципального долга по состоянию на 01.01.2021 года составляет 195 000,0 тыс. рублей.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3137" marR="5313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3137" marR="5313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3137" marR="5313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3137" marR="5313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3137" marR="5313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3137" marR="5313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3137" marR="5313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15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07" y="30293"/>
            <a:ext cx="9564352" cy="751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256" y="122237"/>
            <a:ext cx="4260850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58019BF1-CE1A-4B14-8D8F-787D65D2EF59}"/>
              </a:ext>
            </a:extLst>
          </p:cNvPr>
          <p:cNvSpPr/>
          <p:nvPr/>
        </p:nvSpPr>
        <p:spPr>
          <a:xfrm>
            <a:off x="2878524" y="1189037"/>
            <a:ext cx="55571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750" lvl="0" algn="ctr"/>
            <a:r>
              <a:rPr lang="ru-RU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финансов </a:t>
            </a:r>
          </a:p>
          <a:p>
            <a:pPr marR="2750" lvl="0" algn="ctr"/>
            <a:r>
              <a:rPr lang="ru-RU" sz="32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Нефтеюганского</a:t>
            </a:r>
            <a:r>
              <a:rPr lang="ru-RU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 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510" lvl="0" algn="ctr"/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B821AD01-5CBB-4FE9-B95E-569A2CC0CBA8}"/>
              </a:ext>
            </a:extLst>
          </p:cNvPr>
          <p:cNvSpPr/>
          <p:nvPr/>
        </p:nvSpPr>
        <p:spPr>
          <a:xfrm>
            <a:off x="6134780" y="5371107"/>
            <a:ext cx="42128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510"/>
            <a:r>
              <a:rPr lang="ru-RU" i="1" dirty="0">
                <a:latin typeface="Times New Roman" panose="02020603050405020304" pitchFamily="18" charset="0"/>
              </a:rPr>
              <a:t>3-й микрорайон, д. 21, г. Нефтеюганск</a:t>
            </a:r>
          </a:p>
          <a:p>
            <a:pPr marR="1510"/>
            <a:r>
              <a:rPr lang="ru-RU" i="1" dirty="0">
                <a:latin typeface="Times New Roman" panose="02020603050405020304" pitchFamily="18" charset="0"/>
              </a:rPr>
              <a:t>Ханты-Мансийский автономный округ – Югра, Тюменская область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AA65A085-38E5-4BA3-94A6-CAD93A589E5E}"/>
              </a:ext>
            </a:extLst>
          </p:cNvPr>
          <p:cNvSpPr/>
          <p:nvPr/>
        </p:nvSpPr>
        <p:spPr>
          <a:xfrm>
            <a:off x="7972241" y="2560637"/>
            <a:ext cx="236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График работы: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понедельник-пятница 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с 8:30 до 17:30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обед с 13:00 до 14:00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5D3DE2B3-B7C3-4E8A-9E62-F9F2E27DA2D3}"/>
              </a:ext>
            </a:extLst>
          </p:cNvPr>
          <p:cNvSpPr/>
          <p:nvPr/>
        </p:nvSpPr>
        <p:spPr>
          <a:xfrm>
            <a:off x="5803106" y="393223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R="16440" lvl="2" algn="r"/>
            <a:r>
              <a:rPr lang="ru-RU" i="1" dirty="0">
                <a:latin typeface="Times New Roman" panose="02020603050405020304" pitchFamily="18" charset="0"/>
              </a:rPr>
              <a:t>Телефон: (3463) 25-01-45 </a:t>
            </a:r>
            <a:endParaRPr lang="ru-RU" dirty="0">
              <a:latin typeface="Times New Roman" panose="02020603050405020304" pitchFamily="18" charset="0"/>
            </a:endParaRPr>
          </a:p>
          <a:p>
            <a:pPr marR="16340" lvl="2" algn="r"/>
            <a:r>
              <a:rPr lang="ru-RU" i="1" dirty="0">
                <a:latin typeface="Times New Roman" panose="02020603050405020304" pitchFamily="18" charset="0"/>
              </a:rPr>
              <a:t>Факс: (3463) 22-45-11 </a:t>
            </a:r>
            <a:endParaRPr lang="ru-RU" dirty="0">
              <a:latin typeface="Times New Roman" panose="02020603050405020304" pitchFamily="18" charset="0"/>
            </a:endParaRPr>
          </a:p>
          <a:p>
            <a:pPr marR="16210" algn="r"/>
            <a:r>
              <a:rPr lang="en-US" i="1" dirty="0">
                <a:latin typeface="Times New Roman" panose="02020603050405020304" pitchFamily="18" charset="0"/>
              </a:rPr>
              <a:t>E-mail: </a:t>
            </a:r>
            <a:r>
              <a:rPr lang="en-US" i="1" dirty="0">
                <a:latin typeface="Times New Roman" panose="02020603050405020304" pitchFamily="18" charset="0"/>
                <a:hlinkClick r:id="rId8"/>
              </a:rPr>
              <a:t>komfin@admoil.ru</a:t>
            </a:r>
            <a:endParaRPr lang="ru-RU" i="1" dirty="0">
              <a:latin typeface="Times New Roman" panose="02020603050405020304" pitchFamily="18" charset="0"/>
            </a:endParaRPr>
          </a:p>
          <a:p>
            <a:pPr marR="16210" algn="r"/>
            <a:r>
              <a:rPr lang="en-US" i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http://budget.admoil.ru/index.php</a:t>
            </a:r>
            <a:endParaRPr lang="ru-RU" i="1" u="sng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object 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26306" y="3223451"/>
            <a:ext cx="2510282" cy="329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34" y="3137"/>
            <a:ext cx="10706100" cy="101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C8744D0B-E69D-44DF-9EDB-1EF9326ED40D}"/>
              </a:ext>
            </a:extLst>
          </p:cNvPr>
          <p:cNvGrpSpPr/>
          <p:nvPr/>
        </p:nvGrpSpPr>
        <p:grpSpPr>
          <a:xfrm>
            <a:off x="-14287" y="6460857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:a16="http://schemas.microsoft.com/office/drawing/2014/main" xmlns="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5502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xmlns="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5502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5502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5502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80"/>
            <a:ext cx="1476882" cy="984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88306" y="-64298"/>
            <a:ext cx="7822778" cy="719935"/>
          </a:xfrm>
          <a:prstGeom prst="rect">
            <a:avLst/>
          </a:prstGeom>
        </p:spPr>
        <p:txBody>
          <a:bodyPr wrap="square" lIns="103395" tIns="51686" rIns="103395" bIns="51686">
            <a:spAutoFit/>
          </a:bodyPr>
          <a:lstStyle/>
          <a:p>
            <a:pPr defTabSz="1033877"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имущественным налогам </a:t>
            </a:r>
          </a:p>
          <a:p>
            <a:pPr defTabSz="1033877"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 2020 год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1" name="文本框 123">
            <a:extLst>
              <a:ext uri="{FF2B5EF4-FFF2-40B4-BE49-F238E27FC236}">
                <a16:creationId xmlns:a16="http://schemas.microsoft.com/office/drawing/2014/main" xmlns="" id="{5B8B6C0E-724A-4A2D-8530-3C11A39963D1}"/>
              </a:ext>
            </a:extLst>
          </p:cNvPr>
          <p:cNvSpPr txBox="1"/>
          <p:nvPr/>
        </p:nvSpPr>
        <p:spPr>
          <a:xfrm>
            <a:off x="6427022" y="2710106"/>
            <a:ext cx="4250237" cy="5044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103395" tIns="51686" rIns="103395" bIns="51686" rtlCol="0">
            <a:spAutoFit/>
          </a:bodyPr>
          <a:lstStyle>
            <a:defPPr>
              <a:defRPr lang="zh-CN"/>
            </a:defPPr>
            <a:lvl1pPr>
              <a:defRPr sz="450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algn="ctr" defTabSz="775403">
              <a:defRPr/>
            </a:pPr>
            <a:r>
              <a:rPr lang="ru-RU" altLang="zh-CN" sz="1300" b="1" dirty="0">
                <a:solidFill>
                  <a:srgbClr val="E90D0D"/>
                </a:solidFill>
                <a:latin typeface="Arial" pitchFamily="34" charset="0"/>
                <a:ea typeface="微软雅黑"/>
                <a:cs typeface="Arial" pitchFamily="34" charset="0"/>
              </a:rPr>
              <a:t>Поступления по транспортному налогу  с 2020 года (закон ХМАО-Югры от 10.11.2008 №132-ОЗ) </a:t>
            </a:r>
            <a:endParaRPr lang="en-US" altLang="zh-CN" sz="1100" b="1" dirty="0">
              <a:solidFill>
                <a:srgbClr val="E90D0D"/>
              </a:solidFill>
              <a:latin typeface="Arial" pitchFamily="34" charset="0"/>
              <a:ea typeface="微软雅黑"/>
              <a:cs typeface="Arial" pitchFamily="34" charset="0"/>
            </a:endParaRPr>
          </a:p>
        </p:txBody>
      </p:sp>
      <p:graphicFrame>
        <p:nvGraphicFramePr>
          <p:cNvPr id="265" name="图表 100">
            <a:extLst>
              <a:ext uri="{FF2B5EF4-FFF2-40B4-BE49-F238E27FC236}">
                <a16:creationId xmlns:a16="http://schemas.microsoft.com/office/drawing/2014/main" xmlns="" id="{DFFCEA67-3BCF-42D0-BB2D-B9CBDEF7CB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387395"/>
              </p:ext>
            </p:extLst>
          </p:nvPr>
        </p:nvGraphicFramePr>
        <p:xfrm>
          <a:off x="88310" y="3727523"/>
          <a:ext cx="4819441" cy="3008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6" name="Стрелка влево 28">
            <a:extLst>
              <a:ext uri="{FF2B5EF4-FFF2-40B4-BE49-F238E27FC236}">
                <a16:creationId xmlns:a16="http://schemas.microsoft.com/office/drawing/2014/main" xmlns="" id="{F0C4731C-C4BB-438A-BFBE-3CA281AE4688}"/>
              </a:ext>
            </a:extLst>
          </p:cNvPr>
          <p:cNvSpPr/>
          <p:nvPr/>
        </p:nvSpPr>
        <p:spPr>
          <a:xfrm>
            <a:off x="1029280" y="5591324"/>
            <a:ext cx="3295045" cy="413969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395" tIns="51686" rIns="103395" bIns="51686" rtlCol="0" anchor="ctr"/>
          <a:lstStyle/>
          <a:p>
            <a:pPr algn="ctr" defTabSz="10338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8" name="Прямоугольник 337">
            <a:extLst>
              <a:ext uri="{FF2B5EF4-FFF2-40B4-BE49-F238E27FC236}">
                <a16:creationId xmlns:a16="http://schemas.microsoft.com/office/drawing/2014/main" xmlns="" id="{72F25F19-A703-496A-93AA-E6091765A61B}"/>
              </a:ext>
            </a:extLst>
          </p:cNvPr>
          <p:cNvSpPr/>
          <p:nvPr/>
        </p:nvSpPr>
        <p:spPr>
          <a:xfrm>
            <a:off x="1289642" y="5309811"/>
            <a:ext cx="991075" cy="381380"/>
          </a:xfrm>
          <a:prstGeom prst="rect">
            <a:avLst/>
          </a:prstGeom>
          <a:noFill/>
        </p:spPr>
        <p:txBody>
          <a:bodyPr wrap="none" lIns="103395" tIns="51686" rIns="103395" bIns="51686" rtlCol="0">
            <a:spAutoFit/>
          </a:bodyPr>
          <a:lstStyle/>
          <a:p>
            <a:pPr defTabSz="1033877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151,5%</a:t>
            </a:r>
          </a:p>
        </p:txBody>
      </p:sp>
      <p:cxnSp>
        <p:nvCxnSpPr>
          <p:cNvPr id="343" name="Straight Connector 109"/>
          <p:cNvCxnSpPr/>
          <p:nvPr/>
        </p:nvCxnSpPr>
        <p:spPr>
          <a:xfrm flipV="1">
            <a:off x="4947005" y="766505"/>
            <a:ext cx="0" cy="6101477"/>
          </a:xfrm>
          <a:prstGeom prst="line">
            <a:avLst/>
          </a:prstGeom>
          <a:noFill/>
          <a:ln w="19050" cap="flat" cmpd="sng" algn="ctr">
            <a:solidFill>
              <a:srgbClr val="2F9160"/>
            </a:solidFill>
            <a:prstDash val="sysDot"/>
            <a:headEnd type="oval"/>
            <a:tailEnd type="oval"/>
          </a:ln>
          <a:effectLst/>
        </p:spPr>
      </p:cxnSp>
      <p:grpSp>
        <p:nvGrpSpPr>
          <p:cNvPr id="344" name="组合 1"/>
          <p:cNvGrpSpPr/>
          <p:nvPr/>
        </p:nvGrpSpPr>
        <p:grpSpPr>
          <a:xfrm>
            <a:off x="479241" y="1270934"/>
            <a:ext cx="3963465" cy="2019418"/>
            <a:chOff x="2654300" y="1333501"/>
            <a:chExt cx="6884988" cy="4200525"/>
          </a:xfrm>
        </p:grpSpPr>
        <p:sp>
          <p:nvSpPr>
            <p:cNvPr id="345" name="矩形 39">
              <a:extLst>
                <a:ext uri="{FF2B5EF4-FFF2-40B4-BE49-F238E27FC236}">
                  <a16:creationId xmlns:a16="http://schemas.microsoft.com/office/drawing/2014/main" xmlns="" id="{93F2C1DB-881D-46C1-8088-66EF773415CA}"/>
                </a:ext>
              </a:extLst>
            </p:cNvPr>
            <p:cNvSpPr/>
            <p:nvPr/>
          </p:nvSpPr>
          <p:spPr bwMode="auto">
            <a:xfrm>
              <a:off x="3284538" y="4267201"/>
              <a:ext cx="1219200" cy="444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矩形 40">
              <a:extLst>
                <a:ext uri="{FF2B5EF4-FFF2-40B4-BE49-F238E27FC236}">
                  <a16:creationId xmlns:a16="http://schemas.microsoft.com/office/drawing/2014/main" xmlns="" id="{C671DF19-57B1-47F3-BD3E-582CD62C6BA9}"/>
                </a:ext>
              </a:extLst>
            </p:cNvPr>
            <p:cNvSpPr/>
            <p:nvPr/>
          </p:nvSpPr>
          <p:spPr bwMode="auto">
            <a:xfrm>
              <a:off x="6045200" y="4267201"/>
              <a:ext cx="1219200" cy="444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矩形 41">
              <a:extLst>
                <a:ext uri="{FF2B5EF4-FFF2-40B4-BE49-F238E27FC236}">
                  <a16:creationId xmlns:a16="http://schemas.microsoft.com/office/drawing/2014/main" xmlns="" id="{570ED11A-3191-40B7-9F82-A344A948D5BB}"/>
                </a:ext>
              </a:extLst>
            </p:cNvPr>
            <p:cNvSpPr/>
            <p:nvPr/>
          </p:nvSpPr>
          <p:spPr bwMode="auto">
            <a:xfrm>
              <a:off x="7921625" y="4267201"/>
              <a:ext cx="1219200" cy="444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矩形 42">
              <a:extLst>
                <a:ext uri="{FF2B5EF4-FFF2-40B4-BE49-F238E27FC236}">
                  <a16:creationId xmlns:a16="http://schemas.microsoft.com/office/drawing/2014/main" xmlns="" id="{09652A10-7B77-460B-8440-2F84817F3D6E}"/>
                </a:ext>
              </a:extLst>
            </p:cNvPr>
            <p:cNvSpPr/>
            <p:nvPr/>
          </p:nvSpPr>
          <p:spPr bwMode="auto">
            <a:xfrm>
              <a:off x="7921625" y="4267201"/>
              <a:ext cx="1219200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任意多边形 43">
              <a:extLst>
                <a:ext uri="{FF2B5EF4-FFF2-40B4-BE49-F238E27FC236}">
                  <a16:creationId xmlns:a16="http://schemas.microsoft.com/office/drawing/2014/main" xmlns="" id="{4D7EE4A4-F5E2-4042-8217-316A1576AAA6}"/>
                </a:ext>
              </a:extLst>
            </p:cNvPr>
            <p:cNvSpPr/>
            <p:nvPr/>
          </p:nvSpPr>
          <p:spPr bwMode="auto">
            <a:xfrm>
              <a:off x="8974138" y="3587751"/>
              <a:ext cx="223838" cy="79375"/>
            </a:xfrm>
            <a:custGeom>
              <a:avLst/>
              <a:gdLst>
                <a:gd name="T0" fmla="*/ 93 w 119"/>
                <a:gd name="T1" fmla="*/ 0 h 42"/>
                <a:gd name="T2" fmla="*/ 76 w 119"/>
                <a:gd name="T3" fmla="*/ 11 h 42"/>
                <a:gd name="T4" fmla="*/ 59 w 119"/>
                <a:gd name="T5" fmla="*/ 0 h 42"/>
                <a:gd name="T6" fmla="*/ 43 w 119"/>
                <a:gd name="T7" fmla="*/ 11 h 42"/>
                <a:gd name="T8" fmla="*/ 26 w 119"/>
                <a:gd name="T9" fmla="*/ 0 h 42"/>
                <a:gd name="T10" fmla="*/ 0 w 119"/>
                <a:gd name="T11" fmla="*/ 28 h 42"/>
                <a:gd name="T12" fmla="*/ 0 w 119"/>
                <a:gd name="T13" fmla="*/ 29 h 42"/>
                <a:gd name="T14" fmla="*/ 42 w 119"/>
                <a:gd name="T15" fmla="*/ 37 h 42"/>
                <a:gd name="T16" fmla="*/ 76 w 119"/>
                <a:gd name="T17" fmla="*/ 37 h 42"/>
                <a:gd name="T18" fmla="*/ 119 w 119"/>
                <a:gd name="T19" fmla="*/ 29 h 42"/>
                <a:gd name="T20" fmla="*/ 119 w 119"/>
                <a:gd name="T21" fmla="*/ 28 h 42"/>
                <a:gd name="T22" fmla="*/ 93 w 119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42">
                  <a:moveTo>
                    <a:pt x="93" y="0"/>
                  </a:moveTo>
                  <a:cubicBezTo>
                    <a:pt x="87" y="3"/>
                    <a:pt x="81" y="7"/>
                    <a:pt x="76" y="11"/>
                  </a:cubicBezTo>
                  <a:cubicBezTo>
                    <a:pt x="71" y="7"/>
                    <a:pt x="65" y="3"/>
                    <a:pt x="59" y="0"/>
                  </a:cubicBezTo>
                  <a:cubicBezTo>
                    <a:pt x="53" y="3"/>
                    <a:pt x="48" y="7"/>
                    <a:pt x="43" y="11"/>
                  </a:cubicBezTo>
                  <a:cubicBezTo>
                    <a:pt x="38" y="7"/>
                    <a:pt x="32" y="3"/>
                    <a:pt x="26" y="0"/>
                  </a:cubicBezTo>
                  <a:cubicBezTo>
                    <a:pt x="26" y="0"/>
                    <a:pt x="0" y="13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40"/>
                    <a:pt x="28" y="42"/>
                    <a:pt x="42" y="37"/>
                  </a:cubicBezTo>
                  <a:cubicBezTo>
                    <a:pt x="53" y="41"/>
                    <a:pt x="65" y="41"/>
                    <a:pt x="76" y="37"/>
                  </a:cubicBezTo>
                  <a:cubicBezTo>
                    <a:pt x="91" y="42"/>
                    <a:pt x="118" y="40"/>
                    <a:pt x="119" y="29"/>
                  </a:cubicBezTo>
                  <a:cubicBezTo>
                    <a:pt x="119" y="29"/>
                    <a:pt x="119" y="28"/>
                    <a:pt x="119" y="28"/>
                  </a:cubicBezTo>
                  <a:cubicBezTo>
                    <a:pt x="119" y="12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任意多边形 44">
              <a:extLst>
                <a:ext uri="{FF2B5EF4-FFF2-40B4-BE49-F238E27FC236}">
                  <a16:creationId xmlns:a16="http://schemas.microsoft.com/office/drawing/2014/main" xmlns="" id="{538F25E1-1173-4834-9BCF-8FAD0B6FA3BB}"/>
                </a:ext>
              </a:extLst>
            </p:cNvPr>
            <p:cNvSpPr/>
            <p:nvPr/>
          </p:nvSpPr>
          <p:spPr bwMode="auto">
            <a:xfrm>
              <a:off x="2663825" y="2332039"/>
              <a:ext cx="854075" cy="457200"/>
            </a:xfrm>
            <a:custGeom>
              <a:avLst/>
              <a:gdLst>
                <a:gd name="T0" fmla="*/ 27 w 538"/>
                <a:gd name="T1" fmla="*/ 158 h 288"/>
                <a:gd name="T2" fmla="*/ 0 w 538"/>
                <a:gd name="T3" fmla="*/ 137 h 288"/>
                <a:gd name="T4" fmla="*/ 152 w 538"/>
                <a:gd name="T5" fmla="*/ 0 h 288"/>
                <a:gd name="T6" fmla="*/ 538 w 538"/>
                <a:gd name="T7" fmla="*/ 0 h 288"/>
                <a:gd name="T8" fmla="*/ 538 w 538"/>
                <a:gd name="T9" fmla="*/ 120 h 288"/>
                <a:gd name="T10" fmla="*/ 287 w 538"/>
                <a:gd name="T11" fmla="*/ 288 h 288"/>
                <a:gd name="T12" fmla="*/ 27 w 538"/>
                <a:gd name="T13" fmla="*/ 1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288">
                  <a:moveTo>
                    <a:pt x="27" y="158"/>
                  </a:moveTo>
                  <a:lnTo>
                    <a:pt x="0" y="137"/>
                  </a:lnTo>
                  <a:lnTo>
                    <a:pt x="152" y="0"/>
                  </a:lnTo>
                  <a:lnTo>
                    <a:pt x="538" y="0"/>
                  </a:lnTo>
                  <a:lnTo>
                    <a:pt x="538" y="120"/>
                  </a:lnTo>
                  <a:lnTo>
                    <a:pt x="287" y="288"/>
                  </a:lnTo>
                  <a:lnTo>
                    <a:pt x="27" y="158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任意多边形 45">
              <a:extLst>
                <a:ext uri="{FF2B5EF4-FFF2-40B4-BE49-F238E27FC236}">
                  <a16:creationId xmlns:a16="http://schemas.microsoft.com/office/drawing/2014/main" xmlns="" id="{2EE97C6C-5393-4EB0-BCF4-261EB969E87E}"/>
                </a:ext>
              </a:extLst>
            </p:cNvPr>
            <p:cNvSpPr/>
            <p:nvPr/>
          </p:nvSpPr>
          <p:spPr bwMode="auto">
            <a:xfrm>
              <a:off x="3121025" y="2332039"/>
              <a:ext cx="603250" cy="1328738"/>
            </a:xfrm>
            <a:custGeom>
              <a:avLst/>
              <a:gdLst>
                <a:gd name="T0" fmla="*/ 320 w 380"/>
                <a:gd name="T1" fmla="*/ 76 h 837"/>
                <a:gd name="T2" fmla="*/ 320 w 380"/>
                <a:gd name="T3" fmla="*/ 3 h 837"/>
                <a:gd name="T4" fmla="*/ 269 w 380"/>
                <a:gd name="T5" fmla="*/ 3 h 837"/>
                <a:gd name="T6" fmla="*/ 269 w 380"/>
                <a:gd name="T7" fmla="*/ 21 h 837"/>
                <a:gd name="T8" fmla="*/ 250 w 380"/>
                <a:gd name="T9" fmla="*/ 0 h 837"/>
                <a:gd name="T10" fmla="*/ 124 w 380"/>
                <a:gd name="T11" fmla="*/ 137 h 837"/>
                <a:gd name="T12" fmla="*/ 76 w 380"/>
                <a:gd name="T13" fmla="*/ 168 h 837"/>
                <a:gd name="T14" fmla="*/ 0 w 380"/>
                <a:gd name="T15" fmla="*/ 723 h 837"/>
                <a:gd name="T16" fmla="*/ 115 w 380"/>
                <a:gd name="T17" fmla="*/ 837 h 837"/>
                <a:gd name="T18" fmla="*/ 380 w 380"/>
                <a:gd name="T19" fmla="*/ 837 h 837"/>
                <a:gd name="T20" fmla="*/ 380 w 380"/>
                <a:gd name="T21" fmla="*/ 141 h 837"/>
                <a:gd name="T22" fmla="*/ 320 w 380"/>
                <a:gd name="T23" fmla="*/ 7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" h="837">
                  <a:moveTo>
                    <a:pt x="320" y="76"/>
                  </a:moveTo>
                  <a:lnTo>
                    <a:pt x="320" y="3"/>
                  </a:lnTo>
                  <a:lnTo>
                    <a:pt x="269" y="3"/>
                  </a:lnTo>
                  <a:lnTo>
                    <a:pt x="269" y="21"/>
                  </a:lnTo>
                  <a:lnTo>
                    <a:pt x="250" y="0"/>
                  </a:lnTo>
                  <a:lnTo>
                    <a:pt x="124" y="137"/>
                  </a:lnTo>
                  <a:lnTo>
                    <a:pt x="76" y="168"/>
                  </a:lnTo>
                  <a:lnTo>
                    <a:pt x="0" y="723"/>
                  </a:lnTo>
                  <a:lnTo>
                    <a:pt x="115" y="837"/>
                  </a:lnTo>
                  <a:lnTo>
                    <a:pt x="380" y="837"/>
                  </a:lnTo>
                  <a:lnTo>
                    <a:pt x="380" y="141"/>
                  </a:lnTo>
                  <a:lnTo>
                    <a:pt x="320" y="7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矩形 46">
              <a:extLst>
                <a:ext uri="{FF2B5EF4-FFF2-40B4-BE49-F238E27FC236}">
                  <a16:creationId xmlns:a16="http://schemas.microsoft.com/office/drawing/2014/main" xmlns="" id="{96A15B00-D768-4770-B9F3-62F27EDCC13A}"/>
                </a:ext>
              </a:extLst>
            </p:cNvPr>
            <p:cNvSpPr/>
            <p:nvPr/>
          </p:nvSpPr>
          <p:spPr bwMode="auto">
            <a:xfrm>
              <a:off x="2663825" y="2549526"/>
              <a:ext cx="654050" cy="11112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矩形 47">
              <a:extLst>
                <a:ext uri="{FF2B5EF4-FFF2-40B4-BE49-F238E27FC236}">
                  <a16:creationId xmlns:a16="http://schemas.microsoft.com/office/drawing/2014/main" xmlns="" id="{24B7E7F7-E4C6-4C9A-9844-502C8AF29107}"/>
                </a:ext>
              </a:extLst>
            </p:cNvPr>
            <p:cNvSpPr/>
            <p:nvPr/>
          </p:nvSpPr>
          <p:spPr bwMode="auto">
            <a:xfrm>
              <a:off x="2917825" y="3389314"/>
              <a:ext cx="122238" cy="27146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任意多边形 48">
              <a:extLst>
                <a:ext uri="{FF2B5EF4-FFF2-40B4-BE49-F238E27FC236}">
                  <a16:creationId xmlns:a16="http://schemas.microsoft.com/office/drawing/2014/main" xmlns="" id="{7803824C-0238-4D3B-BD14-04F364E9F131}"/>
                </a:ext>
              </a:extLst>
            </p:cNvPr>
            <p:cNvSpPr/>
            <p:nvPr/>
          </p:nvSpPr>
          <p:spPr bwMode="auto">
            <a:xfrm>
              <a:off x="2736850" y="3424239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任意多边形 49">
              <a:extLst>
                <a:ext uri="{FF2B5EF4-FFF2-40B4-BE49-F238E27FC236}">
                  <a16:creationId xmlns:a16="http://schemas.microsoft.com/office/drawing/2014/main" xmlns="" id="{47007A1D-A70A-41B6-9AD2-74939F4A76A6}"/>
                </a:ext>
              </a:extLst>
            </p:cNvPr>
            <p:cNvSpPr/>
            <p:nvPr/>
          </p:nvSpPr>
          <p:spPr bwMode="auto">
            <a:xfrm>
              <a:off x="2736850" y="3502026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矩形 50">
              <a:extLst>
                <a:ext uri="{FF2B5EF4-FFF2-40B4-BE49-F238E27FC236}">
                  <a16:creationId xmlns:a16="http://schemas.microsoft.com/office/drawing/2014/main" xmlns="" id="{61AA29AE-7BF6-4360-B2C0-A88C98752421}"/>
                </a:ext>
              </a:extLst>
            </p:cNvPr>
            <p:cNvSpPr/>
            <p:nvPr/>
          </p:nvSpPr>
          <p:spPr bwMode="auto">
            <a:xfrm>
              <a:off x="2822575" y="3424239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矩形 51">
              <a:extLst>
                <a:ext uri="{FF2B5EF4-FFF2-40B4-BE49-F238E27FC236}">
                  <a16:creationId xmlns:a16="http://schemas.microsoft.com/office/drawing/2014/main" xmlns="" id="{62D9C25C-064A-4969-B611-1D24B63E0C51}"/>
                </a:ext>
              </a:extLst>
            </p:cNvPr>
            <p:cNvSpPr/>
            <p:nvPr/>
          </p:nvSpPr>
          <p:spPr bwMode="auto">
            <a:xfrm>
              <a:off x="2822575" y="35020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任意多边形 52">
              <a:extLst>
                <a:ext uri="{FF2B5EF4-FFF2-40B4-BE49-F238E27FC236}">
                  <a16:creationId xmlns:a16="http://schemas.microsoft.com/office/drawing/2014/main" xmlns="" id="{098D800F-69F1-48CB-9756-37263B392200}"/>
                </a:ext>
              </a:extLst>
            </p:cNvPr>
            <p:cNvSpPr/>
            <p:nvPr/>
          </p:nvSpPr>
          <p:spPr bwMode="auto">
            <a:xfrm>
              <a:off x="3089275" y="3424239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31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1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任意多边形 53">
              <a:extLst>
                <a:ext uri="{FF2B5EF4-FFF2-40B4-BE49-F238E27FC236}">
                  <a16:creationId xmlns:a16="http://schemas.microsoft.com/office/drawing/2014/main" xmlns="" id="{42CC7DFB-A2A5-429A-8A9B-83566A63E58F}"/>
                </a:ext>
              </a:extLst>
            </p:cNvPr>
            <p:cNvSpPr/>
            <p:nvPr/>
          </p:nvSpPr>
          <p:spPr bwMode="auto">
            <a:xfrm>
              <a:off x="3089275" y="3502026"/>
              <a:ext cx="52388" cy="42863"/>
            </a:xfrm>
            <a:custGeom>
              <a:avLst/>
              <a:gdLst>
                <a:gd name="T0" fmla="*/ 31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31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矩形 54">
              <a:extLst>
                <a:ext uri="{FF2B5EF4-FFF2-40B4-BE49-F238E27FC236}">
                  <a16:creationId xmlns:a16="http://schemas.microsoft.com/office/drawing/2014/main" xmlns="" id="{0F332750-B179-4730-90FB-4990B526DA53}"/>
                </a:ext>
              </a:extLst>
            </p:cNvPr>
            <p:cNvSpPr/>
            <p:nvPr/>
          </p:nvSpPr>
          <p:spPr bwMode="auto">
            <a:xfrm>
              <a:off x="3176588" y="3424239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矩形 55">
              <a:extLst>
                <a:ext uri="{FF2B5EF4-FFF2-40B4-BE49-F238E27FC236}">
                  <a16:creationId xmlns:a16="http://schemas.microsoft.com/office/drawing/2014/main" xmlns="" id="{33A24AA3-EA5A-478E-815C-6E35BF375CFC}"/>
                </a:ext>
              </a:extLst>
            </p:cNvPr>
            <p:cNvSpPr/>
            <p:nvPr/>
          </p:nvSpPr>
          <p:spPr bwMode="auto">
            <a:xfrm>
              <a:off x="3176588" y="35020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任意多边形 56">
              <a:extLst>
                <a:ext uri="{FF2B5EF4-FFF2-40B4-BE49-F238E27FC236}">
                  <a16:creationId xmlns:a16="http://schemas.microsoft.com/office/drawing/2014/main" xmlns="" id="{389ED247-6BF9-450B-801A-780FB5F6DDE6}"/>
                </a:ext>
              </a:extLst>
            </p:cNvPr>
            <p:cNvSpPr/>
            <p:nvPr/>
          </p:nvSpPr>
          <p:spPr bwMode="auto">
            <a:xfrm>
              <a:off x="3452813" y="2562226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任意多边形 57">
              <a:extLst>
                <a:ext uri="{FF2B5EF4-FFF2-40B4-BE49-F238E27FC236}">
                  <a16:creationId xmlns:a16="http://schemas.microsoft.com/office/drawing/2014/main" xmlns="" id="{1C12D42A-DD9B-4D69-9369-8EA3316B7B6E}"/>
                </a:ext>
              </a:extLst>
            </p:cNvPr>
            <p:cNvSpPr/>
            <p:nvPr/>
          </p:nvSpPr>
          <p:spPr bwMode="auto">
            <a:xfrm>
              <a:off x="3452813" y="2638426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矩形 58">
              <a:extLst>
                <a:ext uri="{FF2B5EF4-FFF2-40B4-BE49-F238E27FC236}">
                  <a16:creationId xmlns:a16="http://schemas.microsoft.com/office/drawing/2014/main" xmlns="" id="{4D30A396-F072-4A8D-9C70-FD2E217E680D}"/>
                </a:ext>
              </a:extLst>
            </p:cNvPr>
            <p:cNvSpPr/>
            <p:nvPr/>
          </p:nvSpPr>
          <p:spPr bwMode="auto">
            <a:xfrm>
              <a:off x="3538538" y="25622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矩形 59">
              <a:extLst>
                <a:ext uri="{FF2B5EF4-FFF2-40B4-BE49-F238E27FC236}">
                  <a16:creationId xmlns:a16="http://schemas.microsoft.com/office/drawing/2014/main" xmlns="" id="{434663B7-97F4-465D-99F9-8C83F0D165B5}"/>
                </a:ext>
              </a:extLst>
            </p:cNvPr>
            <p:cNvSpPr/>
            <p:nvPr/>
          </p:nvSpPr>
          <p:spPr bwMode="auto">
            <a:xfrm>
              <a:off x="3538538" y="26384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任意多边形 60">
              <a:extLst>
                <a:ext uri="{FF2B5EF4-FFF2-40B4-BE49-F238E27FC236}">
                  <a16:creationId xmlns:a16="http://schemas.microsoft.com/office/drawing/2014/main" xmlns="" id="{ECF71ADD-A52E-49F6-8175-12AEA4751434}"/>
                </a:ext>
              </a:extLst>
            </p:cNvPr>
            <p:cNvSpPr/>
            <p:nvPr/>
          </p:nvSpPr>
          <p:spPr bwMode="auto">
            <a:xfrm>
              <a:off x="3452813" y="2803526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任意多边形 61">
              <a:extLst>
                <a:ext uri="{FF2B5EF4-FFF2-40B4-BE49-F238E27FC236}">
                  <a16:creationId xmlns:a16="http://schemas.microsoft.com/office/drawing/2014/main" xmlns="" id="{97CBFC11-F8FE-48AD-80D8-BDF2C80E2A56}"/>
                </a:ext>
              </a:extLst>
            </p:cNvPr>
            <p:cNvSpPr/>
            <p:nvPr/>
          </p:nvSpPr>
          <p:spPr bwMode="auto">
            <a:xfrm>
              <a:off x="3452813" y="2879726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矩形 62">
              <a:extLst>
                <a:ext uri="{FF2B5EF4-FFF2-40B4-BE49-F238E27FC236}">
                  <a16:creationId xmlns:a16="http://schemas.microsoft.com/office/drawing/2014/main" xmlns="" id="{548F6C1C-7013-4C2C-B34A-73FDB8D8DDB1}"/>
                </a:ext>
              </a:extLst>
            </p:cNvPr>
            <p:cNvSpPr/>
            <p:nvPr/>
          </p:nvSpPr>
          <p:spPr bwMode="auto">
            <a:xfrm>
              <a:off x="3538538" y="28035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矩形 63">
              <a:extLst>
                <a:ext uri="{FF2B5EF4-FFF2-40B4-BE49-F238E27FC236}">
                  <a16:creationId xmlns:a16="http://schemas.microsoft.com/office/drawing/2014/main" xmlns="" id="{ADD94EFB-6E39-4289-897D-BBFF86759FD6}"/>
                </a:ext>
              </a:extLst>
            </p:cNvPr>
            <p:cNvSpPr/>
            <p:nvPr/>
          </p:nvSpPr>
          <p:spPr bwMode="auto">
            <a:xfrm>
              <a:off x="3538538" y="28797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任意多边形 64">
              <a:extLst>
                <a:ext uri="{FF2B5EF4-FFF2-40B4-BE49-F238E27FC236}">
                  <a16:creationId xmlns:a16="http://schemas.microsoft.com/office/drawing/2014/main" xmlns="" id="{1793957F-6FE4-408D-9F0E-5F3A81568AC5}"/>
                </a:ext>
              </a:extLst>
            </p:cNvPr>
            <p:cNvSpPr/>
            <p:nvPr/>
          </p:nvSpPr>
          <p:spPr bwMode="auto">
            <a:xfrm>
              <a:off x="3452813" y="3044826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任意多边形 65">
              <a:extLst>
                <a:ext uri="{FF2B5EF4-FFF2-40B4-BE49-F238E27FC236}">
                  <a16:creationId xmlns:a16="http://schemas.microsoft.com/office/drawing/2014/main" xmlns="" id="{3EBE7F01-B60A-4050-9F82-3DEAC0B6D03E}"/>
                </a:ext>
              </a:extLst>
            </p:cNvPr>
            <p:cNvSpPr/>
            <p:nvPr/>
          </p:nvSpPr>
          <p:spPr bwMode="auto">
            <a:xfrm>
              <a:off x="3452813" y="3122614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矩形 66">
              <a:extLst>
                <a:ext uri="{FF2B5EF4-FFF2-40B4-BE49-F238E27FC236}">
                  <a16:creationId xmlns:a16="http://schemas.microsoft.com/office/drawing/2014/main" xmlns="" id="{D8DF0835-044D-4749-96AA-0E238015DB0F}"/>
                </a:ext>
              </a:extLst>
            </p:cNvPr>
            <p:cNvSpPr/>
            <p:nvPr/>
          </p:nvSpPr>
          <p:spPr bwMode="auto">
            <a:xfrm>
              <a:off x="3538538" y="30448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矩形 67">
              <a:extLst>
                <a:ext uri="{FF2B5EF4-FFF2-40B4-BE49-F238E27FC236}">
                  <a16:creationId xmlns:a16="http://schemas.microsoft.com/office/drawing/2014/main" xmlns="" id="{50A6D9AF-38DA-487D-B45B-230FB7B593E1}"/>
                </a:ext>
              </a:extLst>
            </p:cNvPr>
            <p:cNvSpPr/>
            <p:nvPr/>
          </p:nvSpPr>
          <p:spPr bwMode="auto">
            <a:xfrm>
              <a:off x="3538538" y="3122614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任意多边形 68">
              <a:extLst>
                <a:ext uri="{FF2B5EF4-FFF2-40B4-BE49-F238E27FC236}">
                  <a16:creationId xmlns:a16="http://schemas.microsoft.com/office/drawing/2014/main" xmlns="" id="{D202B308-AD74-41C6-8FD2-965A75A7761F}"/>
                </a:ext>
              </a:extLst>
            </p:cNvPr>
            <p:cNvSpPr/>
            <p:nvPr/>
          </p:nvSpPr>
          <p:spPr bwMode="auto">
            <a:xfrm>
              <a:off x="3452813" y="3284539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任意多边形 69">
              <a:extLst>
                <a:ext uri="{FF2B5EF4-FFF2-40B4-BE49-F238E27FC236}">
                  <a16:creationId xmlns:a16="http://schemas.microsoft.com/office/drawing/2014/main" xmlns="" id="{1CEB66E4-D6B6-4E29-9CC3-8F75B14A905E}"/>
                </a:ext>
              </a:extLst>
            </p:cNvPr>
            <p:cNvSpPr/>
            <p:nvPr/>
          </p:nvSpPr>
          <p:spPr bwMode="auto">
            <a:xfrm>
              <a:off x="3452813" y="3363914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矩形 70">
              <a:extLst>
                <a:ext uri="{FF2B5EF4-FFF2-40B4-BE49-F238E27FC236}">
                  <a16:creationId xmlns:a16="http://schemas.microsoft.com/office/drawing/2014/main" xmlns="" id="{C497D691-67E3-47C6-A1B9-EB18852D2A13}"/>
                </a:ext>
              </a:extLst>
            </p:cNvPr>
            <p:cNvSpPr/>
            <p:nvPr/>
          </p:nvSpPr>
          <p:spPr bwMode="auto">
            <a:xfrm>
              <a:off x="3538538" y="3284539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矩形 71">
              <a:extLst>
                <a:ext uri="{FF2B5EF4-FFF2-40B4-BE49-F238E27FC236}">
                  <a16:creationId xmlns:a16="http://schemas.microsoft.com/office/drawing/2014/main" xmlns="" id="{9F5FDC9A-733A-4756-9386-4D377609E10D}"/>
                </a:ext>
              </a:extLst>
            </p:cNvPr>
            <p:cNvSpPr/>
            <p:nvPr/>
          </p:nvSpPr>
          <p:spPr bwMode="auto">
            <a:xfrm>
              <a:off x="3538538" y="3363914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矩形 72">
              <a:extLst>
                <a:ext uri="{FF2B5EF4-FFF2-40B4-BE49-F238E27FC236}">
                  <a16:creationId xmlns:a16="http://schemas.microsoft.com/office/drawing/2014/main" xmlns="" id="{28CE84D0-6A24-4585-9DB3-66C6C78061C1}"/>
                </a:ext>
              </a:extLst>
            </p:cNvPr>
            <p:cNvSpPr/>
            <p:nvPr/>
          </p:nvSpPr>
          <p:spPr bwMode="auto">
            <a:xfrm>
              <a:off x="2736850" y="2605089"/>
              <a:ext cx="501650" cy="10318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矩形 73">
              <a:extLst>
                <a:ext uri="{FF2B5EF4-FFF2-40B4-BE49-F238E27FC236}">
                  <a16:creationId xmlns:a16="http://schemas.microsoft.com/office/drawing/2014/main" xmlns="" id="{4502B948-E776-42E3-96D7-E2CC7754E9DB}"/>
                </a:ext>
              </a:extLst>
            </p:cNvPr>
            <p:cNvSpPr/>
            <p:nvPr/>
          </p:nvSpPr>
          <p:spPr bwMode="auto">
            <a:xfrm>
              <a:off x="2736850" y="2809876"/>
              <a:ext cx="501650" cy="104775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矩形 74">
              <a:extLst>
                <a:ext uri="{FF2B5EF4-FFF2-40B4-BE49-F238E27FC236}">
                  <a16:creationId xmlns:a16="http://schemas.microsoft.com/office/drawing/2014/main" xmlns="" id="{4A9DACC7-5CFD-4A1D-8A50-560F2E898AA0}"/>
                </a:ext>
              </a:extLst>
            </p:cNvPr>
            <p:cNvSpPr/>
            <p:nvPr/>
          </p:nvSpPr>
          <p:spPr bwMode="auto">
            <a:xfrm>
              <a:off x="2736850" y="3017839"/>
              <a:ext cx="501650" cy="104775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矩形 75">
              <a:extLst>
                <a:ext uri="{FF2B5EF4-FFF2-40B4-BE49-F238E27FC236}">
                  <a16:creationId xmlns:a16="http://schemas.microsoft.com/office/drawing/2014/main" xmlns="" id="{38F8DE3D-3F21-46FB-8C50-042464943B56}"/>
                </a:ext>
              </a:extLst>
            </p:cNvPr>
            <p:cNvSpPr/>
            <p:nvPr/>
          </p:nvSpPr>
          <p:spPr bwMode="auto">
            <a:xfrm>
              <a:off x="2736850" y="3225801"/>
              <a:ext cx="501650" cy="10160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任意多边形 76">
              <a:extLst>
                <a:ext uri="{FF2B5EF4-FFF2-40B4-BE49-F238E27FC236}">
                  <a16:creationId xmlns:a16="http://schemas.microsoft.com/office/drawing/2014/main" xmlns="" id="{B85FFBF8-D72C-4CBE-B899-56A9F697043E}"/>
                </a:ext>
              </a:extLst>
            </p:cNvPr>
            <p:cNvSpPr/>
            <p:nvPr/>
          </p:nvSpPr>
          <p:spPr bwMode="auto">
            <a:xfrm>
              <a:off x="3514725" y="3594101"/>
              <a:ext cx="222250" cy="79375"/>
            </a:xfrm>
            <a:custGeom>
              <a:avLst/>
              <a:gdLst>
                <a:gd name="T0" fmla="*/ 93 w 119"/>
                <a:gd name="T1" fmla="*/ 0 h 43"/>
                <a:gd name="T2" fmla="*/ 76 w 119"/>
                <a:gd name="T3" fmla="*/ 12 h 43"/>
                <a:gd name="T4" fmla="*/ 59 w 119"/>
                <a:gd name="T5" fmla="*/ 0 h 43"/>
                <a:gd name="T6" fmla="*/ 43 w 119"/>
                <a:gd name="T7" fmla="*/ 12 h 43"/>
                <a:gd name="T8" fmla="*/ 26 w 119"/>
                <a:gd name="T9" fmla="*/ 0 h 43"/>
                <a:gd name="T10" fmla="*/ 0 w 119"/>
                <a:gd name="T11" fmla="*/ 29 h 43"/>
                <a:gd name="T12" fmla="*/ 0 w 119"/>
                <a:gd name="T13" fmla="*/ 30 h 43"/>
                <a:gd name="T14" fmla="*/ 43 w 119"/>
                <a:gd name="T15" fmla="*/ 38 h 43"/>
                <a:gd name="T16" fmla="*/ 76 w 119"/>
                <a:gd name="T17" fmla="*/ 38 h 43"/>
                <a:gd name="T18" fmla="*/ 119 w 119"/>
                <a:gd name="T19" fmla="*/ 30 h 43"/>
                <a:gd name="T20" fmla="*/ 119 w 119"/>
                <a:gd name="T21" fmla="*/ 28 h 43"/>
                <a:gd name="T22" fmla="*/ 93 w 119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43">
                  <a:moveTo>
                    <a:pt x="93" y="0"/>
                  </a:moveTo>
                  <a:cubicBezTo>
                    <a:pt x="87" y="3"/>
                    <a:pt x="81" y="7"/>
                    <a:pt x="76" y="12"/>
                  </a:cubicBezTo>
                  <a:cubicBezTo>
                    <a:pt x="71" y="7"/>
                    <a:pt x="65" y="3"/>
                    <a:pt x="59" y="0"/>
                  </a:cubicBezTo>
                  <a:cubicBezTo>
                    <a:pt x="53" y="3"/>
                    <a:pt x="48" y="7"/>
                    <a:pt x="43" y="12"/>
                  </a:cubicBezTo>
                  <a:cubicBezTo>
                    <a:pt x="38" y="7"/>
                    <a:pt x="32" y="3"/>
                    <a:pt x="26" y="0"/>
                  </a:cubicBezTo>
                  <a:cubicBezTo>
                    <a:pt x="26" y="0"/>
                    <a:pt x="0" y="13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" y="40"/>
                    <a:pt x="28" y="43"/>
                    <a:pt x="43" y="38"/>
                  </a:cubicBezTo>
                  <a:cubicBezTo>
                    <a:pt x="54" y="41"/>
                    <a:pt x="65" y="41"/>
                    <a:pt x="76" y="38"/>
                  </a:cubicBezTo>
                  <a:cubicBezTo>
                    <a:pt x="91" y="43"/>
                    <a:pt x="118" y="40"/>
                    <a:pt x="119" y="30"/>
                  </a:cubicBezTo>
                  <a:cubicBezTo>
                    <a:pt x="119" y="29"/>
                    <a:pt x="119" y="29"/>
                    <a:pt x="119" y="28"/>
                  </a:cubicBezTo>
                  <a:cubicBezTo>
                    <a:pt x="119" y="13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任意多边形 77">
              <a:extLst>
                <a:ext uri="{FF2B5EF4-FFF2-40B4-BE49-F238E27FC236}">
                  <a16:creationId xmlns:a16="http://schemas.microsoft.com/office/drawing/2014/main" xmlns="" id="{92909D70-C661-4147-AC93-3F6704E5F51D}"/>
                </a:ext>
              </a:extLst>
            </p:cNvPr>
            <p:cNvSpPr/>
            <p:nvPr/>
          </p:nvSpPr>
          <p:spPr bwMode="auto">
            <a:xfrm>
              <a:off x="3421063" y="2332039"/>
              <a:ext cx="852488" cy="457200"/>
            </a:xfrm>
            <a:custGeom>
              <a:avLst/>
              <a:gdLst>
                <a:gd name="T0" fmla="*/ 27 w 537"/>
                <a:gd name="T1" fmla="*/ 158 h 288"/>
                <a:gd name="T2" fmla="*/ 0 w 537"/>
                <a:gd name="T3" fmla="*/ 137 h 288"/>
                <a:gd name="T4" fmla="*/ 152 w 537"/>
                <a:gd name="T5" fmla="*/ 0 h 288"/>
                <a:gd name="T6" fmla="*/ 537 w 537"/>
                <a:gd name="T7" fmla="*/ 0 h 288"/>
                <a:gd name="T8" fmla="*/ 537 w 537"/>
                <a:gd name="T9" fmla="*/ 120 h 288"/>
                <a:gd name="T10" fmla="*/ 287 w 537"/>
                <a:gd name="T11" fmla="*/ 288 h 288"/>
                <a:gd name="T12" fmla="*/ 27 w 537"/>
                <a:gd name="T13" fmla="*/ 1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7" h="288">
                  <a:moveTo>
                    <a:pt x="27" y="158"/>
                  </a:moveTo>
                  <a:lnTo>
                    <a:pt x="0" y="137"/>
                  </a:lnTo>
                  <a:lnTo>
                    <a:pt x="152" y="0"/>
                  </a:lnTo>
                  <a:lnTo>
                    <a:pt x="537" y="0"/>
                  </a:lnTo>
                  <a:lnTo>
                    <a:pt x="537" y="120"/>
                  </a:lnTo>
                  <a:lnTo>
                    <a:pt x="287" y="288"/>
                  </a:lnTo>
                  <a:lnTo>
                    <a:pt x="27" y="158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4" name="任意多边形 78">
              <a:extLst>
                <a:ext uri="{FF2B5EF4-FFF2-40B4-BE49-F238E27FC236}">
                  <a16:creationId xmlns:a16="http://schemas.microsoft.com/office/drawing/2014/main" xmlns="" id="{35DD21C9-2003-479A-BF90-7940AA8776EE}"/>
                </a:ext>
              </a:extLst>
            </p:cNvPr>
            <p:cNvSpPr/>
            <p:nvPr/>
          </p:nvSpPr>
          <p:spPr bwMode="auto">
            <a:xfrm>
              <a:off x="3876675" y="2332039"/>
              <a:ext cx="604838" cy="1328738"/>
            </a:xfrm>
            <a:custGeom>
              <a:avLst/>
              <a:gdLst>
                <a:gd name="T0" fmla="*/ 321 w 381"/>
                <a:gd name="T1" fmla="*/ 76 h 837"/>
                <a:gd name="T2" fmla="*/ 321 w 381"/>
                <a:gd name="T3" fmla="*/ 3 h 837"/>
                <a:gd name="T4" fmla="*/ 270 w 381"/>
                <a:gd name="T5" fmla="*/ 3 h 837"/>
                <a:gd name="T6" fmla="*/ 270 w 381"/>
                <a:gd name="T7" fmla="*/ 21 h 837"/>
                <a:gd name="T8" fmla="*/ 250 w 381"/>
                <a:gd name="T9" fmla="*/ 0 h 837"/>
                <a:gd name="T10" fmla="*/ 125 w 381"/>
                <a:gd name="T11" fmla="*/ 137 h 837"/>
                <a:gd name="T12" fmla="*/ 77 w 381"/>
                <a:gd name="T13" fmla="*/ 168 h 837"/>
                <a:gd name="T14" fmla="*/ 0 w 381"/>
                <a:gd name="T15" fmla="*/ 723 h 837"/>
                <a:gd name="T16" fmla="*/ 115 w 381"/>
                <a:gd name="T17" fmla="*/ 837 h 837"/>
                <a:gd name="T18" fmla="*/ 381 w 381"/>
                <a:gd name="T19" fmla="*/ 837 h 837"/>
                <a:gd name="T20" fmla="*/ 381 w 381"/>
                <a:gd name="T21" fmla="*/ 141 h 837"/>
                <a:gd name="T22" fmla="*/ 321 w 381"/>
                <a:gd name="T23" fmla="*/ 7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837">
                  <a:moveTo>
                    <a:pt x="321" y="76"/>
                  </a:moveTo>
                  <a:lnTo>
                    <a:pt x="321" y="3"/>
                  </a:lnTo>
                  <a:lnTo>
                    <a:pt x="270" y="3"/>
                  </a:lnTo>
                  <a:lnTo>
                    <a:pt x="270" y="21"/>
                  </a:lnTo>
                  <a:lnTo>
                    <a:pt x="250" y="0"/>
                  </a:lnTo>
                  <a:lnTo>
                    <a:pt x="125" y="137"/>
                  </a:lnTo>
                  <a:lnTo>
                    <a:pt x="77" y="168"/>
                  </a:lnTo>
                  <a:lnTo>
                    <a:pt x="0" y="723"/>
                  </a:lnTo>
                  <a:lnTo>
                    <a:pt x="115" y="837"/>
                  </a:lnTo>
                  <a:lnTo>
                    <a:pt x="381" y="837"/>
                  </a:lnTo>
                  <a:lnTo>
                    <a:pt x="381" y="141"/>
                  </a:lnTo>
                  <a:lnTo>
                    <a:pt x="321" y="7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5" name="矩形 79">
              <a:extLst>
                <a:ext uri="{FF2B5EF4-FFF2-40B4-BE49-F238E27FC236}">
                  <a16:creationId xmlns:a16="http://schemas.microsoft.com/office/drawing/2014/main" xmlns="" id="{D9D8833A-25DA-448D-98F6-6EE57770C28E}"/>
                </a:ext>
              </a:extLst>
            </p:cNvPr>
            <p:cNvSpPr/>
            <p:nvPr/>
          </p:nvSpPr>
          <p:spPr bwMode="auto">
            <a:xfrm>
              <a:off x="3421063" y="2549526"/>
              <a:ext cx="654050" cy="11112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6" name="矩形 80">
              <a:extLst>
                <a:ext uri="{FF2B5EF4-FFF2-40B4-BE49-F238E27FC236}">
                  <a16:creationId xmlns:a16="http://schemas.microsoft.com/office/drawing/2014/main" xmlns="" id="{9DEFF382-23BB-4709-A17E-D959A0DB1729}"/>
                </a:ext>
              </a:extLst>
            </p:cNvPr>
            <p:cNvSpPr/>
            <p:nvPr/>
          </p:nvSpPr>
          <p:spPr bwMode="auto">
            <a:xfrm>
              <a:off x="3675063" y="3389314"/>
              <a:ext cx="120650" cy="27146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7" name="任意多边形 81">
              <a:extLst>
                <a:ext uri="{FF2B5EF4-FFF2-40B4-BE49-F238E27FC236}">
                  <a16:creationId xmlns:a16="http://schemas.microsoft.com/office/drawing/2014/main" xmlns="" id="{E254F3AA-EACE-4D1C-A4E1-AAAC7F8107AE}"/>
                </a:ext>
              </a:extLst>
            </p:cNvPr>
            <p:cNvSpPr/>
            <p:nvPr/>
          </p:nvSpPr>
          <p:spPr bwMode="auto">
            <a:xfrm>
              <a:off x="3494088" y="3424239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任意多边形 82">
              <a:extLst>
                <a:ext uri="{FF2B5EF4-FFF2-40B4-BE49-F238E27FC236}">
                  <a16:creationId xmlns:a16="http://schemas.microsoft.com/office/drawing/2014/main" xmlns="" id="{33953FE8-0AD0-4071-95A1-8FDA4DF44EBE}"/>
                </a:ext>
              </a:extLst>
            </p:cNvPr>
            <p:cNvSpPr/>
            <p:nvPr/>
          </p:nvSpPr>
          <p:spPr bwMode="auto">
            <a:xfrm>
              <a:off x="3494088" y="3502026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矩形 83">
              <a:extLst>
                <a:ext uri="{FF2B5EF4-FFF2-40B4-BE49-F238E27FC236}">
                  <a16:creationId xmlns:a16="http://schemas.microsoft.com/office/drawing/2014/main" xmlns="" id="{73097B7B-BD42-4087-B0E1-2D437577D081}"/>
                </a:ext>
              </a:extLst>
            </p:cNvPr>
            <p:cNvSpPr/>
            <p:nvPr/>
          </p:nvSpPr>
          <p:spPr bwMode="auto">
            <a:xfrm>
              <a:off x="3579813" y="3424239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矩形 84">
              <a:extLst>
                <a:ext uri="{FF2B5EF4-FFF2-40B4-BE49-F238E27FC236}">
                  <a16:creationId xmlns:a16="http://schemas.microsoft.com/office/drawing/2014/main" xmlns="" id="{6ED7AD72-F983-4C70-B9E8-8AB84A617C3C}"/>
                </a:ext>
              </a:extLst>
            </p:cNvPr>
            <p:cNvSpPr/>
            <p:nvPr/>
          </p:nvSpPr>
          <p:spPr bwMode="auto">
            <a:xfrm>
              <a:off x="3579813" y="35020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任意多边形 85">
              <a:extLst>
                <a:ext uri="{FF2B5EF4-FFF2-40B4-BE49-F238E27FC236}">
                  <a16:creationId xmlns:a16="http://schemas.microsoft.com/office/drawing/2014/main" xmlns="" id="{006B57BD-738E-45E1-A1D1-044F6B22E419}"/>
                </a:ext>
              </a:extLst>
            </p:cNvPr>
            <p:cNvSpPr/>
            <p:nvPr/>
          </p:nvSpPr>
          <p:spPr bwMode="auto">
            <a:xfrm>
              <a:off x="3848100" y="3424239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29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任意多边形 86">
              <a:extLst>
                <a:ext uri="{FF2B5EF4-FFF2-40B4-BE49-F238E27FC236}">
                  <a16:creationId xmlns:a16="http://schemas.microsoft.com/office/drawing/2014/main" xmlns="" id="{EA087583-EB2D-44E1-80D0-DE09D40CB186}"/>
                </a:ext>
              </a:extLst>
            </p:cNvPr>
            <p:cNvSpPr/>
            <p:nvPr/>
          </p:nvSpPr>
          <p:spPr bwMode="auto">
            <a:xfrm>
              <a:off x="3848100" y="3502026"/>
              <a:ext cx="52388" cy="42863"/>
            </a:xfrm>
            <a:custGeom>
              <a:avLst/>
              <a:gdLst>
                <a:gd name="T0" fmla="*/ 29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29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3" name="矩形 87">
              <a:extLst>
                <a:ext uri="{FF2B5EF4-FFF2-40B4-BE49-F238E27FC236}">
                  <a16:creationId xmlns:a16="http://schemas.microsoft.com/office/drawing/2014/main" xmlns="" id="{C1C96592-F619-45F9-A183-B647AECE5FBE}"/>
                </a:ext>
              </a:extLst>
            </p:cNvPr>
            <p:cNvSpPr/>
            <p:nvPr/>
          </p:nvSpPr>
          <p:spPr bwMode="auto">
            <a:xfrm>
              <a:off x="3933825" y="3424239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矩形 88">
              <a:extLst>
                <a:ext uri="{FF2B5EF4-FFF2-40B4-BE49-F238E27FC236}">
                  <a16:creationId xmlns:a16="http://schemas.microsoft.com/office/drawing/2014/main" xmlns="" id="{DBBE763F-D51F-4D09-AA2B-146E57A478A6}"/>
                </a:ext>
              </a:extLst>
            </p:cNvPr>
            <p:cNvSpPr/>
            <p:nvPr/>
          </p:nvSpPr>
          <p:spPr bwMode="auto">
            <a:xfrm>
              <a:off x="3933825" y="35020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任意多边形 89">
              <a:extLst>
                <a:ext uri="{FF2B5EF4-FFF2-40B4-BE49-F238E27FC236}">
                  <a16:creationId xmlns:a16="http://schemas.microsoft.com/office/drawing/2014/main" xmlns="" id="{F5EB2CF6-EFAC-4D0C-8226-F2EDF10616E5}"/>
                </a:ext>
              </a:extLst>
            </p:cNvPr>
            <p:cNvSpPr/>
            <p:nvPr/>
          </p:nvSpPr>
          <p:spPr bwMode="auto">
            <a:xfrm>
              <a:off x="4210050" y="2562226"/>
              <a:ext cx="50800" cy="42863"/>
            </a:xfrm>
            <a:custGeom>
              <a:avLst/>
              <a:gdLst>
                <a:gd name="T0" fmla="*/ 32 w 32"/>
                <a:gd name="T1" fmla="*/ 27 h 27"/>
                <a:gd name="T2" fmla="*/ 32 w 32"/>
                <a:gd name="T3" fmla="*/ 0 h 27"/>
                <a:gd name="T4" fmla="*/ 0 w 32"/>
                <a:gd name="T5" fmla="*/ 0 h 27"/>
                <a:gd name="T6" fmla="*/ 0 w 32"/>
                <a:gd name="T7" fmla="*/ 27 h 27"/>
                <a:gd name="T8" fmla="*/ 29 w 32"/>
                <a:gd name="T9" fmla="*/ 27 h 27"/>
                <a:gd name="T10" fmla="*/ 32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任意多边形 90">
              <a:extLst>
                <a:ext uri="{FF2B5EF4-FFF2-40B4-BE49-F238E27FC236}">
                  <a16:creationId xmlns:a16="http://schemas.microsoft.com/office/drawing/2014/main" xmlns="" id="{653EDE4A-5641-488F-B05C-2A4D982E73DB}"/>
                </a:ext>
              </a:extLst>
            </p:cNvPr>
            <p:cNvSpPr/>
            <p:nvPr/>
          </p:nvSpPr>
          <p:spPr bwMode="auto">
            <a:xfrm>
              <a:off x="4210050" y="2638426"/>
              <a:ext cx="50800" cy="42863"/>
            </a:xfrm>
            <a:custGeom>
              <a:avLst/>
              <a:gdLst>
                <a:gd name="T0" fmla="*/ 29 w 32"/>
                <a:gd name="T1" fmla="*/ 0 h 27"/>
                <a:gd name="T2" fmla="*/ 0 w 32"/>
                <a:gd name="T3" fmla="*/ 0 h 27"/>
                <a:gd name="T4" fmla="*/ 0 w 32"/>
                <a:gd name="T5" fmla="*/ 27 h 27"/>
                <a:gd name="T6" fmla="*/ 32 w 32"/>
                <a:gd name="T7" fmla="*/ 27 h 27"/>
                <a:gd name="T8" fmla="*/ 32 w 32"/>
                <a:gd name="T9" fmla="*/ 0 h 27"/>
                <a:gd name="T10" fmla="*/ 29 w 3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2" y="27"/>
                  </a:lnTo>
                  <a:lnTo>
                    <a:pt x="32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矩形 91">
              <a:extLst>
                <a:ext uri="{FF2B5EF4-FFF2-40B4-BE49-F238E27FC236}">
                  <a16:creationId xmlns:a16="http://schemas.microsoft.com/office/drawing/2014/main" xmlns="" id="{C3D0FC30-B808-4C7F-9EA8-A35DBAEC8176}"/>
                </a:ext>
              </a:extLst>
            </p:cNvPr>
            <p:cNvSpPr/>
            <p:nvPr/>
          </p:nvSpPr>
          <p:spPr bwMode="auto">
            <a:xfrm>
              <a:off x="4295775" y="25622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矩形 92">
              <a:extLst>
                <a:ext uri="{FF2B5EF4-FFF2-40B4-BE49-F238E27FC236}">
                  <a16:creationId xmlns:a16="http://schemas.microsoft.com/office/drawing/2014/main" xmlns="" id="{13AD4D2B-7001-4556-BD99-D7A1D9A7A716}"/>
                </a:ext>
              </a:extLst>
            </p:cNvPr>
            <p:cNvSpPr/>
            <p:nvPr/>
          </p:nvSpPr>
          <p:spPr bwMode="auto">
            <a:xfrm>
              <a:off x="4295775" y="26384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任意多边形 93">
              <a:extLst>
                <a:ext uri="{FF2B5EF4-FFF2-40B4-BE49-F238E27FC236}">
                  <a16:creationId xmlns:a16="http://schemas.microsoft.com/office/drawing/2014/main" xmlns="" id="{973F532A-DB1F-4F82-B713-0509C027E1DC}"/>
                </a:ext>
              </a:extLst>
            </p:cNvPr>
            <p:cNvSpPr/>
            <p:nvPr/>
          </p:nvSpPr>
          <p:spPr bwMode="auto">
            <a:xfrm>
              <a:off x="4210050" y="2803526"/>
              <a:ext cx="50800" cy="42863"/>
            </a:xfrm>
            <a:custGeom>
              <a:avLst/>
              <a:gdLst>
                <a:gd name="T0" fmla="*/ 32 w 32"/>
                <a:gd name="T1" fmla="*/ 27 h 27"/>
                <a:gd name="T2" fmla="*/ 32 w 32"/>
                <a:gd name="T3" fmla="*/ 0 h 27"/>
                <a:gd name="T4" fmla="*/ 0 w 32"/>
                <a:gd name="T5" fmla="*/ 0 h 27"/>
                <a:gd name="T6" fmla="*/ 0 w 32"/>
                <a:gd name="T7" fmla="*/ 27 h 27"/>
                <a:gd name="T8" fmla="*/ 29 w 32"/>
                <a:gd name="T9" fmla="*/ 27 h 27"/>
                <a:gd name="T10" fmla="*/ 32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任意多边形 94">
              <a:extLst>
                <a:ext uri="{FF2B5EF4-FFF2-40B4-BE49-F238E27FC236}">
                  <a16:creationId xmlns:a16="http://schemas.microsoft.com/office/drawing/2014/main" xmlns="" id="{B2DD6910-DE60-49E6-A88D-02C18712D072}"/>
                </a:ext>
              </a:extLst>
            </p:cNvPr>
            <p:cNvSpPr/>
            <p:nvPr/>
          </p:nvSpPr>
          <p:spPr bwMode="auto">
            <a:xfrm>
              <a:off x="4210050" y="2879726"/>
              <a:ext cx="50800" cy="42863"/>
            </a:xfrm>
            <a:custGeom>
              <a:avLst/>
              <a:gdLst>
                <a:gd name="T0" fmla="*/ 29 w 32"/>
                <a:gd name="T1" fmla="*/ 0 h 27"/>
                <a:gd name="T2" fmla="*/ 0 w 32"/>
                <a:gd name="T3" fmla="*/ 0 h 27"/>
                <a:gd name="T4" fmla="*/ 0 w 32"/>
                <a:gd name="T5" fmla="*/ 27 h 27"/>
                <a:gd name="T6" fmla="*/ 32 w 32"/>
                <a:gd name="T7" fmla="*/ 27 h 27"/>
                <a:gd name="T8" fmla="*/ 32 w 32"/>
                <a:gd name="T9" fmla="*/ 0 h 27"/>
                <a:gd name="T10" fmla="*/ 29 w 3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2" y="27"/>
                  </a:lnTo>
                  <a:lnTo>
                    <a:pt x="32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矩形 95">
              <a:extLst>
                <a:ext uri="{FF2B5EF4-FFF2-40B4-BE49-F238E27FC236}">
                  <a16:creationId xmlns:a16="http://schemas.microsoft.com/office/drawing/2014/main" xmlns="" id="{551F267B-CFD4-4D45-AF08-D678900907DD}"/>
                </a:ext>
              </a:extLst>
            </p:cNvPr>
            <p:cNvSpPr/>
            <p:nvPr/>
          </p:nvSpPr>
          <p:spPr bwMode="auto">
            <a:xfrm>
              <a:off x="4295775" y="28035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矩形 96">
              <a:extLst>
                <a:ext uri="{FF2B5EF4-FFF2-40B4-BE49-F238E27FC236}">
                  <a16:creationId xmlns:a16="http://schemas.microsoft.com/office/drawing/2014/main" xmlns="" id="{7C554F9E-CCE0-4C3B-BA04-ECDA6D2B558E}"/>
                </a:ext>
              </a:extLst>
            </p:cNvPr>
            <p:cNvSpPr/>
            <p:nvPr/>
          </p:nvSpPr>
          <p:spPr bwMode="auto">
            <a:xfrm>
              <a:off x="4295775" y="28797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任意多边形 97">
              <a:extLst>
                <a:ext uri="{FF2B5EF4-FFF2-40B4-BE49-F238E27FC236}">
                  <a16:creationId xmlns:a16="http://schemas.microsoft.com/office/drawing/2014/main" xmlns="" id="{D5C488F0-2CEC-467E-8269-D30E98ADC06B}"/>
                </a:ext>
              </a:extLst>
            </p:cNvPr>
            <p:cNvSpPr/>
            <p:nvPr/>
          </p:nvSpPr>
          <p:spPr bwMode="auto">
            <a:xfrm>
              <a:off x="4210050" y="3044826"/>
              <a:ext cx="50800" cy="42863"/>
            </a:xfrm>
            <a:custGeom>
              <a:avLst/>
              <a:gdLst>
                <a:gd name="T0" fmla="*/ 32 w 32"/>
                <a:gd name="T1" fmla="*/ 27 h 27"/>
                <a:gd name="T2" fmla="*/ 32 w 32"/>
                <a:gd name="T3" fmla="*/ 0 h 27"/>
                <a:gd name="T4" fmla="*/ 0 w 32"/>
                <a:gd name="T5" fmla="*/ 0 h 27"/>
                <a:gd name="T6" fmla="*/ 0 w 32"/>
                <a:gd name="T7" fmla="*/ 27 h 27"/>
                <a:gd name="T8" fmla="*/ 29 w 32"/>
                <a:gd name="T9" fmla="*/ 27 h 27"/>
                <a:gd name="T10" fmla="*/ 32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" name="任意多边形 98">
              <a:extLst>
                <a:ext uri="{FF2B5EF4-FFF2-40B4-BE49-F238E27FC236}">
                  <a16:creationId xmlns:a16="http://schemas.microsoft.com/office/drawing/2014/main" xmlns="" id="{3BB9149D-3D44-45E2-8822-274E26923A18}"/>
                </a:ext>
              </a:extLst>
            </p:cNvPr>
            <p:cNvSpPr/>
            <p:nvPr/>
          </p:nvSpPr>
          <p:spPr bwMode="auto">
            <a:xfrm>
              <a:off x="4210050" y="3122614"/>
              <a:ext cx="50800" cy="42863"/>
            </a:xfrm>
            <a:custGeom>
              <a:avLst/>
              <a:gdLst>
                <a:gd name="T0" fmla="*/ 29 w 32"/>
                <a:gd name="T1" fmla="*/ 0 h 27"/>
                <a:gd name="T2" fmla="*/ 0 w 32"/>
                <a:gd name="T3" fmla="*/ 0 h 27"/>
                <a:gd name="T4" fmla="*/ 0 w 32"/>
                <a:gd name="T5" fmla="*/ 27 h 27"/>
                <a:gd name="T6" fmla="*/ 32 w 32"/>
                <a:gd name="T7" fmla="*/ 27 h 27"/>
                <a:gd name="T8" fmla="*/ 32 w 32"/>
                <a:gd name="T9" fmla="*/ 0 h 27"/>
                <a:gd name="T10" fmla="*/ 29 w 3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2" y="27"/>
                  </a:lnTo>
                  <a:lnTo>
                    <a:pt x="32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矩形 99">
              <a:extLst>
                <a:ext uri="{FF2B5EF4-FFF2-40B4-BE49-F238E27FC236}">
                  <a16:creationId xmlns:a16="http://schemas.microsoft.com/office/drawing/2014/main" xmlns="" id="{FE11AEB9-883C-4962-9D7F-74919CAD46D5}"/>
                </a:ext>
              </a:extLst>
            </p:cNvPr>
            <p:cNvSpPr/>
            <p:nvPr/>
          </p:nvSpPr>
          <p:spPr bwMode="auto">
            <a:xfrm>
              <a:off x="4295775" y="3044826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矩形 100">
              <a:extLst>
                <a:ext uri="{FF2B5EF4-FFF2-40B4-BE49-F238E27FC236}">
                  <a16:creationId xmlns:a16="http://schemas.microsoft.com/office/drawing/2014/main" xmlns="" id="{08C4E960-9880-43BE-B14A-EFC3405B7BFE}"/>
                </a:ext>
              </a:extLst>
            </p:cNvPr>
            <p:cNvSpPr/>
            <p:nvPr/>
          </p:nvSpPr>
          <p:spPr bwMode="auto">
            <a:xfrm>
              <a:off x="4295775" y="3122614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任意多边形 101">
              <a:extLst>
                <a:ext uri="{FF2B5EF4-FFF2-40B4-BE49-F238E27FC236}">
                  <a16:creationId xmlns:a16="http://schemas.microsoft.com/office/drawing/2014/main" xmlns="" id="{E645046F-D09B-466E-A280-F1870FBD09FF}"/>
                </a:ext>
              </a:extLst>
            </p:cNvPr>
            <p:cNvSpPr/>
            <p:nvPr/>
          </p:nvSpPr>
          <p:spPr bwMode="auto">
            <a:xfrm>
              <a:off x="4210050" y="3284539"/>
              <a:ext cx="50800" cy="42863"/>
            </a:xfrm>
            <a:custGeom>
              <a:avLst/>
              <a:gdLst>
                <a:gd name="T0" fmla="*/ 32 w 32"/>
                <a:gd name="T1" fmla="*/ 27 h 27"/>
                <a:gd name="T2" fmla="*/ 32 w 32"/>
                <a:gd name="T3" fmla="*/ 0 h 27"/>
                <a:gd name="T4" fmla="*/ 0 w 32"/>
                <a:gd name="T5" fmla="*/ 0 h 27"/>
                <a:gd name="T6" fmla="*/ 0 w 32"/>
                <a:gd name="T7" fmla="*/ 27 h 27"/>
                <a:gd name="T8" fmla="*/ 29 w 32"/>
                <a:gd name="T9" fmla="*/ 27 h 27"/>
                <a:gd name="T10" fmla="*/ 32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任意多边形 102">
              <a:extLst>
                <a:ext uri="{FF2B5EF4-FFF2-40B4-BE49-F238E27FC236}">
                  <a16:creationId xmlns:a16="http://schemas.microsoft.com/office/drawing/2014/main" xmlns="" id="{383B5196-9BBC-44AA-9E3F-9AD9E77B6DDF}"/>
                </a:ext>
              </a:extLst>
            </p:cNvPr>
            <p:cNvSpPr/>
            <p:nvPr/>
          </p:nvSpPr>
          <p:spPr bwMode="auto">
            <a:xfrm>
              <a:off x="4210050" y="3363914"/>
              <a:ext cx="50800" cy="42863"/>
            </a:xfrm>
            <a:custGeom>
              <a:avLst/>
              <a:gdLst>
                <a:gd name="T0" fmla="*/ 29 w 32"/>
                <a:gd name="T1" fmla="*/ 0 h 27"/>
                <a:gd name="T2" fmla="*/ 0 w 32"/>
                <a:gd name="T3" fmla="*/ 0 h 27"/>
                <a:gd name="T4" fmla="*/ 0 w 32"/>
                <a:gd name="T5" fmla="*/ 27 h 27"/>
                <a:gd name="T6" fmla="*/ 32 w 32"/>
                <a:gd name="T7" fmla="*/ 27 h 27"/>
                <a:gd name="T8" fmla="*/ 32 w 32"/>
                <a:gd name="T9" fmla="*/ 0 h 27"/>
                <a:gd name="T10" fmla="*/ 29 w 3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2" y="27"/>
                  </a:lnTo>
                  <a:lnTo>
                    <a:pt x="32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矩形 103">
              <a:extLst>
                <a:ext uri="{FF2B5EF4-FFF2-40B4-BE49-F238E27FC236}">
                  <a16:creationId xmlns:a16="http://schemas.microsoft.com/office/drawing/2014/main" xmlns="" id="{E7620511-2500-4856-81EA-8ABAD1FB3B3E}"/>
                </a:ext>
              </a:extLst>
            </p:cNvPr>
            <p:cNvSpPr/>
            <p:nvPr/>
          </p:nvSpPr>
          <p:spPr bwMode="auto">
            <a:xfrm>
              <a:off x="4295775" y="3284539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矩形 104">
              <a:extLst>
                <a:ext uri="{FF2B5EF4-FFF2-40B4-BE49-F238E27FC236}">
                  <a16:creationId xmlns:a16="http://schemas.microsoft.com/office/drawing/2014/main" xmlns="" id="{27A0402A-978E-4894-A856-4F48CF215447}"/>
                </a:ext>
              </a:extLst>
            </p:cNvPr>
            <p:cNvSpPr/>
            <p:nvPr/>
          </p:nvSpPr>
          <p:spPr bwMode="auto">
            <a:xfrm>
              <a:off x="4295775" y="3363914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矩形 105">
              <a:extLst>
                <a:ext uri="{FF2B5EF4-FFF2-40B4-BE49-F238E27FC236}">
                  <a16:creationId xmlns:a16="http://schemas.microsoft.com/office/drawing/2014/main" xmlns="" id="{134A6AFB-939C-47CC-9C86-26DE0EE8483C}"/>
                </a:ext>
              </a:extLst>
            </p:cNvPr>
            <p:cNvSpPr/>
            <p:nvPr/>
          </p:nvSpPr>
          <p:spPr bwMode="auto">
            <a:xfrm>
              <a:off x="3494088" y="2605089"/>
              <a:ext cx="498475" cy="10318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矩形 106">
              <a:extLst>
                <a:ext uri="{FF2B5EF4-FFF2-40B4-BE49-F238E27FC236}">
                  <a16:creationId xmlns:a16="http://schemas.microsoft.com/office/drawing/2014/main" xmlns="" id="{1A886261-8952-47A8-9447-4A39BAFDF60E}"/>
                </a:ext>
              </a:extLst>
            </p:cNvPr>
            <p:cNvSpPr/>
            <p:nvPr/>
          </p:nvSpPr>
          <p:spPr bwMode="auto">
            <a:xfrm>
              <a:off x="3494088" y="2809876"/>
              <a:ext cx="498475" cy="104775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矩形 107">
              <a:extLst>
                <a:ext uri="{FF2B5EF4-FFF2-40B4-BE49-F238E27FC236}">
                  <a16:creationId xmlns:a16="http://schemas.microsoft.com/office/drawing/2014/main" xmlns="" id="{037CB37C-872B-4C52-BBEB-DE57A7226681}"/>
                </a:ext>
              </a:extLst>
            </p:cNvPr>
            <p:cNvSpPr/>
            <p:nvPr/>
          </p:nvSpPr>
          <p:spPr bwMode="auto">
            <a:xfrm>
              <a:off x="3494088" y="3017839"/>
              <a:ext cx="498475" cy="104775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4" name="矩形 108">
              <a:extLst>
                <a:ext uri="{FF2B5EF4-FFF2-40B4-BE49-F238E27FC236}">
                  <a16:creationId xmlns:a16="http://schemas.microsoft.com/office/drawing/2014/main" xmlns="" id="{73004BE2-F1D4-43CF-B7D9-CD3D3CD2889B}"/>
                </a:ext>
              </a:extLst>
            </p:cNvPr>
            <p:cNvSpPr/>
            <p:nvPr/>
          </p:nvSpPr>
          <p:spPr bwMode="auto">
            <a:xfrm>
              <a:off x="3494088" y="3225801"/>
              <a:ext cx="498475" cy="10160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5" name="椭圆 109">
              <a:extLst>
                <a:ext uri="{FF2B5EF4-FFF2-40B4-BE49-F238E27FC236}">
                  <a16:creationId xmlns:a16="http://schemas.microsoft.com/office/drawing/2014/main" xmlns="" id="{4107F5F0-E6F0-4985-8F1E-06EFBBE27DDC}"/>
                </a:ext>
              </a:extLst>
            </p:cNvPr>
            <p:cNvSpPr/>
            <p:nvPr/>
          </p:nvSpPr>
          <p:spPr bwMode="auto">
            <a:xfrm>
              <a:off x="3349625" y="1333501"/>
              <a:ext cx="430213" cy="428625"/>
            </a:xfrm>
            <a:prstGeom prst="ellipse">
              <a:avLst/>
            </a:prstGeom>
            <a:solidFill>
              <a:srgbClr val="FF6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6" name="矩形 110">
              <a:extLst>
                <a:ext uri="{FF2B5EF4-FFF2-40B4-BE49-F238E27FC236}">
                  <a16:creationId xmlns:a16="http://schemas.microsoft.com/office/drawing/2014/main" xmlns="" id="{503FE6E2-0312-4448-B1D1-1702992760B9}"/>
                </a:ext>
              </a:extLst>
            </p:cNvPr>
            <p:cNvSpPr/>
            <p:nvPr/>
          </p:nvSpPr>
          <p:spPr bwMode="auto">
            <a:xfrm>
              <a:off x="4916488" y="2832101"/>
              <a:ext cx="20638" cy="82550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任意多边形 111">
              <a:extLst>
                <a:ext uri="{FF2B5EF4-FFF2-40B4-BE49-F238E27FC236}">
                  <a16:creationId xmlns:a16="http://schemas.microsoft.com/office/drawing/2014/main" xmlns="" id="{D553E0FD-FF6F-4DBA-8CCD-4951876B9047}"/>
                </a:ext>
              </a:extLst>
            </p:cNvPr>
            <p:cNvSpPr/>
            <p:nvPr/>
          </p:nvSpPr>
          <p:spPr bwMode="auto">
            <a:xfrm>
              <a:off x="4732338" y="2416176"/>
              <a:ext cx="409575" cy="1009650"/>
            </a:xfrm>
            <a:custGeom>
              <a:avLst/>
              <a:gdLst>
                <a:gd name="T0" fmla="*/ 219 w 219"/>
                <a:gd name="T1" fmla="*/ 351 h 540"/>
                <a:gd name="T2" fmla="*/ 219 w 219"/>
                <a:gd name="T3" fmla="*/ 366 h 540"/>
                <a:gd name="T4" fmla="*/ 1 w 219"/>
                <a:gd name="T5" fmla="*/ 367 h 540"/>
                <a:gd name="T6" fmla="*/ 1 w 219"/>
                <a:gd name="T7" fmla="*/ 352 h 540"/>
                <a:gd name="T8" fmla="*/ 108 w 219"/>
                <a:gd name="T9" fmla="*/ 0 h 540"/>
                <a:gd name="T10" fmla="*/ 219 w 219"/>
                <a:gd name="T11" fmla="*/ 35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540">
                  <a:moveTo>
                    <a:pt x="219" y="351"/>
                  </a:moveTo>
                  <a:cubicBezTo>
                    <a:pt x="219" y="356"/>
                    <a:pt x="219" y="361"/>
                    <a:pt x="219" y="366"/>
                  </a:cubicBezTo>
                  <a:cubicBezTo>
                    <a:pt x="215" y="539"/>
                    <a:pt x="7" y="540"/>
                    <a:pt x="1" y="367"/>
                  </a:cubicBezTo>
                  <a:cubicBezTo>
                    <a:pt x="1" y="362"/>
                    <a:pt x="1" y="357"/>
                    <a:pt x="1" y="352"/>
                  </a:cubicBezTo>
                  <a:cubicBezTo>
                    <a:pt x="0" y="158"/>
                    <a:pt x="108" y="0"/>
                    <a:pt x="108" y="0"/>
                  </a:cubicBezTo>
                  <a:cubicBezTo>
                    <a:pt x="108" y="0"/>
                    <a:pt x="218" y="157"/>
                    <a:pt x="219" y="35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任意多边形 112">
              <a:extLst>
                <a:ext uri="{FF2B5EF4-FFF2-40B4-BE49-F238E27FC236}">
                  <a16:creationId xmlns:a16="http://schemas.microsoft.com/office/drawing/2014/main" xmlns="" id="{A9684EBB-7DC6-4490-A965-365A5B48DB39}"/>
                </a:ext>
              </a:extLst>
            </p:cNvPr>
            <p:cNvSpPr/>
            <p:nvPr/>
          </p:nvSpPr>
          <p:spPr bwMode="auto">
            <a:xfrm>
              <a:off x="4691063" y="3590926"/>
              <a:ext cx="223838" cy="80963"/>
            </a:xfrm>
            <a:custGeom>
              <a:avLst/>
              <a:gdLst>
                <a:gd name="T0" fmla="*/ 93 w 120"/>
                <a:gd name="T1" fmla="*/ 0 h 43"/>
                <a:gd name="T2" fmla="*/ 77 w 120"/>
                <a:gd name="T3" fmla="*/ 12 h 43"/>
                <a:gd name="T4" fmla="*/ 60 w 120"/>
                <a:gd name="T5" fmla="*/ 0 h 43"/>
                <a:gd name="T6" fmla="*/ 43 w 120"/>
                <a:gd name="T7" fmla="*/ 12 h 43"/>
                <a:gd name="T8" fmla="*/ 26 w 120"/>
                <a:gd name="T9" fmla="*/ 0 h 43"/>
                <a:gd name="T10" fmla="*/ 1 w 120"/>
                <a:gd name="T11" fmla="*/ 29 h 43"/>
                <a:gd name="T12" fmla="*/ 1 w 120"/>
                <a:gd name="T13" fmla="*/ 30 h 43"/>
                <a:gd name="T14" fmla="*/ 43 w 120"/>
                <a:gd name="T15" fmla="*/ 38 h 43"/>
                <a:gd name="T16" fmla="*/ 77 w 120"/>
                <a:gd name="T17" fmla="*/ 38 h 43"/>
                <a:gd name="T18" fmla="*/ 120 w 120"/>
                <a:gd name="T19" fmla="*/ 30 h 43"/>
                <a:gd name="T20" fmla="*/ 120 w 120"/>
                <a:gd name="T21" fmla="*/ 28 h 43"/>
                <a:gd name="T22" fmla="*/ 93 w 12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43">
                  <a:moveTo>
                    <a:pt x="93" y="0"/>
                  </a:moveTo>
                  <a:cubicBezTo>
                    <a:pt x="87" y="3"/>
                    <a:pt x="82" y="7"/>
                    <a:pt x="77" y="12"/>
                  </a:cubicBezTo>
                  <a:cubicBezTo>
                    <a:pt x="72" y="7"/>
                    <a:pt x="66" y="3"/>
                    <a:pt x="60" y="0"/>
                  </a:cubicBezTo>
                  <a:cubicBezTo>
                    <a:pt x="54" y="3"/>
                    <a:pt x="48" y="7"/>
                    <a:pt x="43" y="12"/>
                  </a:cubicBezTo>
                  <a:cubicBezTo>
                    <a:pt x="38" y="7"/>
                    <a:pt x="33" y="3"/>
                    <a:pt x="26" y="0"/>
                  </a:cubicBezTo>
                  <a:cubicBezTo>
                    <a:pt x="26" y="0"/>
                    <a:pt x="0" y="13"/>
                    <a:pt x="1" y="29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1" y="40"/>
                    <a:pt x="28" y="43"/>
                    <a:pt x="43" y="38"/>
                  </a:cubicBezTo>
                  <a:cubicBezTo>
                    <a:pt x="54" y="41"/>
                    <a:pt x="66" y="41"/>
                    <a:pt x="77" y="38"/>
                  </a:cubicBezTo>
                  <a:cubicBezTo>
                    <a:pt x="91" y="43"/>
                    <a:pt x="119" y="40"/>
                    <a:pt x="120" y="30"/>
                  </a:cubicBezTo>
                  <a:cubicBezTo>
                    <a:pt x="120" y="29"/>
                    <a:pt x="120" y="29"/>
                    <a:pt x="120" y="28"/>
                  </a:cubicBezTo>
                  <a:cubicBezTo>
                    <a:pt x="119" y="13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任意多边形 113">
              <a:extLst>
                <a:ext uri="{FF2B5EF4-FFF2-40B4-BE49-F238E27FC236}">
                  <a16:creationId xmlns:a16="http://schemas.microsoft.com/office/drawing/2014/main" xmlns="" id="{CBB71A96-E50E-4D43-A73D-71EB000C6B45}"/>
                </a:ext>
              </a:extLst>
            </p:cNvPr>
            <p:cNvSpPr/>
            <p:nvPr/>
          </p:nvSpPr>
          <p:spPr bwMode="auto">
            <a:xfrm>
              <a:off x="5424488" y="2870201"/>
              <a:ext cx="863600" cy="539750"/>
            </a:xfrm>
            <a:custGeom>
              <a:avLst/>
              <a:gdLst>
                <a:gd name="T0" fmla="*/ 16 w 544"/>
                <a:gd name="T1" fmla="*/ 276 h 340"/>
                <a:gd name="T2" fmla="*/ 0 w 544"/>
                <a:gd name="T3" fmla="*/ 248 h 340"/>
                <a:gd name="T4" fmla="*/ 151 w 544"/>
                <a:gd name="T5" fmla="*/ 0 h 340"/>
                <a:gd name="T6" fmla="*/ 544 w 544"/>
                <a:gd name="T7" fmla="*/ 0 h 340"/>
                <a:gd name="T8" fmla="*/ 544 w 544"/>
                <a:gd name="T9" fmla="*/ 38 h 340"/>
                <a:gd name="T10" fmla="*/ 402 w 544"/>
                <a:gd name="T11" fmla="*/ 307 h 340"/>
                <a:gd name="T12" fmla="*/ 239 w 544"/>
                <a:gd name="T13" fmla="*/ 340 h 340"/>
                <a:gd name="T14" fmla="*/ 16 w 544"/>
                <a:gd name="T15" fmla="*/ 27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" h="340">
                  <a:moveTo>
                    <a:pt x="16" y="276"/>
                  </a:moveTo>
                  <a:lnTo>
                    <a:pt x="0" y="248"/>
                  </a:lnTo>
                  <a:lnTo>
                    <a:pt x="151" y="0"/>
                  </a:lnTo>
                  <a:lnTo>
                    <a:pt x="544" y="0"/>
                  </a:lnTo>
                  <a:lnTo>
                    <a:pt x="544" y="38"/>
                  </a:lnTo>
                  <a:lnTo>
                    <a:pt x="402" y="307"/>
                  </a:lnTo>
                  <a:lnTo>
                    <a:pt x="239" y="340"/>
                  </a:lnTo>
                  <a:lnTo>
                    <a:pt x="16" y="276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任意多边形 114">
              <a:extLst>
                <a:ext uri="{FF2B5EF4-FFF2-40B4-BE49-F238E27FC236}">
                  <a16:creationId xmlns:a16="http://schemas.microsoft.com/office/drawing/2014/main" xmlns="" id="{412149C6-0C92-47DF-B526-70E2B28D736B}"/>
                </a:ext>
              </a:extLst>
            </p:cNvPr>
            <p:cNvSpPr/>
            <p:nvPr/>
          </p:nvSpPr>
          <p:spPr bwMode="auto">
            <a:xfrm>
              <a:off x="6002338" y="2855914"/>
              <a:ext cx="474663" cy="804863"/>
            </a:xfrm>
            <a:custGeom>
              <a:avLst/>
              <a:gdLst>
                <a:gd name="T0" fmla="*/ 247 w 299"/>
                <a:gd name="T1" fmla="*/ 203 h 507"/>
                <a:gd name="T2" fmla="*/ 247 w 299"/>
                <a:gd name="T3" fmla="*/ 0 h 507"/>
                <a:gd name="T4" fmla="*/ 195 w 299"/>
                <a:gd name="T5" fmla="*/ 0 h 507"/>
                <a:gd name="T6" fmla="*/ 195 w 299"/>
                <a:gd name="T7" fmla="*/ 27 h 507"/>
                <a:gd name="T8" fmla="*/ 180 w 299"/>
                <a:gd name="T9" fmla="*/ 9 h 507"/>
                <a:gd name="T10" fmla="*/ 49 w 299"/>
                <a:gd name="T11" fmla="*/ 257 h 507"/>
                <a:gd name="T12" fmla="*/ 27 w 299"/>
                <a:gd name="T13" fmla="*/ 279 h 507"/>
                <a:gd name="T14" fmla="*/ 0 w 299"/>
                <a:gd name="T15" fmla="*/ 387 h 507"/>
                <a:gd name="T16" fmla="*/ 49 w 299"/>
                <a:gd name="T17" fmla="*/ 507 h 507"/>
                <a:gd name="T18" fmla="*/ 299 w 299"/>
                <a:gd name="T19" fmla="*/ 507 h 507"/>
                <a:gd name="T20" fmla="*/ 299 w 299"/>
                <a:gd name="T21" fmla="*/ 262 h 507"/>
                <a:gd name="T22" fmla="*/ 247 w 299"/>
                <a:gd name="T23" fmla="*/ 20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507">
                  <a:moveTo>
                    <a:pt x="247" y="203"/>
                  </a:moveTo>
                  <a:lnTo>
                    <a:pt x="247" y="0"/>
                  </a:lnTo>
                  <a:lnTo>
                    <a:pt x="195" y="0"/>
                  </a:lnTo>
                  <a:lnTo>
                    <a:pt x="195" y="27"/>
                  </a:lnTo>
                  <a:lnTo>
                    <a:pt x="180" y="9"/>
                  </a:lnTo>
                  <a:lnTo>
                    <a:pt x="49" y="257"/>
                  </a:lnTo>
                  <a:lnTo>
                    <a:pt x="27" y="279"/>
                  </a:lnTo>
                  <a:lnTo>
                    <a:pt x="0" y="387"/>
                  </a:lnTo>
                  <a:lnTo>
                    <a:pt x="49" y="507"/>
                  </a:lnTo>
                  <a:lnTo>
                    <a:pt x="299" y="507"/>
                  </a:lnTo>
                  <a:lnTo>
                    <a:pt x="299" y="262"/>
                  </a:lnTo>
                  <a:lnTo>
                    <a:pt x="247" y="20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矩形 115">
              <a:extLst>
                <a:ext uri="{FF2B5EF4-FFF2-40B4-BE49-F238E27FC236}">
                  <a16:creationId xmlns:a16="http://schemas.microsoft.com/office/drawing/2014/main" xmlns="" id="{C44C312C-FD4B-4FB8-9BFB-23A47DBAC8B8}"/>
                </a:ext>
              </a:extLst>
            </p:cNvPr>
            <p:cNvSpPr/>
            <p:nvPr/>
          </p:nvSpPr>
          <p:spPr bwMode="auto">
            <a:xfrm>
              <a:off x="5424488" y="3263901"/>
              <a:ext cx="655638" cy="396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矩形 116">
              <a:extLst>
                <a:ext uri="{FF2B5EF4-FFF2-40B4-BE49-F238E27FC236}">
                  <a16:creationId xmlns:a16="http://schemas.microsoft.com/office/drawing/2014/main" xmlns="" id="{BD386B7C-6C76-4104-8113-E101B7045EB3}"/>
                </a:ext>
              </a:extLst>
            </p:cNvPr>
            <p:cNvSpPr/>
            <p:nvPr/>
          </p:nvSpPr>
          <p:spPr bwMode="auto">
            <a:xfrm>
              <a:off x="5851525" y="3389314"/>
              <a:ext cx="136525" cy="1206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矩形 117">
              <a:extLst>
                <a:ext uri="{FF2B5EF4-FFF2-40B4-BE49-F238E27FC236}">
                  <a16:creationId xmlns:a16="http://schemas.microsoft.com/office/drawing/2014/main" xmlns="" id="{C6893A99-1F36-4E6E-8484-F1A8B596926B}"/>
                </a:ext>
              </a:extLst>
            </p:cNvPr>
            <p:cNvSpPr/>
            <p:nvPr/>
          </p:nvSpPr>
          <p:spPr bwMode="auto">
            <a:xfrm>
              <a:off x="5673725" y="3384551"/>
              <a:ext cx="122238" cy="2762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任意多边形 118">
              <a:extLst>
                <a:ext uri="{FF2B5EF4-FFF2-40B4-BE49-F238E27FC236}">
                  <a16:creationId xmlns:a16="http://schemas.microsoft.com/office/drawing/2014/main" xmlns="" id="{22B4635B-F125-4DAC-9A73-FB4624993CCC}"/>
                </a:ext>
              </a:extLst>
            </p:cNvPr>
            <p:cNvSpPr/>
            <p:nvPr/>
          </p:nvSpPr>
          <p:spPr bwMode="auto">
            <a:xfrm>
              <a:off x="5483225" y="3384551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31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1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任意多边形 119">
              <a:extLst>
                <a:ext uri="{FF2B5EF4-FFF2-40B4-BE49-F238E27FC236}">
                  <a16:creationId xmlns:a16="http://schemas.microsoft.com/office/drawing/2014/main" xmlns="" id="{C9DE6B38-2D73-41F5-A52F-9404798629E1}"/>
                </a:ext>
              </a:extLst>
            </p:cNvPr>
            <p:cNvSpPr/>
            <p:nvPr/>
          </p:nvSpPr>
          <p:spPr bwMode="auto">
            <a:xfrm>
              <a:off x="5483225" y="3462339"/>
              <a:ext cx="52388" cy="42863"/>
            </a:xfrm>
            <a:custGeom>
              <a:avLst/>
              <a:gdLst>
                <a:gd name="T0" fmla="*/ 31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31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矩形 120">
              <a:extLst>
                <a:ext uri="{FF2B5EF4-FFF2-40B4-BE49-F238E27FC236}">
                  <a16:creationId xmlns:a16="http://schemas.microsoft.com/office/drawing/2014/main" xmlns="" id="{C682D1F7-3008-432E-AB6E-26C5E1C3A01C}"/>
                </a:ext>
              </a:extLst>
            </p:cNvPr>
            <p:cNvSpPr/>
            <p:nvPr/>
          </p:nvSpPr>
          <p:spPr bwMode="auto">
            <a:xfrm>
              <a:off x="5572125" y="3384551"/>
              <a:ext cx="49213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矩形 121">
              <a:extLst>
                <a:ext uri="{FF2B5EF4-FFF2-40B4-BE49-F238E27FC236}">
                  <a16:creationId xmlns:a16="http://schemas.microsoft.com/office/drawing/2014/main" xmlns="" id="{6D1BFBDC-9776-4AF9-BADB-CE33E3112604}"/>
                </a:ext>
              </a:extLst>
            </p:cNvPr>
            <p:cNvSpPr/>
            <p:nvPr/>
          </p:nvSpPr>
          <p:spPr bwMode="auto">
            <a:xfrm>
              <a:off x="5572125" y="3462339"/>
              <a:ext cx="49213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任意多边形 122">
              <a:extLst>
                <a:ext uri="{FF2B5EF4-FFF2-40B4-BE49-F238E27FC236}">
                  <a16:creationId xmlns:a16="http://schemas.microsoft.com/office/drawing/2014/main" xmlns="" id="{4E818DCD-1D58-479D-B551-02F444FCFFED}"/>
                </a:ext>
              </a:extLst>
            </p:cNvPr>
            <p:cNvSpPr/>
            <p:nvPr/>
          </p:nvSpPr>
          <p:spPr bwMode="auto">
            <a:xfrm>
              <a:off x="6213475" y="3395664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30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0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任意多边形 123">
              <a:extLst>
                <a:ext uri="{FF2B5EF4-FFF2-40B4-BE49-F238E27FC236}">
                  <a16:creationId xmlns:a16="http://schemas.microsoft.com/office/drawing/2014/main" xmlns="" id="{0DA08AE8-8E48-43F1-9C88-1E3A27E9C7A7}"/>
                </a:ext>
              </a:extLst>
            </p:cNvPr>
            <p:cNvSpPr/>
            <p:nvPr/>
          </p:nvSpPr>
          <p:spPr bwMode="auto">
            <a:xfrm>
              <a:off x="6213475" y="3471864"/>
              <a:ext cx="52388" cy="44450"/>
            </a:xfrm>
            <a:custGeom>
              <a:avLst/>
              <a:gdLst>
                <a:gd name="T0" fmla="*/ 30 w 33"/>
                <a:gd name="T1" fmla="*/ 0 h 28"/>
                <a:gd name="T2" fmla="*/ 0 w 33"/>
                <a:gd name="T3" fmla="*/ 0 h 28"/>
                <a:gd name="T4" fmla="*/ 0 w 33"/>
                <a:gd name="T5" fmla="*/ 28 h 28"/>
                <a:gd name="T6" fmla="*/ 33 w 33"/>
                <a:gd name="T7" fmla="*/ 28 h 28"/>
                <a:gd name="T8" fmla="*/ 33 w 33"/>
                <a:gd name="T9" fmla="*/ 0 h 28"/>
                <a:gd name="T10" fmla="*/ 30 w 33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0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33" y="28"/>
                  </a:lnTo>
                  <a:lnTo>
                    <a:pt x="33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矩形 124">
              <a:extLst>
                <a:ext uri="{FF2B5EF4-FFF2-40B4-BE49-F238E27FC236}">
                  <a16:creationId xmlns:a16="http://schemas.microsoft.com/office/drawing/2014/main" xmlns="" id="{AEA552AA-D218-481A-AED3-8F6451F3567E}"/>
                </a:ext>
              </a:extLst>
            </p:cNvPr>
            <p:cNvSpPr/>
            <p:nvPr/>
          </p:nvSpPr>
          <p:spPr bwMode="auto">
            <a:xfrm>
              <a:off x="6299200" y="3395664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矩形 125">
              <a:extLst>
                <a:ext uri="{FF2B5EF4-FFF2-40B4-BE49-F238E27FC236}">
                  <a16:creationId xmlns:a16="http://schemas.microsoft.com/office/drawing/2014/main" xmlns="" id="{F4D0A116-51CC-4F1A-9842-22CEABBCDA07}"/>
                </a:ext>
              </a:extLst>
            </p:cNvPr>
            <p:cNvSpPr/>
            <p:nvPr/>
          </p:nvSpPr>
          <p:spPr bwMode="auto">
            <a:xfrm>
              <a:off x="6299200" y="3471864"/>
              <a:ext cx="52388" cy="444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任意多边形 126">
              <a:extLst>
                <a:ext uri="{FF2B5EF4-FFF2-40B4-BE49-F238E27FC236}">
                  <a16:creationId xmlns:a16="http://schemas.microsoft.com/office/drawing/2014/main" xmlns="" id="{58809A16-008C-4E4B-8570-B6CD72930D05}"/>
                </a:ext>
              </a:extLst>
            </p:cNvPr>
            <p:cNvSpPr/>
            <p:nvPr/>
          </p:nvSpPr>
          <p:spPr bwMode="auto">
            <a:xfrm>
              <a:off x="5715000" y="2916239"/>
              <a:ext cx="227013" cy="142875"/>
            </a:xfrm>
            <a:custGeom>
              <a:avLst/>
              <a:gdLst>
                <a:gd name="T0" fmla="*/ 4 w 143"/>
                <a:gd name="T1" fmla="*/ 72 h 90"/>
                <a:gd name="T2" fmla="*/ 0 w 143"/>
                <a:gd name="T3" fmla="*/ 65 h 90"/>
                <a:gd name="T4" fmla="*/ 39 w 143"/>
                <a:gd name="T5" fmla="*/ 0 h 90"/>
                <a:gd name="T6" fmla="*/ 143 w 143"/>
                <a:gd name="T7" fmla="*/ 0 h 90"/>
                <a:gd name="T8" fmla="*/ 143 w 143"/>
                <a:gd name="T9" fmla="*/ 10 h 90"/>
                <a:gd name="T10" fmla="*/ 105 w 143"/>
                <a:gd name="T11" fmla="*/ 82 h 90"/>
                <a:gd name="T12" fmla="*/ 63 w 143"/>
                <a:gd name="T13" fmla="*/ 90 h 90"/>
                <a:gd name="T14" fmla="*/ 4 w 143"/>
                <a:gd name="T15" fmla="*/ 7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90">
                  <a:moveTo>
                    <a:pt x="4" y="72"/>
                  </a:moveTo>
                  <a:lnTo>
                    <a:pt x="0" y="65"/>
                  </a:lnTo>
                  <a:lnTo>
                    <a:pt x="39" y="0"/>
                  </a:lnTo>
                  <a:lnTo>
                    <a:pt x="143" y="0"/>
                  </a:lnTo>
                  <a:lnTo>
                    <a:pt x="143" y="10"/>
                  </a:lnTo>
                  <a:lnTo>
                    <a:pt x="105" y="82"/>
                  </a:lnTo>
                  <a:lnTo>
                    <a:pt x="63" y="90"/>
                  </a:lnTo>
                  <a:lnTo>
                    <a:pt x="4" y="72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任意多边形 127">
              <a:extLst>
                <a:ext uri="{FF2B5EF4-FFF2-40B4-BE49-F238E27FC236}">
                  <a16:creationId xmlns:a16="http://schemas.microsoft.com/office/drawing/2014/main" xmlns="" id="{2140F4BB-71D8-4EF5-8DA8-0F5B11F7AC9A}"/>
                </a:ext>
              </a:extLst>
            </p:cNvPr>
            <p:cNvSpPr/>
            <p:nvPr/>
          </p:nvSpPr>
          <p:spPr bwMode="auto">
            <a:xfrm>
              <a:off x="5867400" y="2916239"/>
              <a:ext cx="125413" cy="207963"/>
            </a:xfrm>
            <a:custGeom>
              <a:avLst/>
              <a:gdLst>
                <a:gd name="T0" fmla="*/ 47 w 79"/>
                <a:gd name="T1" fmla="*/ 0 h 131"/>
                <a:gd name="T2" fmla="*/ 13 w 79"/>
                <a:gd name="T3" fmla="*/ 65 h 131"/>
                <a:gd name="T4" fmla="*/ 7 w 79"/>
                <a:gd name="T5" fmla="*/ 71 h 131"/>
                <a:gd name="T6" fmla="*/ 0 w 79"/>
                <a:gd name="T7" fmla="*/ 99 h 131"/>
                <a:gd name="T8" fmla="*/ 13 w 79"/>
                <a:gd name="T9" fmla="*/ 131 h 131"/>
                <a:gd name="T10" fmla="*/ 79 w 79"/>
                <a:gd name="T11" fmla="*/ 131 h 131"/>
                <a:gd name="T12" fmla="*/ 79 w 79"/>
                <a:gd name="T13" fmla="*/ 68 h 131"/>
                <a:gd name="T14" fmla="*/ 47 w 79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31">
                  <a:moveTo>
                    <a:pt x="47" y="0"/>
                  </a:moveTo>
                  <a:lnTo>
                    <a:pt x="13" y="65"/>
                  </a:lnTo>
                  <a:lnTo>
                    <a:pt x="7" y="71"/>
                  </a:lnTo>
                  <a:lnTo>
                    <a:pt x="0" y="99"/>
                  </a:lnTo>
                  <a:lnTo>
                    <a:pt x="13" y="131"/>
                  </a:lnTo>
                  <a:lnTo>
                    <a:pt x="79" y="131"/>
                  </a:lnTo>
                  <a:lnTo>
                    <a:pt x="79" y="6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矩形 128">
              <a:extLst>
                <a:ext uri="{FF2B5EF4-FFF2-40B4-BE49-F238E27FC236}">
                  <a16:creationId xmlns:a16="http://schemas.microsoft.com/office/drawing/2014/main" xmlns="" id="{2CA00E44-A593-46E4-A6D5-DAE62F982E24}"/>
                </a:ext>
              </a:extLst>
            </p:cNvPr>
            <p:cNvSpPr/>
            <p:nvPr/>
          </p:nvSpPr>
          <p:spPr bwMode="auto">
            <a:xfrm>
              <a:off x="5715000" y="3019426"/>
              <a:ext cx="17303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任意多边形 129">
              <a:extLst>
                <a:ext uri="{FF2B5EF4-FFF2-40B4-BE49-F238E27FC236}">
                  <a16:creationId xmlns:a16="http://schemas.microsoft.com/office/drawing/2014/main" xmlns="" id="{DCA40E4C-0346-4D1B-BF76-630A82FE3B52}"/>
                </a:ext>
              </a:extLst>
            </p:cNvPr>
            <p:cNvSpPr/>
            <p:nvPr/>
          </p:nvSpPr>
          <p:spPr bwMode="auto">
            <a:xfrm>
              <a:off x="5762625" y="3044826"/>
              <a:ext cx="25400" cy="19050"/>
            </a:xfrm>
            <a:custGeom>
              <a:avLst/>
              <a:gdLst>
                <a:gd name="T0" fmla="*/ 16 w 16"/>
                <a:gd name="T1" fmla="*/ 12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12 h 12"/>
                <a:gd name="T8" fmla="*/ 14 w 16"/>
                <a:gd name="T9" fmla="*/ 12 h 12"/>
                <a:gd name="T10" fmla="*/ 16 w 1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16" y="12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任意多边形 130">
              <a:extLst>
                <a:ext uri="{FF2B5EF4-FFF2-40B4-BE49-F238E27FC236}">
                  <a16:creationId xmlns:a16="http://schemas.microsoft.com/office/drawing/2014/main" xmlns="" id="{4864AA53-62F1-4644-80D7-260F1D788BA8}"/>
                </a:ext>
              </a:extLst>
            </p:cNvPr>
            <p:cNvSpPr/>
            <p:nvPr/>
          </p:nvSpPr>
          <p:spPr bwMode="auto">
            <a:xfrm>
              <a:off x="5762625" y="3081339"/>
              <a:ext cx="25400" cy="20638"/>
            </a:xfrm>
            <a:custGeom>
              <a:avLst/>
              <a:gdLst>
                <a:gd name="T0" fmla="*/ 14 w 16"/>
                <a:gd name="T1" fmla="*/ 0 h 13"/>
                <a:gd name="T2" fmla="*/ 0 w 16"/>
                <a:gd name="T3" fmla="*/ 0 h 13"/>
                <a:gd name="T4" fmla="*/ 0 w 16"/>
                <a:gd name="T5" fmla="*/ 13 h 13"/>
                <a:gd name="T6" fmla="*/ 16 w 16"/>
                <a:gd name="T7" fmla="*/ 13 h 13"/>
                <a:gd name="T8" fmla="*/ 16 w 16"/>
                <a:gd name="T9" fmla="*/ 0 h 13"/>
                <a:gd name="T10" fmla="*/ 14 w 1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4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6" y="13"/>
                  </a:lnTo>
                  <a:lnTo>
                    <a:pt x="16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矩形 131">
              <a:extLst>
                <a:ext uri="{FF2B5EF4-FFF2-40B4-BE49-F238E27FC236}">
                  <a16:creationId xmlns:a16="http://schemas.microsoft.com/office/drawing/2014/main" xmlns="" id="{A8C557FB-A007-4AA3-88E5-79CCA3100661}"/>
                </a:ext>
              </a:extLst>
            </p:cNvPr>
            <p:cNvSpPr/>
            <p:nvPr/>
          </p:nvSpPr>
          <p:spPr bwMode="auto">
            <a:xfrm>
              <a:off x="5803900" y="3044826"/>
              <a:ext cx="25400" cy="190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矩形 132">
              <a:extLst>
                <a:ext uri="{FF2B5EF4-FFF2-40B4-BE49-F238E27FC236}">
                  <a16:creationId xmlns:a16="http://schemas.microsoft.com/office/drawing/2014/main" xmlns="" id="{33FA5140-6C97-42C6-AD01-22126CC8FE3C}"/>
                </a:ext>
              </a:extLst>
            </p:cNvPr>
            <p:cNvSpPr/>
            <p:nvPr/>
          </p:nvSpPr>
          <p:spPr bwMode="auto">
            <a:xfrm>
              <a:off x="5803900" y="3081339"/>
              <a:ext cx="25400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任意多边形 133">
              <a:extLst>
                <a:ext uri="{FF2B5EF4-FFF2-40B4-BE49-F238E27FC236}">
                  <a16:creationId xmlns:a16="http://schemas.microsoft.com/office/drawing/2014/main" xmlns="" id="{71DE13E1-C5BE-4AD6-9037-4A06B16BA977}"/>
                </a:ext>
              </a:extLst>
            </p:cNvPr>
            <p:cNvSpPr/>
            <p:nvPr/>
          </p:nvSpPr>
          <p:spPr bwMode="auto">
            <a:xfrm>
              <a:off x="6205538" y="2870201"/>
              <a:ext cx="863600" cy="539750"/>
            </a:xfrm>
            <a:custGeom>
              <a:avLst/>
              <a:gdLst>
                <a:gd name="T0" fmla="*/ 16 w 544"/>
                <a:gd name="T1" fmla="*/ 276 h 340"/>
                <a:gd name="T2" fmla="*/ 0 w 544"/>
                <a:gd name="T3" fmla="*/ 248 h 340"/>
                <a:gd name="T4" fmla="*/ 153 w 544"/>
                <a:gd name="T5" fmla="*/ 0 h 340"/>
                <a:gd name="T6" fmla="*/ 544 w 544"/>
                <a:gd name="T7" fmla="*/ 0 h 340"/>
                <a:gd name="T8" fmla="*/ 544 w 544"/>
                <a:gd name="T9" fmla="*/ 38 h 340"/>
                <a:gd name="T10" fmla="*/ 403 w 544"/>
                <a:gd name="T11" fmla="*/ 307 h 340"/>
                <a:gd name="T12" fmla="*/ 239 w 544"/>
                <a:gd name="T13" fmla="*/ 340 h 340"/>
                <a:gd name="T14" fmla="*/ 16 w 544"/>
                <a:gd name="T15" fmla="*/ 27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" h="340">
                  <a:moveTo>
                    <a:pt x="16" y="276"/>
                  </a:moveTo>
                  <a:lnTo>
                    <a:pt x="0" y="248"/>
                  </a:lnTo>
                  <a:lnTo>
                    <a:pt x="153" y="0"/>
                  </a:lnTo>
                  <a:lnTo>
                    <a:pt x="544" y="0"/>
                  </a:lnTo>
                  <a:lnTo>
                    <a:pt x="544" y="38"/>
                  </a:lnTo>
                  <a:lnTo>
                    <a:pt x="403" y="307"/>
                  </a:lnTo>
                  <a:lnTo>
                    <a:pt x="239" y="340"/>
                  </a:lnTo>
                  <a:lnTo>
                    <a:pt x="16" y="276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任意多边形 134">
              <a:extLst>
                <a:ext uri="{FF2B5EF4-FFF2-40B4-BE49-F238E27FC236}">
                  <a16:creationId xmlns:a16="http://schemas.microsoft.com/office/drawing/2014/main" xmlns="" id="{5007E4F8-9E9F-42B5-98DD-288C6F2F33DB}"/>
                </a:ext>
              </a:extLst>
            </p:cNvPr>
            <p:cNvSpPr/>
            <p:nvPr/>
          </p:nvSpPr>
          <p:spPr bwMode="auto">
            <a:xfrm>
              <a:off x="6783388" y="2855914"/>
              <a:ext cx="474663" cy="804863"/>
            </a:xfrm>
            <a:custGeom>
              <a:avLst/>
              <a:gdLst>
                <a:gd name="T0" fmla="*/ 247 w 299"/>
                <a:gd name="T1" fmla="*/ 203 h 507"/>
                <a:gd name="T2" fmla="*/ 247 w 299"/>
                <a:gd name="T3" fmla="*/ 0 h 507"/>
                <a:gd name="T4" fmla="*/ 195 w 299"/>
                <a:gd name="T5" fmla="*/ 0 h 507"/>
                <a:gd name="T6" fmla="*/ 195 w 299"/>
                <a:gd name="T7" fmla="*/ 27 h 507"/>
                <a:gd name="T8" fmla="*/ 180 w 299"/>
                <a:gd name="T9" fmla="*/ 9 h 507"/>
                <a:gd name="T10" fmla="*/ 49 w 299"/>
                <a:gd name="T11" fmla="*/ 257 h 507"/>
                <a:gd name="T12" fmla="*/ 28 w 299"/>
                <a:gd name="T13" fmla="*/ 279 h 507"/>
                <a:gd name="T14" fmla="*/ 0 w 299"/>
                <a:gd name="T15" fmla="*/ 387 h 507"/>
                <a:gd name="T16" fmla="*/ 49 w 299"/>
                <a:gd name="T17" fmla="*/ 507 h 507"/>
                <a:gd name="T18" fmla="*/ 299 w 299"/>
                <a:gd name="T19" fmla="*/ 507 h 507"/>
                <a:gd name="T20" fmla="*/ 299 w 299"/>
                <a:gd name="T21" fmla="*/ 262 h 507"/>
                <a:gd name="T22" fmla="*/ 247 w 299"/>
                <a:gd name="T23" fmla="*/ 20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507">
                  <a:moveTo>
                    <a:pt x="247" y="203"/>
                  </a:moveTo>
                  <a:lnTo>
                    <a:pt x="247" y="0"/>
                  </a:lnTo>
                  <a:lnTo>
                    <a:pt x="195" y="0"/>
                  </a:lnTo>
                  <a:lnTo>
                    <a:pt x="195" y="27"/>
                  </a:lnTo>
                  <a:lnTo>
                    <a:pt x="180" y="9"/>
                  </a:lnTo>
                  <a:lnTo>
                    <a:pt x="49" y="257"/>
                  </a:lnTo>
                  <a:lnTo>
                    <a:pt x="28" y="279"/>
                  </a:lnTo>
                  <a:lnTo>
                    <a:pt x="0" y="387"/>
                  </a:lnTo>
                  <a:lnTo>
                    <a:pt x="49" y="507"/>
                  </a:lnTo>
                  <a:lnTo>
                    <a:pt x="299" y="507"/>
                  </a:lnTo>
                  <a:lnTo>
                    <a:pt x="299" y="262"/>
                  </a:lnTo>
                  <a:lnTo>
                    <a:pt x="247" y="20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矩形 135">
              <a:extLst>
                <a:ext uri="{FF2B5EF4-FFF2-40B4-BE49-F238E27FC236}">
                  <a16:creationId xmlns:a16="http://schemas.microsoft.com/office/drawing/2014/main" xmlns="" id="{FBD5FEFD-FA93-4B19-89A9-DA40DA953C70}"/>
                </a:ext>
              </a:extLst>
            </p:cNvPr>
            <p:cNvSpPr/>
            <p:nvPr/>
          </p:nvSpPr>
          <p:spPr bwMode="auto">
            <a:xfrm>
              <a:off x="6205538" y="3263901"/>
              <a:ext cx="655638" cy="396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矩形 136">
              <a:extLst>
                <a:ext uri="{FF2B5EF4-FFF2-40B4-BE49-F238E27FC236}">
                  <a16:creationId xmlns:a16="http://schemas.microsoft.com/office/drawing/2014/main" xmlns="" id="{17BE8A2B-4778-48DC-A093-A23089CB8EB9}"/>
                </a:ext>
              </a:extLst>
            </p:cNvPr>
            <p:cNvSpPr/>
            <p:nvPr/>
          </p:nvSpPr>
          <p:spPr bwMode="auto">
            <a:xfrm>
              <a:off x="6634163" y="3389314"/>
              <a:ext cx="138113" cy="1206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矩形 137">
              <a:extLst>
                <a:ext uri="{FF2B5EF4-FFF2-40B4-BE49-F238E27FC236}">
                  <a16:creationId xmlns:a16="http://schemas.microsoft.com/office/drawing/2014/main" xmlns="" id="{4C8C24AD-CEE2-4B74-915E-89279AE488F2}"/>
                </a:ext>
              </a:extLst>
            </p:cNvPr>
            <p:cNvSpPr/>
            <p:nvPr/>
          </p:nvSpPr>
          <p:spPr bwMode="auto">
            <a:xfrm>
              <a:off x="6456363" y="3384551"/>
              <a:ext cx="120650" cy="2762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任意多边形 138">
              <a:extLst>
                <a:ext uri="{FF2B5EF4-FFF2-40B4-BE49-F238E27FC236}">
                  <a16:creationId xmlns:a16="http://schemas.microsoft.com/office/drawing/2014/main" xmlns="" id="{9F4BCC55-939F-489F-B32C-59C2D8425EDC}"/>
                </a:ext>
              </a:extLst>
            </p:cNvPr>
            <p:cNvSpPr/>
            <p:nvPr/>
          </p:nvSpPr>
          <p:spPr bwMode="auto">
            <a:xfrm>
              <a:off x="6267450" y="3384551"/>
              <a:ext cx="50800" cy="42863"/>
            </a:xfrm>
            <a:custGeom>
              <a:avLst/>
              <a:gdLst>
                <a:gd name="T0" fmla="*/ 32 w 32"/>
                <a:gd name="T1" fmla="*/ 27 h 27"/>
                <a:gd name="T2" fmla="*/ 32 w 32"/>
                <a:gd name="T3" fmla="*/ 0 h 27"/>
                <a:gd name="T4" fmla="*/ 0 w 32"/>
                <a:gd name="T5" fmla="*/ 0 h 27"/>
                <a:gd name="T6" fmla="*/ 0 w 32"/>
                <a:gd name="T7" fmla="*/ 27 h 27"/>
                <a:gd name="T8" fmla="*/ 29 w 32"/>
                <a:gd name="T9" fmla="*/ 27 h 27"/>
                <a:gd name="T10" fmla="*/ 32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任意多边形 139">
              <a:extLst>
                <a:ext uri="{FF2B5EF4-FFF2-40B4-BE49-F238E27FC236}">
                  <a16:creationId xmlns:a16="http://schemas.microsoft.com/office/drawing/2014/main" xmlns="" id="{3802196D-2C4A-4767-9F64-CC53F97F5792}"/>
                </a:ext>
              </a:extLst>
            </p:cNvPr>
            <p:cNvSpPr/>
            <p:nvPr/>
          </p:nvSpPr>
          <p:spPr bwMode="auto">
            <a:xfrm>
              <a:off x="6267450" y="3462339"/>
              <a:ext cx="50800" cy="42863"/>
            </a:xfrm>
            <a:custGeom>
              <a:avLst/>
              <a:gdLst>
                <a:gd name="T0" fmla="*/ 29 w 32"/>
                <a:gd name="T1" fmla="*/ 0 h 27"/>
                <a:gd name="T2" fmla="*/ 0 w 32"/>
                <a:gd name="T3" fmla="*/ 0 h 27"/>
                <a:gd name="T4" fmla="*/ 0 w 32"/>
                <a:gd name="T5" fmla="*/ 27 h 27"/>
                <a:gd name="T6" fmla="*/ 32 w 32"/>
                <a:gd name="T7" fmla="*/ 27 h 27"/>
                <a:gd name="T8" fmla="*/ 32 w 32"/>
                <a:gd name="T9" fmla="*/ 0 h 27"/>
                <a:gd name="T10" fmla="*/ 29 w 3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2" y="27"/>
                  </a:lnTo>
                  <a:lnTo>
                    <a:pt x="32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矩形 140">
              <a:extLst>
                <a:ext uri="{FF2B5EF4-FFF2-40B4-BE49-F238E27FC236}">
                  <a16:creationId xmlns:a16="http://schemas.microsoft.com/office/drawing/2014/main" xmlns="" id="{898D40A5-DC15-4D1C-8EEE-7F7EBAE4A78F}"/>
                </a:ext>
              </a:extLst>
            </p:cNvPr>
            <p:cNvSpPr/>
            <p:nvPr/>
          </p:nvSpPr>
          <p:spPr bwMode="auto">
            <a:xfrm>
              <a:off x="6353175" y="3384551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矩形 141">
              <a:extLst>
                <a:ext uri="{FF2B5EF4-FFF2-40B4-BE49-F238E27FC236}">
                  <a16:creationId xmlns:a16="http://schemas.microsoft.com/office/drawing/2014/main" xmlns="" id="{E33EBF0D-0566-409A-8369-62A723315451}"/>
                </a:ext>
              </a:extLst>
            </p:cNvPr>
            <p:cNvSpPr/>
            <p:nvPr/>
          </p:nvSpPr>
          <p:spPr bwMode="auto">
            <a:xfrm>
              <a:off x="6353175" y="3462339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任意多边形 142">
              <a:extLst>
                <a:ext uri="{FF2B5EF4-FFF2-40B4-BE49-F238E27FC236}">
                  <a16:creationId xmlns:a16="http://schemas.microsoft.com/office/drawing/2014/main" xmlns="" id="{D0C0D007-DAC5-45D0-BC06-37A539E4274E}"/>
                </a:ext>
              </a:extLst>
            </p:cNvPr>
            <p:cNvSpPr/>
            <p:nvPr/>
          </p:nvSpPr>
          <p:spPr bwMode="auto">
            <a:xfrm>
              <a:off x="6994525" y="3389314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31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1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任意多边形 143">
              <a:extLst>
                <a:ext uri="{FF2B5EF4-FFF2-40B4-BE49-F238E27FC236}">
                  <a16:creationId xmlns:a16="http://schemas.microsoft.com/office/drawing/2014/main" xmlns="" id="{39624A87-B64A-4DDA-AC5E-0799DBC36728}"/>
                </a:ext>
              </a:extLst>
            </p:cNvPr>
            <p:cNvSpPr/>
            <p:nvPr/>
          </p:nvSpPr>
          <p:spPr bwMode="auto">
            <a:xfrm>
              <a:off x="6994525" y="3467101"/>
              <a:ext cx="52388" cy="42863"/>
            </a:xfrm>
            <a:custGeom>
              <a:avLst/>
              <a:gdLst>
                <a:gd name="T0" fmla="*/ 31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31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矩形 144">
              <a:extLst>
                <a:ext uri="{FF2B5EF4-FFF2-40B4-BE49-F238E27FC236}">
                  <a16:creationId xmlns:a16="http://schemas.microsoft.com/office/drawing/2014/main" xmlns="" id="{0E2DEADE-8ECA-4BDB-915A-8FB38D0439DE}"/>
                </a:ext>
              </a:extLst>
            </p:cNvPr>
            <p:cNvSpPr/>
            <p:nvPr/>
          </p:nvSpPr>
          <p:spPr bwMode="auto">
            <a:xfrm>
              <a:off x="7081838" y="3389314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矩形 145">
              <a:extLst>
                <a:ext uri="{FF2B5EF4-FFF2-40B4-BE49-F238E27FC236}">
                  <a16:creationId xmlns:a16="http://schemas.microsoft.com/office/drawing/2014/main" xmlns="" id="{94A1E532-0788-443D-B251-6A016B00A4FD}"/>
                </a:ext>
              </a:extLst>
            </p:cNvPr>
            <p:cNvSpPr/>
            <p:nvPr/>
          </p:nvSpPr>
          <p:spPr bwMode="auto">
            <a:xfrm>
              <a:off x="7081838" y="3467101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任意多边形 146">
              <a:extLst>
                <a:ext uri="{FF2B5EF4-FFF2-40B4-BE49-F238E27FC236}">
                  <a16:creationId xmlns:a16="http://schemas.microsoft.com/office/drawing/2014/main" xmlns="" id="{5B27EE20-D4CC-4816-A37A-23A865548139}"/>
                </a:ext>
              </a:extLst>
            </p:cNvPr>
            <p:cNvSpPr/>
            <p:nvPr/>
          </p:nvSpPr>
          <p:spPr bwMode="auto">
            <a:xfrm>
              <a:off x="6962775" y="2870201"/>
              <a:ext cx="863600" cy="539750"/>
            </a:xfrm>
            <a:custGeom>
              <a:avLst/>
              <a:gdLst>
                <a:gd name="T0" fmla="*/ 16 w 544"/>
                <a:gd name="T1" fmla="*/ 276 h 340"/>
                <a:gd name="T2" fmla="*/ 0 w 544"/>
                <a:gd name="T3" fmla="*/ 248 h 340"/>
                <a:gd name="T4" fmla="*/ 152 w 544"/>
                <a:gd name="T5" fmla="*/ 0 h 340"/>
                <a:gd name="T6" fmla="*/ 544 w 544"/>
                <a:gd name="T7" fmla="*/ 0 h 340"/>
                <a:gd name="T8" fmla="*/ 544 w 544"/>
                <a:gd name="T9" fmla="*/ 38 h 340"/>
                <a:gd name="T10" fmla="*/ 403 w 544"/>
                <a:gd name="T11" fmla="*/ 307 h 340"/>
                <a:gd name="T12" fmla="*/ 239 w 544"/>
                <a:gd name="T13" fmla="*/ 340 h 340"/>
                <a:gd name="T14" fmla="*/ 16 w 544"/>
                <a:gd name="T15" fmla="*/ 27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" h="340">
                  <a:moveTo>
                    <a:pt x="16" y="276"/>
                  </a:moveTo>
                  <a:lnTo>
                    <a:pt x="0" y="248"/>
                  </a:lnTo>
                  <a:lnTo>
                    <a:pt x="152" y="0"/>
                  </a:lnTo>
                  <a:lnTo>
                    <a:pt x="544" y="0"/>
                  </a:lnTo>
                  <a:lnTo>
                    <a:pt x="544" y="38"/>
                  </a:lnTo>
                  <a:lnTo>
                    <a:pt x="403" y="307"/>
                  </a:lnTo>
                  <a:lnTo>
                    <a:pt x="239" y="340"/>
                  </a:lnTo>
                  <a:lnTo>
                    <a:pt x="16" y="276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任意多边形 147">
              <a:extLst>
                <a:ext uri="{FF2B5EF4-FFF2-40B4-BE49-F238E27FC236}">
                  <a16:creationId xmlns:a16="http://schemas.microsoft.com/office/drawing/2014/main" xmlns="" id="{BE43E5AF-F7B2-468A-A47F-79F72F8B8764}"/>
                </a:ext>
              </a:extLst>
            </p:cNvPr>
            <p:cNvSpPr/>
            <p:nvPr/>
          </p:nvSpPr>
          <p:spPr bwMode="auto">
            <a:xfrm>
              <a:off x="7540625" y="2855914"/>
              <a:ext cx="474663" cy="804863"/>
            </a:xfrm>
            <a:custGeom>
              <a:avLst/>
              <a:gdLst>
                <a:gd name="T0" fmla="*/ 247 w 299"/>
                <a:gd name="T1" fmla="*/ 203 h 507"/>
                <a:gd name="T2" fmla="*/ 247 w 299"/>
                <a:gd name="T3" fmla="*/ 0 h 507"/>
                <a:gd name="T4" fmla="*/ 195 w 299"/>
                <a:gd name="T5" fmla="*/ 0 h 507"/>
                <a:gd name="T6" fmla="*/ 195 w 299"/>
                <a:gd name="T7" fmla="*/ 27 h 507"/>
                <a:gd name="T8" fmla="*/ 180 w 299"/>
                <a:gd name="T9" fmla="*/ 9 h 507"/>
                <a:gd name="T10" fmla="*/ 49 w 299"/>
                <a:gd name="T11" fmla="*/ 257 h 507"/>
                <a:gd name="T12" fmla="*/ 27 w 299"/>
                <a:gd name="T13" fmla="*/ 279 h 507"/>
                <a:gd name="T14" fmla="*/ 0 w 299"/>
                <a:gd name="T15" fmla="*/ 387 h 507"/>
                <a:gd name="T16" fmla="*/ 49 w 299"/>
                <a:gd name="T17" fmla="*/ 507 h 507"/>
                <a:gd name="T18" fmla="*/ 299 w 299"/>
                <a:gd name="T19" fmla="*/ 507 h 507"/>
                <a:gd name="T20" fmla="*/ 299 w 299"/>
                <a:gd name="T21" fmla="*/ 262 h 507"/>
                <a:gd name="T22" fmla="*/ 247 w 299"/>
                <a:gd name="T23" fmla="*/ 20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507">
                  <a:moveTo>
                    <a:pt x="247" y="203"/>
                  </a:moveTo>
                  <a:lnTo>
                    <a:pt x="247" y="0"/>
                  </a:lnTo>
                  <a:lnTo>
                    <a:pt x="195" y="0"/>
                  </a:lnTo>
                  <a:lnTo>
                    <a:pt x="195" y="27"/>
                  </a:lnTo>
                  <a:lnTo>
                    <a:pt x="180" y="9"/>
                  </a:lnTo>
                  <a:lnTo>
                    <a:pt x="49" y="257"/>
                  </a:lnTo>
                  <a:lnTo>
                    <a:pt x="27" y="279"/>
                  </a:lnTo>
                  <a:lnTo>
                    <a:pt x="0" y="387"/>
                  </a:lnTo>
                  <a:lnTo>
                    <a:pt x="49" y="507"/>
                  </a:lnTo>
                  <a:lnTo>
                    <a:pt x="299" y="507"/>
                  </a:lnTo>
                  <a:lnTo>
                    <a:pt x="299" y="262"/>
                  </a:lnTo>
                  <a:lnTo>
                    <a:pt x="247" y="20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矩形 148">
              <a:extLst>
                <a:ext uri="{FF2B5EF4-FFF2-40B4-BE49-F238E27FC236}">
                  <a16:creationId xmlns:a16="http://schemas.microsoft.com/office/drawing/2014/main" xmlns="" id="{4939B69A-D082-4CD7-9C80-29B68464E5B2}"/>
                </a:ext>
              </a:extLst>
            </p:cNvPr>
            <p:cNvSpPr/>
            <p:nvPr/>
          </p:nvSpPr>
          <p:spPr bwMode="auto">
            <a:xfrm>
              <a:off x="6962775" y="3263901"/>
              <a:ext cx="655638" cy="396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矩形 149">
              <a:extLst>
                <a:ext uri="{FF2B5EF4-FFF2-40B4-BE49-F238E27FC236}">
                  <a16:creationId xmlns:a16="http://schemas.microsoft.com/office/drawing/2014/main" xmlns="" id="{79D64550-9BE2-4094-97AF-8E8593B1ED0B}"/>
                </a:ext>
              </a:extLst>
            </p:cNvPr>
            <p:cNvSpPr/>
            <p:nvPr/>
          </p:nvSpPr>
          <p:spPr bwMode="auto">
            <a:xfrm>
              <a:off x="7391400" y="3389314"/>
              <a:ext cx="136525" cy="1206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矩形 150">
              <a:extLst>
                <a:ext uri="{FF2B5EF4-FFF2-40B4-BE49-F238E27FC236}">
                  <a16:creationId xmlns:a16="http://schemas.microsoft.com/office/drawing/2014/main" xmlns="" id="{7DCA1634-C57C-460A-9D94-1BCFEC9EB1E5}"/>
                </a:ext>
              </a:extLst>
            </p:cNvPr>
            <p:cNvSpPr/>
            <p:nvPr/>
          </p:nvSpPr>
          <p:spPr bwMode="auto">
            <a:xfrm>
              <a:off x="7213600" y="3384551"/>
              <a:ext cx="120650" cy="2762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任意多边形 151">
              <a:extLst>
                <a:ext uri="{FF2B5EF4-FFF2-40B4-BE49-F238E27FC236}">
                  <a16:creationId xmlns:a16="http://schemas.microsoft.com/office/drawing/2014/main" xmlns="" id="{A0D39ED2-B012-4518-8AB5-BE0FFEECDB4B}"/>
                </a:ext>
              </a:extLst>
            </p:cNvPr>
            <p:cNvSpPr/>
            <p:nvPr/>
          </p:nvSpPr>
          <p:spPr bwMode="auto">
            <a:xfrm>
              <a:off x="7023100" y="3384551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30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0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任意多边形 152">
              <a:extLst>
                <a:ext uri="{FF2B5EF4-FFF2-40B4-BE49-F238E27FC236}">
                  <a16:creationId xmlns:a16="http://schemas.microsoft.com/office/drawing/2014/main" xmlns="" id="{78E411FA-3608-402F-A471-417DC9B35D0F}"/>
                </a:ext>
              </a:extLst>
            </p:cNvPr>
            <p:cNvSpPr/>
            <p:nvPr/>
          </p:nvSpPr>
          <p:spPr bwMode="auto">
            <a:xfrm>
              <a:off x="7023100" y="3462339"/>
              <a:ext cx="52388" cy="42863"/>
            </a:xfrm>
            <a:custGeom>
              <a:avLst/>
              <a:gdLst>
                <a:gd name="T0" fmla="*/ 30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30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0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矩形 153">
              <a:extLst>
                <a:ext uri="{FF2B5EF4-FFF2-40B4-BE49-F238E27FC236}">
                  <a16:creationId xmlns:a16="http://schemas.microsoft.com/office/drawing/2014/main" xmlns="" id="{DEDCBAA1-54A9-4F6B-961F-DDD1794CECD7}"/>
                </a:ext>
              </a:extLst>
            </p:cNvPr>
            <p:cNvSpPr/>
            <p:nvPr/>
          </p:nvSpPr>
          <p:spPr bwMode="auto">
            <a:xfrm>
              <a:off x="7110413" y="3384551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矩形 154">
              <a:extLst>
                <a:ext uri="{FF2B5EF4-FFF2-40B4-BE49-F238E27FC236}">
                  <a16:creationId xmlns:a16="http://schemas.microsoft.com/office/drawing/2014/main" xmlns="" id="{1B12EEA2-4D10-4F64-847D-749449E47F47}"/>
                </a:ext>
              </a:extLst>
            </p:cNvPr>
            <p:cNvSpPr/>
            <p:nvPr/>
          </p:nvSpPr>
          <p:spPr bwMode="auto">
            <a:xfrm>
              <a:off x="7110413" y="3462339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任意多边形 155">
              <a:extLst>
                <a:ext uri="{FF2B5EF4-FFF2-40B4-BE49-F238E27FC236}">
                  <a16:creationId xmlns:a16="http://schemas.microsoft.com/office/drawing/2014/main" xmlns="" id="{41426B5F-75F8-4448-B321-5016635F9888}"/>
                </a:ext>
              </a:extLst>
            </p:cNvPr>
            <p:cNvSpPr/>
            <p:nvPr/>
          </p:nvSpPr>
          <p:spPr bwMode="auto">
            <a:xfrm>
              <a:off x="7751763" y="3389314"/>
              <a:ext cx="52388" cy="42863"/>
            </a:xfrm>
            <a:custGeom>
              <a:avLst/>
              <a:gdLst>
                <a:gd name="T0" fmla="*/ 33 w 33"/>
                <a:gd name="T1" fmla="*/ 27 h 27"/>
                <a:gd name="T2" fmla="*/ 33 w 33"/>
                <a:gd name="T3" fmla="*/ 0 h 27"/>
                <a:gd name="T4" fmla="*/ 0 w 33"/>
                <a:gd name="T5" fmla="*/ 0 h 27"/>
                <a:gd name="T6" fmla="*/ 0 w 33"/>
                <a:gd name="T7" fmla="*/ 27 h 27"/>
                <a:gd name="T8" fmla="*/ 31 w 33"/>
                <a:gd name="T9" fmla="*/ 27 h 27"/>
                <a:gd name="T10" fmla="*/ 33 w 3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3" y="27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1" y="27"/>
                  </a:lnTo>
                  <a:lnTo>
                    <a:pt x="33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任意多边形 156">
              <a:extLst>
                <a:ext uri="{FF2B5EF4-FFF2-40B4-BE49-F238E27FC236}">
                  <a16:creationId xmlns:a16="http://schemas.microsoft.com/office/drawing/2014/main" xmlns="" id="{ED43BCB9-8ACE-45C9-A377-D01D51F721BB}"/>
                </a:ext>
              </a:extLst>
            </p:cNvPr>
            <p:cNvSpPr/>
            <p:nvPr/>
          </p:nvSpPr>
          <p:spPr bwMode="auto">
            <a:xfrm>
              <a:off x="7751763" y="3467101"/>
              <a:ext cx="52388" cy="42863"/>
            </a:xfrm>
            <a:custGeom>
              <a:avLst/>
              <a:gdLst>
                <a:gd name="T0" fmla="*/ 31 w 33"/>
                <a:gd name="T1" fmla="*/ 0 h 27"/>
                <a:gd name="T2" fmla="*/ 0 w 33"/>
                <a:gd name="T3" fmla="*/ 0 h 27"/>
                <a:gd name="T4" fmla="*/ 0 w 33"/>
                <a:gd name="T5" fmla="*/ 27 h 27"/>
                <a:gd name="T6" fmla="*/ 33 w 33"/>
                <a:gd name="T7" fmla="*/ 27 h 27"/>
                <a:gd name="T8" fmla="*/ 33 w 33"/>
                <a:gd name="T9" fmla="*/ 0 h 27"/>
                <a:gd name="T10" fmla="*/ 31 w 3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3" y="27"/>
                  </a:lnTo>
                  <a:lnTo>
                    <a:pt x="3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矩形 157">
              <a:extLst>
                <a:ext uri="{FF2B5EF4-FFF2-40B4-BE49-F238E27FC236}">
                  <a16:creationId xmlns:a16="http://schemas.microsoft.com/office/drawing/2014/main" xmlns="" id="{2F88832D-3CED-4DC5-9401-C44069D76513}"/>
                </a:ext>
              </a:extLst>
            </p:cNvPr>
            <p:cNvSpPr/>
            <p:nvPr/>
          </p:nvSpPr>
          <p:spPr bwMode="auto">
            <a:xfrm>
              <a:off x="7837488" y="3389314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矩形 158">
              <a:extLst>
                <a:ext uri="{FF2B5EF4-FFF2-40B4-BE49-F238E27FC236}">
                  <a16:creationId xmlns:a16="http://schemas.microsoft.com/office/drawing/2014/main" xmlns="" id="{69A52CF5-8F24-4DCD-9903-D5FC16C9D02B}"/>
                </a:ext>
              </a:extLst>
            </p:cNvPr>
            <p:cNvSpPr/>
            <p:nvPr/>
          </p:nvSpPr>
          <p:spPr bwMode="auto">
            <a:xfrm>
              <a:off x="7837488" y="3467101"/>
              <a:ext cx="52388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任意多边形 159">
              <a:extLst>
                <a:ext uri="{FF2B5EF4-FFF2-40B4-BE49-F238E27FC236}">
                  <a16:creationId xmlns:a16="http://schemas.microsoft.com/office/drawing/2014/main" xmlns="" id="{31245022-9074-4A42-BBEC-4DC9F85E8A2A}"/>
                </a:ext>
              </a:extLst>
            </p:cNvPr>
            <p:cNvSpPr/>
            <p:nvPr/>
          </p:nvSpPr>
          <p:spPr bwMode="auto">
            <a:xfrm>
              <a:off x="6478588" y="2922589"/>
              <a:ext cx="225425" cy="141288"/>
            </a:xfrm>
            <a:custGeom>
              <a:avLst/>
              <a:gdLst>
                <a:gd name="T0" fmla="*/ 3 w 142"/>
                <a:gd name="T1" fmla="*/ 73 h 89"/>
                <a:gd name="T2" fmla="*/ 0 w 142"/>
                <a:gd name="T3" fmla="*/ 66 h 89"/>
                <a:gd name="T4" fmla="*/ 40 w 142"/>
                <a:gd name="T5" fmla="*/ 0 h 89"/>
                <a:gd name="T6" fmla="*/ 142 w 142"/>
                <a:gd name="T7" fmla="*/ 0 h 89"/>
                <a:gd name="T8" fmla="*/ 142 w 142"/>
                <a:gd name="T9" fmla="*/ 11 h 89"/>
                <a:gd name="T10" fmla="*/ 106 w 142"/>
                <a:gd name="T11" fmla="*/ 81 h 89"/>
                <a:gd name="T12" fmla="*/ 62 w 142"/>
                <a:gd name="T13" fmla="*/ 89 h 89"/>
                <a:gd name="T14" fmla="*/ 3 w 142"/>
                <a:gd name="T15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89">
                  <a:moveTo>
                    <a:pt x="3" y="73"/>
                  </a:moveTo>
                  <a:lnTo>
                    <a:pt x="0" y="66"/>
                  </a:lnTo>
                  <a:lnTo>
                    <a:pt x="40" y="0"/>
                  </a:lnTo>
                  <a:lnTo>
                    <a:pt x="142" y="0"/>
                  </a:lnTo>
                  <a:lnTo>
                    <a:pt x="142" y="11"/>
                  </a:lnTo>
                  <a:lnTo>
                    <a:pt x="106" y="81"/>
                  </a:lnTo>
                  <a:lnTo>
                    <a:pt x="62" y="89"/>
                  </a:lnTo>
                  <a:lnTo>
                    <a:pt x="3" y="73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任意多边形 160">
              <a:extLst>
                <a:ext uri="{FF2B5EF4-FFF2-40B4-BE49-F238E27FC236}">
                  <a16:creationId xmlns:a16="http://schemas.microsoft.com/office/drawing/2014/main" xmlns="" id="{6D5DEE90-F6E9-422C-A100-0537FF913449}"/>
                </a:ext>
              </a:extLst>
            </p:cNvPr>
            <p:cNvSpPr/>
            <p:nvPr/>
          </p:nvSpPr>
          <p:spPr bwMode="auto">
            <a:xfrm>
              <a:off x="6629400" y="2922589"/>
              <a:ext cx="125413" cy="207963"/>
            </a:xfrm>
            <a:custGeom>
              <a:avLst/>
              <a:gdLst>
                <a:gd name="T0" fmla="*/ 47 w 79"/>
                <a:gd name="T1" fmla="*/ 0 h 131"/>
                <a:gd name="T2" fmla="*/ 13 w 79"/>
                <a:gd name="T3" fmla="*/ 66 h 131"/>
                <a:gd name="T4" fmla="*/ 7 w 79"/>
                <a:gd name="T5" fmla="*/ 72 h 131"/>
                <a:gd name="T6" fmla="*/ 0 w 79"/>
                <a:gd name="T7" fmla="*/ 100 h 131"/>
                <a:gd name="T8" fmla="*/ 13 w 79"/>
                <a:gd name="T9" fmla="*/ 131 h 131"/>
                <a:gd name="T10" fmla="*/ 79 w 79"/>
                <a:gd name="T11" fmla="*/ 131 h 131"/>
                <a:gd name="T12" fmla="*/ 79 w 79"/>
                <a:gd name="T13" fmla="*/ 67 h 131"/>
                <a:gd name="T14" fmla="*/ 47 w 79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31">
                  <a:moveTo>
                    <a:pt x="47" y="0"/>
                  </a:moveTo>
                  <a:lnTo>
                    <a:pt x="13" y="66"/>
                  </a:lnTo>
                  <a:lnTo>
                    <a:pt x="7" y="72"/>
                  </a:lnTo>
                  <a:lnTo>
                    <a:pt x="0" y="100"/>
                  </a:lnTo>
                  <a:lnTo>
                    <a:pt x="13" y="131"/>
                  </a:lnTo>
                  <a:lnTo>
                    <a:pt x="79" y="131"/>
                  </a:lnTo>
                  <a:lnTo>
                    <a:pt x="79" y="6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矩形 161">
              <a:extLst>
                <a:ext uri="{FF2B5EF4-FFF2-40B4-BE49-F238E27FC236}">
                  <a16:creationId xmlns:a16="http://schemas.microsoft.com/office/drawing/2014/main" xmlns="" id="{C60A1416-2C8E-4C47-A0A4-7E64081D3BAA}"/>
                </a:ext>
              </a:extLst>
            </p:cNvPr>
            <p:cNvSpPr/>
            <p:nvPr/>
          </p:nvSpPr>
          <p:spPr bwMode="auto">
            <a:xfrm>
              <a:off x="6478588" y="3027364"/>
              <a:ext cx="171450" cy="1031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任意多边形 162">
              <a:extLst>
                <a:ext uri="{FF2B5EF4-FFF2-40B4-BE49-F238E27FC236}">
                  <a16:creationId xmlns:a16="http://schemas.microsoft.com/office/drawing/2014/main" xmlns="" id="{ACE2F776-8D06-4412-848F-56F5E34A2970}"/>
                </a:ext>
              </a:extLst>
            </p:cNvPr>
            <p:cNvSpPr/>
            <p:nvPr/>
          </p:nvSpPr>
          <p:spPr bwMode="auto">
            <a:xfrm>
              <a:off x="6526213" y="3051176"/>
              <a:ext cx="25400" cy="20638"/>
            </a:xfrm>
            <a:custGeom>
              <a:avLst/>
              <a:gdLst>
                <a:gd name="T0" fmla="*/ 16 w 16"/>
                <a:gd name="T1" fmla="*/ 13 h 13"/>
                <a:gd name="T2" fmla="*/ 16 w 16"/>
                <a:gd name="T3" fmla="*/ 0 h 13"/>
                <a:gd name="T4" fmla="*/ 0 w 16"/>
                <a:gd name="T5" fmla="*/ 0 h 13"/>
                <a:gd name="T6" fmla="*/ 0 w 16"/>
                <a:gd name="T7" fmla="*/ 13 h 13"/>
                <a:gd name="T8" fmla="*/ 15 w 16"/>
                <a:gd name="T9" fmla="*/ 13 h 13"/>
                <a:gd name="T10" fmla="*/ 16 w 16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6" y="13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5" y="13"/>
                  </a:lnTo>
                  <a:lnTo>
                    <a:pt x="16" y="13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任意多边形 163">
              <a:extLst>
                <a:ext uri="{FF2B5EF4-FFF2-40B4-BE49-F238E27FC236}">
                  <a16:creationId xmlns:a16="http://schemas.microsoft.com/office/drawing/2014/main" xmlns="" id="{856302F7-2E3B-4433-B8E5-DAA994BF8DC7}"/>
                </a:ext>
              </a:extLst>
            </p:cNvPr>
            <p:cNvSpPr/>
            <p:nvPr/>
          </p:nvSpPr>
          <p:spPr bwMode="auto">
            <a:xfrm>
              <a:off x="6526213" y="3089276"/>
              <a:ext cx="25400" cy="20638"/>
            </a:xfrm>
            <a:custGeom>
              <a:avLst/>
              <a:gdLst>
                <a:gd name="T0" fmla="*/ 15 w 16"/>
                <a:gd name="T1" fmla="*/ 0 h 13"/>
                <a:gd name="T2" fmla="*/ 0 w 16"/>
                <a:gd name="T3" fmla="*/ 0 h 13"/>
                <a:gd name="T4" fmla="*/ 0 w 16"/>
                <a:gd name="T5" fmla="*/ 13 h 13"/>
                <a:gd name="T6" fmla="*/ 16 w 16"/>
                <a:gd name="T7" fmla="*/ 13 h 13"/>
                <a:gd name="T8" fmla="*/ 16 w 16"/>
                <a:gd name="T9" fmla="*/ 0 h 13"/>
                <a:gd name="T10" fmla="*/ 15 w 1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5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6" y="13"/>
                  </a:lnTo>
                  <a:lnTo>
                    <a:pt x="1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矩形 164">
              <a:extLst>
                <a:ext uri="{FF2B5EF4-FFF2-40B4-BE49-F238E27FC236}">
                  <a16:creationId xmlns:a16="http://schemas.microsoft.com/office/drawing/2014/main" xmlns="" id="{01ED347B-9346-426E-BA8D-B108CD4A5F48}"/>
                </a:ext>
              </a:extLst>
            </p:cNvPr>
            <p:cNvSpPr/>
            <p:nvPr/>
          </p:nvSpPr>
          <p:spPr bwMode="auto">
            <a:xfrm>
              <a:off x="6567488" y="3051176"/>
              <a:ext cx="25400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矩形 165">
              <a:extLst>
                <a:ext uri="{FF2B5EF4-FFF2-40B4-BE49-F238E27FC236}">
                  <a16:creationId xmlns:a16="http://schemas.microsoft.com/office/drawing/2014/main" xmlns="" id="{C0A09031-76BA-4FEC-B99F-3E79485C1EE4}"/>
                </a:ext>
              </a:extLst>
            </p:cNvPr>
            <p:cNvSpPr/>
            <p:nvPr/>
          </p:nvSpPr>
          <p:spPr bwMode="auto">
            <a:xfrm>
              <a:off x="6567488" y="3089276"/>
              <a:ext cx="25400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任意多边形 166">
              <a:extLst>
                <a:ext uri="{FF2B5EF4-FFF2-40B4-BE49-F238E27FC236}">
                  <a16:creationId xmlns:a16="http://schemas.microsoft.com/office/drawing/2014/main" xmlns="" id="{D8FCB1D7-2A1D-43F8-86FA-BFA720B174EB}"/>
                </a:ext>
              </a:extLst>
            </p:cNvPr>
            <p:cNvSpPr/>
            <p:nvPr/>
          </p:nvSpPr>
          <p:spPr bwMode="auto">
            <a:xfrm>
              <a:off x="7240588" y="2916239"/>
              <a:ext cx="227013" cy="142875"/>
            </a:xfrm>
            <a:custGeom>
              <a:avLst/>
              <a:gdLst>
                <a:gd name="T0" fmla="*/ 4 w 143"/>
                <a:gd name="T1" fmla="*/ 72 h 90"/>
                <a:gd name="T2" fmla="*/ 0 w 143"/>
                <a:gd name="T3" fmla="*/ 65 h 90"/>
                <a:gd name="T4" fmla="*/ 41 w 143"/>
                <a:gd name="T5" fmla="*/ 0 h 90"/>
                <a:gd name="T6" fmla="*/ 143 w 143"/>
                <a:gd name="T7" fmla="*/ 0 h 90"/>
                <a:gd name="T8" fmla="*/ 143 w 143"/>
                <a:gd name="T9" fmla="*/ 10 h 90"/>
                <a:gd name="T10" fmla="*/ 106 w 143"/>
                <a:gd name="T11" fmla="*/ 82 h 90"/>
                <a:gd name="T12" fmla="*/ 63 w 143"/>
                <a:gd name="T13" fmla="*/ 90 h 90"/>
                <a:gd name="T14" fmla="*/ 4 w 143"/>
                <a:gd name="T15" fmla="*/ 7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90">
                  <a:moveTo>
                    <a:pt x="4" y="72"/>
                  </a:moveTo>
                  <a:lnTo>
                    <a:pt x="0" y="65"/>
                  </a:lnTo>
                  <a:lnTo>
                    <a:pt x="41" y="0"/>
                  </a:lnTo>
                  <a:lnTo>
                    <a:pt x="143" y="0"/>
                  </a:lnTo>
                  <a:lnTo>
                    <a:pt x="143" y="10"/>
                  </a:lnTo>
                  <a:lnTo>
                    <a:pt x="106" y="82"/>
                  </a:lnTo>
                  <a:lnTo>
                    <a:pt x="63" y="90"/>
                  </a:lnTo>
                  <a:lnTo>
                    <a:pt x="4" y="72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任意多边形 167">
              <a:extLst>
                <a:ext uri="{FF2B5EF4-FFF2-40B4-BE49-F238E27FC236}">
                  <a16:creationId xmlns:a16="http://schemas.microsoft.com/office/drawing/2014/main" xmlns="" id="{387B3D68-ECEC-4D27-ACAB-F59AFDBEB22B}"/>
                </a:ext>
              </a:extLst>
            </p:cNvPr>
            <p:cNvSpPr/>
            <p:nvPr/>
          </p:nvSpPr>
          <p:spPr bwMode="auto">
            <a:xfrm>
              <a:off x="7392988" y="2916239"/>
              <a:ext cx="125413" cy="207963"/>
            </a:xfrm>
            <a:custGeom>
              <a:avLst/>
              <a:gdLst>
                <a:gd name="T0" fmla="*/ 47 w 79"/>
                <a:gd name="T1" fmla="*/ 0 h 131"/>
                <a:gd name="T2" fmla="*/ 13 w 79"/>
                <a:gd name="T3" fmla="*/ 65 h 131"/>
                <a:gd name="T4" fmla="*/ 7 w 79"/>
                <a:gd name="T5" fmla="*/ 71 h 131"/>
                <a:gd name="T6" fmla="*/ 0 w 79"/>
                <a:gd name="T7" fmla="*/ 99 h 131"/>
                <a:gd name="T8" fmla="*/ 13 w 79"/>
                <a:gd name="T9" fmla="*/ 131 h 131"/>
                <a:gd name="T10" fmla="*/ 79 w 79"/>
                <a:gd name="T11" fmla="*/ 131 h 131"/>
                <a:gd name="T12" fmla="*/ 79 w 79"/>
                <a:gd name="T13" fmla="*/ 68 h 131"/>
                <a:gd name="T14" fmla="*/ 47 w 79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31">
                  <a:moveTo>
                    <a:pt x="47" y="0"/>
                  </a:moveTo>
                  <a:lnTo>
                    <a:pt x="13" y="65"/>
                  </a:lnTo>
                  <a:lnTo>
                    <a:pt x="7" y="71"/>
                  </a:lnTo>
                  <a:lnTo>
                    <a:pt x="0" y="99"/>
                  </a:lnTo>
                  <a:lnTo>
                    <a:pt x="13" y="131"/>
                  </a:lnTo>
                  <a:lnTo>
                    <a:pt x="79" y="131"/>
                  </a:lnTo>
                  <a:lnTo>
                    <a:pt x="79" y="6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矩形 168">
              <a:extLst>
                <a:ext uri="{FF2B5EF4-FFF2-40B4-BE49-F238E27FC236}">
                  <a16:creationId xmlns:a16="http://schemas.microsoft.com/office/drawing/2014/main" xmlns="" id="{6A9C93DA-2E57-4332-BF19-DC6E6A330404}"/>
                </a:ext>
              </a:extLst>
            </p:cNvPr>
            <p:cNvSpPr/>
            <p:nvPr/>
          </p:nvSpPr>
          <p:spPr bwMode="auto">
            <a:xfrm>
              <a:off x="7240588" y="3019426"/>
              <a:ext cx="173038" cy="1047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任意多边形 169">
              <a:extLst>
                <a:ext uri="{FF2B5EF4-FFF2-40B4-BE49-F238E27FC236}">
                  <a16:creationId xmlns:a16="http://schemas.microsoft.com/office/drawing/2014/main" xmlns="" id="{5214033F-8722-43E6-B2BC-30BF8FF57FB1}"/>
                </a:ext>
              </a:extLst>
            </p:cNvPr>
            <p:cNvSpPr/>
            <p:nvPr/>
          </p:nvSpPr>
          <p:spPr bwMode="auto">
            <a:xfrm>
              <a:off x="7289800" y="3044826"/>
              <a:ext cx="23813" cy="19050"/>
            </a:xfrm>
            <a:custGeom>
              <a:avLst/>
              <a:gdLst>
                <a:gd name="T0" fmla="*/ 15 w 15"/>
                <a:gd name="T1" fmla="*/ 12 h 12"/>
                <a:gd name="T2" fmla="*/ 15 w 15"/>
                <a:gd name="T3" fmla="*/ 0 h 12"/>
                <a:gd name="T4" fmla="*/ 0 w 15"/>
                <a:gd name="T5" fmla="*/ 0 h 12"/>
                <a:gd name="T6" fmla="*/ 0 w 15"/>
                <a:gd name="T7" fmla="*/ 12 h 12"/>
                <a:gd name="T8" fmla="*/ 14 w 15"/>
                <a:gd name="T9" fmla="*/ 12 h 12"/>
                <a:gd name="T10" fmla="*/ 15 w 15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15" y="12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任意多边形 170">
              <a:extLst>
                <a:ext uri="{FF2B5EF4-FFF2-40B4-BE49-F238E27FC236}">
                  <a16:creationId xmlns:a16="http://schemas.microsoft.com/office/drawing/2014/main" xmlns="" id="{12775355-D8E6-40FB-AE1F-4502E209CBF0}"/>
                </a:ext>
              </a:extLst>
            </p:cNvPr>
            <p:cNvSpPr/>
            <p:nvPr/>
          </p:nvSpPr>
          <p:spPr bwMode="auto">
            <a:xfrm>
              <a:off x="7289800" y="3081339"/>
              <a:ext cx="23813" cy="20638"/>
            </a:xfrm>
            <a:custGeom>
              <a:avLst/>
              <a:gdLst>
                <a:gd name="T0" fmla="*/ 14 w 15"/>
                <a:gd name="T1" fmla="*/ 0 h 13"/>
                <a:gd name="T2" fmla="*/ 0 w 15"/>
                <a:gd name="T3" fmla="*/ 0 h 13"/>
                <a:gd name="T4" fmla="*/ 0 w 15"/>
                <a:gd name="T5" fmla="*/ 13 h 13"/>
                <a:gd name="T6" fmla="*/ 15 w 15"/>
                <a:gd name="T7" fmla="*/ 13 h 13"/>
                <a:gd name="T8" fmla="*/ 15 w 15"/>
                <a:gd name="T9" fmla="*/ 0 h 13"/>
                <a:gd name="T10" fmla="*/ 14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5" y="13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矩形 171">
              <a:extLst>
                <a:ext uri="{FF2B5EF4-FFF2-40B4-BE49-F238E27FC236}">
                  <a16:creationId xmlns:a16="http://schemas.microsoft.com/office/drawing/2014/main" xmlns="" id="{9DEF1F2F-37E2-4F6C-8F7C-825C912BFFF5}"/>
                </a:ext>
              </a:extLst>
            </p:cNvPr>
            <p:cNvSpPr/>
            <p:nvPr/>
          </p:nvSpPr>
          <p:spPr bwMode="auto">
            <a:xfrm>
              <a:off x="7331075" y="3044826"/>
              <a:ext cx="23813" cy="190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矩形 172">
              <a:extLst>
                <a:ext uri="{FF2B5EF4-FFF2-40B4-BE49-F238E27FC236}">
                  <a16:creationId xmlns:a16="http://schemas.microsoft.com/office/drawing/2014/main" xmlns="" id="{DB9F197D-B2BD-4D8C-83EB-C3B999076546}"/>
                </a:ext>
              </a:extLst>
            </p:cNvPr>
            <p:cNvSpPr/>
            <p:nvPr/>
          </p:nvSpPr>
          <p:spPr bwMode="auto">
            <a:xfrm>
              <a:off x="7331075" y="3081339"/>
              <a:ext cx="23813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任意多边形 173">
              <a:extLst>
                <a:ext uri="{FF2B5EF4-FFF2-40B4-BE49-F238E27FC236}">
                  <a16:creationId xmlns:a16="http://schemas.microsoft.com/office/drawing/2014/main" xmlns="" id="{206F6F8A-737B-47DF-98E1-DE8ACE680D35}"/>
                </a:ext>
              </a:extLst>
            </p:cNvPr>
            <p:cNvSpPr/>
            <p:nvPr/>
          </p:nvSpPr>
          <p:spPr bwMode="auto">
            <a:xfrm>
              <a:off x="7743825" y="2870201"/>
              <a:ext cx="865188" cy="539750"/>
            </a:xfrm>
            <a:custGeom>
              <a:avLst/>
              <a:gdLst>
                <a:gd name="T0" fmla="*/ 17 w 545"/>
                <a:gd name="T1" fmla="*/ 276 h 340"/>
                <a:gd name="T2" fmla="*/ 0 w 545"/>
                <a:gd name="T3" fmla="*/ 248 h 340"/>
                <a:gd name="T4" fmla="*/ 153 w 545"/>
                <a:gd name="T5" fmla="*/ 0 h 340"/>
                <a:gd name="T6" fmla="*/ 545 w 545"/>
                <a:gd name="T7" fmla="*/ 0 h 340"/>
                <a:gd name="T8" fmla="*/ 545 w 545"/>
                <a:gd name="T9" fmla="*/ 38 h 340"/>
                <a:gd name="T10" fmla="*/ 403 w 545"/>
                <a:gd name="T11" fmla="*/ 307 h 340"/>
                <a:gd name="T12" fmla="*/ 239 w 545"/>
                <a:gd name="T13" fmla="*/ 340 h 340"/>
                <a:gd name="T14" fmla="*/ 17 w 545"/>
                <a:gd name="T15" fmla="*/ 27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5" h="340">
                  <a:moveTo>
                    <a:pt x="17" y="276"/>
                  </a:moveTo>
                  <a:lnTo>
                    <a:pt x="0" y="248"/>
                  </a:lnTo>
                  <a:lnTo>
                    <a:pt x="153" y="0"/>
                  </a:lnTo>
                  <a:lnTo>
                    <a:pt x="545" y="0"/>
                  </a:lnTo>
                  <a:lnTo>
                    <a:pt x="545" y="38"/>
                  </a:lnTo>
                  <a:lnTo>
                    <a:pt x="403" y="307"/>
                  </a:lnTo>
                  <a:lnTo>
                    <a:pt x="239" y="340"/>
                  </a:lnTo>
                  <a:lnTo>
                    <a:pt x="17" y="276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任意多边形 174">
              <a:extLst>
                <a:ext uri="{FF2B5EF4-FFF2-40B4-BE49-F238E27FC236}">
                  <a16:creationId xmlns:a16="http://schemas.microsoft.com/office/drawing/2014/main" xmlns="" id="{302B4AF3-E23F-4634-82BA-9F0D612C86D0}"/>
                </a:ext>
              </a:extLst>
            </p:cNvPr>
            <p:cNvSpPr/>
            <p:nvPr/>
          </p:nvSpPr>
          <p:spPr bwMode="auto">
            <a:xfrm>
              <a:off x="8321675" y="2855914"/>
              <a:ext cx="476250" cy="804863"/>
            </a:xfrm>
            <a:custGeom>
              <a:avLst/>
              <a:gdLst>
                <a:gd name="T0" fmla="*/ 248 w 300"/>
                <a:gd name="T1" fmla="*/ 43 h 507"/>
                <a:gd name="T2" fmla="*/ 248 w 300"/>
                <a:gd name="T3" fmla="*/ 0 h 507"/>
                <a:gd name="T4" fmla="*/ 196 w 300"/>
                <a:gd name="T5" fmla="*/ 0 h 507"/>
                <a:gd name="T6" fmla="*/ 196 w 300"/>
                <a:gd name="T7" fmla="*/ 27 h 507"/>
                <a:gd name="T8" fmla="*/ 181 w 300"/>
                <a:gd name="T9" fmla="*/ 9 h 507"/>
                <a:gd name="T10" fmla="*/ 50 w 300"/>
                <a:gd name="T11" fmla="*/ 257 h 507"/>
                <a:gd name="T12" fmla="*/ 29 w 300"/>
                <a:gd name="T13" fmla="*/ 279 h 507"/>
                <a:gd name="T14" fmla="*/ 0 w 300"/>
                <a:gd name="T15" fmla="*/ 387 h 507"/>
                <a:gd name="T16" fmla="*/ 50 w 300"/>
                <a:gd name="T17" fmla="*/ 507 h 507"/>
                <a:gd name="T18" fmla="*/ 300 w 300"/>
                <a:gd name="T19" fmla="*/ 507 h 507"/>
                <a:gd name="T20" fmla="*/ 300 w 300"/>
                <a:gd name="T21" fmla="*/ 262 h 507"/>
                <a:gd name="T22" fmla="*/ 248 w 300"/>
                <a:gd name="T23" fmla="*/ 4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0" h="507">
                  <a:moveTo>
                    <a:pt x="248" y="43"/>
                  </a:moveTo>
                  <a:lnTo>
                    <a:pt x="248" y="0"/>
                  </a:lnTo>
                  <a:lnTo>
                    <a:pt x="196" y="0"/>
                  </a:lnTo>
                  <a:lnTo>
                    <a:pt x="196" y="27"/>
                  </a:lnTo>
                  <a:lnTo>
                    <a:pt x="181" y="9"/>
                  </a:lnTo>
                  <a:lnTo>
                    <a:pt x="50" y="257"/>
                  </a:lnTo>
                  <a:lnTo>
                    <a:pt x="29" y="279"/>
                  </a:lnTo>
                  <a:lnTo>
                    <a:pt x="0" y="387"/>
                  </a:lnTo>
                  <a:lnTo>
                    <a:pt x="50" y="507"/>
                  </a:lnTo>
                  <a:lnTo>
                    <a:pt x="300" y="507"/>
                  </a:lnTo>
                  <a:lnTo>
                    <a:pt x="300" y="262"/>
                  </a:lnTo>
                  <a:lnTo>
                    <a:pt x="248" y="4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矩形 175">
              <a:extLst>
                <a:ext uri="{FF2B5EF4-FFF2-40B4-BE49-F238E27FC236}">
                  <a16:creationId xmlns:a16="http://schemas.microsoft.com/office/drawing/2014/main" xmlns="" id="{C7760C47-97A4-4569-8446-560B0E657EC4}"/>
                </a:ext>
              </a:extLst>
            </p:cNvPr>
            <p:cNvSpPr/>
            <p:nvPr/>
          </p:nvSpPr>
          <p:spPr bwMode="auto">
            <a:xfrm>
              <a:off x="7743825" y="3263901"/>
              <a:ext cx="657225" cy="396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矩形 176">
              <a:extLst>
                <a:ext uri="{FF2B5EF4-FFF2-40B4-BE49-F238E27FC236}">
                  <a16:creationId xmlns:a16="http://schemas.microsoft.com/office/drawing/2014/main" xmlns="" id="{83A49ECC-CB24-43D2-A295-31841564E893}"/>
                </a:ext>
              </a:extLst>
            </p:cNvPr>
            <p:cNvSpPr/>
            <p:nvPr/>
          </p:nvSpPr>
          <p:spPr bwMode="auto">
            <a:xfrm>
              <a:off x="8172450" y="3389314"/>
              <a:ext cx="138113" cy="12065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矩形 177">
              <a:extLst>
                <a:ext uri="{FF2B5EF4-FFF2-40B4-BE49-F238E27FC236}">
                  <a16:creationId xmlns:a16="http://schemas.microsoft.com/office/drawing/2014/main" xmlns="" id="{AFF3A5BF-8275-46CB-96D1-E640346F3CDB}"/>
                </a:ext>
              </a:extLst>
            </p:cNvPr>
            <p:cNvSpPr/>
            <p:nvPr/>
          </p:nvSpPr>
          <p:spPr bwMode="auto">
            <a:xfrm>
              <a:off x="7994650" y="3384551"/>
              <a:ext cx="122238" cy="2762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任意多边形 178">
              <a:extLst>
                <a:ext uri="{FF2B5EF4-FFF2-40B4-BE49-F238E27FC236}">
                  <a16:creationId xmlns:a16="http://schemas.microsoft.com/office/drawing/2014/main" xmlns="" id="{9A10CBB2-88CA-48E6-9E55-F8E920BA5B36}"/>
                </a:ext>
              </a:extLst>
            </p:cNvPr>
            <p:cNvSpPr/>
            <p:nvPr/>
          </p:nvSpPr>
          <p:spPr bwMode="auto">
            <a:xfrm>
              <a:off x="7805738" y="3384551"/>
              <a:ext cx="50800" cy="42863"/>
            </a:xfrm>
            <a:custGeom>
              <a:avLst/>
              <a:gdLst>
                <a:gd name="T0" fmla="*/ 32 w 32"/>
                <a:gd name="T1" fmla="*/ 27 h 27"/>
                <a:gd name="T2" fmla="*/ 32 w 32"/>
                <a:gd name="T3" fmla="*/ 0 h 27"/>
                <a:gd name="T4" fmla="*/ 0 w 32"/>
                <a:gd name="T5" fmla="*/ 0 h 27"/>
                <a:gd name="T6" fmla="*/ 0 w 32"/>
                <a:gd name="T7" fmla="*/ 27 h 27"/>
                <a:gd name="T8" fmla="*/ 30 w 32"/>
                <a:gd name="T9" fmla="*/ 27 h 27"/>
                <a:gd name="T10" fmla="*/ 32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0" y="27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任意多边形 179">
              <a:extLst>
                <a:ext uri="{FF2B5EF4-FFF2-40B4-BE49-F238E27FC236}">
                  <a16:creationId xmlns:a16="http://schemas.microsoft.com/office/drawing/2014/main" xmlns="" id="{18B7824F-0B90-4C9C-A906-ACC8850214A2}"/>
                </a:ext>
              </a:extLst>
            </p:cNvPr>
            <p:cNvSpPr/>
            <p:nvPr/>
          </p:nvSpPr>
          <p:spPr bwMode="auto">
            <a:xfrm>
              <a:off x="7805738" y="3462339"/>
              <a:ext cx="50800" cy="42863"/>
            </a:xfrm>
            <a:custGeom>
              <a:avLst/>
              <a:gdLst>
                <a:gd name="T0" fmla="*/ 30 w 32"/>
                <a:gd name="T1" fmla="*/ 0 h 27"/>
                <a:gd name="T2" fmla="*/ 0 w 32"/>
                <a:gd name="T3" fmla="*/ 0 h 27"/>
                <a:gd name="T4" fmla="*/ 0 w 32"/>
                <a:gd name="T5" fmla="*/ 27 h 27"/>
                <a:gd name="T6" fmla="*/ 32 w 32"/>
                <a:gd name="T7" fmla="*/ 27 h 27"/>
                <a:gd name="T8" fmla="*/ 32 w 32"/>
                <a:gd name="T9" fmla="*/ 0 h 27"/>
                <a:gd name="T10" fmla="*/ 30 w 3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30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2" y="27"/>
                  </a:lnTo>
                  <a:lnTo>
                    <a:pt x="32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矩形 180">
              <a:extLst>
                <a:ext uri="{FF2B5EF4-FFF2-40B4-BE49-F238E27FC236}">
                  <a16:creationId xmlns:a16="http://schemas.microsoft.com/office/drawing/2014/main" xmlns="" id="{C467514F-6340-4E60-B089-7DEF7500B913}"/>
                </a:ext>
              </a:extLst>
            </p:cNvPr>
            <p:cNvSpPr/>
            <p:nvPr/>
          </p:nvSpPr>
          <p:spPr bwMode="auto">
            <a:xfrm>
              <a:off x="7891463" y="3384551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矩形 181">
              <a:extLst>
                <a:ext uri="{FF2B5EF4-FFF2-40B4-BE49-F238E27FC236}">
                  <a16:creationId xmlns:a16="http://schemas.microsoft.com/office/drawing/2014/main" xmlns="" id="{20A5369C-BDD4-4211-A98F-75B51699435B}"/>
                </a:ext>
              </a:extLst>
            </p:cNvPr>
            <p:cNvSpPr/>
            <p:nvPr/>
          </p:nvSpPr>
          <p:spPr bwMode="auto">
            <a:xfrm>
              <a:off x="7891463" y="3462339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任意多边形 182">
              <a:extLst>
                <a:ext uri="{FF2B5EF4-FFF2-40B4-BE49-F238E27FC236}">
                  <a16:creationId xmlns:a16="http://schemas.microsoft.com/office/drawing/2014/main" xmlns="" id="{6365CD42-A287-4FEE-AC47-2A26E78F4CDD}"/>
                </a:ext>
              </a:extLst>
            </p:cNvPr>
            <p:cNvSpPr/>
            <p:nvPr/>
          </p:nvSpPr>
          <p:spPr bwMode="auto">
            <a:xfrm>
              <a:off x="8535988" y="3389314"/>
              <a:ext cx="49213" cy="42863"/>
            </a:xfrm>
            <a:custGeom>
              <a:avLst/>
              <a:gdLst>
                <a:gd name="T0" fmla="*/ 31 w 31"/>
                <a:gd name="T1" fmla="*/ 27 h 27"/>
                <a:gd name="T2" fmla="*/ 31 w 31"/>
                <a:gd name="T3" fmla="*/ 0 h 27"/>
                <a:gd name="T4" fmla="*/ 0 w 31"/>
                <a:gd name="T5" fmla="*/ 0 h 27"/>
                <a:gd name="T6" fmla="*/ 0 w 31"/>
                <a:gd name="T7" fmla="*/ 27 h 27"/>
                <a:gd name="T8" fmla="*/ 29 w 31"/>
                <a:gd name="T9" fmla="*/ 27 h 27"/>
                <a:gd name="T10" fmla="*/ 31 w 31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7">
                  <a:moveTo>
                    <a:pt x="31" y="27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29" y="27"/>
                  </a:lnTo>
                  <a:lnTo>
                    <a:pt x="31" y="2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任意多边形 183">
              <a:extLst>
                <a:ext uri="{FF2B5EF4-FFF2-40B4-BE49-F238E27FC236}">
                  <a16:creationId xmlns:a16="http://schemas.microsoft.com/office/drawing/2014/main" xmlns="" id="{395E4B2B-058A-43FF-976E-188BE1E2340B}"/>
                </a:ext>
              </a:extLst>
            </p:cNvPr>
            <p:cNvSpPr/>
            <p:nvPr/>
          </p:nvSpPr>
          <p:spPr bwMode="auto">
            <a:xfrm>
              <a:off x="8535988" y="3467101"/>
              <a:ext cx="49213" cy="42863"/>
            </a:xfrm>
            <a:custGeom>
              <a:avLst/>
              <a:gdLst>
                <a:gd name="T0" fmla="*/ 29 w 31"/>
                <a:gd name="T1" fmla="*/ 0 h 27"/>
                <a:gd name="T2" fmla="*/ 0 w 31"/>
                <a:gd name="T3" fmla="*/ 0 h 27"/>
                <a:gd name="T4" fmla="*/ 0 w 31"/>
                <a:gd name="T5" fmla="*/ 27 h 27"/>
                <a:gd name="T6" fmla="*/ 31 w 31"/>
                <a:gd name="T7" fmla="*/ 27 h 27"/>
                <a:gd name="T8" fmla="*/ 31 w 31"/>
                <a:gd name="T9" fmla="*/ 0 h 27"/>
                <a:gd name="T10" fmla="*/ 29 w 31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7">
                  <a:moveTo>
                    <a:pt x="29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31" y="27"/>
                  </a:lnTo>
                  <a:lnTo>
                    <a:pt x="31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矩形 184">
              <a:extLst>
                <a:ext uri="{FF2B5EF4-FFF2-40B4-BE49-F238E27FC236}">
                  <a16:creationId xmlns:a16="http://schemas.microsoft.com/office/drawing/2014/main" xmlns="" id="{9C740DFB-71F1-4EEE-B94B-A452C577C87B}"/>
                </a:ext>
              </a:extLst>
            </p:cNvPr>
            <p:cNvSpPr/>
            <p:nvPr/>
          </p:nvSpPr>
          <p:spPr bwMode="auto">
            <a:xfrm>
              <a:off x="8621713" y="3389314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矩形 185">
              <a:extLst>
                <a:ext uri="{FF2B5EF4-FFF2-40B4-BE49-F238E27FC236}">
                  <a16:creationId xmlns:a16="http://schemas.microsoft.com/office/drawing/2014/main" xmlns="" id="{44E27380-226C-4E0A-A84F-5E219B4ED99E}"/>
                </a:ext>
              </a:extLst>
            </p:cNvPr>
            <p:cNvSpPr/>
            <p:nvPr/>
          </p:nvSpPr>
          <p:spPr bwMode="auto">
            <a:xfrm>
              <a:off x="8621713" y="3467101"/>
              <a:ext cx="50800" cy="4286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任意多边形 186">
              <a:extLst>
                <a:ext uri="{FF2B5EF4-FFF2-40B4-BE49-F238E27FC236}">
                  <a16:creationId xmlns:a16="http://schemas.microsoft.com/office/drawing/2014/main" xmlns="" id="{571E5E69-2425-4881-A756-8B2A9D754B38}"/>
                </a:ext>
              </a:extLst>
            </p:cNvPr>
            <p:cNvSpPr/>
            <p:nvPr/>
          </p:nvSpPr>
          <p:spPr bwMode="auto">
            <a:xfrm>
              <a:off x="8004175" y="2922589"/>
              <a:ext cx="227013" cy="141288"/>
            </a:xfrm>
            <a:custGeom>
              <a:avLst/>
              <a:gdLst>
                <a:gd name="T0" fmla="*/ 5 w 143"/>
                <a:gd name="T1" fmla="*/ 73 h 89"/>
                <a:gd name="T2" fmla="*/ 0 w 143"/>
                <a:gd name="T3" fmla="*/ 66 h 89"/>
                <a:gd name="T4" fmla="*/ 40 w 143"/>
                <a:gd name="T5" fmla="*/ 0 h 89"/>
                <a:gd name="T6" fmla="*/ 143 w 143"/>
                <a:gd name="T7" fmla="*/ 0 h 89"/>
                <a:gd name="T8" fmla="*/ 143 w 143"/>
                <a:gd name="T9" fmla="*/ 11 h 89"/>
                <a:gd name="T10" fmla="*/ 106 w 143"/>
                <a:gd name="T11" fmla="*/ 81 h 89"/>
                <a:gd name="T12" fmla="*/ 62 w 143"/>
                <a:gd name="T13" fmla="*/ 89 h 89"/>
                <a:gd name="T14" fmla="*/ 5 w 143"/>
                <a:gd name="T15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89">
                  <a:moveTo>
                    <a:pt x="5" y="73"/>
                  </a:moveTo>
                  <a:lnTo>
                    <a:pt x="0" y="66"/>
                  </a:lnTo>
                  <a:lnTo>
                    <a:pt x="40" y="0"/>
                  </a:lnTo>
                  <a:lnTo>
                    <a:pt x="143" y="0"/>
                  </a:lnTo>
                  <a:lnTo>
                    <a:pt x="143" y="11"/>
                  </a:lnTo>
                  <a:lnTo>
                    <a:pt x="106" y="81"/>
                  </a:lnTo>
                  <a:lnTo>
                    <a:pt x="62" y="89"/>
                  </a:lnTo>
                  <a:lnTo>
                    <a:pt x="5" y="73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任意多边形 187">
              <a:extLst>
                <a:ext uri="{FF2B5EF4-FFF2-40B4-BE49-F238E27FC236}">
                  <a16:creationId xmlns:a16="http://schemas.microsoft.com/office/drawing/2014/main" xmlns="" id="{AF27222C-B32A-444E-A645-FCB05F3CF346}"/>
                </a:ext>
              </a:extLst>
            </p:cNvPr>
            <p:cNvSpPr/>
            <p:nvPr/>
          </p:nvSpPr>
          <p:spPr bwMode="auto">
            <a:xfrm>
              <a:off x="8154988" y="2922589"/>
              <a:ext cx="125413" cy="207963"/>
            </a:xfrm>
            <a:custGeom>
              <a:avLst/>
              <a:gdLst>
                <a:gd name="T0" fmla="*/ 48 w 79"/>
                <a:gd name="T1" fmla="*/ 0 h 131"/>
                <a:gd name="T2" fmla="*/ 13 w 79"/>
                <a:gd name="T3" fmla="*/ 66 h 131"/>
                <a:gd name="T4" fmla="*/ 8 w 79"/>
                <a:gd name="T5" fmla="*/ 72 h 131"/>
                <a:gd name="T6" fmla="*/ 0 w 79"/>
                <a:gd name="T7" fmla="*/ 100 h 131"/>
                <a:gd name="T8" fmla="*/ 13 w 79"/>
                <a:gd name="T9" fmla="*/ 131 h 131"/>
                <a:gd name="T10" fmla="*/ 79 w 79"/>
                <a:gd name="T11" fmla="*/ 131 h 131"/>
                <a:gd name="T12" fmla="*/ 79 w 79"/>
                <a:gd name="T13" fmla="*/ 67 h 131"/>
                <a:gd name="T14" fmla="*/ 48 w 79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31">
                  <a:moveTo>
                    <a:pt x="48" y="0"/>
                  </a:moveTo>
                  <a:lnTo>
                    <a:pt x="13" y="66"/>
                  </a:lnTo>
                  <a:lnTo>
                    <a:pt x="8" y="72"/>
                  </a:lnTo>
                  <a:lnTo>
                    <a:pt x="0" y="100"/>
                  </a:lnTo>
                  <a:lnTo>
                    <a:pt x="13" y="131"/>
                  </a:lnTo>
                  <a:lnTo>
                    <a:pt x="79" y="131"/>
                  </a:lnTo>
                  <a:lnTo>
                    <a:pt x="79" y="6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矩形 188">
              <a:extLst>
                <a:ext uri="{FF2B5EF4-FFF2-40B4-BE49-F238E27FC236}">
                  <a16:creationId xmlns:a16="http://schemas.microsoft.com/office/drawing/2014/main" xmlns="" id="{31BB6DC5-E9A4-457F-A74F-FFFEE616C22F}"/>
                </a:ext>
              </a:extLst>
            </p:cNvPr>
            <p:cNvSpPr/>
            <p:nvPr/>
          </p:nvSpPr>
          <p:spPr bwMode="auto">
            <a:xfrm>
              <a:off x="8004175" y="3027364"/>
              <a:ext cx="171450" cy="10318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任意多边形 189">
              <a:extLst>
                <a:ext uri="{FF2B5EF4-FFF2-40B4-BE49-F238E27FC236}">
                  <a16:creationId xmlns:a16="http://schemas.microsoft.com/office/drawing/2014/main" xmlns="" id="{31437728-EDCD-48EC-B153-9F4A1EDD7688}"/>
                </a:ext>
              </a:extLst>
            </p:cNvPr>
            <p:cNvSpPr/>
            <p:nvPr/>
          </p:nvSpPr>
          <p:spPr bwMode="auto">
            <a:xfrm>
              <a:off x="8053388" y="3051176"/>
              <a:ext cx="23813" cy="20638"/>
            </a:xfrm>
            <a:custGeom>
              <a:avLst/>
              <a:gdLst>
                <a:gd name="T0" fmla="*/ 15 w 15"/>
                <a:gd name="T1" fmla="*/ 13 h 13"/>
                <a:gd name="T2" fmla="*/ 15 w 15"/>
                <a:gd name="T3" fmla="*/ 0 h 13"/>
                <a:gd name="T4" fmla="*/ 0 w 15"/>
                <a:gd name="T5" fmla="*/ 0 h 13"/>
                <a:gd name="T6" fmla="*/ 0 w 15"/>
                <a:gd name="T7" fmla="*/ 13 h 13"/>
                <a:gd name="T8" fmla="*/ 14 w 15"/>
                <a:gd name="T9" fmla="*/ 13 h 13"/>
                <a:gd name="T10" fmla="*/ 15 w 15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5" y="13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15" y="13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任意多边形 190">
              <a:extLst>
                <a:ext uri="{FF2B5EF4-FFF2-40B4-BE49-F238E27FC236}">
                  <a16:creationId xmlns:a16="http://schemas.microsoft.com/office/drawing/2014/main" xmlns="" id="{92B6877E-C61E-49A6-AAF2-9ECCFD73BCCE}"/>
                </a:ext>
              </a:extLst>
            </p:cNvPr>
            <p:cNvSpPr/>
            <p:nvPr/>
          </p:nvSpPr>
          <p:spPr bwMode="auto">
            <a:xfrm>
              <a:off x="8053388" y="3089276"/>
              <a:ext cx="23813" cy="20638"/>
            </a:xfrm>
            <a:custGeom>
              <a:avLst/>
              <a:gdLst>
                <a:gd name="T0" fmla="*/ 14 w 15"/>
                <a:gd name="T1" fmla="*/ 0 h 13"/>
                <a:gd name="T2" fmla="*/ 0 w 15"/>
                <a:gd name="T3" fmla="*/ 0 h 13"/>
                <a:gd name="T4" fmla="*/ 0 w 15"/>
                <a:gd name="T5" fmla="*/ 13 h 13"/>
                <a:gd name="T6" fmla="*/ 15 w 15"/>
                <a:gd name="T7" fmla="*/ 13 h 13"/>
                <a:gd name="T8" fmla="*/ 15 w 15"/>
                <a:gd name="T9" fmla="*/ 0 h 13"/>
                <a:gd name="T10" fmla="*/ 14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5" y="13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矩形 191">
              <a:extLst>
                <a:ext uri="{FF2B5EF4-FFF2-40B4-BE49-F238E27FC236}">
                  <a16:creationId xmlns:a16="http://schemas.microsoft.com/office/drawing/2014/main" xmlns="" id="{19C79F74-2DE1-4878-B90D-67188C569C1E}"/>
                </a:ext>
              </a:extLst>
            </p:cNvPr>
            <p:cNvSpPr/>
            <p:nvPr/>
          </p:nvSpPr>
          <p:spPr bwMode="auto">
            <a:xfrm>
              <a:off x="8094663" y="3051176"/>
              <a:ext cx="23813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矩形 192">
              <a:extLst>
                <a:ext uri="{FF2B5EF4-FFF2-40B4-BE49-F238E27FC236}">
                  <a16:creationId xmlns:a16="http://schemas.microsoft.com/office/drawing/2014/main" xmlns="" id="{95EFEC8C-9A1E-4116-B183-9A0548EE4BD0}"/>
                </a:ext>
              </a:extLst>
            </p:cNvPr>
            <p:cNvSpPr/>
            <p:nvPr/>
          </p:nvSpPr>
          <p:spPr bwMode="auto">
            <a:xfrm>
              <a:off x="8094663" y="3089276"/>
              <a:ext cx="23813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矩形 193">
              <a:extLst>
                <a:ext uri="{FF2B5EF4-FFF2-40B4-BE49-F238E27FC236}">
                  <a16:creationId xmlns:a16="http://schemas.microsoft.com/office/drawing/2014/main" xmlns="" id="{F0DADF4C-E82A-44F9-A59B-B0BA7948BDF6}"/>
                </a:ext>
              </a:extLst>
            </p:cNvPr>
            <p:cNvSpPr/>
            <p:nvPr/>
          </p:nvSpPr>
          <p:spPr bwMode="auto">
            <a:xfrm>
              <a:off x="2660650" y="3657601"/>
              <a:ext cx="6878638" cy="1111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矩形 194">
              <a:extLst>
                <a:ext uri="{FF2B5EF4-FFF2-40B4-BE49-F238E27FC236}">
                  <a16:creationId xmlns:a16="http://schemas.microsoft.com/office/drawing/2014/main" xmlns="" id="{8AF3B402-CFA9-43BF-A79A-4787D9420D54}"/>
                </a:ext>
              </a:extLst>
            </p:cNvPr>
            <p:cNvSpPr/>
            <p:nvPr/>
          </p:nvSpPr>
          <p:spPr bwMode="auto">
            <a:xfrm>
              <a:off x="2654300" y="4826001"/>
              <a:ext cx="6877050" cy="1270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矩形 195">
              <a:extLst>
                <a:ext uri="{FF2B5EF4-FFF2-40B4-BE49-F238E27FC236}">
                  <a16:creationId xmlns:a16="http://schemas.microsoft.com/office/drawing/2014/main" xmlns="" id="{9FAEE826-E404-4C2A-964C-4BFD53F5DE2C}"/>
                </a:ext>
              </a:extLst>
            </p:cNvPr>
            <p:cNvSpPr/>
            <p:nvPr/>
          </p:nvSpPr>
          <p:spPr bwMode="auto">
            <a:xfrm>
              <a:off x="2654300" y="4826001"/>
              <a:ext cx="687705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矩形 196">
              <a:extLst>
                <a:ext uri="{FF2B5EF4-FFF2-40B4-BE49-F238E27FC236}">
                  <a16:creationId xmlns:a16="http://schemas.microsoft.com/office/drawing/2014/main" xmlns="" id="{4B61B3BE-7B6B-4CA8-8D92-5A8380A69E7E}"/>
                </a:ext>
              </a:extLst>
            </p:cNvPr>
            <p:cNvSpPr/>
            <p:nvPr/>
          </p:nvSpPr>
          <p:spPr bwMode="auto">
            <a:xfrm>
              <a:off x="9067800" y="2832101"/>
              <a:ext cx="20638" cy="82550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任意多边形 197">
              <a:extLst>
                <a:ext uri="{FF2B5EF4-FFF2-40B4-BE49-F238E27FC236}">
                  <a16:creationId xmlns:a16="http://schemas.microsoft.com/office/drawing/2014/main" xmlns="" id="{D29B056C-CBDB-4523-ABBF-9E7720D84308}"/>
                </a:ext>
              </a:extLst>
            </p:cNvPr>
            <p:cNvSpPr/>
            <p:nvPr/>
          </p:nvSpPr>
          <p:spPr bwMode="auto">
            <a:xfrm>
              <a:off x="8883650" y="2416176"/>
              <a:ext cx="409575" cy="1009650"/>
            </a:xfrm>
            <a:custGeom>
              <a:avLst/>
              <a:gdLst>
                <a:gd name="T0" fmla="*/ 219 w 219"/>
                <a:gd name="T1" fmla="*/ 351 h 540"/>
                <a:gd name="T2" fmla="*/ 219 w 219"/>
                <a:gd name="T3" fmla="*/ 365 h 540"/>
                <a:gd name="T4" fmla="*/ 1 w 219"/>
                <a:gd name="T5" fmla="*/ 366 h 540"/>
                <a:gd name="T6" fmla="*/ 1 w 219"/>
                <a:gd name="T7" fmla="*/ 352 h 540"/>
                <a:gd name="T8" fmla="*/ 108 w 219"/>
                <a:gd name="T9" fmla="*/ 0 h 540"/>
                <a:gd name="T10" fmla="*/ 219 w 219"/>
                <a:gd name="T11" fmla="*/ 35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540">
                  <a:moveTo>
                    <a:pt x="219" y="351"/>
                  </a:moveTo>
                  <a:cubicBezTo>
                    <a:pt x="219" y="356"/>
                    <a:pt x="219" y="361"/>
                    <a:pt x="219" y="365"/>
                  </a:cubicBezTo>
                  <a:cubicBezTo>
                    <a:pt x="215" y="539"/>
                    <a:pt x="7" y="540"/>
                    <a:pt x="1" y="366"/>
                  </a:cubicBezTo>
                  <a:cubicBezTo>
                    <a:pt x="1" y="362"/>
                    <a:pt x="1" y="357"/>
                    <a:pt x="1" y="352"/>
                  </a:cubicBezTo>
                  <a:cubicBezTo>
                    <a:pt x="0" y="158"/>
                    <a:pt x="108" y="0"/>
                    <a:pt x="108" y="0"/>
                  </a:cubicBezTo>
                  <a:cubicBezTo>
                    <a:pt x="108" y="0"/>
                    <a:pt x="218" y="157"/>
                    <a:pt x="219" y="35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矩形 198">
              <a:extLst>
                <a:ext uri="{FF2B5EF4-FFF2-40B4-BE49-F238E27FC236}">
                  <a16:creationId xmlns:a16="http://schemas.microsoft.com/office/drawing/2014/main" xmlns="" id="{D692BF41-7E69-40EE-BB7D-1E63F8589DA5}"/>
                </a:ext>
              </a:extLst>
            </p:cNvPr>
            <p:cNvSpPr/>
            <p:nvPr/>
          </p:nvSpPr>
          <p:spPr bwMode="auto">
            <a:xfrm>
              <a:off x="4733925" y="4464051"/>
              <a:ext cx="220663" cy="34925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任意多边形 199">
              <a:extLst>
                <a:ext uri="{FF2B5EF4-FFF2-40B4-BE49-F238E27FC236}">
                  <a16:creationId xmlns:a16="http://schemas.microsoft.com/office/drawing/2014/main" xmlns="" id="{2E7F61E4-E17F-4042-9322-7E3D7341F3C0}"/>
                </a:ext>
              </a:extLst>
            </p:cNvPr>
            <p:cNvSpPr/>
            <p:nvPr/>
          </p:nvSpPr>
          <p:spPr bwMode="auto">
            <a:xfrm>
              <a:off x="4722813" y="3617914"/>
              <a:ext cx="1822450" cy="865188"/>
            </a:xfrm>
            <a:custGeom>
              <a:avLst/>
              <a:gdLst>
                <a:gd name="T0" fmla="*/ 975 w 975"/>
                <a:gd name="T1" fmla="*/ 457 h 463"/>
                <a:gd name="T2" fmla="*/ 951 w 975"/>
                <a:gd name="T3" fmla="*/ 462 h 463"/>
                <a:gd name="T4" fmla="*/ 28 w 975"/>
                <a:gd name="T5" fmla="*/ 463 h 463"/>
                <a:gd name="T6" fmla="*/ 19 w 975"/>
                <a:gd name="T7" fmla="*/ 444 h 463"/>
                <a:gd name="T8" fmla="*/ 5 w 975"/>
                <a:gd name="T9" fmla="*/ 338 h 463"/>
                <a:gd name="T10" fmla="*/ 42 w 975"/>
                <a:gd name="T11" fmla="*/ 273 h 463"/>
                <a:gd name="T12" fmla="*/ 83 w 975"/>
                <a:gd name="T13" fmla="*/ 1 h 463"/>
                <a:gd name="T14" fmla="*/ 593 w 975"/>
                <a:gd name="T15" fmla="*/ 0 h 463"/>
                <a:gd name="T16" fmla="*/ 791 w 975"/>
                <a:gd name="T17" fmla="*/ 159 h 463"/>
                <a:gd name="T18" fmla="*/ 935 w 975"/>
                <a:gd name="T19" fmla="*/ 220 h 463"/>
                <a:gd name="T20" fmla="*/ 966 w 975"/>
                <a:gd name="T21" fmla="*/ 302 h 463"/>
                <a:gd name="T22" fmla="*/ 968 w 975"/>
                <a:gd name="T23" fmla="*/ 335 h 463"/>
                <a:gd name="T24" fmla="*/ 975 w 975"/>
                <a:gd name="T25" fmla="*/ 4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5" h="463">
                  <a:moveTo>
                    <a:pt x="975" y="457"/>
                  </a:moveTo>
                  <a:cubicBezTo>
                    <a:pt x="951" y="462"/>
                    <a:pt x="951" y="462"/>
                    <a:pt x="951" y="462"/>
                  </a:cubicBezTo>
                  <a:cubicBezTo>
                    <a:pt x="28" y="463"/>
                    <a:pt x="28" y="463"/>
                    <a:pt x="28" y="463"/>
                  </a:cubicBezTo>
                  <a:cubicBezTo>
                    <a:pt x="19" y="444"/>
                    <a:pt x="19" y="444"/>
                    <a:pt x="19" y="444"/>
                  </a:cubicBezTo>
                  <a:cubicBezTo>
                    <a:pt x="5" y="410"/>
                    <a:pt x="0" y="374"/>
                    <a:pt x="5" y="338"/>
                  </a:cubicBezTo>
                  <a:cubicBezTo>
                    <a:pt x="9" y="311"/>
                    <a:pt x="19" y="285"/>
                    <a:pt x="42" y="273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791" y="159"/>
                    <a:pt x="791" y="159"/>
                    <a:pt x="791" y="159"/>
                  </a:cubicBezTo>
                  <a:cubicBezTo>
                    <a:pt x="791" y="159"/>
                    <a:pt x="884" y="157"/>
                    <a:pt x="935" y="220"/>
                  </a:cubicBezTo>
                  <a:cubicBezTo>
                    <a:pt x="951" y="240"/>
                    <a:pt x="962" y="267"/>
                    <a:pt x="966" y="302"/>
                  </a:cubicBezTo>
                  <a:cubicBezTo>
                    <a:pt x="968" y="335"/>
                    <a:pt x="968" y="335"/>
                    <a:pt x="968" y="335"/>
                  </a:cubicBezTo>
                  <a:lnTo>
                    <a:pt x="975" y="457"/>
                  </a:lnTo>
                  <a:close/>
                </a:path>
              </a:pathLst>
            </a:custGeom>
            <a:solidFill>
              <a:srgbClr val="31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椭圆 200">
              <a:extLst>
                <a:ext uri="{FF2B5EF4-FFF2-40B4-BE49-F238E27FC236}">
                  <a16:creationId xmlns:a16="http://schemas.microsoft.com/office/drawing/2014/main" xmlns="" id="{2946153E-D0A0-4CF7-A3BD-1CA1C6756899}"/>
                </a:ext>
              </a:extLst>
            </p:cNvPr>
            <p:cNvSpPr/>
            <p:nvPr/>
          </p:nvSpPr>
          <p:spPr bwMode="auto">
            <a:xfrm>
              <a:off x="5953125" y="4249739"/>
              <a:ext cx="425450" cy="425450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椭圆 201">
              <a:extLst>
                <a:ext uri="{FF2B5EF4-FFF2-40B4-BE49-F238E27FC236}">
                  <a16:creationId xmlns:a16="http://schemas.microsoft.com/office/drawing/2014/main" xmlns="" id="{78355BAD-1F1A-4CD7-B3E3-FA7C4D220FDC}"/>
                </a:ext>
              </a:extLst>
            </p:cNvPr>
            <p:cNvSpPr/>
            <p:nvPr/>
          </p:nvSpPr>
          <p:spPr bwMode="auto">
            <a:xfrm>
              <a:off x="6053138" y="4351339"/>
              <a:ext cx="225425" cy="22383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椭圆 202">
              <a:extLst>
                <a:ext uri="{FF2B5EF4-FFF2-40B4-BE49-F238E27FC236}">
                  <a16:creationId xmlns:a16="http://schemas.microsoft.com/office/drawing/2014/main" xmlns="" id="{C6A70F3C-0EBA-486A-A72F-D475005E688C}"/>
                </a:ext>
              </a:extLst>
            </p:cNvPr>
            <p:cNvSpPr/>
            <p:nvPr/>
          </p:nvSpPr>
          <p:spPr bwMode="auto">
            <a:xfrm>
              <a:off x="4902200" y="4251326"/>
              <a:ext cx="425450" cy="427038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4" name="椭圆 203">
              <a:extLst>
                <a:ext uri="{FF2B5EF4-FFF2-40B4-BE49-F238E27FC236}">
                  <a16:creationId xmlns:a16="http://schemas.microsoft.com/office/drawing/2014/main" xmlns="" id="{3246C611-1E3D-46B7-8B92-F150F82F8FC6}"/>
                </a:ext>
              </a:extLst>
            </p:cNvPr>
            <p:cNvSpPr/>
            <p:nvPr/>
          </p:nvSpPr>
          <p:spPr bwMode="auto">
            <a:xfrm>
              <a:off x="5002213" y="4352926"/>
              <a:ext cx="225425" cy="22383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任意多边形 204">
              <a:extLst>
                <a:ext uri="{FF2B5EF4-FFF2-40B4-BE49-F238E27FC236}">
                  <a16:creationId xmlns:a16="http://schemas.microsoft.com/office/drawing/2014/main" xmlns="" id="{F721238C-B17D-4E4C-AFDE-CDCF94B329FC}"/>
                </a:ext>
              </a:extLst>
            </p:cNvPr>
            <p:cNvSpPr/>
            <p:nvPr/>
          </p:nvSpPr>
          <p:spPr bwMode="auto">
            <a:xfrm>
              <a:off x="5368925" y="3673476"/>
              <a:ext cx="684213" cy="206375"/>
            </a:xfrm>
            <a:custGeom>
              <a:avLst/>
              <a:gdLst>
                <a:gd name="T0" fmla="*/ 431 w 431"/>
                <a:gd name="T1" fmla="*/ 130 h 130"/>
                <a:gd name="T2" fmla="*/ 108 w 431"/>
                <a:gd name="T3" fmla="*/ 130 h 130"/>
                <a:gd name="T4" fmla="*/ 68 w 431"/>
                <a:gd name="T5" fmla="*/ 130 h 130"/>
                <a:gd name="T6" fmla="*/ 0 w 431"/>
                <a:gd name="T7" fmla="*/ 130 h 130"/>
                <a:gd name="T8" fmla="*/ 0 w 431"/>
                <a:gd name="T9" fmla="*/ 125 h 130"/>
                <a:gd name="T10" fmla="*/ 0 w 431"/>
                <a:gd name="T11" fmla="*/ 66 h 130"/>
                <a:gd name="T12" fmla="*/ 0 w 431"/>
                <a:gd name="T13" fmla="*/ 0 h 130"/>
                <a:gd name="T14" fmla="*/ 45 w 431"/>
                <a:gd name="T15" fmla="*/ 0 h 130"/>
                <a:gd name="T16" fmla="*/ 85 w 431"/>
                <a:gd name="T17" fmla="*/ 0 h 130"/>
                <a:gd name="T18" fmla="*/ 155 w 431"/>
                <a:gd name="T19" fmla="*/ 0 h 130"/>
                <a:gd name="T20" fmla="*/ 195 w 431"/>
                <a:gd name="T21" fmla="*/ 0 h 130"/>
                <a:gd name="T22" fmla="*/ 276 w 431"/>
                <a:gd name="T23" fmla="*/ 0 h 130"/>
                <a:gd name="T24" fmla="*/ 431 w 431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" h="130">
                  <a:moveTo>
                    <a:pt x="431" y="130"/>
                  </a:moveTo>
                  <a:lnTo>
                    <a:pt x="108" y="130"/>
                  </a:lnTo>
                  <a:lnTo>
                    <a:pt x="68" y="130"/>
                  </a:lnTo>
                  <a:lnTo>
                    <a:pt x="0" y="130"/>
                  </a:lnTo>
                  <a:lnTo>
                    <a:pt x="0" y="125"/>
                  </a:lnTo>
                  <a:lnTo>
                    <a:pt x="0" y="66"/>
                  </a:lnTo>
                  <a:lnTo>
                    <a:pt x="0" y="0"/>
                  </a:lnTo>
                  <a:lnTo>
                    <a:pt x="45" y="0"/>
                  </a:lnTo>
                  <a:lnTo>
                    <a:pt x="85" y="0"/>
                  </a:lnTo>
                  <a:lnTo>
                    <a:pt x="155" y="0"/>
                  </a:lnTo>
                  <a:lnTo>
                    <a:pt x="195" y="0"/>
                  </a:lnTo>
                  <a:lnTo>
                    <a:pt x="276" y="0"/>
                  </a:lnTo>
                  <a:lnTo>
                    <a:pt x="431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任意多边形 205">
              <a:extLst>
                <a:ext uri="{FF2B5EF4-FFF2-40B4-BE49-F238E27FC236}">
                  <a16:creationId xmlns:a16="http://schemas.microsoft.com/office/drawing/2014/main" xmlns="" id="{29E300F0-2FB2-4CCA-8758-8B7CDEF5068A}"/>
                </a:ext>
              </a:extLst>
            </p:cNvPr>
            <p:cNvSpPr/>
            <p:nvPr/>
          </p:nvSpPr>
          <p:spPr bwMode="auto">
            <a:xfrm>
              <a:off x="5011738" y="3673476"/>
              <a:ext cx="273050" cy="207963"/>
            </a:xfrm>
            <a:custGeom>
              <a:avLst/>
              <a:gdLst>
                <a:gd name="T0" fmla="*/ 172 w 172"/>
                <a:gd name="T1" fmla="*/ 131 h 131"/>
                <a:gd name="T2" fmla="*/ 2 w 172"/>
                <a:gd name="T3" fmla="*/ 131 h 131"/>
                <a:gd name="T4" fmla="*/ 2 w 172"/>
                <a:gd name="T5" fmla="*/ 97 h 131"/>
                <a:gd name="T6" fmla="*/ 2 w 172"/>
                <a:gd name="T7" fmla="*/ 38 h 131"/>
                <a:gd name="T8" fmla="*/ 0 w 172"/>
                <a:gd name="T9" fmla="*/ 0 h 131"/>
                <a:gd name="T10" fmla="*/ 26 w 172"/>
                <a:gd name="T11" fmla="*/ 0 h 131"/>
                <a:gd name="T12" fmla="*/ 65 w 172"/>
                <a:gd name="T13" fmla="*/ 0 h 131"/>
                <a:gd name="T14" fmla="*/ 172 w 172"/>
                <a:gd name="T15" fmla="*/ 0 h 131"/>
                <a:gd name="T16" fmla="*/ 172 w 172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131">
                  <a:moveTo>
                    <a:pt x="172" y="131"/>
                  </a:moveTo>
                  <a:lnTo>
                    <a:pt x="2" y="131"/>
                  </a:lnTo>
                  <a:lnTo>
                    <a:pt x="2" y="97"/>
                  </a:lnTo>
                  <a:lnTo>
                    <a:pt x="2" y="3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65" y="0"/>
                  </a:lnTo>
                  <a:lnTo>
                    <a:pt x="172" y="0"/>
                  </a:lnTo>
                  <a:lnTo>
                    <a:pt x="172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矩形 206">
              <a:extLst>
                <a:ext uri="{FF2B5EF4-FFF2-40B4-BE49-F238E27FC236}">
                  <a16:creationId xmlns:a16="http://schemas.microsoft.com/office/drawing/2014/main" xmlns="" id="{B2EA07A1-0965-45AC-891F-0031B4C5978C}"/>
                </a:ext>
              </a:extLst>
            </p:cNvPr>
            <p:cNvSpPr/>
            <p:nvPr/>
          </p:nvSpPr>
          <p:spPr bwMode="auto">
            <a:xfrm>
              <a:off x="5368925" y="4035426"/>
              <a:ext cx="36513" cy="6508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矩形 207">
              <a:extLst>
                <a:ext uri="{FF2B5EF4-FFF2-40B4-BE49-F238E27FC236}">
                  <a16:creationId xmlns:a16="http://schemas.microsoft.com/office/drawing/2014/main" xmlns="" id="{5B32A076-B1A0-4427-B404-C79EBEB9FFB4}"/>
                </a:ext>
              </a:extLst>
            </p:cNvPr>
            <p:cNvSpPr/>
            <p:nvPr/>
          </p:nvSpPr>
          <p:spPr bwMode="auto">
            <a:xfrm>
              <a:off x="5915025" y="3938589"/>
              <a:ext cx="66675" cy="36513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任意多边形 208">
              <a:extLst>
                <a:ext uri="{FF2B5EF4-FFF2-40B4-BE49-F238E27FC236}">
                  <a16:creationId xmlns:a16="http://schemas.microsoft.com/office/drawing/2014/main" xmlns="" id="{3AB293D2-CED8-4DD7-BC99-91310610F845}"/>
                </a:ext>
              </a:extLst>
            </p:cNvPr>
            <p:cNvSpPr/>
            <p:nvPr/>
          </p:nvSpPr>
          <p:spPr bwMode="auto">
            <a:xfrm>
              <a:off x="5940425" y="3808414"/>
              <a:ext cx="76200" cy="146050"/>
            </a:xfrm>
            <a:custGeom>
              <a:avLst/>
              <a:gdLst>
                <a:gd name="T0" fmla="*/ 0 w 41"/>
                <a:gd name="T1" fmla="*/ 0 h 78"/>
                <a:gd name="T2" fmla="*/ 2 w 41"/>
                <a:gd name="T3" fmla="*/ 0 h 78"/>
                <a:gd name="T4" fmla="*/ 41 w 41"/>
                <a:gd name="T5" fmla="*/ 39 h 78"/>
                <a:gd name="T6" fmla="*/ 2 w 41"/>
                <a:gd name="T7" fmla="*/ 78 h 78"/>
                <a:gd name="T8" fmla="*/ 0 w 41"/>
                <a:gd name="T9" fmla="*/ 78 h 78"/>
                <a:gd name="T10" fmla="*/ 0 w 4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8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3" y="0"/>
                    <a:pt x="41" y="18"/>
                    <a:pt x="41" y="39"/>
                  </a:cubicBezTo>
                  <a:cubicBezTo>
                    <a:pt x="41" y="61"/>
                    <a:pt x="23" y="78"/>
                    <a:pt x="2" y="78"/>
                  </a:cubicBezTo>
                  <a:cubicBezTo>
                    <a:pt x="0" y="78"/>
                    <a:pt x="0" y="78"/>
                    <a:pt x="0" y="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任意多边形 209">
              <a:extLst>
                <a:ext uri="{FF2B5EF4-FFF2-40B4-BE49-F238E27FC236}">
                  <a16:creationId xmlns:a16="http://schemas.microsoft.com/office/drawing/2014/main" xmlns="" id="{B553865B-5CEB-4854-80E1-F7F12C03CBBF}"/>
                </a:ext>
              </a:extLst>
            </p:cNvPr>
            <p:cNvSpPr/>
            <p:nvPr/>
          </p:nvSpPr>
          <p:spPr bwMode="auto">
            <a:xfrm>
              <a:off x="6402388" y="4029076"/>
              <a:ext cx="130175" cy="220663"/>
            </a:xfrm>
            <a:custGeom>
              <a:avLst/>
              <a:gdLst>
                <a:gd name="T0" fmla="*/ 70 w 70"/>
                <a:gd name="T1" fmla="*/ 115 h 118"/>
                <a:gd name="T2" fmla="*/ 3 w 70"/>
                <a:gd name="T3" fmla="*/ 61 h 118"/>
                <a:gd name="T4" fmla="*/ 37 w 70"/>
                <a:gd name="T5" fmla="*/ 0 h 118"/>
                <a:gd name="T6" fmla="*/ 68 w 70"/>
                <a:gd name="T7" fmla="*/ 82 h 118"/>
                <a:gd name="T8" fmla="*/ 70 w 70"/>
                <a:gd name="T9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18">
                  <a:moveTo>
                    <a:pt x="70" y="115"/>
                  </a:moveTo>
                  <a:cubicBezTo>
                    <a:pt x="36" y="118"/>
                    <a:pt x="7" y="94"/>
                    <a:pt x="3" y="61"/>
                  </a:cubicBezTo>
                  <a:cubicBezTo>
                    <a:pt x="0" y="36"/>
                    <a:pt x="14" y="11"/>
                    <a:pt x="37" y="0"/>
                  </a:cubicBezTo>
                  <a:cubicBezTo>
                    <a:pt x="53" y="20"/>
                    <a:pt x="64" y="47"/>
                    <a:pt x="68" y="82"/>
                  </a:cubicBezTo>
                  <a:lnTo>
                    <a:pt x="70" y="115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任意多边形 210">
              <a:extLst>
                <a:ext uri="{FF2B5EF4-FFF2-40B4-BE49-F238E27FC236}">
                  <a16:creationId xmlns:a16="http://schemas.microsoft.com/office/drawing/2014/main" xmlns="" id="{B2D531D8-CB12-46FD-A40F-0EEF9ED50588}"/>
                </a:ext>
              </a:extLst>
            </p:cNvPr>
            <p:cNvSpPr/>
            <p:nvPr/>
          </p:nvSpPr>
          <p:spPr bwMode="auto">
            <a:xfrm>
              <a:off x="5368925" y="3673476"/>
              <a:ext cx="134938" cy="198438"/>
            </a:xfrm>
            <a:custGeom>
              <a:avLst/>
              <a:gdLst>
                <a:gd name="T0" fmla="*/ 85 w 85"/>
                <a:gd name="T1" fmla="*/ 0 h 125"/>
                <a:gd name="T2" fmla="*/ 0 w 85"/>
                <a:gd name="T3" fmla="*/ 125 h 125"/>
                <a:gd name="T4" fmla="*/ 0 w 85"/>
                <a:gd name="T5" fmla="*/ 66 h 125"/>
                <a:gd name="T6" fmla="*/ 45 w 85"/>
                <a:gd name="T7" fmla="*/ 0 h 125"/>
                <a:gd name="T8" fmla="*/ 85 w 85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5">
                  <a:moveTo>
                    <a:pt x="85" y="0"/>
                  </a:moveTo>
                  <a:lnTo>
                    <a:pt x="0" y="125"/>
                  </a:lnTo>
                  <a:lnTo>
                    <a:pt x="0" y="66"/>
                  </a:lnTo>
                  <a:lnTo>
                    <a:pt x="4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任意多边形 211">
              <a:extLst>
                <a:ext uri="{FF2B5EF4-FFF2-40B4-BE49-F238E27FC236}">
                  <a16:creationId xmlns:a16="http://schemas.microsoft.com/office/drawing/2014/main" xmlns="" id="{245B5EEE-6EFB-4ACB-AB4E-760F4C0C229F}"/>
                </a:ext>
              </a:extLst>
            </p:cNvPr>
            <p:cNvSpPr/>
            <p:nvPr/>
          </p:nvSpPr>
          <p:spPr bwMode="auto">
            <a:xfrm>
              <a:off x="5014913" y="3673476"/>
              <a:ext cx="100013" cy="153988"/>
            </a:xfrm>
            <a:custGeom>
              <a:avLst/>
              <a:gdLst>
                <a:gd name="T0" fmla="*/ 63 w 63"/>
                <a:gd name="T1" fmla="*/ 0 h 97"/>
                <a:gd name="T2" fmla="*/ 0 w 63"/>
                <a:gd name="T3" fmla="*/ 97 h 97"/>
                <a:gd name="T4" fmla="*/ 0 w 63"/>
                <a:gd name="T5" fmla="*/ 38 h 97"/>
                <a:gd name="T6" fmla="*/ 24 w 63"/>
                <a:gd name="T7" fmla="*/ 0 h 97"/>
                <a:gd name="T8" fmla="*/ 63 w 6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7">
                  <a:moveTo>
                    <a:pt x="63" y="0"/>
                  </a:moveTo>
                  <a:lnTo>
                    <a:pt x="0" y="97"/>
                  </a:lnTo>
                  <a:lnTo>
                    <a:pt x="0" y="38"/>
                  </a:lnTo>
                  <a:lnTo>
                    <a:pt x="24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任意多边形 212">
              <a:extLst>
                <a:ext uri="{FF2B5EF4-FFF2-40B4-BE49-F238E27FC236}">
                  <a16:creationId xmlns:a16="http://schemas.microsoft.com/office/drawing/2014/main" xmlns="" id="{C1887F3E-D732-4144-9464-ED2418C2B35B}"/>
                </a:ext>
              </a:extLst>
            </p:cNvPr>
            <p:cNvSpPr/>
            <p:nvPr/>
          </p:nvSpPr>
          <p:spPr bwMode="auto">
            <a:xfrm>
              <a:off x="5476875" y="3673476"/>
              <a:ext cx="201613" cy="206375"/>
            </a:xfrm>
            <a:custGeom>
              <a:avLst/>
              <a:gdLst>
                <a:gd name="T0" fmla="*/ 127 w 127"/>
                <a:gd name="T1" fmla="*/ 0 h 130"/>
                <a:gd name="T2" fmla="*/ 40 w 127"/>
                <a:gd name="T3" fmla="*/ 130 h 130"/>
                <a:gd name="T4" fmla="*/ 0 w 127"/>
                <a:gd name="T5" fmla="*/ 130 h 130"/>
                <a:gd name="T6" fmla="*/ 87 w 127"/>
                <a:gd name="T7" fmla="*/ 0 h 130"/>
                <a:gd name="T8" fmla="*/ 127 w 127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0">
                  <a:moveTo>
                    <a:pt x="127" y="0"/>
                  </a:moveTo>
                  <a:lnTo>
                    <a:pt x="40" y="130"/>
                  </a:lnTo>
                  <a:lnTo>
                    <a:pt x="0" y="130"/>
                  </a:lnTo>
                  <a:lnTo>
                    <a:pt x="8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矩形 213">
              <a:extLst>
                <a:ext uri="{FF2B5EF4-FFF2-40B4-BE49-F238E27FC236}">
                  <a16:creationId xmlns:a16="http://schemas.microsoft.com/office/drawing/2014/main" xmlns="" id="{054D3B2B-1F3E-4B03-8F61-4DE9336F8B7F}"/>
                </a:ext>
              </a:extLst>
            </p:cNvPr>
            <p:cNvSpPr/>
            <p:nvPr/>
          </p:nvSpPr>
          <p:spPr bwMode="auto">
            <a:xfrm>
              <a:off x="7753350" y="4005264"/>
              <a:ext cx="134938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任意多边形 214">
              <a:extLst>
                <a:ext uri="{FF2B5EF4-FFF2-40B4-BE49-F238E27FC236}">
                  <a16:creationId xmlns:a16="http://schemas.microsoft.com/office/drawing/2014/main" xmlns="" id="{423A29D7-1160-4402-AA67-66C01B01AD39}"/>
                </a:ext>
              </a:extLst>
            </p:cNvPr>
            <p:cNvSpPr/>
            <p:nvPr/>
          </p:nvSpPr>
          <p:spPr bwMode="auto">
            <a:xfrm>
              <a:off x="6786563" y="3489326"/>
              <a:ext cx="1109663" cy="527050"/>
            </a:xfrm>
            <a:custGeom>
              <a:avLst/>
              <a:gdLst>
                <a:gd name="T0" fmla="*/ 0 w 593"/>
                <a:gd name="T1" fmla="*/ 278 h 282"/>
                <a:gd name="T2" fmla="*/ 15 w 593"/>
                <a:gd name="T3" fmla="*/ 281 h 282"/>
                <a:gd name="T4" fmla="*/ 576 w 593"/>
                <a:gd name="T5" fmla="*/ 282 h 282"/>
                <a:gd name="T6" fmla="*/ 581 w 593"/>
                <a:gd name="T7" fmla="*/ 270 h 282"/>
                <a:gd name="T8" fmla="*/ 590 w 593"/>
                <a:gd name="T9" fmla="*/ 206 h 282"/>
                <a:gd name="T10" fmla="*/ 567 w 593"/>
                <a:gd name="T11" fmla="*/ 167 h 282"/>
                <a:gd name="T12" fmla="*/ 542 w 593"/>
                <a:gd name="T13" fmla="*/ 1 h 282"/>
                <a:gd name="T14" fmla="*/ 232 w 593"/>
                <a:gd name="T15" fmla="*/ 0 h 282"/>
                <a:gd name="T16" fmla="*/ 112 w 593"/>
                <a:gd name="T17" fmla="*/ 97 h 282"/>
                <a:gd name="T18" fmla="*/ 25 w 593"/>
                <a:gd name="T19" fmla="*/ 134 h 282"/>
                <a:gd name="T20" fmla="*/ 6 w 593"/>
                <a:gd name="T21" fmla="*/ 184 h 282"/>
                <a:gd name="T22" fmla="*/ 5 w 593"/>
                <a:gd name="T23" fmla="*/ 204 h 282"/>
                <a:gd name="T24" fmla="*/ 0 w 593"/>
                <a:gd name="T25" fmla="*/ 2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3" h="282">
                  <a:moveTo>
                    <a:pt x="0" y="278"/>
                  </a:moveTo>
                  <a:cubicBezTo>
                    <a:pt x="15" y="281"/>
                    <a:pt x="15" y="281"/>
                    <a:pt x="15" y="281"/>
                  </a:cubicBezTo>
                  <a:cubicBezTo>
                    <a:pt x="576" y="282"/>
                    <a:pt x="576" y="282"/>
                    <a:pt x="576" y="282"/>
                  </a:cubicBezTo>
                  <a:cubicBezTo>
                    <a:pt x="581" y="270"/>
                    <a:pt x="581" y="270"/>
                    <a:pt x="581" y="270"/>
                  </a:cubicBezTo>
                  <a:cubicBezTo>
                    <a:pt x="590" y="250"/>
                    <a:pt x="593" y="228"/>
                    <a:pt x="590" y="206"/>
                  </a:cubicBezTo>
                  <a:cubicBezTo>
                    <a:pt x="587" y="190"/>
                    <a:pt x="581" y="174"/>
                    <a:pt x="567" y="167"/>
                  </a:cubicBezTo>
                  <a:cubicBezTo>
                    <a:pt x="542" y="1"/>
                    <a:pt x="542" y="1"/>
                    <a:pt x="542" y="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56" y="96"/>
                    <a:pt x="25" y="134"/>
                  </a:cubicBezTo>
                  <a:cubicBezTo>
                    <a:pt x="14" y="149"/>
                    <a:pt x="7" y="166"/>
                    <a:pt x="6" y="184"/>
                  </a:cubicBezTo>
                  <a:cubicBezTo>
                    <a:pt x="5" y="204"/>
                    <a:pt x="5" y="204"/>
                    <a:pt x="5" y="204"/>
                  </a:cubicBezTo>
                  <a:lnTo>
                    <a:pt x="0" y="278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椭圆 215">
              <a:extLst>
                <a:ext uri="{FF2B5EF4-FFF2-40B4-BE49-F238E27FC236}">
                  <a16:creationId xmlns:a16="http://schemas.microsoft.com/office/drawing/2014/main" xmlns="" id="{41478D19-26B8-4CE8-AEC8-F125D0095F58}"/>
                </a:ext>
              </a:extLst>
            </p:cNvPr>
            <p:cNvSpPr/>
            <p:nvPr/>
          </p:nvSpPr>
          <p:spPr bwMode="auto">
            <a:xfrm>
              <a:off x="6888163" y="3873501"/>
              <a:ext cx="260350" cy="260350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椭圆 216">
              <a:extLst>
                <a:ext uri="{FF2B5EF4-FFF2-40B4-BE49-F238E27FC236}">
                  <a16:creationId xmlns:a16="http://schemas.microsoft.com/office/drawing/2014/main" xmlns="" id="{699148D6-B2B1-4CDE-8D98-4058D4094E3F}"/>
                </a:ext>
              </a:extLst>
            </p:cNvPr>
            <p:cNvSpPr/>
            <p:nvPr/>
          </p:nvSpPr>
          <p:spPr bwMode="auto">
            <a:xfrm>
              <a:off x="6950075" y="3935414"/>
              <a:ext cx="136525" cy="136525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椭圆 217">
              <a:extLst>
                <a:ext uri="{FF2B5EF4-FFF2-40B4-BE49-F238E27FC236}">
                  <a16:creationId xmlns:a16="http://schemas.microsoft.com/office/drawing/2014/main" xmlns="" id="{ACFCE8C4-5850-479F-84D4-B84E79F48194}"/>
                </a:ext>
              </a:extLst>
            </p:cNvPr>
            <p:cNvSpPr/>
            <p:nvPr/>
          </p:nvSpPr>
          <p:spPr bwMode="auto">
            <a:xfrm>
              <a:off x="7527925" y="3873501"/>
              <a:ext cx="257175" cy="260350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椭圆 218">
              <a:extLst>
                <a:ext uri="{FF2B5EF4-FFF2-40B4-BE49-F238E27FC236}">
                  <a16:creationId xmlns:a16="http://schemas.microsoft.com/office/drawing/2014/main" xmlns="" id="{262199B2-D412-4B94-A6FF-7723F9E75476}"/>
                </a:ext>
              </a:extLst>
            </p:cNvPr>
            <p:cNvSpPr/>
            <p:nvPr/>
          </p:nvSpPr>
          <p:spPr bwMode="auto">
            <a:xfrm>
              <a:off x="7589838" y="3935414"/>
              <a:ext cx="136525" cy="136525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任意多边形 219">
              <a:extLst>
                <a:ext uri="{FF2B5EF4-FFF2-40B4-BE49-F238E27FC236}">
                  <a16:creationId xmlns:a16="http://schemas.microsoft.com/office/drawing/2014/main" xmlns="" id="{763F1D1B-5A07-459B-95E9-3ED2D2D323E9}"/>
                </a:ext>
              </a:extLst>
            </p:cNvPr>
            <p:cNvSpPr/>
            <p:nvPr/>
          </p:nvSpPr>
          <p:spPr bwMode="auto">
            <a:xfrm>
              <a:off x="7086600" y="3524251"/>
              <a:ext cx="414338" cy="125413"/>
            </a:xfrm>
            <a:custGeom>
              <a:avLst/>
              <a:gdLst>
                <a:gd name="T0" fmla="*/ 0 w 261"/>
                <a:gd name="T1" fmla="*/ 79 h 79"/>
                <a:gd name="T2" fmla="*/ 196 w 261"/>
                <a:gd name="T3" fmla="*/ 79 h 79"/>
                <a:gd name="T4" fmla="*/ 221 w 261"/>
                <a:gd name="T5" fmla="*/ 79 h 79"/>
                <a:gd name="T6" fmla="*/ 261 w 261"/>
                <a:gd name="T7" fmla="*/ 79 h 79"/>
                <a:gd name="T8" fmla="*/ 261 w 261"/>
                <a:gd name="T9" fmla="*/ 75 h 79"/>
                <a:gd name="T10" fmla="*/ 261 w 261"/>
                <a:gd name="T11" fmla="*/ 40 h 79"/>
                <a:gd name="T12" fmla="*/ 261 w 261"/>
                <a:gd name="T13" fmla="*/ 0 h 79"/>
                <a:gd name="T14" fmla="*/ 234 w 261"/>
                <a:gd name="T15" fmla="*/ 0 h 79"/>
                <a:gd name="T16" fmla="*/ 211 w 261"/>
                <a:gd name="T17" fmla="*/ 0 h 79"/>
                <a:gd name="T18" fmla="*/ 168 w 261"/>
                <a:gd name="T19" fmla="*/ 0 h 79"/>
                <a:gd name="T20" fmla="*/ 143 w 261"/>
                <a:gd name="T21" fmla="*/ 0 h 79"/>
                <a:gd name="T22" fmla="*/ 95 w 261"/>
                <a:gd name="T23" fmla="*/ 0 h 79"/>
                <a:gd name="T24" fmla="*/ 0 w 261"/>
                <a:gd name="T2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79">
                  <a:moveTo>
                    <a:pt x="0" y="79"/>
                  </a:moveTo>
                  <a:lnTo>
                    <a:pt x="196" y="79"/>
                  </a:lnTo>
                  <a:lnTo>
                    <a:pt x="221" y="79"/>
                  </a:lnTo>
                  <a:lnTo>
                    <a:pt x="261" y="79"/>
                  </a:lnTo>
                  <a:lnTo>
                    <a:pt x="261" y="75"/>
                  </a:lnTo>
                  <a:lnTo>
                    <a:pt x="261" y="40"/>
                  </a:lnTo>
                  <a:lnTo>
                    <a:pt x="261" y="0"/>
                  </a:lnTo>
                  <a:lnTo>
                    <a:pt x="234" y="0"/>
                  </a:lnTo>
                  <a:lnTo>
                    <a:pt x="211" y="0"/>
                  </a:lnTo>
                  <a:lnTo>
                    <a:pt x="168" y="0"/>
                  </a:lnTo>
                  <a:lnTo>
                    <a:pt x="143" y="0"/>
                  </a:lnTo>
                  <a:lnTo>
                    <a:pt x="95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任意多边形 220">
              <a:extLst>
                <a:ext uri="{FF2B5EF4-FFF2-40B4-BE49-F238E27FC236}">
                  <a16:creationId xmlns:a16="http://schemas.microsoft.com/office/drawing/2014/main" xmlns="" id="{D52404F9-AC9C-4708-93DE-8347309C001D}"/>
                </a:ext>
              </a:extLst>
            </p:cNvPr>
            <p:cNvSpPr/>
            <p:nvPr/>
          </p:nvSpPr>
          <p:spPr bwMode="auto">
            <a:xfrm>
              <a:off x="7553325" y="3524251"/>
              <a:ext cx="165100" cy="125413"/>
            </a:xfrm>
            <a:custGeom>
              <a:avLst/>
              <a:gdLst>
                <a:gd name="T0" fmla="*/ 0 w 104"/>
                <a:gd name="T1" fmla="*/ 79 h 79"/>
                <a:gd name="T2" fmla="*/ 104 w 104"/>
                <a:gd name="T3" fmla="*/ 79 h 79"/>
                <a:gd name="T4" fmla="*/ 104 w 104"/>
                <a:gd name="T5" fmla="*/ 59 h 79"/>
                <a:gd name="T6" fmla="*/ 104 w 104"/>
                <a:gd name="T7" fmla="*/ 22 h 79"/>
                <a:gd name="T8" fmla="*/ 104 w 104"/>
                <a:gd name="T9" fmla="*/ 0 h 79"/>
                <a:gd name="T10" fmla="*/ 89 w 104"/>
                <a:gd name="T11" fmla="*/ 0 h 79"/>
                <a:gd name="T12" fmla="*/ 65 w 104"/>
                <a:gd name="T13" fmla="*/ 0 h 79"/>
                <a:gd name="T14" fmla="*/ 0 w 104"/>
                <a:gd name="T15" fmla="*/ 0 h 79"/>
                <a:gd name="T16" fmla="*/ 0 w 104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9">
                  <a:moveTo>
                    <a:pt x="0" y="79"/>
                  </a:moveTo>
                  <a:lnTo>
                    <a:pt x="104" y="79"/>
                  </a:lnTo>
                  <a:lnTo>
                    <a:pt x="104" y="59"/>
                  </a:lnTo>
                  <a:lnTo>
                    <a:pt x="104" y="22"/>
                  </a:lnTo>
                  <a:lnTo>
                    <a:pt x="104" y="0"/>
                  </a:lnTo>
                  <a:lnTo>
                    <a:pt x="89" y="0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矩形 221">
              <a:extLst>
                <a:ext uri="{FF2B5EF4-FFF2-40B4-BE49-F238E27FC236}">
                  <a16:creationId xmlns:a16="http://schemas.microsoft.com/office/drawing/2014/main" xmlns="" id="{D909B27C-3986-4595-BC79-746E0A3610BC}"/>
                </a:ext>
              </a:extLst>
            </p:cNvPr>
            <p:cNvSpPr/>
            <p:nvPr/>
          </p:nvSpPr>
          <p:spPr bwMode="auto">
            <a:xfrm>
              <a:off x="7480300" y="3743326"/>
              <a:ext cx="20638" cy="3968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矩形 222">
              <a:extLst>
                <a:ext uri="{FF2B5EF4-FFF2-40B4-BE49-F238E27FC236}">
                  <a16:creationId xmlns:a16="http://schemas.microsoft.com/office/drawing/2014/main" xmlns="" id="{AA4B0503-F1DC-4C0B-8EA7-47586EEF896E}"/>
                </a:ext>
              </a:extLst>
            </p:cNvPr>
            <p:cNvSpPr/>
            <p:nvPr/>
          </p:nvSpPr>
          <p:spPr bwMode="auto">
            <a:xfrm>
              <a:off x="7131050" y="3684589"/>
              <a:ext cx="39688" cy="20638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任意多边形 223">
              <a:extLst>
                <a:ext uri="{FF2B5EF4-FFF2-40B4-BE49-F238E27FC236}">
                  <a16:creationId xmlns:a16="http://schemas.microsoft.com/office/drawing/2014/main" xmlns="" id="{393C4AE1-48E3-4B3D-9377-AE00196F8CD2}"/>
                </a:ext>
              </a:extLst>
            </p:cNvPr>
            <p:cNvSpPr/>
            <p:nvPr/>
          </p:nvSpPr>
          <p:spPr bwMode="auto">
            <a:xfrm>
              <a:off x="7108825" y="3606801"/>
              <a:ext cx="46038" cy="87313"/>
            </a:xfrm>
            <a:custGeom>
              <a:avLst/>
              <a:gdLst>
                <a:gd name="T0" fmla="*/ 25 w 25"/>
                <a:gd name="T1" fmla="*/ 47 h 47"/>
                <a:gd name="T2" fmla="*/ 24 w 25"/>
                <a:gd name="T3" fmla="*/ 47 h 47"/>
                <a:gd name="T4" fmla="*/ 0 w 25"/>
                <a:gd name="T5" fmla="*/ 23 h 47"/>
                <a:gd name="T6" fmla="*/ 24 w 25"/>
                <a:gd name="T7" fmla="*/ 0 h 47"/>
                <a:gd name="T8" fmla="*/ 25 w 25"/>
                <a:gd name="T9" fmla="*/ 0 h 47"/>
                <a:gd name="T10" fmla="*/ 25 w 25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7">
                  <a:moveTo>
                    <a:pt x="25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47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任意多边形 224">
              <a:extLst>
                <a:ext uri="{FF2B5EF4-FFF2-40B4-BE49-F238E27FC236}">
                  <a16:creationId xmlns:a16="http://schemas.microsoft.com/office/drawing/2014/main" xmlns="" id="{DCBEA23C-501B-4AF2-A4FE-E1665A7658DC}"/>
                </a:ext>
              </a:extLst>
            </p:cNvPr>
            <p:cNvSpPr/>
            <p:nvPr/>
          </p:nvSpPr>
          <p:spPr bwMode="auto">
            <a:xfrm>
              <a:off x="6796088" y="3740151"/>
              <a:ext cx="79375" cy="133350"/>
            </a:xfrm>
            <a:custGeom>
              <a:avLst/>
              <a:gdLst>
                <a:gd name="T0" fmla="*/ 0 w 42"/>
                <a:gd name="T1" fmla="*/ 70 h 72"/>
                <a:gd name="T2" fmla="*/ 40 w 42"/>
                <a:gd name="T3" fmla="*/ 37 h 72"/>
                <a:gd name="T4" fmla="*/ 20 w 42"/>
                <a:gd name="T5" fmla="*/ 0 h 72"/>
                <a:gd name="T6" fmla="*/ 1 w 42"/>
                <a:gd name="T7" fmla="*/ 50 h 72"/>
                <a:gd name="T8" fmla="*/ 0 w 42"/>
                <a:gd name="T9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2">
                  <a:moveTo>
                    <a:pt x="0" y="70"/>
                  </a:moveTo>
                  <a:cubicBezTo>
                    <a:pt x="20" y="72"/>
                    <a:pt x="38" y="57"/>
                    <a:pt x="40" y="37"/>
                  </a:cubicBezTo>
                  <a:cubicBezTo>
                    <a:pt x="42" y="22"/>
                    <a:pt x="34" y="7"/>
                    <a:pt x="20" y="0"/>
                  </a:cubicBezTo>
                  <a:cubicBezTo>
                    <a:pt x="9" y="15"/>
                    <a:pt x="2" y="32"/>
                    <a:pt x="1" y="50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任意多边形 225">
              <a:extLst>
                <a:ext uri="{FF2B5EF4-FFF2-40B4-BE49-F238E27FC236}">
                  <a16:creationId xmlns:a16="http://schemas.microsoft.com/office/drawing/2014/main" xmlns="" id="{E180CDDA-1993-4818-93D2-F0449D1FEE59}"/>
                </a:ext>
              </a:extLst>
            </p:cNvPr>
            <p:cNvSpPr/>
            <p:nvPr/>
          </p:nvSpPr>
          <p:spPr bwMode="auto">
            <a:xfrm>
              <a:off x="7421563" y="3524251"/>
              <a:ext cx="79375" cy="119063"/>
            </a:xfrm>
            <a:custGeom>
              <a:avLst/>
              <a:gdLst>
                <a:gd name="T0" fmla="*/ 0 w 50"/>
                <a:gd name="T1" fmla="*/ 0 h 75"/>
                <a:gd name="T2" fmla="*/ 50 w 50"/>
                <a:gd name="T3" fmla="*/ 75 h 75"/>
                <a:gd name="T4" fmla="*/ 50 w 50"/>
                <a:gd name="T5" fmla="*/ 40 h 75"/>
                <a:gd name="T6" fmla="*/ 23 w 50"/>
                <a:gd name="T7" fmla="*/ 0 h 75"/>
                <a:gd name="T8" fmla="*/ 0 w 50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5">
                  <a:moveTo>
                    <a:pt x="0" y="0"/>
                  </a:moveTo>
                  <a:lnTo>
                    <a:pt x="50" y="75"/>
                  </a:lnTo>
                  <a:lnTo>
                    <a:pt x="50" y="4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任意多边形 226">
              <a:extLst>
                <a:ext uri="{FF2B5EF4-FFF2-40B4-BE49-F238E27FC236}">
                  <a16:creationId xmlns:a16="http://schemas.microsoft.com/office/drawing/2014/main" xmlns="" id="{35EF4E5C-2DE7-46E5-80AF-1BC321C78DCD}"/>
                </a:ext>
              </a:extLst>
            </p:cNvPr>
            <p:cNvSpPr/>
            <p:nvPr/>
          </p:nvSpPr>
          <p:spPr bwMode="auto">
            <a:xfrm>
              <a:off x="7656513" y="3524251"/>
              <a:ext cx="61913" cy="93663"/>
            </a:xfrm>
            <a:custGeom>
              <a:avLst/>
              <a:gdLst>
                <a:gd name="T0" fmla="*/ 0 w 39"/>
                <a:gd name="T1" fmla="*/ 0 h 59"/>
                <a:gd name="T2" fmla="*/ 39 w 39"/>
                <a:gd name="T3" fmla="*/ 59 h 59"/>
                <a:gd name="T4" fmla="*/ 39 w 39"/>
                <a:gd name="T5" fmla="*/ 22 h 59"/>
                <a:gd name="T6" fmla="*/ 24 w 39"/>
                <a:gd name="T7" fmla="*/ 0 h 59"/>
                <a:gd name="T8" fmla="*/ 0 w 3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9">
                  <a:moveTo>
                    <a:pt x="0" y="0"/>
                  </a:moveTo>
                  <a:lnTo>
                    <a:pt x="39" y="59"/>
                  </a:lnTo>
                  <a:lnTo>
                    <a:pt x="39" y="22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任意多边形 227">
              <a:extLst>
                <a:ext uri="{FF2B5EF4-FFF2-40B4-BE49-F238E27FC236}">
                  <a16:creationId xmlns:a16="http://schemas.microsoft.com/office/drawing/2014/main" xmlns="" id="{A6700960-3C2B-4CF1-BF17-69526B8925B3}"/>
                </a:ext>
              </a:extLst>
            </p:cNvPr>
            <p:cNvSpPr/>
            <p:nvPr/>
          </p:nvSpPr>
          <p:spPr bwMode="auto">
            <a:xfrm>
              <a:off x="7313613" y="3524251"/>
              <a:ext cx="123825" cy="125413"/>
            </a:xfrm>
            <a:custGeom>
              <a:avLst/>
              <a:gdLst>
                <a:gd name="T0" fmla="*/ 0 w 78"/>
                <a:gd name="T1" fmla="*/ 0 h 79"/>
                <a:gd name="T2" fmla="*/ 53 w 78"/>
                <a:gd name="T3" fmla="*/ 79 h 79"/>
                <a:gd name="T4" fmla="*/ 78 w 78"/>
                <a:gd name="T5" fmla="*/ 79 h 79"/>
                <a:gd name="T6" fmla="*/ 25 w 78"/>
                <a:gd name="T7" fmla="*/ 0 h 79"/>
                <a:gd name="T8" fmla="*/ 0 w 78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0" y="0"/>
                  </a:moveTo>
                  <a:lnTo>
                    <a:pt x="53" y="79"/>
                  </a:lnTo>
                  <a:lnTo>
                    <a:pt x="78" y="79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任意多边形 228">
              <a:extLst>
                <a:ext uri="{FF2B5EF4-FFF2-40B4-BE49-F238E27FC236}">
                  <a16:creationId xmlns:a16="http://schemas.microsoft.com/office/drawing/2014/main" xmlns="" id="{8E414C21-DE9A-4B47-88F2-86A470071681}"/>
                </a:ext>
              </a:extLst>
            </p:cNvPr>
            <p:cNvSpPr/>
            <p:nvPr/>
          </p:nvSpPr>
          <p:spPr bwMode="auto">
            <a:xfrm>
              <a:off x="3810000" y="4581526"/>
              <a:ext cx="238125" cy="768350"/>
            </a:xfrm>
            <a:custGeom>
              <a:avLst/>
              <a:gdLst>
                <a:gd name="T0" fmla="*/ 23 w 127"/>
                <a:gd name="T1" fmla="*/ 210 h 411"/>
                <a:gd name="T2" fmla="*/ 52 w 127"/>
                <a:gd name="T3" fmla="*/ 370 h 411"/>
                <a:gd name="T4" fmla="*/ 60 w 127"/>
                <a:gd name="T5" fmla="*/ 393 h 411"/>
                <a:gd name="T6" fmla="*/ 64 w 127"/>
                <a:gd name="T7" fmla="*/ 403 h 411"/>
                <a:gd name="T8" fmla="*/ 64 w 127"/>
                <a:gd name="T9" fmla="*/ 411 h 411"/>
                <a:gd name="T10" fmla="*/ 127 w 127"/>
                <a:gd name="T11" fmla="*/ 391 h 411"/>
                <a:gd name="T12" fmla="*/ 116 w 127"/>
                <a:gd name="T13" fmla="*/ 378 h 411"/>
                <a:gd name="T14" fmla="*/ 116 w 127"/>
                <a:gd name="T15" fmla="*/ 370 h 411"/>
                <a:gd name="T16" fmla="*/ 114 w 127"/>
                <a:gd name="T17" fmla="*/ 364 h 411"/>
                <a:gd name="T18" fmla="*/ 112 w 127"/>
                <a:gd name="T19" fmla="*/ 364 h 411"/>
                <a:gd name="T20" fmla="*/ 97 w 127"/>
                <a:gd name="T21" fmla="*/ 330 h 411"/>
                <a:gd name="T22" fmla="*/ 100 w 127"/>
                <a:gd name="T23" fmla="*/ 193 h 411"/>
                <a:gd name="T24" fmla="*/ 89 w 127"/>
                <a:gd name="T25" fmla="*/ 4 h 411"/>
                <a:gd name="T26" fmla="*/ 0 w 127"/>
                <a:gd name="T27" fmla="*/ 0 h 411"/>
                <a:gd name="T28" fmla="*/ 23 w 127"/>
                <a:gd name="T29" fmla="*/ 21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411">
                  <a:moveTo>
                    <a:pt x="23" y="210"/>
                  </a:moveTo>
                  <a:cubicBezTo>
                    <a:pt x="23" y="210"/>
                    <a:pt x="23" y="336"/>
                    <a:pt x="52" y="370"/>
                  </a:cubicBezTo>
                  <a:cubicBezTo>
                    <a:pt x="52" y="370"/>
                    <a:pt x="58" y="386"/>
                    <a:pt x="60" y="393"/>
                  </a:cubicBezTo>
                  <a:cubicBezTo>
                    <a:pt x="61" y="396"/>
                    <a:pt x="63" y="400"/>
                    <a:pt x="64" y="403"/>
                  </a:cubicBezTo>
                  <a:cubicBezTo>
                    <a:pt x="64" y="411"/>
                    <a:pt x="64" y="411"/>
                    <a:pt x="64" y="411"/>
                  </a:cubicBezTo>
                  <a:cubicBezTo>
                    <a:pt x="64" y="411"/>
                    <a:pt x="120" y="405"/>
                    <a:pt x="127" y="391"/>
                  </a:cubicBezTo>
                  <a:cubicBezTo>
                    <a:pt x="116" y="378"/>
                    <a:pt x="116" y="378"/>
                    <a:pt x="116" y="378"/>
                  </a:cubicBezTo>
                  <a:cubicBezTo>
                    <a:pt x="116" y="378"/>
                    <a:pt x="114" y="376"/>
                    <a:pt x="116" y="370"/>
                  </a:cubicBezTo>
                  <a:cubicBezTo>
                    <a:pt x="117" y="368"/>
                    <a:pt x="116" y="365"/>
                    <a:pt x="114" y="364"/>
                  </a:cubicBezTo>
                  <a:cubicBezTo>
                    <a:pt x="114" y="364"/>
                    <a:pt x="113" y="363"/>
                    <a:pt x="112" y="364"/>
                  </a:cubicBezTo>
                  <a:cubicBezTo>
                    <a:pt x="97" y="330"/>
                    <a:pt x="97" y="330"/>
                    <a:pt x="97" y="330"/>
                  </a:cubicBezTo>
                  <a:cubicBezTo>
                    <a:pt x="100" y="193"/>
                    <a:pt x="100" y="193"/>
                    <a:pt x="100" y="193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210"/>
                    <a:pt x="23" y="210"/>
                    <a:pt x="23" y="210"/>
                  </a:cubicBezTo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任意多边形 229">
              <a:extLst>
                <a:ext uri="{FF2B5EF4-FFF2-40B4-BE49-F238E27FC236}">
                  <a16:creationId xmlns:a16="http://schemas.microsoft.com/office/drawing/2014/main" xmlns="" id="{E0706755-7AE1-4ADD-A50D-F002AAF2425D}"/>
                </a:ext>
              </a:extLst>
            </p:cNvPr>
            <p:cNvSpPr/>
            <p:nvPr/>
          </p:nvSpPr>
          <p:spPr bwMode="auto">
            <a:xfrm>
              <a:off x="3911600" y="5313364"/>
              <a:ext cx="290513" cy="107950"/>
            </a:xfrm>
            <a:custGeom>
              <a:avLst/>
              <a:gdLst>
                <a:gd name="T0" fmla="*/ 14 w 156"/>
                <a:gd name="T1" fmla="*/ 8 h 58"/>
                <a:gd name="T2" fmla="*/ 14 w 156"/>
                <a:gd name="T3" fmla="*/ 54 h 58"/>
                <a:gd name="T4" fmla="*/ 154 w 156"/>
                <a:gd name="T5" fmla="*/ 41 h 58"/>
                <a:gd name="T6" fmla="*/ 110 w 156"/>
                <a:gd name="T7" fmla="*/ 27 h 58"/>
                <a:gd name="T8" fmla="*/ 66 w 156"/>
                <a:gd name="T9" fmla="*/ 0 h 58"/>
                <a:gd name="T10" fmla="*/ 14 w 156"/>
                <a:gd name="T11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8">
                  <a:moveTo>
                    <a:pt x="14" y="8"/>
                  </a:moveTo>
                  <a:cubicBezTo>
                    <a:pt x="14" y="8"/>
                    <a:pt x="0" y="52"/>
                    <a:pt x="14" y="54"/>
                  </a:cubicBezTo>
                  <a:cubicBezTo>
                    <a:pt x="29" y="56"/>
                    <a:pt x="156" y="58"/>
                    <a:pt x="154" y="41"/>
                  </a:cubicBezTo>
                  <a:cubicBezTo>
                    <a:pt x="152" y="25"/>
                    <a:pt x="110" y="27"/>
                    <a:pt x="110" y="27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任意多边形 230">
              <a:extLst>
                <a:ext uri="{FF2B5EF4-FFF2-40B4-BE49-F238E27FC236}">
                  <a16:creationId xmlns:a16="http://schemas.microsoft.com/office/drawing/2014/main" xmlns="" id="{5995D5F0-2D8A-4B9A-9703-5F55E6927D52}"/>
                </a:ext>
              </a:extLst>
            </p:cNvPr>
            <p:cNvSpPr/>
            <p:nvPr/>
          </p:nvSpPr>
          <p:spPr bwMode="auto">
            <a:xfrm>
              <a:off x="3454400" y="4589464"/>
              <a:ext cx="522288" cy="676275"/>
            </a:xfrm>
            <a:custGeom>
              <a:avLst/>
              <a:gdLst>
                <a:gd name="T0" fmla="*/ 129 w 279"/>
                <a:gd name="T1" fmla="*/ 0 h 362"/>
                <a:gd name="T2" fmla="*/ 142 w 279"/>
                <a:gd name="T3" fmla="*/ 56 h 362"/>
                <a:gd name="T4" fmla="*/ 148 w 279"/>
                <a:gd name="T5" fmla="*/ 183 h 362"/>
                <a:gd name="T6" fmla="*/ 0 w 279"/>
                <a:gd name="T7" fmla="*/ 312 h 362"/>
                <a:gd name="T8" fmla="*/ 40 w 279"/>
                <a:gd name="T9" fmla="*/ 360 h 362"/>
                <a:gd name="T10" fmla="*/ 215 w 279"/>
                <a:gd name="T11" fmla="*/ 224 h 362"/>
                <a:gd name="T12" fmla="*/ 279 w 279"/>
                <a:gd name="T13" fmla="*/ 8 h 362"/>
                <a:gd name="T14" fmla="*/ 129 w 279"/>
                <a:gd name="T1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362">
                  <a:moveTo>
                    <a:pt x="129" y="0"/>
                  </a:moveTo>
                  <a:cubicBezTo>
                    <a:pt x="128" y="19"/>
                    <a:pt x="132" y="39"/>
                    <a:pt x="142" y="56"/>
                  </a:cubicBezTo>
                  <a:cubicBezTo>
                    <a:pt x="158" y="85"/>
                    <a:pt x="148" y="183"/>
                    <a:pt x="148" y="183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30" y="362"/>
                    <a:pt x="40" y="360"/>
                  </a:cubicBezTo>
                  <a:cubicBezTo>
                    <a:pt x="50" y="357"/>
                    <a:pt x="215" y="224"/>
                    <a:pt x="215" y="224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任意多边形 231">
              <a:extLst>
                <a:ext uri="{FF2B5EF4-FFF2-40B4-BE49-F238E27FC236}">
                  <a16:creationId xmlns:a16="http://schemas.microsoft.com/office/drawing/2014/main" xmlns="" id="{C1B3B17F-D00C-454B-BE58-7CA3F88A8C57}"/>
                </a:ext>
              </a:extLst>
            </p:cNvPr>
            <p:cNvSpPr/>
            <p:nvPr/>
          </p:nvSpPr>
          <p:spPr bwMode="auto">
            <a:xfrm>
              <a:off x="3376613" y="5160964"/>
              <a:ext cx="193675" cy="273050"/>
            </a:xfrm>
            <a:custGeom>
              <a:avLst/>
              <a:gdLst>
                <a:gd name="T0" fmla="*/ 44 w 104"/>
                <a:gd name="T1" fmla="*/ 0 h 146"/>
                <a:gd name="T2" fmla="*/ 6 w 104"/>
                <a:gd name="T3" fmla="*/ 25 h 146"/>
                <a:gd name="T4" fmla="*/ 91 w 104"/>
                <a:gd name="T5" fmla="*/ 136 h 146"/>
                <a:gd name="T6" fmla="*/ 80 w 104"/>
                <a:gd name="T7" fmla="*/ 91 h 146"/>
                <a:gd name="T8" fmla="*/ 79 w 104"/>
                <a:gd name="T9" fmla="*/ 40 h 146"/>
                <a:gd name="T10" fmla="*/ 44 w 104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6">
                  <a:moveTo>
                    <a:pt x="44" y="0"/>
                  </a:moveTo>
                  <a:cubicBezTo>
                    <a:pt x="44" y="0"/>
                    <a:pt x="0" y="11"/>
                    <a:pt x="6" y="25"/>
                  </a:cubicBezTo>
                  <a:cubicBezTo>
                    <a:pt x="12" y="38"/>
                    <a:pt x="78" y="146"/>
                    <a:pt x="91" y="136"/>
                  </a:cubicBezTo>
                  <a:cubicBezTo>
                    <a:pt x="104" y="125"/>
                    <a:pt x="80" y="91"/>
                    <a:pt x="80" y="91"/>
                  </a:cubicBezTo>
                  <a:cubicBezTo>
                    <a:pt x="79" y="40"/>
                    <a:pt x="79" y="40"/>
                    <a:pt x="79" y="4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椭圆 232">
              <a:extLst>
                <a:ext uri="{FF2B5EF4-FFF2-40B4-BE49-F238E27FC236}">
                  <a16:creationId xmlns:a16="http://schemas.microsoft.com/office/drawing/2014/main" xmlns="" id="{9C6931B3-DA7B-4DA0-BDFC-8FCFC8009492}"/>
                </a:ext>
              </a:extLst>
            </p:cNvPr>
            <p:cNvSpPr/>
            <p:nvPr/>
          </p:nvSpPr>
          <p:spPr bwMode="auto">
            <a:xfrm>
              <a:off x="3759200" y="3776664"/>
              <a:ext cx="177800" cy="179388"/>
            </a:xfrm>
            <a:prstGeom prst="ellipse">
              <a:avLst/>
            </a:prstGeom>
            <a:solidFill>
              <a:srgbClr val="FF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任意多边形 233">
              <a:extLst>
                <a:ext uri="{FF2B5EF4-FFF2-40B4-BE49-F238E27FC236}">
                  <a16:creationId xmlns:a16="http://schemas.microsoft.com/office/drawing/2014/main" xmlns="" id="{595A3026-0658-477C-A098-42196461D3D2}"/>
                </a:ext>
              </a:extLst>
            </p:cNvPr>
            <p:cNvSpPr/>
            <p:nvPr/>
          </p:nvSpPr>
          <p:spPr bwMode="auto">
            <a:xfrm>
              <a:off x="3778250" y="3898901"/>
              <a:ext cx="106363" cy="142875"/>
            </a:xfrm>
            <a:custGeom>
              <a:avLst/>
              <a:gdLst>
                <a:gd name="T0" fmla="*/ 0 w 57"/>
                <a:gd name="T1" fmla="*/ 0 h 77"/>
                <a:gd name="T2" fmla="*/ 2 w 57"/>
                <a:gd name="T3" fmla="*/ 61 h 77"/>
                <a:gd name="T4" fmla="*/ 42 w 57"/>
                <a:gd name="T5" fmla="*/ 77 h 77"/>
                <a:gd name="T6" fmla="*/ 52 w 57"/>
                <a:gd name="T7" fmla="*/ 11 h 77"/>
                <a:gd name="T8" fmla="*/ 0 w 57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7">
                  <a:moveTo>
                    <a:pt x="0" y="0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2" y="77"/>
                    <a:pt x="46" y="14"/>
                    <a:pt x="52" y="11"/>
                  </a:cubicBezTo>
                  <a:cubicBezTo>
                    <a:pt x="57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任意多边形 234">
              <a:extLst>
                <a:ext uri="{FF2B5EF4-FFF2-40B4-BE49-F238E27FC236}">
                  <a16:creationId xmlns:a16="http://schemas.microsoft.com/office/drawing/2014/main" xmlns="" id="{5D786E5F-4901-4A7B-9E18-B719B9F77AB5}"/>
                </a:ext>
              </a:extLst>
            </p:cNvPr>
            <p:cNvSpPr/>
            <p:nvPr/>
          </p:nvSpPr>
          <p:spPr bwMode="auto">
            <a:xfrm>
              <a:off x="3630613" y="3952876"/>
              <a:ext cx="381000" cy="679450"/>
            </a:xfrm>
            <a:custGeom>
              <a:avLst/>
              <a:gdLst>
                <a:gd name="T0" fmla="*/ 131 w 204"/>
                <a:gd name="T1" fmla="*/ 56 h 364"/>
                <a:gd name="T2" fmla="*/ 60 w 204"/>
                <a:gd name="T3" fmla="*/ 2 h 364"/>
                <a:gd name="T4" fmla="*/ 46 w 204"/>
                <a:gd name="T5" fmla="*/ 14 h 364"/>
                <a:gd name="T6" fmla="*/ 46 w 204"/>
                <a:gd name="T7" fmla="*/ 22 h 364"/>
                <a:gd name="T8" fmla="*/ 37 w 204"/>
                <a:gd name="T9" fmla="*/ 29 h 364"/>
                <a:gd name="T10" fmla="*/ 12 w 204"/>
                <a:gd name="T11" fmla="*/ 166 h 364"/>
                <a:gd name="T12" fmla="*/ 33 w 204"/>
                <a:gd name="T13" fmla="*/ 305 h 364"/>
                <a:gd name="T14" fmla="*/ 31 w 204"/>
                <a:gd name="T15" fmla="*/ 351 h 364"/>
                <a:gd name="T16" fmla="*/ 189 w 204"/>
                <a:gd name="T17" fmla="*/ 349 h 364"/>
                <a:gd name="T18" fmla="*/ 193 w 204"/>
                <a:gd name="T19" fmla="*/ 332 h 364"/>
                <a:gd name="T20" fmla="*/ 200 w 204"/>
                <a:gd name="T21" fmla="*/ 316 h 364"/>
                <a:gd name="T22" fmla="*/ 131 w 204"/>
                <a:gd name="T23" fmla="*/ 5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4" h="364">
                  <a:moveTo>
                    <a:pt x="131" y="56"/>
                  </a:moveTo>
                  <a:cubicBezTo>
                    <a:pt x="131" y="56"/>
                    <a:pt x="75" y="0"/>
                    <a:pt x="60" y="2"/>
                  </a:cubicBezTo>
                  <a:cubicBezTo>
                    <a:pt x="46" y="4"/>
                    <a:pt x="46" y="10"/>
                    <a:pt x="46" y="14"/>
                  </a:cubicBezTo>
                  <a:cubicBezTo>
                    <a:pt x="46" y="18"/>
                    <a:pt x="50" y="20"/>
                    <a:pt x="46" y="22"/>
                  </a:cubicBezTo>
                  <a:cubicBezTo>
                    <a:pt x="42" y="25"/>
                    <a:pt x="37" y="22"/>
                    <a:pt x="37" y="29"/>
                  </a:cubicBezTo>
                  <a:cubicBezTo>
                    <a:pt x="37" y="35"/>
                    <a:pt x="0" y="97"/>
                    <a:pt x="12" y="166"/>
                  </a:cubicBezTo>
                  <a:cubicBezTo>
                    <a:pt x="25" y="235"/>
                    <a:pt x="40" y="268"/>
                    <a:pt x="33" y="305"/>
                  </a:cubicBezTo>
                  <a:cubicBezTo>
                    <a:pt x="27" y="343"/>
                    <a:pt x="31" y="351"/>
                    <a:pt x="31" y="351"/>
                  </a:cubicBezTo>
                  <a:cubicBezTo>
                    <a:pt x="31" y="351"/>
                    <a:pt x="187" y="364"/>
                    <a:pt x="189" y="349"/>
                  </a:cubicBezTo>
                  <a:cubicBezTo>
                    <a:pt x="191" y="334"/>
                    <a:pt x="183" y="343"/>
                    <a:pt x="193" y="332"/>
                  </a:cubicBezTo>
                  <a:cubicBezTo>
                    <a:pt x="204" y="322"/>
                    <a:pt x="200" y="322"/>
                    <a:pt x="200" y="316"/>
                  </a:cubicBezTo>
                  <a:cubicBezTo>
                    <a:pt x="200" y="310"/>
                    <a:pt x="154" y="56"/>
                    <a:pt x="131" y="56"/>
                  </a:cubicBezTo>
                </a:path>
              </a:pathLst>
            </a:custGeom>
            <a:solidFill>
              <a:srgbClr val="575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任意多边形 235">
              <a:extLst>
                <a:ext uri="{FF2B5EF4-FFF2-40B4-BE49-F238E27FC236}">
                  <a16:creationId xmlns:a16="http://schemas.microsoft.com/office/drawing/2014/main" xmlns="" id="{296464A6-E717-4863-BACC-1916C4FD7B6D}"/>
                </a:ext>
              </a:extLst>
            </p:cNvPr>
            <p:cNvSpPr/>
            <p:nvPr/>
          </p:nvSpPr>
          <p:spPr bwMode="auto">
            <a:xfrm>
              <a:off x="3821113" y="4549776"/>
              <a:ext cx="115888" cy="147638"/>
            </a:xfrm>
            <a:custGeom>
              <a:avLst/>
              <a:gdLst>
                <a:gd name="T0" fmla="*/ 0 w 62"/>
                <a:gd name="T1" fmla="*/ 19 h 79"/>
                <a:gd name="T2" fmla="*/ 44 w 62"/>
                <a:gd name="T3" fmla="*/ 64 h 79"/>
                <a:gd name="T4" fmla="*/ 35 w 62"/>
                <a:gd name="T5" fmla="*/ 0 h 79"/>
                <a:gd name="T6" fmla="*/ 0 w 62"/>
                <a:gd name="T7" fmla="*/ 1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0" y="19"/>
                  </a:moveTo>
                  <a:cubicBezTo>
                    <a:pt x="0" y="19"/>
                    <a:pt x="25" y="79"/>
                    <a:pt x="44" y="64"/>
                  </a:cubicBezTo>
                  <a:cubicBezTo>
                    <a:pt x="62" y="50"/>
                    <a:pt x="35" y="0"/>
                    <a:pt x="35" y="0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FF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任意多边形 236">
              <a:extLst>
                <a:ext uri="{FF2B5EF4-FFF2-40B4-BE49-F238E27FC236}">
                  <a16:creationId xmlns:a16="http://schemas.microsoft.com/office/drawing/2014/main" xmlns="" id="{21E3E490-0607-4703-B405-1B49062BC4C0}"/>
                </a:ext>
              </a:extLst>
            </p:cNvPr>
            <p:cNvSpPr/>
            <p:nvPr/>
          </p:nvSpPr>
          <p:spPr bwMode="auto">
            <a:xfrm>
              <a:off x="3617913" y="4052889"/>
              <a:ext cx="288925" cy="552450"/>
            </a:xfrm>
            <a:custGeom>
              <a:avLst/>
              <a:gdLst>
                <a:gd name="T0" fmla="*/ 49 w 155"/>
                <a:gd name="T1" fmla="*/ 6 h 295"/>
                <a:gd name="T2" fmla="*/ 18 w 155"/>
                <a:gd name="T3" fmla="*/ 101 h 295"/>
                <a:gd name="T4" fmla="*/ 107 w 155"/>
                <a:gd name="T5" fmla="*/ 295 h 295"/>
                <a:gd name="T6" fmla="*/ 155 w 155"/>
                <a:gd name="T7" fmla="*/ 272 h 295"/>
                <a:gd name="T8" fmla="*/ 92 w 155"/>
                <a:gd name="T9" fmla="*/ 149 h 295"/>
                <a:gd name="T10" fmla="*/ 107 w 155"/>
                <a:gd name="T11" fmla="*/ 72 h 295"/>
                <a:gd name="T12" fmla="*/ 49 w 155"/>
                <a:gd name="T13" fmla="*/ 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295">
                  <a:moveTo>
                    <a:pt x="49" y="6"/>
                  </a:moveTo>
                  <a:cubicBezTo>
                    <a:pt x="49" y="6"/>
                    <a:pt x="0" y="12"/>
                    <a:pt x="18" y="101"/>
                  </a:cubicBezTo>
                  <a:cubicBezTo>
                    <a:pt x="36" y="191"/>
                    <a:pt x="107" y="295"/>
                    <a:pt x="107" y="295"/>
                  </a:cubicBezTo>
                  <a:cubicBezTo>
                    <a:pt x="155" y="272"/>
                    <a:pt x="155" y="272"/>
                    <a:pt x="155" y="272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2"/>
                    <a:pt x="115" y="0"/>
                    <a:pt x="49" y="6"/>
                  </a:cubicBezTo>
                </a:path>
              </a:pathLst>
            </a:custGeom>
            <a:solidFill>
              <a:srgbClr val="575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任意多边形 237">
              <a:extLst>
                <a:ext uri="{FF2B5EF4-FFF2-40B4-BE49-F238E27FC236}">
                  <a16:creationId xmlns:a16="http://schemas.microsoft.com/office/drawing/2014/main" xmlns="" id="{0893C7CF-A621-4519-8395-259020CACCCA}"/>
                </a:ext>
              </a:extLst>
            </p:cNvPr>
            <p:cNvSpPr/>
            <p:nvPr/>
          </p:nvSpPr>
          <p:spPr bwMode="auto">
            <a:xfrm>
              <a:off x="3808413" y="4367214"/>
              <a:ext cx="107950" cy="192088"/>
            </a:xfrm>
            <a:custGeom>
              <a:avLst/>
              <a:gdLst>
                <a:gd name="T0" fmla="*/ 0 w 68"/>
                <a:gd name="T1" fmla="*/ 0 h 121"/>
                <a:gd name="T2" fmla="*/ 61 w 68"/>
                <a:gd name="T3" fmla="*/ 121 h 121"/>
                <a:gd name="T4" fmla="*/ 68 w 68"/>
                <a:gd name="T5" fmla="*/ 114 h 121"/>
                <a:gd name="T6" fmla="*/ 0 w 68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21">
                  <a:moveTo>
                    <a:pt x="0" y="0"/>
                  </a:moveTo>
                  <a:lnTo>
                    <a:pt x="61" y="121"/>
                  </a:lnTo>
                  <a:lnTo>
                    <a:pt x="68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任意多边形 238">
              <a:extLst>
                <a:ext uri="{FF2B5EF4-FFF2-40B4-BE49-F238E27FC236}">
                  <a16:creationId xmlns:a16="http://schemas.microsoft.com/office/drawing/2014/main" xmlns="" id="{E1F9DD56-8BA9-4DEF-9E7D-9C49FC442E78}"/>
                </a:ext>
              </a:extLst>
            </p:cNvPr>
            <p:cNvSpPr/>
            <p:nvPr/>
          </p:nvSpPr>
          <p:spPr bwMode="auto">
            <a:xfrm>
              <a:off x="3808413" y="4367214"/>
              <a:ext cx="107950" cy="192088"/>
            </a:xfrm>
            <a:custGeom>
              <a:avLst/>
              <a:gdLst>
                <a:gd name="T0" fmla="*/ 0 w 68"/>
                <a:gd name="T1" fmla="*/ 0 h 121"/>
                <a:gd name="T2" fmla="*/ 61 w 68"/>
                <a:gd name="T3" fmla="*/ 121 h 121"/>
                <a:gd name="T4" fmla="*/ 68 w 68"/>
                <a:gd name="T5" fmla="*/ 114 h 121"/>
                <a:gd name="T6" fmla="*/ 0 w 68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21">
                  <a:moveTo>
                    <a:pt x="0" y="0"/>
                  </a:moveTo>
                  <a:lnTo>
                    <a:pt x="61" y="121"/>
                  </a:lnTo>
                  <a:lnTo>
                    <a:pt x="68" y="11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任意多边形 5">
              <a:extLst>
                <a:ext uri="{FF2B5EF4-FFF2-40B4-BE49-F238E27FC236}">
                  <a16:creationId xmlns:a16="http://schemas.microsoft.com/office/drawing/2014/main" xmlns="" id="{C6C348D5-A1F6-4FBD-8BE7-776A4A70FCC6}"/>
                </a:ext>
              </a:extLst>
            </p:cNvPr>
            <p:cNvSpPr/>
            <p:nvPr/>
          </p:nvSpPr>
          <p:spPr bwMode="auto">
            <a:xfrm>
              <a:off x="3787775" y="4333876"/>
              <a:ext cx="117475" cy="225425"/>
            </a:xfrm>
            <a:custGeom>
              <a:avLst/>
              <a:gdLst>
                <a:gd name="T0" fmla="*/ 0 w 74"/>
                <a:gd name="T1" fmla="*/ 0 h 142"/>
                <a:gd name="T2" fmla="*/ 74 w 74"/>
                <a:gd name="T3" fmla="*/ 142 h 142"/>
                <a:gd name="T4" fmla="*/ 74 w 74"/>
                <a:gd name="T5" fmla="*/ 142 h 142"/>
                <a:gd name="T6" fmla="*/ 13 w 74"/>
                <a:gd name="T7" fmla="*/ 21 h 142"/>
                <a:gd name="T8" fmla="*/ 0 w 74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42">
                  <a:moveTo>
                    <a:pt x="0" y="0"/>
                  </a:moveTo>
                  <a:lnTo>
                    <a:pt x="74" y="142"/>
                  </a:lnTo>
                  <a:lnTo>
                    <a:pt x="74" y="142"/>
                  </a:lnTo>
                  <a:lnTo>
                    <a:pt x="1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任意多边形 6">
              <a:extLst>
                <a:ext uri="{FF2B5EF4-FFF2-40B4-BE49-F238E27FC236}">
                  <a16:creationId xmlns:a16="http://schemas.microsoft.com/office/drawing/2014/main" xmlns="" id="{2BB952E8-CE33-4F65-B233-A97956DB22F6}"/>
                </a:ext>
              </a:extLst>
            </p:cNvPr>
            <p:cNvSpPr/>
            <p:nvPr/>
          </p:nvSpPr>
          <p:spPr bwMode="auto">
            <a:xfrm>
              <a:off x="3787775" y="4333876"/>
              <a:ext cx="117475" cy="225425"/>
            </a:xfrm>
            <a:custGeom>
              <a:avLst/>
              <a:gdLst>
                <a:gd name="T0" fmla="*/ 0 w 74"/>
                <a:gd name="T1" fmla="*/ 0 h 142"/>
                <a:gd name="T2" fmla="*/ 74 w 74"/>
                <a:gd name="T3" fmla="*/ 142 h 142"/>
                <a:gd name="T4" fmla="*/ 74 w 74"/>
                <a:gd name="T5" fmla="*/ 142 h 142"/>
                <a:gd name="T6" fmla="*/ 13 w 74"/>
                <a:gd name="T7" fmla="*/ 21 h 142"/>
                <a:gd name="T8" fmla="*/ 0 w 74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42">
                  <a:moveTo>
                    <a:pt x="0" y="0"/>
                  </a:moveTo>
                  <a:lnTo>
                    <a:pt x="74" y="142"/>
                  </a:lnTo>
                  <a:lnTo>
                    <a:pt x="74" y="142"/>
                  </a:lnTo>
                  <a:lnTo>
                    <a:pt x="13" y="2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任意多边形 7">
              <a:extLst>
                <a:ext uri="{FF2B5EF4-FFF2-40B4-BE49-F238E27FC236}">
                  <a16:creationId xmlns:a16="http://schemas.microsoft.com/office/drawing/2014/main" xmlns="" id="{F1EAAB3B-B531-423B-B947-2E32C6BA59B7}"/>
                </a:ext>
              </a:extLst>
            </p:cNvPr>
            <p:cNvSpPr/>
            <p:nvPr/>
          </p:nvSpPr>
          <p:spPr bwMode="auto">
            <a:xfrm>
              <a:off x="3719513" y="4433888"/>
              <a:ext cx="103188" cy="168275"/>
            </a:xfrm>
            <a:custGeom>
              <a:avLst/>
              <a:gdLst>
                <a:gd name="T0" fmla="*/ 55 w 55"/>
                <a:gd name="T1" fmla="*/ 90 h 90"/>
                <a:gd name="T2" fmla="*/ 54 w 55"/>
                <a:gd name="T3" fmla="*/ 90 h 90"/>
                <a:gd name="T4" fmla="*/ 55 w 55"/>
                <a:gd name="T5" fmla="*/ 90 h 90"/>
                <a:gd name="T6" fmla="*/ 55 w 55"/>
                <a:gd name="T7" fmla="*/ 90 h 90"/>
                <a:gd name="T8" fmla="*/ 0 w 55"/>
                <a:gd name="T9" fmla="*/ 0 h 90"/>
                <a:gd name="T10" fmla="*/ 36 w 55"/>
                <a:gd name="T11" fmla="*/ 90 h 90"/>
                <a:gd name="T12" fmla="*/ 51 w 55"/>
                <a:gd name="T13" fmla="*/ 90 h 90"/>
                <a:gd name="T14" fmla="*/ 0 w 5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90">
                  <a:moveTo>
                    <a:pt x="55" y="90"/>
                  </a:moveTo>
                  <a:cubicBezTo>
                    <a:pt x="54" y="90"/>
                    <a:pt x="54" y="90"/>
                    <a:pt x="54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moveTo>
                    <a:pt x="0" y="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47" y="83"/>
                    <a:pt x="23" y="46"/>
                    <a:pt x="0" y="0"/>
                  </a:cubicBezTo>
                </a:path>
              </a:pathLst>
            </a:custGeom>
            <a:solidFill>
              <a:srgbClr val="464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任意多边形 8">
              <a:extLst>
                <a:ext uri="{FF2B5EF4-FFF2-40B4-BE49-F238E27FC236}">
                  <a16:creationId xmlns:a16="http://schemas.microsoft.com/office/drawing/2014/main" xmlns="" id="{490FD286-C5C9-4EA8-8113-50A4D35840B2}"/>
                </a:ext>
              </a:extLst>
            </p:cNvPr>
            <p:cNvSpPr/>
            <p:nvPr/>
          </p:nvSpPr>
          <p:spPr bwMode="auto">
            <a:xfrm>
              <a:off x="3719513" y="4433888"/>
              <a:ext cx="103188" cy="168275"/>
            </a:xfrm>
            <a:custGeom>
              <a:avLst/>
              <a:gdLst>
                <a:gd name="T0" fmla="*/ 0 w 55"/>
                <a:gd name="T1" fmla="*/ 0 h 90"/>
                <a:gd name="T2" fmla="*/ 0 w 55"/>
                <a:gd name="T3" fmla="*/ 0 h 90"/>
                <a:gd name="T4" fmla="*/ 51 w 55"/>
                <a:gd name="T5" fmla="*/ 90 h 90"/>
                <a:gd name="T6" fmla="*/ 54 w 55"/>
                <a:gd name="T7" fmla="*/ 90 h 90"/>
                <a:gd name="T8" fmla="*/ 55 w 55"/>
                <a:gd name="T9" fmla="*/ 90 h 90"/>
                <a:gd name="T10" fmla="*/ 0 w 55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9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46"/>
                    <a:pt x="47" y="83"/>
                    <a:pt x="51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任意多边形 9">
              <a:extLst>
                <a:ext uri="{FF2B5EF4-FFF2-40B4-BE49-F238E27FC236}">
                  <a16:creationId xmlns:a16="http://schemas.microsoft.com/office/drawing/2014/main" xmlns="" id="{E0A4D50B-4B89-4A59-9FC6-98A2963FB40D}"/>
                </a:ext>
              </a:extLst>
            </p:cNvPr>
            <p:cNvSpPr/>
            <p:nvPr/>
          </p:nvSpPr>
          <p:spPr bwMode="auto">
            <a:xfrm>
              <a:off x="3717925" y="3733801"/>
              <a:ext cx="219075" cy="233363"/>
            </a:xfrm>
            <a:custGeom>
              <a:avLst/>
              <a:gdLst>
                <a:gd name="T0" fmla="*/ 48 w 117"/>
                <a:gd name="T1" fmla="*/ 100 h 125"/>
                <a:gd name="T2" fmla="*/ 60 w 117"/>
                <a:gd name="T3" fmla="*/ 96 h 125"/>
                <a:gd name="T4" fmla="*/ 82 w 117"/>
                <a:gd name="T5" fmla="*/ 59 h 125"/>
                <a:gd name="T6" fmla="*/ 81 w 117"/>
                <a:gd name="T7" fmla="*/ 53 h 125"/>
                <a:gd name="T8" fmla="*/ 91 w 117"/>
                <a:gd name="T9" fmla="*/ 44 h 125"/>
                <a:gd name="T10" fmla="*/ 105 w 117"/>
                <a:gd name="T11" fmla="*/ 42 h 125"/>
                <a:gd name="T12" fmla="*/ 116 w 117"/>
                <a:gd name="T13" fmla="*/ 26 h 125"/>
                <a:gd name="T14" fmla="*/ 112 w 117"/>
                <a:gd name="T15" fmla="*/ 5 h 125"/>
                <a:gd name="T16" fmla="*/ 110 w 117"/>
                <a:gd name="T17" fmla="*/ 10 h 125"/>
                <a:gd name="T18" fmla="*/ 105 w 117"/>
                <a:gd name="T19" fmla="*/ 2 h 125"/>
                <a:gd name="T20" fmla="*/ 97 w 117"/>
                <a:gd name="T21" fmla="*/ 9 h 125"/>
                <a:gd name="T22" fmla="*/ 91 w 117"/>
                <a:gd name="T23" fmla="*/ 3 h 125"/>
                <a:gd name="T24" fmla="*/ 87 w 117"/>
                <a:gd name="T25" fmla="*/ 4 h 125"/>
                <a:gd name="T26" fmla="*/ 69 w 117"/>
                <a:gd name="T27" fmla="*/ 3 h 125"/>
                <a:gd name="T28" fmla="*/ 36 w 117"/>
                <a:gd name="T29" fmla="*/ 3 h 125"/>
                <a:gd name="T30" fmla="*/ 17 w 117"/>
                <a:gd name="T31" fmla="*/ 13 h 125"/>
                <a:gd name="T32" fmla="*/ 8 w 117"/>
                <a:gd name="T33" fmla="*/ 28 h 125"/>
                <a:gd name="T34" fmla="*/ 1 w 117"/>
                <a:gd name="T35" fmla="*/ 71 h 125"/>
                <a:gd name="T36" fmla="*/ 15 w 117"/>
                <a:gd name="T37" fmla="*/ 104 h 125"/>
                <a:gd name="T38" fmla="*/ 40 w 117"/>
                <a:gd name="T39" fmla="*/ 122 h 125"/>
                <a:gd name="T40" fmla="*/ 48 w 117"/>
                <a:gd name="T41" fmla="*/ 10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25">
                  <a:moveTo>
                    <a:pt x="48" y="100"/>
                  </a:moveTo>
                  <a:cubicBezTo>
                    <a:pt x="52" y="98"/>
                    <a:pt x="56" y="97"/>
                    <a:pt x="60" y="96"/>
                  </a:cubicBezTo>
                  <a:cubicBezTo>
                    <a:pt x="76" y="91"/>
                    <a:pt x="85" y="75"/>
                    <a:pt x="82" y="59"/>
                  </a:cubicBezTo>
                  <a:cubicBezTo>
                    <a:pt x="82" y="57"/>
                    <a:pt x="81" y="55"/>
                    <a:pt x="81" y="53"/>
                  </a:cubicBezTo>
                  <a:cubicBezTo>
                    <a:pt x="83" y="48"/>
                    <a:pt x="86" y="45"/>
                    <a:pt x="91" y="44"/>
                  </a:cubicBezTo>
                  <a:cubicBezTo>
                    <a:pt x="96" y="44"/>
                    <a:pt x="100" y="43"/>
                    <a:pt x="105" y="42"/>
                  </a:cubicBezTo>
                  <a:cubicBezTo>
                    <a:pt x="111" y="39"/>
                    <a:pt x="116" y="33"/>
                    <a:pt x="116" y="26"/>
                  </a:cubicBezTo>
                  <a:cubicBezTo>
                    <a:pt x="117" y="18"/>
                    <a:pt x="116" y="11"/>
                    <a:pt x="112" y="5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8" y="8"/>
                    <a:pt x="106" y="5"/>
                    <a:pt x="105" y="2"/>
                  </a:cubicBezTo>
                  <a:cubicBezTo>
                    <a:pt x="101" y="3"/>
                    <a:pt x="98" y="5"/>
                    <a:pt x="97" y="9"/>
                  </a:cubicBezTo>
                  <a:cubicBezTo>
                    <a:pt x="94" y="10"/>
                    <a:pt x="94" y="4"/>
                    <a:pt x="91" y="3"/>
                  </a:cubicBezTo>
                  <a:cubicBezTo>
                    <a:pt x="90" y="3"/>
                    <a:pt x="88" y="3"/>
                    <a:pt x="87" y="4"/>
                  </a:cubicBezTo>
                  <a:cubicBezTo>
                    <a:pt x="82" y="6"/>
                    <a:pt x="75" y="4"/>
                    <a:pt x="69" y="3"/>
                  </a:cubicBezTo>
                  <a:cubicBezTo>
                    <a:pt x="58" y="0"/>
                    <a:pt x="47" y="0"/>
                    <a:pt x="36" y="3"/>
                  </a:cubicBezTo>
                  <a:cubicBezTo>
                    <a:pt x="29" y="4"/>
                    <a:pt x="22" y="7"/>
                    <a:pt x="17" y="13"/>
                  </a:cubicBezTo>
                  <a:cubicBezTo>
                    <a:pt x="13" y="17"/>
                    <a:pt x="10" y="22"/>
                    <a:pt x="8" y="28"/>
                  </a:cubicBezTo>
                  <a:cubicBezTo>
                    <a:pt x="2" y="42"/>
                    <a:pt x="0" y="56"/>
                    <a:pt x="1" y="71"/>
                  </a:cubicBezTo>
                  <a:cubicBezTo>
                    <a:pt x="2" y="83"/>
                    <a:pt x="7" y="94"/>
                    <a:pt x="15" y="104"/>
                  </a:cubicBezTo>
                  <a:cubicBezTo>
                    <a:pt x="19" y="108"/>
                    <a:pt x="33" y="125"/>
                    <a:pt x="40" y="122"/>
                  </a:cubicBezTo>
                  <a:cubicBezTo>
                    <a:pt x="49" y="119"/>
                    <a:pt x="37" y="105"/>
                    <a:pt x="48" y="100"/>
                  </a:cubicBez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任意多边形 10">
              <a:extLst>
                <a:ext uri="{FF2B5EF4-FFF2-40B4-BE49-F238E27FC236}">
                  <a16:creationId xmlns:a16="http://schemas.microsoft.com/office/drawing/2014/main" xmlns="" id="{F23CF432-F4BF-4335-88FF-A6C87EF8613A}"/>
                </a:ext>
              </a:extLst>
            </p:cNvPr>
            <p:cNvSpPr/>
            <p:nvPr/>
          </p:nvSpPr>
          <p:spPr bwMode="auto">
            <a:xfrm>
              <a:off x="3854450" y="4741863"/>
              <a:ext cx="103188" cy="268288"/>
            </a:xfrm>
            <a:custGeom>
              <a:avLst/>
              <a:gdLst>
                <a:gd name="T0" fmla="*/ 52 w 55"/>
                <a:gd name="T1" fmla="*/ 0 h 144"/>
                <a:gd name="T2" fmla="*/ 12 w 55"/>
                <a:gd name="T3" fmla="*/ 105 h 144"/>
                <a:gd name="T4" fmla="*/ 1 w 55"/>
                <a:gd name="T5" fmla="*/ 143 h 144"/>
                <a:gd name="T6" fmla="*/ 0 w 55"/>
                <a:gd name="T7" fmla="*/ 144 h 144"/>
                <a:gd name="T8" fmla="*/ 0 w 55"/>
                <a:gd name="T9" fmla="*/ 144 h 144"/>
                <a:gd name="T10" fmla="*/ 55 w 55"/>
                <a:gd name="T11" fmla="*/ 1 h 144"/>
                <a:gd name="T12" fmla="*/ 52 w 55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44">
                  <a:moveTo>
                    <a:pt x="52" y="0"/>
                  </a:moveTo>
                  <a:cubicBezTo>
                    <a:pt x="12" y="105"/>
                    <a:pt x="12" y="105"/>
                    <a:pt x="12" y="105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26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任意多边形 11">
              <a:extLst>
                <a:ext uri="{FF2B5EF4-FFF2-40B4-BE49-F238E27FC236}">
                  <a16:creationId xmlns:a16="http://schemas.microsoft.com/office/drawing/2014/main" xmlns="" id="{7E6AF5A1-FA51-4124-92BC-9C958DBE1415}"/>
                </a:ext>
              </a:extLst>
            </p:cNvPr>
            <p:cNvSpPr/>
            <p:nvPr/>
          </p:nvSpPr>
          <p:spPr bwMode="auto">
            <a:xfrm>
              <a:off x="3851275" y="4937126"/>
              <a:ext cx="25400" cy="73025"/>
            </a:xfrm>
            <a:custGeom>
              <a:avLst/>
              <a:gdLst>
                <a:gd name="T0" fmla="*/ 14 w 14"/>
                <a:gd name="T1" fmla="*/ 0 h 39"/>
                <a:gd name="T2" fmla="*/ 0 w 14"/>
                <a:gd name="T3" fmla="*/ 38 h 39"/>
                <a:gd name="T4" fmla="*/ 2 w 14"/>
                <a:gd name="T5" fmla="*/ 39 h 39"/>
                <a:gd name="T6" fmla="*/ 3 w 14"/>
                <a:gd name="T7" fmla="*/ 38 h 39"/>
                <a:gd name="T8" fmla="*/ 14 w 1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9">
                  <a:moveTo>
                    <a:pt x="14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3" y="38"/>
                    <a:pt x="3" y="38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26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椭圆 12">
              <a:extLst>
                <a:ext uri="{FF2B5EF4-FFF2-40B4-BE49-F238E27FC236}">
                  <a16:creationId xmlns:a16="http://schemas.microsoft.com/office/drawing/2014/main" xmlns="" id="{497B63CD-8EAF-46DE-A468-5C8DCFC7C402}"/>
                </a:ext>
              </a:extLst>
            </p:cNvPr>
            <p:cNvSpPr/>
            <p:nvPr/>
          </p:nvSpPr>
          <p:spPr bwMode="auto">
            <a:xfrm>
              <a:off x="3870325" y="4067176"/>
              <a:ext cx="11113" cy="11113"/>
            </a:xfrm>
            <a:prstGeom prst="ellipse">
              <a:avLst/>
            </a:prstGeom>
            <a:solidFill>
              <a:srgbClr val="D0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任意多边形 13">
              <a:extLst>
                <a:ext uri="{FF2B5EF4-FFF2-40B4-BE49-F238E27FC236}">
                  <a16:creationId xmlns:a16="http://schemas.microsoft.com/office/drawing/2014/main" xmlns="" id="{491BE287-B7A0-46F8-B97A-31AB9DB04FBE}"/>
                </a:ext>
              </a:extLst>
            </p:cNvPr>
            <p:cNvSpPr/>
            <p:nvPr/>
          </p:nvSpPr>
          <p:spPr bwMode="auto">
            <a:xfrm>
              <a:off x="3871913" y="4070351"/>
              <a:ext cx="53975" cy="157163"/>
            </a:xfrm>
            <a:custGeom>
              <a:avLst/>
              <a:gdLst>
                <a:gd name="T0" fmla="*/ 27 w 29"/>
                <a:gd name="T1" fmla="*/ 84 h 84"/>
                <a:gd name="T2" fmla="*/ 25 w 29"/>
                <a:gd name="T3" fmla="*/ 83 h 84"/>
                <a:gd name="T4" fmla="*/ 0 w 29"/>
                <a:gd name="T5" fmla="*/ 2 h 84"/>
                <a:gd name="T6" fmla="*/ 1 w 29"/>
                <a:gd name="T7" fmla="*/ 0 h 84"/>
                <a:gd name="T8" fmla="*/ 3 w 29"/>
                <a:gd name="T9" fmla="*/ 1 h 84"/>
                <a:gd name="T10" fmla="*/ 28 w 29"/>
                <a:gd name="T11" fmla="*/ 82 h 84"/>
                <a:gd name="T12" fmla="*/ 27 w 29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4">
                  <a:moveTo>
                    <a:pt x="27" y="84"/>
                  </a:moveTo>
                  <a:cubicBezTo>
                    <a:pt x="26" y="84"/>
                    <a:pt x="26" y="84"/>
                    <a:pt x="25" y="8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3"/>
                    <a:pt x="28" y="84"/>
                    <a:pt x="27" y="84"/>
                  </a:cubicBezTo>
                  <a:close/>
                </a:path>
              </a:pathLst>
            </a:custGeom>
            <a:solidFill>
              <a:srgbClr val="D0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椭圆 14">
              <a:extLst>
                <a:ext uri="{FF2B5EF4-FFF2-40B4-BE49-F238E27FC236}">
                  <a16:creationId xmlns:a16="http://schemas.microsoft.com/office/drawing/2014/main" xmlns="" id="{29B5F103-C4DD-4FE5-8779-C127DE5A46F9}"/>
                </a:ext>
              </a:extLst>
            </p:cNvPr>
            <p:cNvSpPr/>
            <p:nvPr/>
          </p:nvSpPr>
          <p:spPr bwMode="auto">
            <a:xfrm>
              <a:off x="8797925" y="3825876"/>
              <a:ext cx="185738" cy="185738"/>
            </a:xfrm>
            <a:prstGeom prst="ellipse">
              <a:avLst/>
            </a:pr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任意多边形 15">
              <a:extLst>
                <a:ext uri="{FF2B5EF4-FFF2-40B4-BE49-F238E27FC236}">
                  <a16:creationId xmlns:a16="http://schemas.microsoft.com/office/drawing/2014/main" xmlns="" id="{86197455-1E03-4AB3-B761-6DC1880AE170}"/>
                </a:ext>
              </a:extLst>
            </p:cNvPr>
            <p:cNvSpPr/>
            <p:nvPr/>
          </p:nvSpPr>
          <p:spPr bwMode="auto">
            <a:xfrm>
              <a:off x="8699500" y="4483101"/>
              <a:ext cx="77788" cy="119063"/>
            </a:xfrm>
            <a:custGeom>
              <a:avLst/>
              <a:gdLst>
                <a:gd name="T0" fmla="*/ 31 w 41"/>
                <a:gd name="T1" fmla="*/ 0 h 64"/>
                <a:gd name="T2" fmla="*/ 24 w 41"/>
                <a:gd name="T3" fmla="*/ 15 h 64"/>
                <a:gd name="T4" fmla="*/ 16 w 41"/>
                <a:gd name="T5" fmla="*/ 59 h 64"/>
                <a:gd name="T6" fmla="*/ 38 w 41"/>
                <a:gd name="T7" fmla="*/ 30 h 64"/>
                <a:gd name="T8" fmla="*/ 41 w 41"/>
                <a:gd name="T9" fmla="*/ 12 h 64"/>
                <a:gd name="T10" fmla="*/ 31 w 41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4">
                  <a:moveTo>
                    <a:pt x="31" y="0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0" y="55"/>
                    <a:pt x="16" y="59"/>
                  </a:cubicBezTo>
                  <a:cubicBezTo>
                    <a:pt x="33" y="64"/>
                    <a:pt x="38" y="30"/>
                    <a:pt x="38" y="30"/>
                  </a:cubicBezTo>
                  <a:cubicBezTo>
                    <a:pt x="41" y="12"/>
                    <a:pt x="41" y="12"/>
                    <a:pt x="41" y="1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A06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任意多边形 16">
              <a:extLst>
                <a:ext uri="{FF2B5EF4-FFF2-40B4-BE49-F238E27FC236}">
                  <a16:creationId xmlns:a16="http://schemas.microsoft.com/office/drawing/2014/main" xmlns="" id="{D180E583-AF4E-4BBA-B5BF-1FFD94F3A008}"/>
                </a:ext>
              </a:extLst>
            </p:cNvPr>
            <p:cNvSpPr/>
            <p:nvPr/>
          </p:nvSpPr>
          <p:spPr bwMode="auto">
            <a:xfrm>
              <a:off x="8745538" y="4338638"/>
              <a:ext cx="120650" cy="187325"/>
            </a:xfrm>
            <a:custGeom>
              <a:avLst/>
              <a:gdLst>
                <a:gd name="T0" fmla="*/ 44 w 76"/>
                <a:gd name="T1" fmla="*/ 0 h 118"/>
                <a:gd name="T2" fmla="*/ 22 w 76"/>
                <a:gd name="T3" fmla="*/ 59 h 118"/>
                <a:gd name="T4" fmla="*/ 0 w 76"/>
                <a:gd name="T5" fmla="*/ 101 h 118"/>
                <a:gd name="T6" fmla="*/ 27 w 76"/>
                <a:gd name="T7" fmla="*/ 118 h 118"/>
                <a:gd name="T8" fmla="*/ 49 w 76"/>
                <a:gd name="T9" fmla="*/ 79 h 118"/>
                <a:gd name="T10" fmla="*/ 76 w 76"/>
                <a:gd name="T11" fmla="*/ 17 h 118"/>
                <a:gd name="T12" fmla="*/ 44 w 76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8">
                  <a:moveTo>
                    <a:pt x="44" y="0"/>
                  </a:moveTo>
                  <a:lnTo>
                    <a:pt x="22" y="59"/>
                  </a:lnTo>
                  <a:lnTo>
                    <a:pt x="0" y="101"/>
                  </a:lnTo>
                  <a:lnTo>
                    <a:pt x="27" y="118"/>
                  </a:lnTo>
                  <a:lnTo>
                    <a:pt x="49" y="79"/>
                  </a:lnTo>
                  <a:lnTo>
                    <a:pt x="76" y="1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0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任意多边形 17">
              <a:extLst>
                <a:ext uri="{FF2B5EF4-FFF2-40B4-BE49-F238E27FC236}">
                  <a16:creationId xmlns:a16="http://schemas.microsoft.com/office/drawing/2014/main" xmlns="" id="{56730115-FD0E-40F2-B168-BC425AE474E5}"/>
                </a:ext>
              </a:extLst>
            </p:cNvPr>
            <p:cNvSpPr/>
            <p:nvPr/>
          </p:nvSpPr>
          <p:spPr bwMode="auto">
            <a:xfrm>
              <a:off x="8915400" y="4686301"/>
              <a:ext cx="250825" cy="376238"/>
            </a:xfrm>
            <a:custGeom>
              <a:avLst/>
              <a:gdLst>
                <a:gd name="T0" fmla="*/ 0 w 134"/>
                <a:gd name="T1" fmla="*/ 48 h 201"/>
                <a:gd name="T2" fmla="*/ 38 w 134"/>
                <a:gd name="T3" fmla="*/ 88 h 201"/>
                <a:gd name="T4" fmla="*/ 105 w 134"/>
                <a:gd name="T5" fmla="*/ 201 h 201"/>
                <a:gd name="T6" fmla="*/ 134 w 134"/>
                <a:gd name="T7" fmla="*/ 192 h 201"/>
                <a:gd name="T8" fmla="*/ 100 w 134"/>
                <a:gd name="T9" fmla="*/ 124 h 201"/>
                <a:gd name="T10" fmla="*/ 70 w 134"/>
                <a:gd name="T11" fmla="*/ 66 h 201"/>
                <a:gd name="T12" fmla="*/ 44 w 134"/>
                <a:gd name="T13" fmla="*/ 15 h 201"/>
                <a:gd name="T14" fmla="*/ 25 w 134"/>
                <a:gd name="T15" fmla="*/ 0 h 201"/>
                <a:gd name="T16" fmla="*/ 0 w 134"/>
                <a:gd name="T17" fmla="*/ 4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01">
                  <a:moveTo>
                    <a:pt x="0" y="48"/>
                  </a:moveTo>
                  <a:cubicBezTo>
                    <a:pt x="38" y="88"/>
                    <a:pt x="38" y="88"/>
                    <a:pt x="38" y="88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80" y="73"/>
                    <a:pt x="70" y="66"/>
                  </a:cubicBezTo>
                  <a:cubicBezTo>
                    <a:pt x="60" y="59"/>
                    <a:pt x="44" y="15"/>
                    <a:pt x="44" y="15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A06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任意多边形 18">
              <a:extLst>
                <a:ext uri="{FF2B5EF4-FFF2-40B4-BE49-F238E27FC236}">
                  <a16:creationId xmlns:a16="http://schemas.microsoft.com/office/drawing/2014/main" xmlns="" id="{565706F5-85EF-4144-8651-83B0C283531F}"/>
                </a:ext>
              </a:extLst>
            </p:cNvPr>
            <p:cNvSpPr/>
            <p:nvPr/>
          </p:nvSpPr>
          <p:spPr bwMode="auto">
            <a:xfrm>
              <a:off x="8599488" y="4813301"/>
              <a:ext cx="169863" cy="255588"/>
            </a:xfrm>
            <a:custGeom>
              <a:avLst/>
              <a:gdLst>
                <a:gd name="T0" fmla="*/ 91 w 91"/>
                <a:gd name="T1" fmla="*/ 2 h 136"/>
                <a:gd name="T2" fmla="*/ 88 w 91"/>
                <a:gd name="T3" fmla="*/ 15 h 136"/>
                <a:gd name="T4" fmla="*/ 63 w 91"/>
                <a:gd name="T5" fmla="*/ 73 h 136"/>
                <a:gd name="T6" fmla="*/ 27 w 91"/>
                <a:gd name="T7" fmla="*/ 136 h 136"/>
                <a:gd name="T8" fmla="*/ 0 w 91"/>
                <a:gd name="T9" fmla="*/ 127 h 136"/>
                <a:gd name="T10" fmla="*/ 54 w 91"/>
                <a:gd name="T11" fmla="*/ 0 h 136"/>
                <a:gd name="T12" fmla="*/ 91 w 91"/>
                <a:gd name="T13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6">
                  <a:moveTo>
                    <a:pt x="91" y="2"/>
                  </a:move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79" y="55"/>
                    <a:pt x="63" y="73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91" y="2"/>
                  </a:lnTo>
                  <a:close/>
                </a:path>
              </a:pathLst>
            </a:custGeom>
            <a:solidFill>
              <a:srgbClr val="A06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椭圆 19">
              <a:extLst>
                <a:ext uri="{FF2B5EF4-FFF2-40B4-BE49-F238E27FC236}">
                  <a16:creationId xmlns:a16="http://schemas.microsoft.com/office/drawing/2014/main" xmlns="" id="{526A1B65-2573-48C1-A378-20CF0B7CB4BA}"/>
                </a:ext>
              </a:extLst>
            </p:cNvPr>
            <p:cNvSpPr/>
            <p:nvPr/>
          </p:nvSpPr>
          <p:spPr bwMode="auto">
            <a:xfrm>
              <a:off x="8799513" y="3873501"/>
              <a:ext cx="152400" cy="153988"/>
            </a:xfrm>
            <a:prstGeom prst="ellipse">
              <a:avLst/>
            </a:prstGeom>
            <a:solidFill>
              <a:srgbClr val="A06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任意多边形 20">
              <a:extLst>
                <a:ext uri="{FF2B5EF4-FFF2-40B4-BE49-F238E27FC236}">
                  <a16:creationId xmlns:a16="http://schemas.microsoft.com/office/drawing/2014/main" xmlns="" id="{7C7ACB21-961E-47BD-86AA-7BC794B9F332}"/>
                </a:ext>
              </a:extLst>
            </p:cNvPr>
            <p:cNvSpPr/>
            <p:nvPr/>
          </p:nvSpPr>
          <p:spPr bwMode="auto">
            <a:xfrm>
              <a:off x="8864600" y="3987801"/>
              <a:ext cx="80963" cy="114300"/>
            </a:xfrm>
            <a:custGeom>
              <a:avLst/>
              <a:gdLst>
                <a:gd name="T0" fmla="*/ 38 w 43"/>
                <a:gd name="T1" fmla="*/ 0 h 61"/>
                <a:gd name="T2" fmla="*/ 43 w 43"/>
                <a:gd name="T3" fmla="*/ 44 h 61"/>
                <a:gd name="T4" fmla="*/ 9 w 43"/>
                <a:gd name="T5" fmla="*/ 61 h 61"/>
                <a:gd name="T6" fmla="*/ 0 w 43"/>
                <a:gd name="T7" fmla="*/ 13 h 61"/>
                <a:gd name="T8" fmla="*/ 38 w 43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1">
                  <a:moveTo>
                    <a:pt x="38" y="0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1"/>
                    <a:pt x="9" y="23"/>
                    <a:pt x="0" y="13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A06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任意多边形 21">
              <a:extLst>
                <a:ext uri="{FF2B5EF4-FFF2-40B4-BE49-F238E27FC236}">
                  <a16:creationId xmlns:a16="http://schemas.microsoft.com/office/drawing/2014/main" xmlns="" id="{7169F093-6710-40FD-B274-1A804AED1CE2}"/>
                </a:ext>
              </a:extLst>
            </p:cNvPr>
            <p:cNvSpPr/>
            <p:nvPr/>
          </p:nvSpPr>
          <p:spPr bwMode="auto">
            <a:xfrm>
              <a:off x="9097963" y="4516438"/>
              <a:ext cx="92075" cy="115888"/>
            </a:xfrm>
            <a:custGeom>
              <a:avLst/>
              <a:gdLst>
                <a:gd name="T0" fmla="*/ 20 w 49"/>
                <a:gd name="T1" fmla="*/ 0 h 62"/>
                <a:gd name="T2" fmla="*/ 24 w 49"/>
                <a:gd name="T3" fmla="*/ 13 h 62"/>
                <a:gd name="T4" fmla="*/ 27 w 49"/>
                <a:gd name="T5" fmla="*/ 62 h 62"/>
                <a:gd name="T6" fmla="*/ 2 w 49"/>
                <a:gd name="T7" fmla="*/ 17 h 62"/>
                <a:gd name="T8" fmla="*/ 0 w 49"/>
                <a:gd name="T9" fmla="*/ 6 h 62"/>
                <a:gd name="T10" fmla="*/ 20 w 49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2">
                  <a:moveTo>
                    <a:pt x="20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49" y="62"/>
                    <a:pt x="27" y="62"/>
                  </a:cubicBezTo>
                  <a:cubicBezTo>
                    <a:pt x="6" y="62"/>
                    <a:pt x="2" y="17"/>
                    <a:pt x="2" y="17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06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任意多边形 22">
              <a:extLst>
                <a:ext uri="{FF2B5EF4-FFF2-40B4-BE49-F238E27FC236}">
                  <a16:creationId xmlns:a16="http://schemas.microsoft.com/office/drawing/2014/main" xmlns="" id="{B597946A-BA88-4894-97A4-7F3EDA6D5284}"/>
                </a:ext>
              </a:extLst>
            </p:cNvPr>
            <p:cNvSpPr/>
            <p:nvPr/>
          </p:nvSpPr>
          <p:spPr bwMode="auto">
            <a:xfrm>
              <a:off x="8693150" y="4421188"/>
              <a:ext cx="352425" cy="425450"/>
            </a:xfrm>
            <a:custGeom>
              <a:avLst/>
              <a:gdLst>
                <a:gd name="T0" fmla="*/ 63 w 189"/>
                <a:gd name="T1" fmla="*/ 0 h 227"/>
                <a:gd name="T2" fmla="*/ 68 w 189"/>
                <a:gd name="T3" fmla="*/ 37 h 227"/>
                <a:gd name="T4" fmla="*/ 4 w 189"/>
                <a:gd name="T5" fmla="*/ 173 h 227"/>
                <a:gd name="T6" fmla="*/ 0 w 189"/>
                <a:gd name="T7" fmla="*/ 212 h 227"/>
                <a:gd name="T8" fmla="*/ 120 w 189"/>
                <a:gd name="T9" fmla="*/ 227 h 227"/>
                <a:gd name="T10" fmla="*/ 147 w 189"/>
                <a:gd name="T11" fmla="*/ 154 h 227"/>
                <a:gd name="T12" fmla="*/ 189 w 189"/>
                <a:gd name="T13" fmla="*/ 208 h 227"/>
                <a:gd name="T14" fmla="*/ 165 w 189"/>
                <a:gd name="T15" fmla="*/ 152 h 227"/>
                <a:gd name="T16" fmla="*/ 160 w 189"/>
                <a:gd name="T17" fmla="*/ 104 h 227"/>
                <a:gd name="T18" fmla="*/ 151 w 189"/>
                <a:gd name="T19" fmla="*/ 33 h 227"/>
                <a:gd name="T20" fmla="*/ 63 w 189"/>
                <a:gd name="T2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227">
                  <a:moveTo>
                    <a:pt x="63" y="0"/>
                  </a:moveTo>
                  <a:cubicBezTo>
                    <a:pt x="68" y="37"/>
                    <a:pt x="68" y="37"/>
                    <a:pt x="68" y="37"/>
                  </a:cubicBezTo>
                  <a:cubicBezTo>
                    <a:pt x="4" y="173"/>
                    <a:pt x="4" y="173"/>
                    <a:pt x="4" y="173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0" y="227"/>
                    <a:pt x="120" y="227"/>
                    <a:pt x="120" y="227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5" y="152"/>
                    <a:pt x="157" y="114"/>
                    <a:pt x="160" y="104"/>
                  </a:cubicBezTo>
                  <a:cubicBezTo>
                    <a:pt x="162" y="95"/>
                    <a:pt x="158" y="45"/>
                    <a:pt x="151" y="33"/>
                  </a:cubicBezTo>
                  <a:cubicBezTo>
                    <a:pt x="144" y="21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任意多边形 23">
              <a:extLst>
                <a:ext uri="{FF2B5EF4-FFF2-40B4-BE49-F238E27FC236}">
                  <a16:creationId xmlns:a16="http://schemas.microsoft.com/office/drawing/2014/main" xmlns="" id="{6861E340-D792-4A05-B55B-647E95A6D3F1}"/>
                </a:ext>
              </a:extLst>
            </p:cNvPr>
            <p:cNvSpPr/>
            <p:nvPr/>
          </p:nvSpPr>
          <p:spPr bwMode="auto">
            <a:xfrm>
              <a:off x="9026525" y="5040313"/>
              <a:ext cx="212725" cy="176213"/>
            </a:xfrm>
            <a:custGeom>
              <a:avLst/>
              <a:gdLst>
                <a:gd name="T0" fmla="*/ 40 w 113"/>
                <a:gd name="T1" fmla="*/ 12 h 94"/>
                <a:gd name="T2" fmla="*/ 77 w 113"/>
                <a:gd name="T3" fmla="*/ 0 h 94"/>
                <a:gd name="T4" fmla="*/ 88 w 113"/>
                <a:gd name="T5" fmla="*/ 18 h 94"/>
                <a:gd name="T6" fmla="*/ 109 w 113"/>
                <a:gd name="T7" fmla="*/ 40 h 94"/>
                <a:gd name="T8" fmla="*/ 113 w 113"/>
                <a:gd name="T9" fmla="*/ 83 h 94"/>
                <a:gd name="T10" fmla="*/ 97 w 113"/>
                <a:gd name="T11" fmla="*/ 85 h 94"/>
                <a:gd name="T12" fmla="*/ 91 w 113"/>
                <a:gd name="T13" fmla="*/ 54 h 94"/>
                <a:gd name="T14" fmla="*/ 60 w 113"/>
                <a:gd name="T15" fmla="*/ 91 h 94"/>
                <a:gd name="T16" fmla="*/ 3 w 113"/>
                <a:gd name="T17" fmla="*/ 85 h 94"/>
                <a:gd name="T18" fmla="*/ 42 w 113"/>
                <a:gd name="T19" fmla="*/ 66 h 94"/>
                <a:gd name="T20" fmla="*/ 49 w 113"/>
                <a:gd name="T21" fmla="*/ 33 h 94"/>
                <a:gd name="T22" fmla="*/ 40 w 113"/>
                <a:gd name="T23" fmla="*/ 1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94">
                  <a:moveTo>
                    <a:pt x="40" y="12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110" y="24"/>
                    <a:pt x="109" y="40"/>
                  </a:cubicBezTo>
                  <a:cubicBezTo>
                    <a:pt x="109" y="54"/>
                    <a:pt x="111" y="69"/>
                    <a:pt x="113" y="83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91"/>
                    <a:pt x="5" y="94"/>
                    <a:pt x="3" y="85"/>
                  </a:cubicBezTo>
                  <a:cubicBezTo>
                    <a:pt x="0" y="76"/>
                    <a:pt x="42" y="66"/>
                    <a:pt x="42" y="66"/>
                  </a:cubicBezTo>
                  <a:cubicBezTo>
                    <a:pt x="49" y="33"/>
                    <a:pt x="49" y="33"/>
                    <a:pt x="49" y="33"/>
                  </a:cubicBezTo>
                  <a:lnTo>
                    <a:pt x="40" y="12"/>
                  </a:ln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任意多边形 24">
              <a:extLst>
                <a:ext uri="{FF2B5EF4-FFF2-40B4-BE49-F238E27FC236}">
                  <a16:creationId xmlns:a16="http://schemas.microsoft.com/office/drawing/2014/main" xmlns="" id="{E7EFB0BC-6237-4048-9714-115B29F41382}"/>
                </a:ext>
              </a:extLst>
            </p:cNvPr>
            <p:cNvSpPr/>
            <p:nvPr/>
          </p:nvSpPr>
          <p:spPr bwMode="auto">
            <a:xfrm>
              <a:off x="8443913" y="5041901"/>
              <a:ext cx="231775" cy="168275"/>
            </a:xfrm>
            <a:custGeom>
              <a:avLst/>
              <a:gdLst>
                <a:gd name="T0" fmla="*/ 80 w 124"/>
                <a:gd name="T1" fmla="*/ 0 h 90"/>
                <a:gd name="T2" fmla="*/ 114 w 124"/>
                <a:gd name="T3" fmla="*/ 11 h 90"/>
                <a:gd name="T4" fmla="*/ 114 w 124"/>
                <a:gd name="T5" fmla="*/ 19 h 90"/>
                <a:gd name="T6" fmla="*/ 122 w 124"/>
                <a:gd name="T7" fmla="*/ 47 h 90"/>
                <a:gd name="T8" fmla="*/ 114 w 124"/>
                <a:gd name="T9" fmla="*/ 90 h 90"/>
                <a:gd name="T10" fmla="*/ 96 w 124"/>
                <a:gd name="T11" fmla="*/ 90 h 90"/>
                <a:gd name="T12" fmla="*/ 97 w 124"/>
                <a:gd name="T13" fmla="*/ 62 h 90"/>
                <a:gd name="T14" fmla="*/ 62 w 124"/>
                <a:gd name="T15" fmla="*/ 90 h 90"/>
                <a:gd name="T16" fmla="*/ 0 w 124"/>
                <a:gd name="T17" fmla="*/ 76 h 90"/>
                <a:gd name="T18" fmla="*/ 48 w 124"/>
                <a:gd name="T19" fmla="*/ 59 h 90"/>
                <a:gd name="T20" fmla="*/ 80 w 124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90">
                  <a:moveTo>
                    <a:pt x="80" y="0"/>
                  </a:moveTo>
                  <a:cubicBezTo>
                    <a:pt x="114" y="11"/>
                    <a:pt x="114" y="11"/>
                    <a:pt x="114" y="1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24" y="34"/>
                    <a:pt x="122" y="47"/>
                  </a:cubicBezTo>
                  <a:cubicBezTo>
                    <a:pt x="121" y="59"/>
                    <a:pt x="114" y="90"/>
                    <a:pt x="114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0" y="86"/>
                    <a:pt x="0" y="76"/>
                  </a:cubicBezTo>
                  <a:cubicBezTo>
                    <a:pt x="0" y="66"/>
                    <a:pt x="48" y="59"/>
                    <a:pt x="48" y="59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任意多边形 25">
              <a:extLst>
                <a:ext uri="{FF2B5EF4-FFF2-40B4-BE49-F238E27FC236}">
                  <a16:creationId xmlns:a16="http://schemas.microsoft.com/office/drawing/2014/main" xmlns="" id="{F02A1231-1B6F-423E-B70D-C0545A8475A6}"/>
                </a:ext>
              </a:extLst>
            </p:cNvPr>
            <p:cNvSpPr/>
            <p:nvPr/>
          </p:nvSpPr>
          <p:spPr bwMode="auto">
            <a:xfrm>
              <a:off x="8785225" y="4027488"/>
              <a:ext cx="357188" cy="752475"/>
            </a:xfrm>
            <a:custGeom>
              <a:avLst/>
              <a:gdLst>
                <a:gd name="T0" fmla="*/ 49 w 191"/>
                <a:gd name="T1" fmla="*/ 31 h 403"/>
                <a:gd name="T2" fmla="*/ 94 w 191"/>
                <a:gd name="T3" fmla="*/ 7 h 403"/>
                <a:gd name="T4" fmla="*/ 94 w 191"/>
                <a:gd name="T5" fmla="*/ 21 h 403"/>
                <a:gd name="T6" fmla="*/ 116 w 191"/>
                <a:gd name="T7" fmla="*/ 46 h 403"/>
                <a:gd name="T8" fmla="*/ 139 w 191"/>
                <a:gd name="T9" fmla="*/ 199 h 403"/>
                <a:gd name="T10" fmla="*/ 191 w 191"/>
                <a:gd name="T11" fmla="*/ 378 h 403"/>
                <a:gd name="T12" fmla="*/ 116 w 191"/>
                <a:gd name="T13" fmla="*/ 375 h 403"/>
                <a:gd name="T14" fmla="*/ 80 w 191"/>
                <a:gd name="T15" fmla="*/ 252 h 403"/>
                <a:gd name="T16" fmla="*/ 100 w 191"/>
                <a:gd name="T17" fmla="*/ 389 h 403"/>
                <a:gd name="T18" fmla="*/ 7 w 191"/>
                <a:gd name="T19" fmla="*/ 214 h 403"/>
                <a:gd name="T20" fmla="*/ 12 w 191"/>
                <a:gd name="T21" fmla="*/ 132 h 403"/>
                <a:gd name="T22" fmla="*/ 24 w 191"/>
                <a:gd name="T23" fmla="*/ 72 h 403"/>
                <a:gd name="T24" fmla="*/ 49 w 191"/>
                <a:gd name="T25" fmla="*/ 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403">
                  <a:moveTo>
                    <a:pt x="49" y="31"/>
                  </a:moveTo>
                  <a:cubicBezTo>
                    <a:pt x="49" y="31"/>
                    <a:pt x="80" y="0"/>
                    <a:pt x="94" y="7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116" y="31"/>
                    <a:pt x="116" y="46"/>
                  </a:cubicBezTo>
                  <a:cubicBezTo>
                    <a:pt x="117" y="61"/>
                    <a:pt x="139" y="199"/>
                    <a:pt x="139" y="199"/>
                  </a:cubicBezTo>
                  <a:cubicBezTo>
                    <a:pt x="191" y="378"/>
                    <a:pt x="191" y="378"/>
                    <a:pt x="191" y="378"/>
                  </a:cubicBezTo>
                  <a:cubicBezTo>
                    <a:pt x="191" y="378"/>
                    <a:pt x="175" y="403"/>
                    <a:pt x="116" y="375"/>
                  </a:cubicBezTo>
                  <a:cubicBezTo>
                    <a:pt x="80" y="252"/>
                    <a:pt x="80" y="252"/>
                    <a:pt x="80" y="252"/>
                  </a:cubicBezTo>
                  <a:cubicBezTo>
                    <a:pt x="80" y="252"/>
                    <a:pt x="119" y="391"/>
                    <a:pt x="100" y="389"/>
                  </a:cubicBezTo>
                  <a:cubicBezTo>
                    <a:pt x="81" y="387"/>
                    <a:pt x="7" y="214"/>
                    <a:pt x="7" y="214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2" y="132"/>
                    <a:pt x="0" y="96"/>
                    <a:pt x="24" y="72"/>
                  </a:cubicBezTo>
                  <a:cubicBezTo>
                    <a:pt x="49" y="31"/>
                    <a:pt x="49" y="31"/>
                    <a:pt x="49" y="31"/>
                  </a:cubicBezTo>
                </a:path>
              </a:pathLst>
            </a:custGeom>
            <a:solidFill>
              <a:srgbClr val="D0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任意多边形 26">
              <a:extLst>
                <a:ext uri="{FF2B5EF4-FFF2-40B4-BE49-F238E27FC236}">
                  <a16:creationId xmlns:a16="http://schemas.microsoft.com/office/drawing/2014/main" xmlns="" id="{82448288-24E3-4BF8-94E9-34561BEDD6AB}"/>
                </a:ext>
              </a:extLst>
            </p:cNvPr>
            <p:cNvSpPr/>
            <p:nvPr/>
          </p:nvSpPr>
          <p:spPr bwMode="auto">
            <a:xfrm>
              <a:off x="8913813" y="4092576"/>
              <a:ext cx="228600" cy="449263"/>
            </a:xfrm>
            <a:custGeom>
              <a:avLst/>
              <a:gdLst>
                <a:gd name="T0" fmla="*/ 34 w 123"/>
                <a:gd name="T1" fmla="*/ 0 h 240"/>
                <a:gd name="T2" fmla="*/ 56 w 123"/>
                <a:gd name="T3" fmla="*/ 24 h 240"/>
                <a:gd name="T4" fmla="*/ 110 w 123"/>
                <a:gd name="T5" fmla="*/ 183 h 240"/>
                <a:gd name="T6" fmla="*/ 123 w 123"/>
                <a:gd name="T7" fmla="*/ 232 h 240"/>
                <a:gd name="T8" fmla="*/ 89 w 123"/>
                <a:gd name="T9" fmla="*/ 240 h 240"/>
                <a:gd name="T10" fmla="*/ 72 w 123"/>
                <a:gd name="T11" fmla="*/ 189 h 240"/>
                <a:gd name="T12" fmla="*/ 10 w 123"/>
                <a:gd name="T13" fmla="*/ 74 h 240"/>
                <a:gd name="T14" fmla="*/ 34 w 123"/>
                <a:gd name="T1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240">
                  <a:moveTo>
                    <a:pt x="34" y="0"/>
                  </a:moveTo>
                  <a:cubicBezTo>
                    <a:pt x="34" y="0"/>
                    <a:pt x="47" y="5"/>
                    <a:pt x="56" y="24"/>
                  </a:cubicBezTo>
                  <a:cubicBezTo>
                    <a:pt x="65" y="44"/>
                    <a:pt x="110" y="183"/>
                    <a:pt x="110" y="183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72" y="189"/>
                    <a:pt x="72" y="189"/>
                    <a:pt x="72" y="18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0" y="14"/>
                    <a:pt x="34" y="0"/>
                  </a:cubicBezTo>
                </a:path>
              </a:pathLst>
            </a:custGeom>
            <a:solidFill>
              <a:srgbClr val="D0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任意多边形 27">
              <a:extLst>
                <a:ext uri="{FF2B5EF4-FFF2-40B4-BE49-F238E27FC236}">
                  <a16:creationId xmlns:a16="http://schemas.microsoft.com/office/drawing/2014/main" xmlns="" id="{5DB0EF61-CE1D-4D0A-9C2C-5190AE486C46}"/>
                </a:ext>
              </a:extLst>
            </p:cNvPr>
            <p:cNvSpPr/>
            <p:nvPr/>
          </p:nvSpPr>
          <p:spPr bwMode="auto">
            <a:xfrm>
              <a:off x="8780463" y="3768726"/>
              <a:ext cx="190500" cy="211138"/>
            </a:xfrm>
            <a:custGeom>
              <a:avLst/>
              <a:gdLst>
                <a:gd name="T0" fmla="*/ 102 w 102"/>
                <a:gd name="T1" fmla="*/ 64 h 113"/>
                <a:gd name="T2" fmla="*/ 88 w 102"/>
                <a:gd name="T3" fmla="*/ 41 h 113"/>
                <a:gd name="T4" fmla="*/ 94 w 102"/>
                <a:gd name="T5" fmla="*/ 14 h 113"/>
                <a:gd name="T6" fmla="*/ 78 w 102"/>
                <a:gd name="T7" fmla="*/ 0 h 113"/>
                <a:gd name="T8" fmla="*/ 66 w 102"/>
                <a:gd name="T9" fmla="*/ 1 h 113"/>
                <a:gd name="T10" fmla="*/ 48 w 102"/>
                <a:gd name="T11" fmla="*/ 3 h 113"/>
                <a:gd name="T12" fmla="*/ 30 w 102"/>
                <a:gd name="T13" fmla="*/ 7 h 113"/>
                <a:gd name="T14" fmla="*/ 24 w 102"/>
                <a:gd name="T15" fmla="*/ 35 h 113"/>
                <a:gd name="T16" fmla="*/ 28 w 102"/>
                <a:gd name="T17" fmla="*/ 40 h 113"/>
                <a:gd name="T18" fmla="*/ 0 w 102"/>
                <a:gd name="T19" fmla="*/ 74 h 113"/>
                <a:gd name="T20" fmla="*/ 35 w 102"/>
                <a:gd name="T21" fmla="*/ 61 h 113"/>
                <a:gd name="T22" fmla="*/ 71 w 102"/>
                <a:gd name="T23" fmla="*/ 92 h 113"/>
                <a:gd name="T24" fmla="*/ 72 w 102"/>
                <a:gd name="T25" fmla="*/ 105 h 113"/>
                <a:gd name="T26" fmla="*/ 81 w 102"/>
                <a:gd name="T27" fmla="*/ 113 h 113"/>
                <a:gd name="T28" fmla="*/ 79 w 102"/>
                <a:gd name="T29" fmla="*/ 97 h 113"/>
                <a:gd name="T30" fmla="*/ 79 w 102"/>
                <a:gd name="T31" fmla="*/ 96 h 113"/>
                <a:gd name="T32" fmla="*/ 82 w 102"/>
                <a:gd name="T33" fmla="*/ 94 h 113"/>
                <a:gd name="T34" fmla="*/ 92 w 102"/>
                <a:gd name="T35" fmla="*/ 99 h 113"/>
                <a:gd name="T36" fmla="*/ 92 w 102"/>
                <a:gd name="T37" fmla="*/ 99 h 113"/>
                <a:gd name="T38" fmla="*/ 98 w 102"/>
                <a:gd name="T39" fmla="*/ 110 h 113"/>
                <a:gd name="T40" fmla="*/ 100 w 102"/>
                <a:gd name="T41" fmla="*/ 83 h 113"/>
                <a:gd name="T42" fmla="*/ 102 w 102"/>
                <a:gd name="T43" fmla="*/ 6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113">
                  <a:moveTo>
                    <a:pt x="102" y="64"/>
                  </a:moveTo>
                  <a:cubicBezTo>
                    <a:pt x="102" y="55"/>
                    <a:pt x="97" y="46"/>
                    <a:pt x="88" y="41"/>
                  </a:cubicBezTo>
                  <a:cubicBezTo>
                    <a:pt x="93" y="33"/>
                    <a:pt x="96" y="23"/>
                    <a:pt x="94" y="14"/>
                  </a:cubicBezTo>
                  <a:cubicBezTo>
                    <a:pt x="91" y="7"/>
                    <a:pt x="85" y="2"/>
                    <a:pt x="78" y="0"/>
                  </a:cubicBezTo>
                  <a:cubicBezTo>
                    <a:pt x="74" y="0"/>
                    <a:pt x="70" y="0"/>
                    <a:pt x="66" y="1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1" y="3"/>
                    <a:pt x="35" y="5"/>
                    <a:pt x="30" y="7"/>
                  </a:cubicBezTo>
                  <a:cubicBezTo>
                    <a:pt x="21" y="13"/>
                    <a:pt x="18" y="26"/>
                    <a:pt x="24" y="35"/>
                  </a:cubicBezTo>
                  <a:cubicBezTo>
                    <a:pt x="25" y="37"/>
                    <a:pt x="26" y="39"/>
                    <a:pt x="28" y="40"/>
                  </a:cubicBezTo>
                  <a:cubicBezTo>
                    <a:pt x="15" y="50"/>
                    <a:pt x="6" y="58"/>
                    <a:pt x="0" y="74"/>
                  </a:cubicBezTo>
                  <a:cubicBezTo>
                    <a:pt x="10" y="66"/>
                    <a:pt x="22" y="61"/>
                    <a:pt x="35" y="61"/>
                  </a:cubicBezTo>
                  <a:cubicBezTo>
                    <a:pt x="53" y="60"/>
                    <a:pt x="69" y="74"/>
                    <a:pt x="71" y="92"/>
                  </a:cubicBezTo>
                  <a:cubicBezTo>
                    <a:pt x="70" y="97"/>
                    <a:pt x="71" y="101"/>
                    <a:pt x="72" y="105"/>
                  </a:cubicBezTo>
                  <a:cubicBezTo>
                    <a:pt x="73" y="110"/>
                    <a:pt x="77" y="113"/>
                    <a:pt x="81" y="113"/>
                  </a:cubicBezTo>
                  <a:cubicBezTo>
                    <a:pt x="81" y="113"/>
                    <a:pt x="77" y="102"/>
                    <a:pt x="79" y="97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80" y="95"/>
                    <a:pt x="81" y="95"/>
                    <a:pt x="82" y="94"/>
                  </a:cubicBezTo>
                  <a:cubicBezTo>
                    <a:pt x="86" y="93"/>
                    <a:pt x="91" y="95"/>
                    <a:pt x="92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4" y="105"/>
                    <a:pt x="96" y="112"/>
                    <a:pt x="98" y="110"/>
                  </a:cubicBezTo>
                  <a:cubicBezTo>
                    <a:pt x="101" y="108"/>
                    <a:pt x="100" y="86"/>
                    <a:pt x="100" y="83"/>
                  </a:cubicBezTo>
                  <a:cubicBezTo>
                    <a:pt x="102" y="77"/>
                    <a:pt x="102" y="71"/>
                    <a:pt x="102" y="64"/>
                  </a:cubicBez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任意多边形 28">
              <a:extLst>
                <a:ext uri="{FF2B5EF4-FFF2-40B4-BE49-F238E27FC236}">
                  <a16:creationId xmlns:a16="http://schemas.microsoft.com/office/drawing/2014/main" xmlns="" id="{B5732595-0260-4B23-A548-0B79DC0F34DF}"/>
                </a:ext>
              </a:extLst>
            </p:cNvPr>
            <p:cNvSpPr/>
            <p:nvPr/>
          </p:nvSpPr>
          <p:spPr bwMode="auto">
            <a:xfrm>
              <a:off x="8832850" y="3843338"/>
              <a:ext cx="112713" cy="7938"/>
            </a:xfrm>
            <a:custGeom>
              <a:avLst/>
              <a:gdLst>
                <a:gd name="T0" fmla="*/ 60 w 60"/>
                <a:gd name="T1" fmla="*/ 1 h 4"/>
                <a:gd name="T2" fmla="*/ 0 w 60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4">
                  <a:moveTo>
                    <a:pt x="60" y="1"/>
                  </a:moveTo>
                  <a:cubicBezTo>
                    <a:pt x="60" y="1"/>
                    <a:pt x="19" y="4"/>
                    <a:pt x="0" y="0"/>
                  </a:cubicBezTo>
                </a:path>
              </a:pathLst>
            </a:custGeom>
            <a:solidFill>
              <a:srgbClr val="D0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任意多边形 29">
              <a:extLst>
                <a:ext uri="{FF2B5EF4-FFF2-40B4-BE49-F238E27FC236}">
                  <a16:creationId xmlns:a16="http://schemas.microsoft.com/office/drawing/2014/main" xmlns="" id="{254A0E20-D2C4-43A9-A03D-93FF1FBECBD5}"/>
                </a:ext>
              </a:extLst>
            </p:cNvPr>
            <p:cNvSpPr/>
            <p:nvPr/>
          </p:nvSpPr>
          <p:spPr bwMode="auto">
            <a:xfrm>
              <a:off x="8937625" y="3767138"/>
              <a:ext cx="25400" cy="76200"/>
            </a:xfrm>
            <a:custGeom>
              <a:avLst/>
              <a:gdLst>
                <a:gd name="T0" fmla="*/ 2 w 14"/>
                <a:gd name="T1" fmla="*/ 36 h 41"/>
                <a:gd name="T2" fmla="*/ 7 w 14"/>
                <a:gd name="T3" fmla="*/ 10 h 41"/>
                <a:gd name="T4" fmla="*/ 0 w 14"/>
                <a:gd name="T5" fmla="*/ 0 h 41"/>
                <a:gd name="T6" fmla="*/ 11 w 14"/>
                <a:gd name="T7" fmla="*/ 12 h 41"/>
                <a:gd name="T8" fmla="*/ 6 w 14"/>
                <a:gd name="T9" fmla="*/ 39 h 41"/>
                <a:gd name="T10" fmla="*/ 2 w 14"/>
                <a:gd name="T11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1">
                  <a:moveTo>
                    <a:pt x="2" y="36"/>
                  </a:moveTo>
                  <a:cubicBezTo>
                    <a:pt x="6" y="28"/>
                    <a:pt x="10" y="19"/>
                    <a:pt x="7" y="10"/>
                  </a:cubicBezTo>
                  <a:cubicBezTo>
                    <a:pt x="6" y="6"/>
                    <a:pt x="3" y="2"/>
                    <a:pt x="0" y="0"/>
                  </a:cubicBezTo>
                  <a:cubicBezTo>
                    <a:pt x="5" y="2"/>
                    <a:pt x="9" y="6"/>
                    <a:pt x="11" y="12"/>
                  </a:cubicBezTo>
                  <a:cubicBezTo>
                    <a:pt x="14" y="21"/>
                    <a:pt x="10" y="30"/>
                    <a:pt x="6" y="39"/>
                  </a:cubicBezTo>
                  <a:cubicBezTo>
                    <a:pt x="2" y="38"/>
                    <a:pt x="10" y="41"/>
                    <a:pt x="2" y="36"/>
                  </a:cubicBezTo>
                  <a:close/>
                </a:path>
              </a:pathLst>
            </a:custGeom>
            <a:solidFill>
              <a:srgbClr val="2F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任意多边形 30">
              <a:extLst>
                <a:ext uri="{FF2B5EF4-FFF2-40B4-BE49-F238E27FC236}">
                  <a16:creationId xmlns:a16="http://schemas.microsoft.com/office/drawing/2014/main" xmlns="" id="{667CD6FF-7CED-4153-A7D4-C0319A72AE25}"/>
                </a:ext>
              </a:extLst>
            </p:cNvPr>
            <p:cNvSpPr/>
            <p:nvPr/>
          </p:nvSpPr>
          <p:spPr bwMode="auto">
            <a:xfrm>
              <a:off x="8916988" y="4232276"/>
              <a:ext cx="152400" cy="301625"/>
            </a:xfrm>
            <a:custGeom>
              <a:avLst/>
              <a:gdLst>
                <a:gd name="T0" fmla="*/ 0 w 96"/>
                <a:gd name="T1" fmla="*/ 0 h 190"/>
                <a:gd name="T2" fmla="*/ 59 w 96"/>
                <a:gd name="T3" fmla="*/ 126 h 190"/>
                <a:gd name="T4" fmla="*/ 96 w 96"/>
                <a:gd name="T5" fmla="*/ 190 h 190"/>
                <a:gd name="T6" fmla="*/ 69 w 96"/>
                <a:gd name="T7" fmla="*/ 123 h 190"/>
                <a:gd name="T8" fmla="*/ 0 w 9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0">
                  <a:moveTo>
                    <a:pt x="0" y="0"/>
                  </a:moveTo>
                  <a:lnTo>
                    <a:pt x="59" y="126"/>
                  </a:lnTo>
                  <a:lnTo>
                    <a:pt x="96" y="190"/>
                  </a:lnTo>
                  <a:lnTo>
                    <a:pt x="69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任意多边形 31">
              <a:extLst>
                <a:ext uri="{FF2B5EF4-FFF2-40B4-BE49-F238E27FC236}">
                  <a16:creationId xmlns:a16="http://schemas.microsoft.com/office/drawing/2014/main" xmlns="" id="{CB181C1D-5372-4D94-86C7-271DF2733F09}"/>
                </a:ext>
              </a:extLst>
            </p:cNvPr>
            <p:cNvSpPr/>
            <p:nvPr/>
          </p:nvSpPr>
          <p:spPr bwMode="auto">
            <a:xfrm>
              <a:off x="8916988" y="4232276"/>
              <a:ext cx="152400" cy="301625"/>
            </a:xfrm>
            <a:custGeom>
              <a:avLst/>
              <a:gdLst>
                <a:gd name="T0" fmla="*/ 0 w 96"/>
                <a:gd name="T1" fmla="*/ 0 h 190"/>
                <a:gd name="T2" fmla="*/ 59 w 96"/>
                <a:gd name="T3" fmla="*/ 126 h 190"/>
                <a:gd name="T4" fmla="*/ 96 w 96"/>
                <a:gd name="T5" fmla="*/ 190 h 190"/>
                <a:gd name="T6" fmla="*/ 69 w 96"/>
                <a:gd name="T7" fmla="*/ 123 h 190"/>
                <a:gd name="T8" fmla="*/ 0 w 9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0">
                  <a:moveTo>
                    <a:pt x="0" y="0"/>
                  </a:moveTo>
                  <a:lnTo>
                    <a:pt x="59" y="126"/>
                  </a:lnTo>
                  <a:lnTo>
                    <a:pt x="96" y="190"/>
                  </a:lnTo>
                  <a:lnTo>
                    <a:pt x="69" y="1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任意多边形 32">
              <a:extLst>
                <a:ext uri="{FF2B5EF4-FFF2-40B4-BE49-F238E27FC236}">
                  <a16:creationId xmlns:a16="http://schemas.microsoft.com/office/drawing/2014/main" xmlns="" id="{E6AC50C6-66BF-4032-9489-C46201E8660E}"/>
                </a:ext>
              </a:extLst>
            </p:cNvPr>
            <p:cNvSpPr/>
            <p:nvPr/>
          </p:nvSpPr>
          <p:spPr bwMode="auto">
            <a:xfrm>
              <a:off x="3341688" y="5343526"/>
              <a:ext cx="450850" cy="190500"/>
            </a:xfrm>
            <a:custGeom>
              <a:avLst/>
              <a:gdLst>
                <a:gd name="T0" fmla="*/ 188 w 241"/>
                <a:gd name="T1" fmla="*/ 0 h 102"/>
                <a:gd name="T2" fmla="*/ 155 w 241"/>
                <a:gd name="T3" fmla="*/ 51 h 102"/>
                <a:gd name="T4" fmla="*/ 120 w 241"/>
                <a:gd name="T5" fmla="*/ 0 h 102"/>
                <a:gd name="T6" fmla="*/ 87 w 241"/>
                <a:gd name="T7" fmla="*/ 51 h 102"/>
                <a:gd name="T8" fmla="*/ 53 w 241"/>
                <a:gd name="T9" fmla="*/ 0 h 102"/>
                <a:gd name="T10" fmla="*/ 0 w 241"/>
                <a:gd name="T11" fmla="*/ 79 h 102"/>
                <a:gd name="T12" fmla="*/ 0 w 241"/>
                <a:gd name="T13" fmla="*/ 81 h 102"/>
                <a:gd name="T14" fmla="*/ 86 w 241"/>
                <a:gd name="T15" fmla="*/ 94 h 102"/>
                <a:gd name="T16" fmla="*/ 154 w 241"/>
                <a:gd name="T17" fmla="*/ 94 h 102"/>
                <a:gd name="T18" fmla="*/ 241 w 241"/>
                <a:gd name="T19" fmla="*/ 81 h 102"/>
                <a:gd name="T20" fmla="*/ 241 w 241"/>
                <a:gd name="T21" fmla="*/ 79 h 102"/>
                <a:gd name="T22" fmla="*/ 188 w 241"/>
                <a:gd name="T2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102">
                  <a:moveTo>
                    <a:pt x="188" y="0"/>
                  </a:moveTo>
                  <a:cubicBezTo>
                    <a:pt x="188" y="0"/>
                    <a:pt x="170" y="40"/>
                    <a:pt x="155" y="51"/>
                  </a:cubicBezTo>
                  <a:cubicBezTo>
                    <a:pt x="139" y="40"/>
                    <a:pt x="120" y="0"/>
                    <a:pt x="120" y="0"/>
                  </a:cubicBezTo>
                  <a:cubicBezTo>
                    <a:pt x="120" y="0"/>
                    <a:pt x="102" y="40"/>
                    <a:pt x="87" y="51"/>
                  </a:cubicBezTo>
                  <a:cubicBezTo>
                    <a:pt x="72" y="40"/>
                    <a:pt x="53" y="0"/>
                    <a:pt x="53" y="0"/>
                  </a:cubicBezTo>
                  <a:cubicBezTo>
                    <a:pt x="53" y="0"/>
                    <a:pt x="0" y="54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2" y="98"/>
                    <a:pt x="57" y="102"/>
                    <a:pt x="86" y="94"/>
                  </a:cubicBezTo>
                  <a:cubicBezTo>
                    <a:pt x="109" y="99"/>
                    <a:pt x="132" y="99"/>
                    <a:pt x="154" y="94"/>
                  </a:cubicBezTo>
                  <a:cubicBezTo>
                    <a:pt x="184" y="102"/>
                    <a:pt x="239" y="97"/>
                    <a:pt x="241" y="81"/>
                  </a:cubicBezTo>
                  <a:cubicBezTo>
                    <a:pt x="241" y="80"/>
                    <a:pt x="241" y="79"/>
                    <a:pt x="241" y="79"/>
                  </a:cubicBezTo>
                  <a:cubicBezTo>
                    <a:pt x="241" y="53"/>
                    <a:pt x="188" y="0"/>
                    <a:pt x="188" y="0"/>
                  </a:cubicBezTo>
                  <a:close/>
                </a:path>
              </a:pathLst>
            </a:custGeom>
            <a:solidFill>
              <a:srgbClr val="31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任意多边形 33">
              <a:extLst>
                <a:ext uri="{FF2B5EF4-FFF2-40B4-BE49-F238E27FC236}">
                  <a16:creationId xmlns:a16="http://schemas.microsoft.com/office/drawing/2014/main" xmlns="" id="{B7AA5215-208D-43DD-8138-838A1570A457}"/>
                </a:ext>
              </a:extLst>
            </p:cNvPr>
            <p:cNvSpPr/>
            <p:nvPr/>
          </p:nvSpPr>
          <p:spPr bwMode="auto">
            <a:xfrm>
              <a:off x="5408613" y="5343526"/>
              <a:ext cx="450850" cy="190500"/>
            </a:xfrm>
            <a:custGeom>
              <a:avLst/>
              <a:gdLst>
                <a:gd name="T0" fmla="*/ 188 w 241"/>
                <a:gd name="T1" fmla="*/ 0 h 102"/>
                <a:gd name="T2" fmla="*/ 155 w 241"/>
                <a:gd name="T3" fmla="*/ 51 h 102"/>
                <a:gd name="T4" fmla="*/ 120 w 241"/>
                <a:gd name="T5" fmla="*/ 0 h 102"/>
                <a:gd name="T6" fmla="*/ 87 w 241"/>
                <a:gd name="T7" fmla="*/ 51 h 102"/>
                <a:gd name="T8" fmla="*/ 53 w 241"/>
                <a:gd name="T9" fmla="*/ 0 h 102"/>
                <a:gd name="T10" fmla="*/ 0 w 241"/>
                <a:gd name="T11" fmla="*/ 79 h 102"/>
                <a:gd name="T12" fmla="*/ 0 w 241"/>
                <a:gd name="T13" fmla="*/ 81 h 102"/>
                <a:gd name="T14" fmla="*/ 86 w 241"/>
                <a:gd name="T15" fmla="*/ 94 h 102"/>
                <a:gd name="T16" fmla="*/ 154 w 241"/>
                <a:gd name="T17" fmla="*/ 94 h 102"/>
                <a:gd name="T18" fmla="*/ 241 w 241"/>
                <a:gd name="T19" fmla="*/ 81 h 102"/>
                <a:gd name="T20" fmla="*/ 241 w 241"/>
                <a:gd name="T21" fmla="*/ 79 h 102"/>
                <a:gd name="T22" fmla="*/ 188 w 241"/>
                <a:gd name="T2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102">
                  <a:moveTo>
                    <a:pt x="188" y="0"/>
                  </a:moveTo>
                  <a:cubicBezTo>
                    <a:pt x="188" y="0"/>
                    <a:pt x="170" y="40"/>
                    <a:pt x="155" y="51"/>
                  </a:cubicBezTo>
                  <a:cubicBezTo>
                    <a:pt x="139" y="40"/>
                    <a:pt x="120" y="0"/>
                    <a:pt x="120" y="0"/>
                  </a:cubicBezTo>
                  <a:cubicBezTo>
                    <a:pt x="120" y="0"/>
                    <a:pt x="102" y="40"/>
                    <a:pt x="87" y="51"/>
                  </a:cubicBezTo>
                  <a:cubicBezTo>
                    <a:pt x="72" y="40"/>
                    <a:pt x="53" y="0"/>
                    <a:pt x="53" y="0"/>
                  </a:cubicBezTo>
                  <a:cubicBezTo>
                    <a:pt x="53" y="0"/>
                    <a:pt x="0" y="54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2" y="98"/>
                    <a:pt x="57" y="102"/>
                    <a:pt x="86" y="94"/>
                  </a:cubicBezTo>
                  <a:cubicBezTo>
                    <a:pt x="109" y="99"/>
                    <a:pt x="132" y="99"/>
                    <a:pt x="154" y="94"/>
                  </a:cubicBezTo>
                  <a:cubicBezTo>
                    <a:pt x="184" y="102"/>
                    <a:pt x="239" y="97"/>
                    <a:pt x="241" y="81"/>
                  </a:cubicBezTo>
                  <a:cubicBezTo>
                    <a:pt x="241" y="80"/>
                    <a:pt x="241" y="79"/>
                    <a:pt x="241" y="79"/>
                  </a:cubicBezTo>
                  <a:cubicBezTo>
                    <a:pt x="241" y="53"/>
                    <a:pt x="188" y="0"/>
                    <a:pt x="188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任意多边形 34">
              <a:extLst>
                <a:ext uri="{FF2B5EF4-FFF2-40B4-BE49-F238E27FC236}">
                  <a16:creationId xmlns:a16="http://schemas.microsoft.com/office/drawing/2014/main" xmlns="" id="{913DCEF0-4C3B-46CE-9BDB-AA3C0D933AFB}"/>
                </a:ext>
              </a:extLst>
            </p:cNvPr>
            <p:cNvSpPr/>
            <p:nvPr/>
          </p:nvSpPr>
          <p:spPr bwMode="auto">
            <a:xfrm>
              <a:off x="7461250" y="5343526"/>
              <a:ext cx="450850" cy="190500"/>
            </a:xfrm>
            <a:custGeom>
              <a:avLst/>
              <a:gdLst>
                <a:gd name="T0" fmla="*/ 188 w 241"/>
                <a:gd name="T1" fmla="*/ 0 h 102"/>
                <a:gd name="T2" fmla="*/ 154 w 241"/>
                <a:gd name="T3" fmla="*/ 51 h 102"/>
                <a:gd name="T4" fmla="*/ 120 w 241"/>
                <a:gd name="T5" fmla="*/ 0 h 102"/>
                <a:gd name="T6" fmla="*/ 87 w 241"/>
                <a:gd name="T7" fmla="*/ 51 h 102"/>
                <a:gd name="T8" fmla="*/ 53 w 241"/>
                <a:gd name="T9" fmla="*/ 0 h 102"/>
                <a:gd name="T10" fmla="*/ 0 w 241"/>
                <a:gd name="T11" fmla="*/ 79 h 102"/>
                <a:gd name="T12" fmla="*/ 0 w 241"/>
                <a:gd name="T13" fmla="*/ 81 h 102"/>
                <a:gd name="T14" fmla="*/ 86 w 241"/>
                <a:gd name="T15" fmla="*/ 94 h 102"/>
                <a:gd name="T16" fmla="*/ 154 w 241"/>
                <a:gd name="T17" fmla="*/ 94 h 102"/>
                <a:gd name="T18" fmla="*/ 241 w 241"/>
                <a:gd name="T19" fmla="*/ 81 h 102"/>
                <a:gd name="T20" fmla="*/ 241 w 241"/>
                <a:gd name="T21" fmla="*/ 79 h 102"/>
                <a:gd name="T22" fmla="*/ 188 w 241"/>
                <a:gd name="T2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102">
                  <a:moveTo>
                    <a:pt x="188" y="0"/>
                  </a:moveTo>
                  <a:cubicBezTo>
                    <a:pt x="188" y="0"/>
                    <a:pt x="169" y="40"/>
                    <a:pt x="154" y="51"/>
                  </a:cubicBezTo>
                  <a:cubicBezTo>
                    <a:pt x="139" y="40"/>
                    <a:pt x="120" y="0"/>
                    <a:pt x="120" y="0"/>
                  </a:cubicBezTo>
                  <a:cubicBezTo>
                    <a:pt x="120" y="0"/>
                    <a:pt x="102" y="40"/>
                    <a:pt x="87" y="51"/>
                  </a:cubicBezTo>
                  <a:cubicBezTo>
                    <a:pt x="71" y="40"/>
                    <a:pt x="53" y="0"/>
                    <a:pt x="53" y="0"/>
                  </a:cubicBezTo>
                  <a:cubicBezTo>
                    <a:pt x="53" y="0"/>
                    <a:pt x="0" y="54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2" y="98"/>
                    <a:pt x="56" y="102"/>
                    <a:pt x="86" y="94"/>
                  </a:cubicBezTo>
                  <a:cubicBezTo>
                    <a:pt x="109" y="99"/>
                    <a:pt x="132" y="99"/>
                    <a:pt x="154" y="94"/>
                  </a:cubicBezTo>
                  <a:cubicBezTo>
                    <a:pt x="184" y="102"/>
                    <a:pt x="239" y="97"/>
                    <a:pt x="241" y="81"/>
                  </a:cubicBezTo>
                  <a:cubicBezTo>
                    <a:pt x="241" y="80"/>
                    <a:pt x="241" y="79"/>
                    <a:pt x="241" y="79"/>
                  </a:cubicBezTo>
                  <a:cubicBezTo>
                    <a:pt x="241" y="53"/>
                    <a:pt x="188" y="0"/>
                    <a:pt x="188" y="0"/>
                  </a:cubicBezTo>
                  <a:close/>
                </a:path>
              </a:pathLst>
            </a:custGeom>
            <a:solidFill>
              <a:srgbClr val="31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任意多边形 35">
              <a:extLst>
                <a:ext uri="{FF2B5EF4-FFF2-40B4-BE49-F238E27FC236}">
                  <a16:creationId xmlns:a16="http://schemas.microsoft.com/office/drawing/2014/main" xmlns="" id="{EFBC26DB-FA03-46FF-9A8B-5C05BEE97ACA}"/>
                </a:ext>
              </a:extLst>
            </p:cNvPr>
            <p:cNvSpPr/>
            <p:nvPr/>
          </p:nvSpPr>
          <p:spPr bwMode="auto">
            <a:xfrm>
              <a:off x="3487738" y="1676401"/>
              <a:ext cx="463550" cy="128588"/>
            </a:xfrm>
            <a:custGeom>
              <a:avLst/>
              <a:gdLst>
                <a:gd name="T0" fmla="*/ 176 w 248"/>
                <a:gd name="T1" fmla="*/ 6 h 69"/>
                <a:gd name="T2" fmla="*/ 176 w 248"/>
                <a:gd name="T3" fmla="*/ 6 h 69"/>
                <a:gd name="T4" fmla="*/ 142 w 248"/>
                <a:gd name="T5" fmla="*/ 6 h 69"/>
                <a:gd name="T6" fmla="*/ 141 w 248"/>
                <a:gd name="T7" fmla="*/ 6 h 69"/>
                <a:gd name="T8" fmla="*/ 107 w 248"/>
                <a:gd name="T9" fmla="*/ 6 h 69"/>
                <a:gd name="T10" fmla="*/ 106 w 248"/>
                <a:gd name="T11" fmla="*/ 6 h 69"/>
                <a:gd name="T12" fmla="*/ 72 w 248"/>
                <a:gd name="T13" fmla="*/ 6 h 69"/>
                <a:gd name="T14" fmla="*/ 71 w 248"/>
                <a:gd name="T15" fmla="*/ 6 h 69"/>
                <a:gd name="T16" fmla="*/ 37 w 248"/>
                <a:gd name="T17" fmla="*/ 6 h 69"/>
                <a:gd name="T18" fmla="*/ 0 w 248"/>
                <a:gd name="T19" fmla="*/ 45 h 69"/>
                <a:gd name="T20" fmla="*/ 0 w 248"/>
                <a:gd name="T21" fmla="*/ 47 h 69"/>
                <a:gd name="T22" fmla="*/ 89 w 248"/>
                <a:gd name="T23" fmla="*/ 61 h 69"/>
                <a:gd name="T24" fmla="*/ 158 w 248"/>
                <a:gd name="T25" fmla="*/ 61 h 69"/>
                <a:gd name="T26" fmla="*/ 248 w 248"/>
                <a:gd name="T27" fmla="*/ 47 h 69"/>
                <a:gd name="T28" fmla="*/ 248 w 248"/>
                <a:gd name="T29" fmla="*/ 45 h 69"/>
                <a:gd name="T30" fmla="*/ 210 w 248"/>
                <a:gd name="T31" fmla="*/ 6 h 69"/>
                <a:gd name="T32" fmla="*/ 176 w 248"/>
                <a:gd name="T33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69">
                  <a:moveTo>
                    <a:pt x="176" y="6"/>
                  </a:moveTo>
                  <a:cubicBezTo>
                    <a:pt x="176" y="6"/>
                    <a:pt x="176" y="6"/>
                    <a:pt x="176" y="6"/>
                  </a:cubicBezTo>
                  <a:cubicBezTo>
                    <a:pt x="165" y="12"/>
                    <a:pt x="152" y="12"/>
                    <a:pt x="142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30" y="0"/>
                    <a:pt x="117" y="0"/>
                    <a:pt x="107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96" y="12"/>
                    <a:pt x="83" y="12"/>
                    <a:pt x="72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1" y="0"/>
                    <a:pt x="48" y="0"/>
                    <a:pt x="37" y="6"/>
                  </a:cubicBezTo>
                  <a:cubicBezTo>
                    <a:pt x="21" y="14"/>
                    <a:pt x="0" y="29"/>
                    <a:pt x="0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2" y="65"/>
                    <a:pt x="58" y="69"/>
                    <a:pt x="89" y="61"/>
                  </a:cubicBezTo>
                  <a:cubicBezTo>
                    <a:pt x="112" y="66"/>
                    <a:pt x="136" y="66"/>
                    <a:pt x="158" y="61"/>
                  </a:cubicBezTo>
                  <a:cubicBezTo>
                    <a:pt x="189" y="69"/>
                    <a:pt x="246" y="64"/>
                    <a:pt x="248" y="47"/>
                  </a:cubicBezTo>
                  <a:cubicBezTo>
                    <a:pt x="248" y="46"/>
                    <a:pt x="248" y="46"/>
                    <a:pt x="248" y="45"/>
                  </a:cubicBezTo>
                  <a:cubicBezTo>
                    <a:pt x="248" y="29"/>
                    <a:pt x="226" y="14"/>
                    <a:pt x="210" y="6"/>
                  </a:cubicBezTo>
                  <a:cubicBezTo>
                    <a:pt x="200" y="0"/>
                    <a:pt x="187" y="0"/>
                    <a:pt x="176" y="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任意多边形 36">
              <a:extLst>
                <a:ext uri="{FF2B5EF4-FFF2-40B4-BE49-F238E27FC236}">
                  <a16:creationId xmlns:a16="http://schemas.microsoft.com/office/drawing/2014/main" xmlns="" id="{E5947249-A459-4F89-98E8-6AE7680CD342}"/>
                </a:ext>
              </a:extLst>
            </p:cNvPr>
            <p:cNvSpPr/>
            <p:nvPr/>
          </p:nvSpPr>
          <p:spPr bwMode="auto">
            <a:xfrm>
              <a:off x="5435600" y="2016126"/>
              <a:ext cx="461963" cy="128588"/>
            </a:xfrm>
            <a:custGeom>
              <a:avLst/>
              <a:gdLst>
                <a:gd name="T0" fmla="*/ 176 w 247"/>
                <a:gd name="T1" fmla="*/ 5 h 69"/>
                <a:gd name="T2" fmla="*/ 175 w 247"/>
                <a:gd name="T3" fmla="*/ 6 h 69"/>
                <a:gd name="T4" fmla="*/ 141 w 247"/>
                <a:gd name="T5" fmla="*/ 6 h 69"/>
                <a:gd name="T6" fmla="*/ 140 w 247"/>
                <a:gd name="T7" fmla="*/ 5 h 69"/>
                <a:gd name="T8" fmla="*/ 106 w 247"/>
                <a:gd name="T9" fmla="*/ 5 h 69"/>
                <a:gd name="T10" fmla="*/ 106 w 247"/>
                <a:gd name="T11" fmla="*/ 6 h 69"/>
                <a:gd name="T12" fmla="*/ 72 w 247"/>
                <a:gd name="T13" fmla="*/ 6 h 69"/>
                <a:gd name="T14" fmla="*/ 71 w 247"/>
                <a:gd name="T15" fmla="*/ 5 h 69"/>
                <a:gd name="T16" fmla="*/ 37 w 247"/>
                <a:gd name="T17" fmla="*/ 5 h 69"/>
                <a:gd name="T18" fmla="*/ 0 w 247"/>
                <a:gd name="T19" fmla="*/ 45 h 69"/>
                <a:gd name="T20" fmla="*/ 0 w 247"/>
                <a:gd name="T21" fmla="*/ 47 h 69"/>
                <a:gd name="T22" fmla="*/ 88 w 247"/>
                <a:gd name="T23" fmla="*/ 60 h 69"/>
                <a:gd name="T24" fmla="*/ 158 w 247"/>
                <a:gd name="T25" fmla="*/ 60 h 69"/>
                <a:gd name="T26" fmla="*/ 247 w 247"/>
                <a:gd name="T27" fmla="*/ 46 h 69"/>
                <a:gd name="T28" fmla="*/ 247 w 247"/>
                <a:gd name="T29" fmla="*/ 45 h 69"/>
                <a:gd name="T30" fmla="*/ 210 w 247"/>
                <a:gd name="T31" fmla="*/ 5 h 69"/>
                <a:gd name="T32" fmla="*/ 176 w 247"/>
                <a:gd name="T33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69">
                  <a:moveTo>
                    <a:pt x="176" y="5"/>
                  </a:moveTo>
                  <a:cubicBezTo>
                    <a:pt x="175" y="6"/>
                    <a:pt x="175" y="6"/>
                    <a:pt x="175" y="6"/>
                  </a:cubicBezTo>
                  <a:cubicBezTo>
                    <a:pt x="165" y="11"/>
                    <a:pt x="152" y="11"/>
                    <a:pt x="141" y="6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0" y="0"/>
                    <a:pt x="117" y="0"/>
                    <a:pt x="106" y="5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95" y="11"/>
                    <a:pt x="82" y="11"/>
                    <a:pt x="72" y="6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60" y="0"/>
                    <a:pt x="47" y="0"/>
                    <a:pt x="37" y="5"/>
                  </a:cubicBezTo>
                  <a:cubicBezTo>
                    <a:pt x="21" y="14"/>
                    <a:pt x="0" y="28"/>
                    <a:pt x="0" y="45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2" y="64"/>
                    <a:pt x="58" y="68"/>
                    <a:pt x="88" y="60"/>
                  </a:cubicBezTo>
                  <a:cubicBezTo>
                    <a:pt x="111" y="66"/>
                    <a:pt x="135" y="66"/>
                    <a:pt x="158" y="60"/>
                  </a:cubicBezTo>
                  <a:cubicBezTo>
                    <a:pt x="189" y="69"/>
                    <a:pt x="246" y="64"/>
                    <a:pt x="247" y="46"/>
                  </a:cubicBezTo>
                  <a:cubicBezTo>
                    <a:pt x="247" y="46"/>
                    <a:pt x="247" y="45"/>
                    <a:pt x="247" y="45"/>
                  </a:cubicBezTo>
                  <a:cubicBezTo>
                    <a:pt x="247" y="28"/>
                    <a:pt x="226" y="13"/>
                    <a:pt x="210" y="5"/>
                  </a:cubicBezTo>
                  <a:cubicBezTo>
                    <a:pt x="199" y="0"/>
                    <a:pt x="186" y="0"/>
                    <a:pt x="176" y="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任意多边形 37">
              <a:extLst>
                <a:ext uri="{FF2B5EF4-FFF2-40B4-BE49-F238E27FC236}">
                  <a16:creationId xmlns:a16="http://schemas.microsoft.com/office/drawing/2014/main" xmlns="" id="{B63ECD2A-CD23-4971-9972-C6497546D83E}"/>
                </a:ext>
              </a:extLst>
            </p:cNvPr>
            <p:cNvSpPr/>
            <p:nvPr/>
          </p:nvSpPr>
          <p:spPr bwMode="auto">
            <a:xfrm>
              <a:off x="6780213" y="1690688"/>
              <a:ext cx="463550" cy="128588"/>
            </a:xfrm>
            <a:custGeom>
              <a:avLst/>
              <a:gdLst>
                <a:gd name="T0" fmla="*/ 176 w 248"/>
                <a:gd name="T1" fmla="*/ 6 h 69"/>
                <a:gd name="T2" fmla="*/ 176 w 248"/>
                <a:gd name="T3" fmla="*/ 6 h 69"/>
                <a:gd name="T4" fmla="*/ 141 w 248"/>
                <a:gd name="T5" fmla="*/ 6 h 69"/>
                <a:gd name="T6" fmla="*/ 141 w 248"/>
                <a:gd name="T7" fmla="*/ 6 h 69"/>
                <a:gd name="T8" fmla="*/ 106 w 248"/>
                <a:gd name="T9" fmla="*/ 6 h 69"/>
                <a:gd name="T10" fmla="*/ 106 w 248"/>
                <a:gd name="T11" fmla="*/ 6 h 69"/>
                <a:gd name="T12" fmla="*/ 72 w 248"/>
                <a:gd name="T13" fmla="*/ 6 h 69"/>
                <a:gd name="T14" fmla="*/ 71 w 248"/>
                <a:gd name="T15" fmla="*/ 6 h 69"/>
                <a:gd name="T16" fmla="*/ 37 w 248"/>
                <a:gd name="T17" fmla="*/ 6 h 69"/>
                <a:gd name="T18" fmla="*/ 0 w 248"/>
                <a:gd name="T19" fmla="*/ 45 h 69"/>
                <a:gd name="T20" fmla="*/ 0 w 248"/>
                <a:gd name="T21" fmla="*/ 47 h 69"/>
                <a:gd name="T22" fmla="*/ 88 w 248"/>
                <a:gd name="T23" fmla="*/ 61 h 69"/>
                <a:gd name="T24" fmla="*/ 158 w 248"/>
                <a:gd name="T25" fmla="*/ 61 h 69"/>
                <a:gd name="T26" fmla="*/ 248 w 248"/>
                <a:gd name="T27" fmla="*/ 47 h 69"/>
                <a:gd name="T28" fmla="*/ 248 w 248"/>
                <a:gd name="T29" fmla="*/ 45 h 69"/>
                <a:gd name="T30" fmla="*/ 210 w 248"/>
                <a:gd name="T31" fmla="*/ 6 h 69"/>
                <a:gd name="T32" fmla="*/ 176 w 248"/>
                <a:gd name="T33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69">
                  <a:moveTo>
                    <a:pt x="176" y="6"/>
                  </a:moveTo>
                  <a:cubicBezTo>
                    <a:pt x="176" y="6"/>
                    <a:pt x="176" y="6"/>
                    <a:pt x="176" y="6"/>
                  </a:cubicBezTo>
                  <a:cubicBezTo>
                    <a:pt x="165" y="12"/>
                    <a:pt x="152" y="12"/>
                    <a:pt x="141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30" y="0"/>
                    <a:pt x="117" y="0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95" y="12"/>
                    <a:pt x="82" y="12"/>
                    <a:pt x="72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0" y="0"/>
                    <a:pt x="48" y="0"/>
                    <a:pt x="37" y="6"/>
                  </a:cubicBezTo>
                  <a:cubicBezTo>
                    <a:pt x="21" y="14"/>
                    <a:pt x="0" y="29"/>
                    <a:pt x="0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2" y="64"/>
                    <a:pt x="58" y="69"/>
                    <a:pt x="88" y="61"/>
                  </a:cubicBezTo>
                  <a:cubicBezTo>
                    <a:pt x="111" y="66"/>
                    <a:pt x="135" y="66"/>
                    <a:pt x="158" y="61"/>
                  </a:cubicBezTo>
                  <a:cubicBezTo>
                    <a:pt x="189" y="69"/>
                    <a:pt x="246" y="64"/>
                    <a:pt x="248" y="47"/>
                  </a:cubicBezTo>
                  <a:cubicBezTo>
                    <a:pt x="248" y="46"/>
                    <a:pt x="248" y="46"/>
                    <a:pt x="248" y="45"/>
                  </a:cubicBezTo>
                  <a:cubicBezTo>
                    <a:pt x="248" y="28"/>
                    <a:pt x="226" y="14"/>
                    <a:pt x="210" y="6"/>
                  </a:cubicBezTo>
                  <a:cubicBezTo>
                    <a:pt x="199" y="0"/>
                    <a:pt x="187" y="0"/>
                    <a:pt x="176" y="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矩形 38">
              <a:extLst>
                <a:ext uri="{FF2B5EF4-FFF2-40B4-BE49-F238E27FC236}">
                  <a16:creationId xmlns:a16="http://schemas.microsoft.com/office/drawing/2014/main" xmlns="" id="{1BF9B082-621A-4416-87CB-6AA3183AA3BC}"/>
                </a:ext>
              </a:extLst>
            </p:cNvPr>
            <p:cNvSpPr/>
            <p:nvPr/>
          </p:nvSpPr>
          <p:spPr bwMode="auto">
            <a:xfrm>
              <a:off x="2654300" y="5513388"/>
              <a:ext cx="6877050" cy="12700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93" name="Text Placeholder 3"/>
          <p:cNvSpPr txBox="1">
            <a:spLocks/>
          </p:cNvSpPr>
          <p:nvPr/>
        </p:nvSpPr>
        <p:spPr>
          <a:xfrm>
            <a:off x="7986648" y="3682578"/>
            <a:ext cx="923330" cy="5539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3877">
              <a:spcBef>
                <a:spcPct val="20000"/>
              </a:spcBef>
              <a:defRPr/>
            </a:pPr>
            <a:r>
              <a:rPr lang="en-US" sz="3600" dirty="0">
                <a:solidFill>
                  <a:sysClr val="window" lastClr="FFFFFF"/>
                </a:solidFill>
                <a:latin typeface="Arial"/>
              </a:rPr>
              <a:t>50%</a:t>
            </a:r>
          </a:p>
        </p:txBody>
      </p:sp>
      <p:graphicFrame>
        <p:nvGraphicFramePr>
          <p:cNvPr id="595" name="Chart 61"/>
          <p:cNvGraphicFramePr/>
          <p:nvPr>
            <p:extLst>
              <p:ext uri="{D42A27DB-BD31-4B8C-83A1-F6EECF244321}">
                <p14:modId xmlns:p14="http://schemas.microsoft.com/office/powerpoint/2010/main" val="968239256"/>
              </p:ext>
            </p:extLst>
          </p:nvPr>
        </p:nvGraphicFramePr>
        <p:xfrm>
          <a:off x="4872783" y="740835"/>
          <a:ext cx="1862892" cy="1639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598" name="Chart 61"/>
          <p:cNvGraphicFramePr/>
          <p:nvPr>
            <p:extLst>
              <p:ext uri="{D42A27DB-BD31-4B8C-83A1-F6EECF244321}">
                <p14:modId xmlns:p14="http://schemas.microsoft.com/office/powerpoint/2010/main" val="1120313484"/>
              </p:ext>
            </p:extLst>
          </p:nvPr>
        </p:nvGraphicFramePr>
        <p:xfrm>
          <a:off x="4947006" y="2909515"/>
          <a:ext cx="1686793" cy="1681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99" name="Chart 61"/>
          <p:cNvGraphicFramePr/>
          <p:nvPr>
            <p:extLst>
              <p:ext uri="{D42A27DB-BD31-4B8C-83A1-F6EECF244321}">
                <p14:modId xmlns:p14="http://schemas.microsoft.com/office/powerpoint/2010/main" val="1586614584"/>
              </p:ext>
            </p:extLst>
          </p:nvPr>
        </p:nvGraphicFramePr>
        <p:xfrm>
          <a:off x="5120576" y="4979394"/>
          <a:ext cx="1609319" cy="164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00" name="Text Placeholder 3"/>
          <p:cNvSpPr txBox="1">
            <a:spLocks/>
          </p:cNvSpPr>
          <p:nvPr/>
        </p:nvSpPr>
        <p:spPr>
          <a:xfrm>
            <a:off x="5514146" y="3527503"/>
            <a:ext cx="69249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3877">
              <a:spcBef>
                <a:spcPct val="20000"/>
              </a:spcBef>
              <a:defRPr/>
            </a:pPr>
            <a:r>
              <a:rPr lang="ru-RU" sz="2700" dirty="0">
                <a:solidFill>
                  <a:srgbClr val="FF0000"/>
                </a:solidFill>
                <a:latin typeface="Arial"/>
              </a:rPr>
              <a:t>33</a:t>
            </a:r>
            <a:r>
              <a:rPr lang="en-US" sz="2700" dirty="0">
                <a:solidFill>
                  <a:srgbClr val="FF0000"/>
                </a:solidFill>
                <a:latin typeface="Arial"/>
              </a:rPr>
              <a:t>%</a:t>
            </a:r>
          </a:p>
        </p:txBody>
      </p:sp>
      <p:sp>
        <p:nvSpPr>
          <p:cNvPr id="601" name="Text Placeholder 3"/>
          <p:cNvSpPr txBox="1">
            <a:spLocks/>
          </p:cNvSpPr>
          <p:nvPr/>
        </p:nvSpPr>
        <p:spPr>
          <a:xfrm>
            <a:off x="5559117" y="5431901"/>
            <a:ext cx="50013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3877">
              <a:spcBef>
                <a:spcPct val="20000"/>
              </a:spcBef>
              <a:defRPr/>
            </a:pPr>
            <a:r>
              <a:rPr lang="ru-RU" sz="2700" dirty="0">
                <a:solidFill>
                  <a:srgbClr val="FF0000"/>
                </a:solidFill>
                <a:latin typeface="Arial"/>
              </a:rPr>
              <a:t>2</a:t>
            </a:r>
            <a:r>
              <a:rPr lang="en-US" sz="2700" dirty="0">
                <a:solidFill>
                  <a:srgbClr val="FF0000"/>
                </a:solidFill>
                <a:latin typeface="Arial"/>
              </a:rPr>
              <a:t>%</a:t>
            </a:r>
          </a:p>
        </p:txBody>
      </p:sp>
      <p:sp>
        <p:nvSpPr>
          <p:cNvPr id="602" name="Text Placeholder 3"/>
          <p:cNvSpPr txBox="1">
            <a:spLocks/>
          </p:cNvSpPr>
          <p:nvPr/>
        </p:nvSpPr>
        <p:spPr>
          <a:xfrm>
            <a:off x="5457980" y="1217594"/>
            <a:ext cx="69249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3877">
              <a:spcBef>
                <a:spcPct val="20000"/>
              </a:spcBef>
              <a:defRPr/>
            </a:pPr>
            <a:r>
              <a:rPr lang="ru-RU" sz="2700" dirty="0">
                <a:solidFill>
                  <a:srgbClr val="FF0000"/>
                </a:solidFill>
                <a:latin typeface="Arial"/>
              </a:rPr>
              <a:t>65</a:t>
            </a:r>
            <a:r>
              <a:rPr lang="en-US" sz="2700" dirty="0">
                <a:solidFill>
                  <a:srgbClr val="FF0000"/>
                </a:solidFill>
                <a:latin typeface="Arial"/>
              </a:rPr>
              <a:t>%</a:t>
            </a:r>
          </a:p>
        </p:txBody>
      </p:sp>
      <p:graphicFrame>
        <p:nvGraphicFramePr>
          <p:cNvPr id="470" name="Chart 63"/>
          <p:cNvGraphicFramePr/>
          <p:nvPr>
            <p:extLst>
              <p:ext uri="{D42A27DB-BD31-4B8C-83A1-F6EECF244321}">
                <p14:modId xmlns:p14="http://schemas.microsoft.com/office/powerpoint/2010/main" val="3887407244"/>
              </p:ext>
            </p:extLst>
          </p:nvPr>
        </p:nvGraphicFramePr>
        <p:xfrm>
          <a:off x="6047190" y="353882"/>
          <a:ext cx="4164294" cy="226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72" name="TextBox 471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7496881" y="1595420"/>
            <a:ext cx="765766" cy="395861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algn="ctr" defTabSz="1033877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sp>
        <p:nvSpPr>
          <p:cNvPr id="585" name="TextBox 584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8085172" y="1598006"/>
            <a:ext cx="765766" cy="395861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algn="ctr" defTabSz="1033877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grpSp>
        <p:nvGrpSpPr>
          <p:cNvPr id="604" name="组合 1"/>
          <p:cNvGrpSpPr/>
          <p:nvPr/>
        </p:nvGrpSpPr>
        <p:grpSpPr>
          <a:xfrm>
            <a:off x="8708516" y="614727"/>
            <a:ext cx="1891563" cy="1762493"/>
            <a:chOff x="3656688" y="1137790"/>
            <a:chExt cx="4878624" cy="5009010"/>
          </a:xfrm>
        </p:grpSpPr>
        <p:sp>
          <p:nvSpPr>
            <p:cNvPr id="605" name="任意多边形 17">
              <a:extLst>
                <a:ext uri="{FF2B5EF4-FFF2-40B4-BE49-F238E27FC236}">
                  <a16:creationId xmlns:a16="http://schemas.microsoft.com/office/drawing/2014/main" xmlns="" id="{946DB94E-E55F-47B5-A829-F7B52932E908}"/>
                </a:ext>
              </a:extLst>
            </p:cNvPr>
            <p:cNvSpPr/>
            <p:nvPr/>
          </p:nvSpPr>
          <p:spPr>
            <a:xfrm>
              <a:off x="5226714" y="5925149"/>
              <a:ext cx="2022563" cy="221651"/>
            </a:xfrm>
            <a:custGeom>
              <a:avLst/>
              <a:gdLst>
                <a:gd name="connsiteX0" fmla="*/ 1668780 w 1668780"/>
                <a:gd name="connsiteY0" fmla="*/ 91440 h 182880"/>
                <a:gd name="connsiteX1" fmla="*/ 834390 w 1668780"/>
                <a:gd name="connsiteY1" fmla="*/ 182880 h 182880"/>
                <a:gd name="connsiteX2" fmla="*/ 0 w 1668780"/>
                <a:gd name="connsiteY2" fmla="*/ 91440 h 182880"/>
                <a:gd name="connsiteX3" fmla="*/ 834390 w 1668780"/>
                <a:gd name="connsiteY3" fmla="*/ 0 h 182880"/>
                <a:gd name="connsiteX4" fmla="*/ 1668780 w 1668780"/>
                <a:gd name="connsiteY4" fmla="*/ 9144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780" h="182880">
                  <a:moveTo>
                    <a:pt x="1668780" y="91440"/>
                  </a:moveTo>
                  <a:cubicBezTo>
                    <a:pt x="1668780" y="141941"/>
                    <a:pt x="1295211" y="182880"/>
                    <a:pt x="834390" y="182880"/>
                  </a:cubicBezTo>
                  <a:cubicBezTo>
                    <a:pt x="373569" y="182880"/>
                    <a:pt x="0" y="141941"/>
                    <a:pt x="0" y="91440"/>
                  </a:cubicBezTo>
                  <a:cubicBezTo>
                    <a:pt x="0" y="40939"/>
                    <a:pt x="373569" y="0"/>
                    <a:pt x="834390" y="0"/>
                  </a:cubicBezTo>
                  <a:cubicBezTo>
                    <a:pt x="1295211" y="0"/>
                    <a:pt x="1668780" y="40939"/>
                    <a:pt x="1668780" y="91440"/>
                  </a:cubicBezTo>
                  <a:close/>
                </a:path>
              </a:pathLst>
            </a:custGeom>
            <a:solidFill>
              <a:srgbClr val="EAF2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6" name="任意多边形 4">
              <a:extLst>
                <a:ext uri="{FF2B5EF4-FFF2-40B4-BE49-F238E27FC236}">
                  <a16:creationId xmlns:a16="http://schemas.microsoft.com/office/drawing/2014/main" xmlns="" id="{E19CCD6A-5A56-4CBB-B91A-3A7431F7402D}"/>
                </a:ext>
              </a:extLst>
            </p:cNvPr>
            <p:cNvSpPr/>
            <p:nvPr/>
          </p:nvSpPr>
          <p:spPr>
            <a:xfrm>
              <a:off x="4002199" y="1137790"/>
              <a:ext cx="4484858" cy="3493744"/>
            </a:xfrm>
            <a:custGeom>
              <a:avLst/>
              <a:gdLst>
                <a:gd name="connsiteX0" fmla="*/ 2209522 w 3700375"/>
                <a:gd name="connsiteY0" fmla="*/ 2856994 h 2882625"/>
                <a:gd name="connsiteX1" fmla="*/ 2859127 w 3700375"/>
                <a:gd name="connsiteY1" fmla="*/ 2736979 h 2882625"/>
                <a:gd name="connsiteX2" fmla="*/ 3088679 w 3700375"/>
                <a:gd name="connsiteY2" fmla="*/ 2513142 h 2882625"/>
                <a:gd name="connsiteX3" fmla="*/ 3111539 w 3700375"/>
                <a:gd name="connsiteY3" fmla="*/ 2359789 h 2882625"/>
                <a:gd name="connsiteX4" fmla="*/ 3646844 w 3700375"/>
                <a:gd name="connsiteY4" fmla="*/ 1643509 h 2882625"/>
                <a:gd name="connsiteX5" fmla="*/ 3696374 w 3700375"/>
                <a:gd name="connsiteY5" fmla="*/ 1426339 h 2882625"/>
                <a:gd name="connsiteX6" fmla="*/ 3521114 w 3700375"/>
                <a:gd name="connsiteY6" fmla="*/ 1222504 h 2882625"/>
                <a:gd name="connsiteX7" fmla="*/ 3272512 w 3700375"/>
                <a:gd name="connsiteY7" fmla="*/ 1098679 h 2882625"/>
                <a:gd name="connsiteX8" fmla="*/ 3050579 w 3700375"/>
                <a:gd name="connsiteY8" fmla="*/ 801499 h 2882625"/>
                <a:gd name="connsiteX9" fmla="*/ 2454314 w 3700375"/>
                <a:gd name="connsiteY9" fmla="*/ 6161 h 2882625"/>
                <a:gd name="connsiteX10" fmla="*/ 1206539 w 3700375"/>
                <a:gd name="connsiteY10" fmla="*/ 605284 h 2882625"/>
                <a:gd name="connsiteX11" fmla="*/ 23534 w 3700375"/>
                <a:gd name="connsiteY11" fmla="*/ 1214884 h 2882625"/>
                <a:gd name="connsiteX12" fmla="*/ 564554 w 3700375"/>
                <a:gd name="connsiteY12" fmla="*/ 2154049 h 2882625"/>
                <a:gd name="connsiteX13" fmla="*/ 692189 w 3700375"/>
                <a:gd name="connsiteY13" fmla="*/ 2567434 h 2882625"/>
                <a:gd name="connsiteX14" fmla="*/ 1583729 w 3700375"/>
                <a:gd name="connsiteY14" fmla="*/ 2757934 h 2882625"/>
                <a:gd name="connsiteX15" fmla="*/ 2209522 w 3700375"/>
                <a:gd name="connsiteY15" fmla="*/ 2856994 h 288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0375" h="2882625">
                  <a:moveTo>
                    <a:pt x="2209522" y="2856994"/>
                  </a:moveTo>
                  <a:cubicBezTo>
                    <a:pt x="2430502" y="2877949"/>
                    <a:pt x="2658149" y="2830324"/>
                    <a:pt x="2859127" y="2736979"/>
                  </a:cubicBezTo>
                  <a:cubicBezTo>
                    <a:pt x="2959139" y="2690307"/>
                    <a:pt x="3057247" y="2618869"/>
                    <a:pt x="3088679" y="2513142"/>
                  </a:cubicBezTo>
                  <a:cubicBezTo>
                    <a:pt x="3103919" y="2463612"/>
                    <a:pt x="3102967" y="2410272"/>
                    <a:pt x="3111539" y="2359789"/>
                  </a:cubicBezTo>
                  <a:cubicBezTo>
                    <a:pt x="3161069" y="2061657"/>
                    <a:pt x="3496349" y="1905447"/>
                    <a:pt x="3646844" y="1643509"/>
                  </a:cubicBezTo>
                  <a:cubicBezTo>
                    <a:pt x="3684944" y="1577787"/>
                    <a:pt x="3710662" y="1500634"/>
                    <a:pt x="3696374" y="1426339"/>
                  </a:cubicBezTo>
                  <a:cubicBezTo>
                    <a:pt x="3678277" y="1335852"/>
                    <a:pt x="3602077" y="1267272"/>
                    <a:pt x="3521114" y="1222504"/>
                  </a:cubicBezTo>
                  <a:cubicBezTo>
                    <a:pt x="3440152" y="1177737"/>
                    <a:pt x="3350617" y="1149162"/>
                    <a:pt x="3272512" y="1098679"/>
                  </a:cubicBezTo>
                  <a:cubicBezTo>
                    <a:pt x="3165832" y="1030099"/>
                    <a:pt x="3070582" y="926276"/>
                    <a:pt x="3050579" y="801499"/>
                  </a:cubicBezTo>
                  <a:cubicBezTo>
                    <a:pt x="3014384" y="566232"/>
                    <a:pt x="3018194" y="88076"/>
                    <a:pt x="2454314" y="6161"/>
                  </a:cubicBezTo>
                  <a:cubicBezTo>
                    <a:pt x="1944727" y="-66229"/>
                    <a:pt x="1427519" y="521464"/>
                    <a:pt x="1206539" y="605284"/>
                  </a:cubicBezTo>
                  <a:cubicBezTo>
                    <a:pt x="715049" y="791022"/>
                    <a:pt x="144502" y="735776"/>
                    <a:pt x="23534" y="1214884"/>
                  </a:cubicBezTo>
                  <a:cubicBezTo>
                    <a:pt x="-120293" y="1786384"/>
                    <a:pt x="436919" y="2068324"/>
                    <a:pt x="564554" y="2154049"/>
                  </a:cubicBezTo>
                  <a:cubicBezTo>
                    <a:pt x="692189" y="2238822"/>
                    <a:pt x="735052" y="2419797"/>
                    <a:pt x="692189" y="2567434"/>
                  </a:cubicBezTo>
                  <a:cubicBezTo>
                    <a:pt x="577889" y="2958912"/>
                    <a:pt x="1085572" y="2939862"/>
                    <a:pt x="1583729" y="2757934"/>
                  </a:cubicBezTo>
                  <a:cubicBezTo>
                    <a:pt x="2081887" y="2575054"/>
                    <a:pt x="1920914" y="2830324"/>
                    <a:pt x="2209522" y="2856994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7" name="弧形 175">
              <a:extLst>
                <a:ext uri="{FF2B5EF4-FFF2-40B4-BE49-F238E27FC236}">
                  <a16:creationId xmlns:a16="http://schemas.microsoft.com/office/drawing/2014/main" xmlns="" id="{48A0F89E-36AB-4193-AD76-E3D287FD6786}"/>
                </a:ext>
              </a:extLst>
            </p:cNvPr>
            <p:cNvSpPr/>
            <p:nvPr/>
          </p:nvSpPr>
          <p:spPr>
            <a:xfrm rot="18900000">
              <a:off x="4276253" y="2082674"/>
              <a:ext cx="3929644" cy="3929644"/>
            </a:xfrm>
            <a:prstGeom prst="arc">
              <a:avLst>
                <a:gd name="adj1" fmla="val 2646439"/>
                <a:gd name="adj2" fmla="val 13507028"/>
              </a:avLst>
            </a:prstGeom>
            <a:solidFill>
              <a:srgbClr val="7FD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8" name="任意多边形 5">
              <a:extLst>
                <a:ext uri="{FF2B5EF4-FFF2-40B4-BE49-F238E27FC236}">
                  <a16:creationId xmlns:a16="http://schemas.microsoft.com/office/drawing/2014/main" xmlns="" id="{C3757748-CF3E-4DFF-8FA1-297661DFD1CF}"/>
                </a:ext>
              </a:extLst>
            </p:cNvPr>
            <p:cNvSpPr/>
            <p:nvPr/>
          </p:nvSpPr>
          <p:spPr>
            <a:xfrm>
              <a:off x="6879859" y="1729111"/>
              <a:ext cx="456000" cy="150364"/>
            </a:xfrm>
            <a:custGeom>
              <a:avLst/>
              <a:gdLst>
                <a:gd name="connsiteX0" fmla="*/ 0 w 376237"/>
                <a:gd name="connsiteY0" fmla="*/ 124063 h 124063"/>
                <a:gd name="connsiteX1" fmla="*/ 376238 w 376237"/>
                <a:gd name="connsiteY1" fmla="*/ 124063 h 124063"/>
                <a:gd name="connsiteX2" fmla="*/ 276225 w 376237"/>
                <a:gd name="connsiteY2" fmla="*/ 85963 h 124063"/>
                <a:gd name="connsiteX3" fmla="*/ 77152 w 376237"/>
                <a:gd name="connsiteY3" fmla="*/ 61198 h 124063"/>
                <a:gd name="connsiteX4" fmla="*/ 0 w 376237"/>
                <a:gd name="connsiteY4" fmla="*/ 124063 h 12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7" h="124063">
                  <a:moveTo>
                    <a:pt x="0" y="124063"/>
                  </a:moveTo>
                  <a:lnTo>
                    <a:pt x="376238" y="124063"/>
                  </a:lnTo>
                  <a:cubicBezTo>
                    <a:pt x="376238" y="124063"/>
                    <a:pt x="367665" y="51673"/>
                    <a:pt x="276225" y="85963"/>
                  </a:cubicBezTo>
                  <a:cubicBezTo>
                    <a:pt x="220027" y="-36909"/>
                    <a:pt x="115252" y="-12144"/>
                    <a:pt x="77152" y="61198"/>
                  </a:cubicBezTo>
                  <a:cubicBezTo>
                    <a:pt x="22860" y="43101"/>
                    <a:pt x="0" y="124063"/>
                    <a:pt x="0" y="1240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09" name="组合 6">
              <a:extLst>
                <a:ext uri="{FF2B5EF4-FFF2-40B4-BE49-F238E27FC236}">
                  <a16:creationId xmlns:a16="http://schemas.microsoft.com/office/drawing/2014/main" xmlns="" id="{6CF7464A-F562-462D-9D26-A603243EC28A}"/>
                </a:ext>
              </a:extLst>
            </p:cNvPr>
            <p:cNvGrpSpPr/>
            <p:nvPr/>
          </p:nvGrpSpPr>
          <p:grpSpPr>
            <a:xfrm>
              <a:off x="6329195" y="2385620"/>
              <a:ext cx="476779" cy="584355"/>
              <a:chOff x="6286499" y="2434052"/>
              <a:chExt cx="393382" cy="482141"/>
            </a:xfrm>
          </p:grpSpPr>
          <p:sp>
            <p:nvSpPr>
              <p:cNvPr id="728" name="任意多边形 7">
                <a:extLst>
                  <a:ext uri="{FF2B5EF4-FFF2-40B4-BE49-F238E27FC236}">
                    <a16:creationId xmlns:a16="http://schemas.microsoft.com/office/drawing/2014/main" xmlns="" id="{AA734D37-3CCA-4E52-B51F-84D7E9900DA4}"/>
                  </a:ext>
                </a:extLst>
              </p:cNvPr>
              <p:cNvSpPr/>
              <p:nvPr/>
            </p:nvSpPr>
            <p:spPr>
              <a:xfrm>
                <a:off x="6286499" y="2434052"/>
                <a:ext cx="392430" cy="481186"/>
              </a:xfrm>
              <a:custGeom>
                <a:avLst/>
                <a:gdLst>
                  <a:gd name="connsiteX0" fmla="*/ 0 w 392430"/>
                  <a:gd name="connsiteY0" fmla="*/ 10062 h 481186"/>
                  <a:gd name="connsiteX1" fmla="*/ 308610 w 392430"/>
                  <a:gd name="connsiteY1" fmla="*/ 217707 h 481186"/>
                  <a:gd name="connsiteX2" fmla="*/ 392430 w 392430"/>
                  <a:gd name="connsiteY2" fmla="*/ 478692 h 481186"/>
                  <a:gd name="connsiteX3" fmla="*/ 104775 w 392430"/>
                  <a:gd name="connsiteY3" fmla="*/ 303432 h 481186"/>
                  <a:gd name="connsiteX4" fmla="*/ 0 w 392430"/>
                  <a:gd name="connsiteY4" fmla="*/ 10062 h 4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30" h="481186">
                    <a:moveTo>
                      <a:pt x="0" y="10062"/>
                    </a:moveTo>
                    <a:cubicBezTo>
                      <a:pt x="101917" y="-20418"/>
                      <a:pt x="270510" y="10062"/>
                      <a:pt x="308610" y="217707"/>
                    </a:cubicBezTo>
                    <a:cubicBezTo>
                      <a:pt x="346710" y="425352"/>
                      <a:pt x="392430" y="478692"/>
                      <a:pt x="392430" y="478692"/>
                    </a:cubicBezTo>
                    <a:cubicBezTo>
                      <a:pt x="392430" y="478692"/>
                      <a:pt x="271463" y="515839"/>
                      <a:pt x="104775" y="303432"/>
                    </a:cubicBezTo>
                    <a:cubicBezTo>
                      <a:pt x="14288" y="189132"/>
                      <a:pt x="0" y="10062"/>
                      <a:pt x="0" y="10062"/>
                    </a:cubicBezTo>
                    <a:close/>
                  </a:path>
                </a:pathLst>
              </a:custGeom>
              <a:solidFill>
                <a:srgbClr val="7AA6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29" name="组合 8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6300787" y="2442209"/>
                <a:ext cx="350519" cy="471487"/>
                <a:chOff x="6300787" y="2442209"/>
                <a:chExt cx="350519" cy="471487"/>
              </a:xfrm>
              <a:solidFill>
                <a:srgbClr val="9BBE4F"/>
              </a:solidFill>
            </p:grpSpPr>
            <p:sp>
              <p:nvSpPr>
                <p:cNvPr id="732" name="任意多边形 9">
                  <a:extLst>
                    <a:ext uri="{FF2B5EF4-FFF2-40B4-BE49-F238E27FC236}">
                      <a16:creationId xmlns:a16="http://schemas.microsoft.com/office/drawing/2014/main" xmlns="" id="{B75F4003-DD88-40D5-A157-229C1DD25AB4}"/>
                    </a:ext>
                  </a:extLst>
                </p:cNvPr>
                <p:cNvSpPr/>
                <p:nvPr/>
              </p:nvSpPr>
              <p:spPr>
                <a:xfrm>
                  <a:off x="6610349" y="2857499"/>
                  <a:ext cx="40957" cy="56197"/>
                </a:xfrm>
                <a:custGeom>
                  <a:avLst/>
                  <a:gdLst>
                    <a:gd name="connsiteX0" fmla="*/ 0 w 40957"/>
                    <a:gd name="connsiteY0" fmla="*/ 7620 h 56197"/>
                    <a:gd name="connsiteX1" fmla="*/ 2857 w 40957"/>
                    <a:gd name="connsiteY1" fmla="*/ 7620 h 56197"/>
                    <a:gd name="connsiteX2" fmla="*/ 39053 w 40957"/>
                    <a:gd name="connsiteY2" fmla="*/ 0 h 56197"/>
                    <a:gd name="connsiteX3" fmla="*/ 40957 w 40957"/>
                    <a:gd name="connsiteY3" fmla="*/ 4763 h 56197"/>
                    <a:gd name="connsiteX4" fmla="*/ 5715 w 40957"/>
                    <a:gd name="connsiteY4" fmla="*/ 13335 h 56197"/>
                    <a:gd name="connsiteX5" fmla="*/ 16193 w 40957"/>
                    <a:gd name="connsiteY5" fmla="*/ 56197 h 56197"/>
                    <a:gd name="connsiteX6" fmla="*/ 10478 w 40957"/>
                    <a:gd name="connsiteY6" fmla="*/ 55245 h 56197"/>
                    <a:gd name="connsiteX7" fmla="*/ 953 w 40957"/>
                    <a:gd name="connsiteY7" fmla="*/ 11430 h 56197"/>
                    <a:gd name="connsiteX8" fmla="*/ 0 w 40957"/>
                    <a:gd name="connsiteY8" fmla="*/ 762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957" h="56197">
                      <a:moveTo>
                        <a:pt x="0" y="7620"/>
                      </a:moveTo>
                      <a:lnTo>
                        <a:pt x="2857" y="7620"/>
                      </a:lnTo>
                      <a:cubicBezTo>
                        <a:pt x="16193" y="7620"/>
                        <a:pt x="30480" y="2858"/>
                        <a:pt x="39053" y="0"/>
                      </a:cubicBezTo>
                      <a:cubicBezTo>
                        <a:pt x="40005" y="1905"/>
                        <a:pt x="40005" y="3810"/>
                        <a:pt x="40957" y="4763"/>
                      </a:cubicBezTo>
                      <a:cubicBezTo>
                        <a:pt x="32385" y="7620"/>
                        <a:pt x="19050" y="12383"/>
                        <a:pt x="5715" y="13335"/>
                      </a:cubicBezTo>
                      <a:cubicBezTo>
                        <a:pt x="6668" y="27622"/>
                        <a:pt x="11430" y="43815"/>
                        <a:pt x="16193" y="56197"/>
                      </a:cubicBezTo>
                      <a:cubicBezTo>
                        <a:pt x="14288" y="56197"/>
                        <a:pt x="12382" y="55245"/>
                        <a:pt x="10478" y="55245"/>
                      </a:cubicBezTo>
                      <a:cubicBezTo>
                        <a:pt x="5715" y="41910"/>
                        <a:pt x="1905" y="25717"/>
                        <a:pt x="953" y="11430"/>
                      </a:cubicBezTo>
                      <a:lnTo>
                        <a:pt x="0" y="7620"/>
                      </a:lnTo>
                      <a:close/>
                    </a:path>
                  </a:pathLst>
                </a:custGeom>
                <a:solidFill>
                  <a:srgbClr val="9BBE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3" name="任意多边形 10">
                  <a:extLst>
                    <a:ext uri="{FF2B5EF4-FFF2-40B4-BE49-F238E27FC236}">
                      <a16:creationId xmlns:a16="http://schemas.microsoft.com/office/drawing/2014/main" xmlns="" id="{5BEF2210-05AC-4BF7-8E6C-A4DC51E612C8}"/>
                    </a:ext>
                  </a:extLst>
                </p:cNvPr>
                <p:cNvSpPr/>
                <p:nvPr/>
              </p:nvSpPr>
              <p:spPr>
                <a:xfrm>
                  <a:off x="6546770" y="2782252"/>
                  <a:ext cx="80724" cy="103822"/>
                </a:xfrm>
                <a:custGeom>
                  <a:avLst/>
                  <a:gdLst>
                    <a:gd name="connsiteX0" fmla="*/ 6429 w 80724"/>
                    <a:gd name="connsiteY0" fmla="*/ 18097 h 103822"/>
                    <a:gd name="connsiteX1" fmla="*/ 7382 w 80724"/>
                    <a:gd name="connsiteY1" fmla="*/ 16192 h 103822"/>
                    <a:gd name="connsiteX2" fmla="*/ 9287 w 80724"/>
                    <a:gd name="connsiteY2" fmla="*/ 16192 h 103822"/>
                    <a:gd name="connsiteX3" fmla="*/ 78819 w 80724"/>
                    <a:gd name="connsiteY3" fmla="*/ 0 h 103822"/>
                    <a:gd name="connsiteX4" fmla="*/ 80724 w 80724"/>
                    <a:gd name="connsiteY4" fmla="*/ 4763 h 103822"/>
                    <a:gd name="connsiteX5" fmla="*/ 12144 w 80724"/>
                    <a:gd name="connsiteY5" fmla="*/ 20955 h 103822"/>
                    <a:gd name="connsiteX6" fmla="*/ 9287 w 80724"/>
                    <a:gd name="connsiteY6" fmla="*/ 103822 h 103822"/>
                    <a:gd name="connsiteX7" fmla="*/ 3572 w 80724"/>
                    <a:gd name="connsiteY7" fmla="*/ 100965 h 103822"/>
                    <a:gd name="connsiteX8" fmla="*/ 6429 w 80724"/>
                    <a:gd name="connsiteY8" fmla="*/ 18097 h 103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724" h="103822">
                      <a:moveTo>
                        <a:pt x="6429" y="18097"/>
                      </a:moveTo>
                      <a:lnTo>
                        <a:pt x="7382" y="16192"/>
                      </a:lnTo>
                      <a:lnTo>
                        <a:pt x="9287" y="16192"/>
                      </a:lnTo>
                      <a:cubicBezTo>
                        <a:pt x="32147" y="14288"/>
                        <a:pt x="64532" y="3810"/>
                        <a:pt x="78819" y="0"/>
                      </a:cubicBezTo>
                      <a:cubicBezTo>
                        <a:pt x="79772" y="1905"/>
                        <a:pt x="79772" y="3810"/>
                        <a:pt x="80724" y="4763"/>
                      </a:cubicBezTo>
                      <a:cubicBezTo>
                        <a:pt x="67389" y="9525"/>
                        <a:pt x="35004" y="18097"/>
                        <a:pt x="12144" y="20955"/>
                      </a:cubicBezTo>
                      <a:cubicBezTo>
                        <a:pt x="3572" y="48577"/>
                        <a:pt x="6429" y="85725"/>
                        <a:pt x="9287" y="103822"/>
                      </a:cubicBezTo>
                      <a:cubicBezTo>
                        <a:pt x="7382" y="102870"/>
                        <a:pt x="5477" y="101917"/>
                        <a:pt x="3572" y="100965"/>
                      </a:cubicBezTo>
                      <a:cubicBezTo>
                        <a:pt x="-238" y="80963"/>
                        <a:pt x="-3096" y="45720"/>
                        <a:pt x="6429" y="18097"/>
                      </a:cubicBezTo>
                      <a:close/>
                    </a:path>
                  </a:pathLst>
                </a:custGeom>
                <a:solidFill>
                  <a:srgbClr val="9BBE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4" name="任意多边形 11">
                  <a:extLst>
                    <a:ext uri="{FF2B5EF4-FFF2-40B4-BE49-F238E27FC236}">
                      <a16:creationId xmlns:a16="http://schemas.microsoft.com/office/drawing/2014/main" xmlns="" id="{67130AB8-A300-4DC3-8A18-59145B81A6B9}"/>
                    </a:ext>
                  </a:extLst>
                </p:cNvPr>
                <p:cNvSpPr/>
                <p:nvPr/>
              </p:nvSpPr>
              <p:spPr>
                <a:xfrm>
                  <a:off x="6470332" y="2700337"/>
                  <a:ext cx="136207" cy="127634"/>
                </a:xfrm>
                <a:custGeom>
                  <a:avLst/>
                  <a:gdLst>
                    <a:gd name="connsiteX0" fmla="*/ 40005 w 136207"/>
                    <a:gd name="connsiteY0" fmla="*/ 23813 h 127634"/>
                    <a:gd name="connsiteX1" fmla="*/ 40005 w 136207"/>
                    <a:gd name="connsiteY1" fmla="*/ 23813 h 127634"/>
                    <a:gd name="connsiteX2" fmla="*/ 41910 w 136207"/>
                    <a:gd name="connsiteY2" fmla="*/ 22860 h 127634"/>
                    <a:gd name="connsiteX3" fmla="*/ 135255 w 136207"/>
                    <a:gd name="connsiteY3" fmla="*/ 0 h 127634"/>
                    <a:gd name="connsiteX4" fmla="*/ 136208 w 136207"/>
                    <a:gd name="connsiteY4" fmla="*/ 4763 h 127634"/>
                    <a:gd name="connsiteX5" fmla="*/ 43815 w 136207"/>
                    <a:gd name="connsiteY5" fmla="*/ 27622 h 127634"/>
                    <a:gd name="connsiteX6" fmla="*/ 4763 w 136207"/>
                    <a:gd name="connsiteY6" fmla="*/ 127635 h 127634"/>
                    <a:gd name="connsiteX7" fmla="*/ 0 w 136207"/>
                    <a:gd name="connsiteY7" fmla="*/ 122872 h 127634"/>
                    <a:gd name="connsiteX8" fmla="*/ 40005 w 136207"/>
                    <a:gd name="connsiteY8" fmla="*/ 23813 h 1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207" h="127634">
                      <a:moveTo>
                        <a:pt x="40005" y="23813"/>
                      </a:moveTo>
                      <a:lnTo>
                        <a:pt x="40005" y="23813"/>
                      </a:lnTo>
                      <a:lnTo>
                        <a:pt x="41910" y="22860"/>
                      </a:lnTo>
                      <a:cubicBezTo>
                        <a:pt x="71437" y="18097"/>
                        <a:pt x="117158" y="5715"/>
                        <a:pt x="135255" y="0"/>
                      </a:cubicBezTo>
                      <a:cubicBezTo>
                        <a:pt x="135255" y="1905"/>
                        <a:pt x="136208" y="3810"/>
                        <a:pt x="136208" y="4763"/>
                      </a:cubicBezTo>
                      <a:cubicBezTo>
                        <a:pt x="118110" y="9525"/>
                        <a:pt x="73342" y="22860"/>
                        <a:pt x="43815" y="27622"/>
                      </a:cubicBezTo>
                      <a:cubicBezTo>
                        <a:pt x="13335" y="65722"/>
                        <a:pt x="5715" y="108585"/>
                        <a:pt x="4763" y="127635"/>
                      </a:cubicBezTo>
                      <a:cubicBezTo>
                        <a:pt x="2858" y="125730"/>
                        <a:pt x="1905" y="124778"/>
                        <a:pt x="0" y="122872"/>
                      </a:cubicBezTo>
                      <a:cubicBezTo>
                        <a:pt x="952" y="101917"/>
                        <a:pt x="9525" y="60960"/>
                        <a:pt x="40005" y="23813"/>
                      </a:cubicBezTo>
                      <a:close/>
                    </a:path>
                  </a:pathLst>
                </a:custGeom>
                <a:solidFill>
                  <a:srgbClr val="9BBE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5" name="任意多边形 12">
                  <a:extLst>
                    <a:ext uri="{FF2B5EF4-FFF2-40B4-BE49-F238E27FC236}">
                      <a16:creationId xmlns:a16="http://schemas.microsoft.com/office/drawing/2014/main" xmlns="" id="{81DB0631-387C-4B5D-850A-11E0319CBC0E}"/>
                    </a:ext>
                  </a:extLst>
                </p:cNvPr>
                <p:cNvSpPr/>
                <p:nvPr/>
              </p:nvSpPr>
              <p:spPr>
                <a:xfrm>
                  <a:off x="6396037" y="2606039"/>
                  <a:ext cx="189547" cy="142875"/>
                </a:xfrm>
                <a:custGeom>
                  <a:avLst/>
                  <a:gdLst>
                    <a:gd name="connsiteX0" fmla="*/ 73342 w 189547"/>
                    <a:gd name="connsiteY0" fmla="*/ 25718 h 142875"/>
                    <a:gd name="connsiteX1" fmla="*/ 73342 w 189547"/>
                    <a:gd name="connsiteY1" fmla="*/ 25718 h 142875"/>
                    <a:gd name="connsiteX2" fmla="*/ 187643 w 189547"/>
                    <a:gd name="connsiteY2" fmla="*/ 0 h 142875"/>
                    <a:gd name="connsiteX3" fmla="*/ 189547 w 189547"/>
                    <a:gd name="connsiteY3" fmla="*/ 4763 h 142875"/>
                    <a:gd name="connsiteX4" fmla="*/ 76200 w 189547"/>
                    <a:gd name="connsiteY4" fmla="*/ 30480 h 142875"/>
                    <a:gd name="connsiteX5" fmla="*/ 3810 w 189547"/>
                    <a:gd name="connsiteY5" fmla="*/ 142875 h 142875"/>
                    <a:gd name="connsiteX6" fmla="*/ 0 w 189547"/>
                    <a:gd name="connsiteY6" fmla="*/ 138113 h 142875"/>
                    <a:gd name="connsiteX7" fmla="*/ 73342 w 189547"/>
                    <a:gd name="connsiteY7" fmla="*/ 25718 h 142875"/>
                    <a:gd name="connsiteX8" fmla="*/ 73342 w 189547"/>
                    <a:gd name="connsiteY8" fmla="*/ 25718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9547" h="142875">
                      <a:moveTo>
                        <a:pt x="73342" y="25718"/>
                      </a:moveTo>
                      <a:lnTo>
                        <a:pt x="73342" y="25718"/>
                      </a:lnTo>
                      <a:cubicBezTo>
                        <a:pt x="122872" y="17145"/>
                        <a:pt x="167640" y="5715"/>
                        <a:pt x="187643" y="0"/>
                      </a:cubicBezTo>
                      <a:cubicBezTo>
                        <a:pt x="188595" y="1905"/>
                        <a:pt x="188595" y="3810"/>
                        <a:pt x="189547" y="4763"/>
                      </a:cubicBezTo>
                      <a:cubicBezTo>
                        <a:pt x="169545" y="10477"/>
                        <a:pt x="124778" y="22860"/>
                        <a:pt x="76200" y="30480"/>
                      </a:cubicBezTo>
                      <a:cubicBezTo>
                        <a:pt x="25717" y="82868"/>
                        <a:pt x="8572" y="127635"/>
                        <a:pt x="3810" y="142875"/>
                      </a:cubicBezTo>
                      <a:cubicBezTo>
                        <a:pt x="2858" y="140970"/>
                        <a:pt x="953" y="139065"/>
                        <a:pt x="0" y="138113"/>
                      </a:cubicBezTo>
                      <a:cubicBezTo>
                        <a:pt x="5715" y="119063"/>
                        <a:pt x="23813" y="77152"/>
                        <a:pt x="73342" y="25718"/>
                      </a:cubicBezTo>
                      <a:lnTo>
                        <a:pt x="73342" y="25718"/>
                      </a:lnTo>
                      <a:close/>
                    </a:path>
                  </a:pathLst>
                </a:custGeom>
                <a:solidFill>
                  <a:srgbClr val="9BBE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6" name="任意多边形 13">
                  <a:extLst>
                    <a:ext uri="{FF2B5EF4-FFF2-40B4-BE49-F238E27FC236}">
                      <a16:creationId xmlns:a16="http://schemas.microsoft.com/office/drawing/2014/main" xmlns="" id="{A5DE6423-203F-4F64-B7C3-CD8A6E354E7E}"/>
                    </a:ext>
                  </a:extLst>
                </p:cNvPr>
                <p:cNvSpPr/>
                <p:nvPr/>
              </p:nvSpPr>
              <p:spPr>
                <a:xfrm>
                  <a:off x="6337934" y="2510789"/>
                  <a:ext cx="197167" cy="140017"/>
                </a:xfrm>
                <a:custGeom>
                  <a:avLst/>
                  <a:gdLst>
                    <a:gd name="connsiteX0" fmla="*/ 76200 w 197167"/>
                    <a:gd name="connsiteY0" fmla="*/ 25718 h 140017"/>
                    <a:gd name="connsiteX1" fmla="*/ 76200 w 197167"/>
                    <a:gd name="connsiteY1" fmla="*/ 25718 h 140017"/>
                    <a:gd name="connsiteX2" fmla="*/ 193358 w 197167"/>
                    <a:gd name="connsiteY2" fmla="*/ 0 h 140017"/>
                    <a:gd name="connsiteX3" fmla="*/ 197168 w 197167"/>
                    <a:gd name="connsiteY3" fmla="*/ 3810 h 140017"/>
                    <a:gd name="connsiteX4" fmla="*/ 79058 w 197167"/>
                    <a:gd name="connsiteY4" fmla="*/ 30480 h 140017"/>
                    <a:gd name="connsiteX5" fmla="*/ 2858 w 197167"/>
                    <a:gd name="connsiteY5" fmla="*/ 140018 h 140017"/>
                    <a:gd name="connsiteX6" fmla="*/ 0 w 197167"/>
                    <a:gd name="connsiteY6" fmla="*/ 133350 h 140017"/>
                    <a:gd name="connsiteX7" fmla="*/ 76200 w 197167"/>
                    <a:gd name="connsiteY7" fmla="*/ 25718 h 140017"/>
                    <a:gd name="connsiteX8" fmla="*/ 76200 w 197167"/>
                    <a:gd name="connsiteY8" fmla="*/ 25718 h 14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167" h="140017">
                      <a:moveTo>
                        <a:pt x="76200" y="25718"/>
                      </a:moveTo>
                      <a:lnTo>
                        <a:pt x="76200" y="25718"/>
                      </a:lnTo>
                      <a:cubicBezTo>
                        <a:pt x="138113" y="18098"/>
                        <a:pt x="177165" y="5715"/>
                        <a:pt x="193358" y="0"/>
                      </a:cubicBezTo>
                      <a:cubicBezTo>
                        <a:pt x="194310" y="952"/>
                        <a:pt x="196215" y="2858"/>
                        <a:pt x="197168" y="3810"/>
                      </a:cubicBezTo>
                      <a:cubicBezTo>
                        <a:pt x="182880" y="9525"/>
                        <a:pt x="142875" y="22860"/>
                        <a:pt x="79058" y="30480"/>
                      </a:cubicBezTo>
                      <a:cubicBezTo>
                        <a:pt x="30480" y="80010"/>
                        <a:pt x="9525" y="122873"/>
                        <a:pt x="2858" y="140018"/>
                      </a:cubicBezTo>
                      <a:cubicBezTo>
                        <a:pt x="1905" y="138113"/>
                        <a:pt x="953" y="135255"/>
                        <a:pt x="0" y="133350"/>
                      </a:cubicBezTo>
                      <a:cubicBezTo>
                        <a:pt x="8573" y="114300"/>
                        <a:pt x="30480" y="73343"/>
                        <a:pt x="76200" y="25718"/>
                      </a:cubicBezTo>
                      <a:lnTo>
                        <a:pt x="76200" y="25718"/>
                      </a:lnTo>
                      <a:close/>
                    </a:path>
                  </a:pathLst>
                </a:custGeom>
                <a:solidFill>
                  <a:srgbClr val="9BBE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7" name="任意多边形 14">
                  <a:extLst>
                    <a:ext uri="{FF2B5EF4-FFF2-40B4-BE49-F238E27FC236}">
                      <a16:creationId xmlns:a16="http://schemas.microsoft.com/office/drawing/2014/main" xmlns="" id="{EF1AD63B-13A6-470F-B128-A497456349EC}"/>
                    </a:ext>
                  </a:extLst>
                </p:cNvPr>
                <p:cNvSpPr/>
                <p:nvPr/>
              </p:nvSpPr>
              <p:spPr>
                <a:xfrm>
                  <a:off x="6300787" y="2442209"/>
                  <a:ext cx="127634" cy="100964"/>
                </a:xfrm>
                <a:custGeom>
                  <a:avLst/>
                  <a:gdLst>
                    <a:gd name="connsiteX0" fmla="*/ 50483 w 127634"/>
                    <a:gd name="connsiteY0" fmla="*/ 30480 h 100964"/>
                    <a:gd name="connsiteX1" fmla="*/ 50483 w 127634"/>
                    <a:gd name="connsiteY1" fmla="*/ 30480 h 100964"/>
                    <a:gd name="connsiteX2" fmla="*/ 51435 w 127634"/>
                    <a:gd name="connsiteY2" fmla="*/ 29527 h 100964"/>
                    <a:gd name="connsiteX3" fmla="*/ 120967 w 127634"/>
                    <a:gd name="connsiteY3" fmla="*/ 0 h 100964"/>
                    <a:gd name="connsiteX4" fmla="*/ 127635 w 127634"/>
                    <a:gd name="connsiteY4" fmla="*/ 1905 h 100964"/>
                    <a:gd name="connsiteX5" fmla="*/ 52388 w 127634"/>
                    <a:gd name="connsiteY5" fmla="*/ 34290 h 100964"/>
                    <a:gd name="connsiteX6" fmla="*/ 1905 w 127634"/>
                    <a:gd name="connsiteY6" fmla="*/ 100965 h 100964"/>
                    <a:gd name="connsiteX7" fmla="*/ 0 w 127634"/>
                    <a:gd name="connsiteY7" fmla="*/ 93345 h 100964"/>
                    <a:gd name="connsiteX8" fmla="*/ 50483 w 127634"/>
                    <a:gd name="connsiteY8" fmla="*/ 30480 h 100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634" h="100964">
                      <a:moveTo>
                        <a:pt x="50483" y="30480"/>
                      </a:moveTo>
                      <a:lnTo>
                        <a:pt x="50483" y="30480"/>
                      </a:lnTo>
                      <a:lnTo>
                        <a:pt x="51435" y="29527"/>
                      </a:lnTo>
                      <a:cubicBezTo>
                        <a:pt x="81915" y="23813"/>
                        <a:pt x="107633" y="9525"/>
                        <a:pt x="120967" y="0"/>
                      </a:cubicBezTo>
                      <a:cubicBezTo>
                        <a:pt x="122872" y="952"/>
                        <a:pt x="125730" y="952"/>
                        <a:pt x="127635" y="1905"/>
                      </a:cubicBezTo>
                      <a:cubicBezTo>
                        <a:pt x="115253" y="10477"/>
                        <a:pt x="87630" y="27623"/>
                        <a:pt x="52388" y="34290"/>
                      </a:cubicBezTo>
                      <a:cubicBezTo>
                        <a:pt x="28575" y="56198"/>
                        <a:pt x="12383" y="81915"/>
                        <a:pt x="1905" y="100965"/>
                      </a:cubicBezTo>
                      <a:cubicBezTo>
                        <a:pt x="953" y="98107"/>
                        <a:pt x="953" y="96202"/>
                        <a:pt x="0" y="93345"/>
                      </a:cubicBezTo>
                      <a:cubicBezTo>
                        <a:pt x="12383" y="75248"/>
                        <a:pt x="28575" y="51435"/>
                        <a:pt x="50483" y="30480"/>
                      </a:cubicBezTo>
                      <a:close/>
                    </a:path>
                  </a:pathLst>
                </a:custGeom>
                <a:solidFill>
                  <a:srgbClr val="9BBE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0" name="任意多边形 15">
                <a:extLst>
                  <a:ext uri="{FF2B5EF4-FFF2-40B4-BE49-F238E27FC236}">
                    <a16:creationId xmlns:a16="http://schemas.microsoft.com/office/drawing/2014/main" xmlns="" id="{09C43325-AEFA-4D68-8CB1-0A74C94341CA}"/>
                  </a:ext>
                </a:extLst>
              </p:cNvPr>
              <p:cNvSpPr/>
              <p:nvPr/>
            </p:nvSpPr>
            <p:spPr>
              <a:xfrm>
                <a:off x="6287452" y="2443162"/>
                <a:ext cx="392429" cy="473032"/>
              </a:xfrm>
              <a:custGeom>
                <a:avLst/>
                <a:gdLst>
                  <a:gd name="connsiteX0" fmla="*/ 208597 w 392429"/>
                  <a:gd name="connsiteY0" fmla="*/ 244792 h 473032"/>
                  <a:gd name="connsiteX1" fmla="*/ 392430 w 392429"/>
                  <a:gd name="connsiteY1" fmla="*/ 470535 h 473032"/>
                  <a:gd name="connsiteX2" fmla="*/ 104775 w 392429"/>
                  <a:gd name="connsiteY2" fmla="*/ 295275 h 473032"/>
                  <a:gd name="connsiteX3" fmla="*/ 0 w 392429"/>
                  <a:gd name="connsiteY3" fmla="*/ 952 h 473032"/>
                  <a:gd name="connsiteX4" fmla="*/ 2857 w 392429"/>
                  <a:gd name="connsiteY4" fmla="*/ 0 h 473032"/>
                  <a:gd name="connsiteX5" fmla="*/ 208597 w 392429"/>
                  <a:gd name="connsiteY5" fmla="*/ 244792 h 473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2429" h="473032">
                    <a:moveTo>
                      <a:pt x="208597" y="244792"/>
                    </a:moveTo>
                    <a:cubicBezTo>
                      <a:pt x="256222" y="366713"/>
                      <a:pt x="338138" y="447675"/>
                      <a:pt x="392430" y="470535"/>
                    </a:cubicBezTo>
                    <a:cubicBezTo>
                      <a:pt x="386715" y="472440"/>
                      <a:pt x="266700" y="501967"/>
                      <a:pt x="104775" y="295275"/>
                    </a:cubicBezTo>
                    <a:cubicBezTo>
                      <a:pt x="14288" y="180023"/>
                      <a:pt x="0" y="952"/>
                      <a:pt x="0" y="952"/>
                    </a:cubicBezTo>
                    <a:cubicBezTo>
                      <a:pt x="952" y="952"/>
                      <a:pt x="1905" y="952"/>
                      <a:pt x="2857" y="0"/>
                    </a:cubicBezTo>
                    <a:cubicBezTo>
                      <a:pt x="94297" y="26670"/>
                      <a:pt x="160020" y="120015"/>
                      <a:pt x="208597" y="244792"/>
                    </a:cubicBezTo>
                    <a:close/>
                  </a:path>
                </a:pathLst>
              </a:custGeom>
              <a:solidFill>
                <a:srgbClr val="5D8E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任意多边形 16">
                <a:extLst>
                  <a:ext uri="{FF2B5EF4-FFF2-40B4-BE49-F238E27FC236}">
                    <a16:creationId xmlns:a16="http://schemas.microsoft.com/office/drawing/2014/main" xmlns="" id="{09721C5A-E7E0-4EFD-A2A3-CAB50851B7FA}"/>
                  </a:ext>
                </a:extLst>
              </p:cNvPr>
              <p:cNvSpPr/>
              <p:nvPr/>
            </p:nvSpPr>
            <p:spPr>
              <a:xfrm>
                <a:off x="6286499" y="2443162"/>
                <a:ext cx="393382" cy="470534"/>
              </a:xfrm>
              <a:custGeom>
                <a:avLst/>
                <a:gdLst>
                  <a:gd name="connsiteX0" fmla="*/ 0 w 393382"/>
                  <a:gd name="connsiteY0" fmla="*/ 952 h 470534"/>
                  <a:gd name="connsiteX1" fmla="*/ 2858 w 393382"/>
                  <a:gd name="connsiteY1" fmla="*/ 0 h 470534"/>
                  <a:gd name="connsiteX2" fmla="*/ 2858 w 393382"/>
                  <a:gd name="connsiteY2" fmla="*/ 0 h 470534"/>
                  <a:gd name="connsiteX3" fmla="*/ 2858 w 393382"/>
                  <a:gd name="connsiteY3" fmla="*/ 0 h 470534"/>
                  <a:gd name="connsiteX4" fmla="*/ 74295 w 393382"/>
                  <a:gd name="connsiteY4" fmla="*/ 33338 h 470534"/>
                  <a:gd name="connsiteX5" fmla="*/ 130492 w 393382"/>
                  <a:gd name="connsiteY5" fmla="*/ 88583 h 470534"/>
                  <a:gd name="connsiteX6" fmla="*/ 207645 w 393382"/>
                  <a:gd name="connsiteY6" fmla="*/ 226695 h 470534"/>
                  <a:gd name="connsiteX7" fmla="*/ 280035 w 393382"/>
                  <a:gd name="connsiteY7" fmla="*/ 364808 h 470534"/>
                  <a:gd name="connsiteX8" fmla="*/ 330518 w 393382"/>
                  <a:gd name="connsiteY8" fmla="*/ 423863 h 470534"/>
                  <a:gd name="connsiteX9" fmla="*/ 393382 w 393382"/>
                  <a:gd name="connsiteY9" fmla="*/ 470535 h 470534"/>
                  <a:gd name="connsiteX10" fmla="*/ 327660 w 393382"/>
                  <a:gd name="connsiteY10" fmla="*/ 427672 h 470534"/>
                  <a:gd name="connsiteX11" fmla="*/ 274320 w 393382"/>
                  <a:gd name="connsiteY11" fmla="*/ 369570 h 470534"/>
                  <a:gd name="connsiteX12" fmla="*/ 199072 w 393382"/>
                  <a:gd name="connsiteY12" fmla="*/ 230505 h 470534"/>
                  <a:gd name="connsiteX13" fmla="*/ 124778 w 393382"/>
                  <a:gd name="connsiteY13" fmla="*/ 94298 h 470534"/>
                  <a:gd name="connsiteX14" fmla="*/ 71438 w 393382"/>
                  <a:gd name="connsiteY14" fmla="*/ 38100 h 470534"/>
                  <a:gd name="connsiteX15" fmla="*/ 3810 w 393382"/>
                  <a:gd name="connsiteY15" fmla="*/ 952 h 470534"/>
                  <a:gd name="connsiteX16" fmla="*/ 3810 w 393382"/>
                  <a:gd name="connsiteY16" fmla="*/ 952 h 470534"/>
                  <a:gd name="connsiteX17" fmla="*/ 0 w 393382"/>
                  <a:gd name="connsiteY17" fmla="*/ 952 h 4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3382" h="470534">
                    <a:moveTo>
                      <a:pt x="0" y="952"/>
                    </a:moveTo>
                    <a:lnTo>
                      <a:pt x="2858" y="0"/>
                    </a:lnTo>
                    <a:lnTo>
                      <a:pt x="2858" y="0"/>
                    </a:lnTo>
                    <a:lnTo>
                      <a:pt x="2858" y="0"/>
                    </a:lnTo>
                    <a:cubicBezTo>
                      <a:pt x="28575" y="5715"/>
                      <a:pt x="52388" y="18098"/>
                      <a:pt x="74295" y="33338"/>
                    </a:cubicBezTo>
                    <a:cubicBezTo>
                      <a:pt x="95250" y="48577"/>
                      <a:pt x="114300" y="67627"/>
                      <a:pt x="130492" y="88583"/>
                    </a:cubicBezTo>
                    <a:cubicBezTo>
                      <a:pt x="163830" y="130492"/>
                      <a:pt x="187642" y="178117"/>
                      <a:pt x="207645" y="226695"/>
                    </a:cubicBezTo>
                    <a:cubicBezTo>
                      <a:pt x="225742" y="276225"/>
                      <a:pt x="249555" y="321945"/>
                      <a:pt x="280035" y="364808"/>
                    </a:cubicBezTo>
                    <a:cubicBezTo>
                      <a:pt x="295275" y="385763"/>
                      <a:pt x="311468" y="405765"/>
                      <a:pt x="330518" y="423863"/>
                    </a:cubicBezTo>
                    <a:cubicBezTo>
                      <a:pt x="348615" y="441960"/>
                      <a:pt x="369570" y="459105"/>
                      <a:pt x="393382" y="470535"/>
                    </a:cubicBezTo>
                    <a:cubicBezTo>
                      <a:pt x="368618" y="461010"/>
                      <a:pt x="347663" y="444817"/>
                      <a:pt x="327660" y="427672"/>
                    </a:cubicBezTo>
                    <a:cubicBezTo>
                      <a:pt x="307657" y="410528"/>
                      <a:pt x="290513" y="390525"/>
                      <a:pt x="274320" y="369570"/>
                    </a:cubicBezTo>
                    <a:cubicBezTo>
                      <a:pt x="241935" y="327660"/>
                      <a:pt x="218122" y="280035"/>
                      <a:pt x="199072" y="230505"/>
                    </a:cubicBezTo>
                    <a:cubicBezTo>
                      <a:pt x="180022" y="181928"/>
                      <a:pt x="156210" y="135255"/>
                      <a:pt x="124778" y="94298"/>
                    </a:cubicBezTo>
                    <a:cubicBezTo>
                      <a:pt x="109538" y="73342"/>
                      <a:pt x="91440" y="54292"/>
                      <a:pt x="71438" y="38100"/>
                    </a:cubicBezTo>
                    <a:cubicBezTo>
                      <a:pt x="51435" y="21908"/>
                      <a:pt x="28575" y="8573"/>
                      <a:pt x="3810" y="952"/>
                    </a:cubicBezTo>
                    <a:lnTo>
                      <a:pt x="3810" y="952"/>
                    </a:ln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4E67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0" name="任意多边形 172">
              <a:extLst>
                <a:ext uri="{FF2B5EF4-FFF2-40B4-BE49-F238E27FC236}">
                  <a16:creationId xmlns:a16="http://schemas.microsoft.com/office/drawing/2014/main" xmlns="" id="{187C9538-4452-4EB2-9ED9-63233F162155}"/>
                </a:ext>
              </a:extLst>
            </p:cNvPr>
            <p:cNvSpPr/>
            <p:nvPr/>
          </p:nvSpPr>
          <p:spPr>
            <a:xfrm>
              <a:off x="4821771" y="4022800"/>
              <a:ext cx="1188623" cy="1656386"/>
            </a:xfrm>
            <a:custGeom>
              <a:avLst/>
              <a:gdLst>
                <a:gd name="connsiteX0" fmla="*/ 87113 w 980711"/>
                <a:gd name="connsiteY0" fmla="*/ 0 h 1366654"/>
                <a:gd name="connsiteX1" fmla="*/ 97973 w 980711"/>
                <a:gd name="connsiteY1" fmla="*/ 24807 h 1366654"/>
                <a:gd name="connsiteX2" fmla="*/ 241800 w 980711"/>
                <a:gd name="connsiteY2" fmla="*/ 20045 h 1366654"/>
                <a:gd name="connsiteX3" fmla="*/ 337050 w 980711"/>
                <a:gd name="connsiteY3" fmla="*/ 162920 h 1366654"/>
                <a:gd name="connsiteX4" fmla="*/ 464685 w 980711"/>
                <a:gd name="connsiteY4" fmla="*/ 155300 h 1366654"/>
                <a:gd name="connsiteX5" fmla="*/ 569460 w 980711"/>
                <a:gd name="connsiteY5" fmla="*/ 257217 h 1366654"/>
                <a:gd name="connsiteX6" fmla="*/ 681855 w 980711"/>
                <a:gd name="connsiteY6" fmla="*/ 347705 h 1366654"/>
                <a:gd name="connsiteX7" fmla="*/ 787583 w 980711"/>
                <a:gd name="connsiteY7" fmla="*/ 341990 h 1366654"/>
                <a:gd name="connsiteX8" fmla="*/ 802823 w 980711"/>
                <a:gd name="connsiteY8" fmla="*/ 375327 h 1366654"/>
                <a:gd name="connsiteX9" fmla="*/ 893310 w 980711"/>
                <a:gd name="connsiteY9" fmla="*/ 447717 h 1366654"/>
                <a:gd name="connsiteX10" fmla="*/ 977130 w 980711"/>
                <a:gd name="connsiteY10" fmla="*/ 551540 h 1366654"/>
                <a:gd name="connsiteX11" fmla="*/ 932363 w 980711"/>
                <a:gd name="connsiteY11" fmla="*/ 670602 h 1366654"/>
                <a:gd name="connsiteX12" fmla="*/ 903788 w 980711"/>
                <a:gd name="connsiteY12" fmla="*/ 689652 h 1366654"/>
                <a:gd name="connsiteX13" fmla="*/ 897120 w 980711"/>
                <a:gd name="connsiteY13" fmla="*/ 724895 h 1366654"/>
                <a:gd name="connsiteX14" fmla="*/ 827588 w 980711"/>
                <a:gd name="connsiteY14" fmla="*/ 786807 h 1366654"/>
                <a:gd name="connsiteX15" fmla="*/ 779010 w 980711"/>
                <a:gd name="connsiteY15" fmla="*/ 794427 h 1366654"/>
                <a:gd name="connsiteX16" fmla="*/ 770438 w 980711"/>
                <a:gd name="connsiteY16" fmla="*/ 829670 h 1366654"/>
                <a:gd name="connsiteX17" fmla="*/ 710430 w 980711"/>
                <a:gd name="connsiteY17" fmla="*/ 914442 h 1366654"/>
                <a:gd name="connsiteX18" fmla="*/ 528503 w 980711"/>
                <a:gd name="connsiteY18" fmla="*/ 1067795 h 1366654"/>
                <a:gd name="connsiteX19" fmla="*/ 440873 w 980711"/>
                <a:gd name="connsiteY19" fmla="*/ 1155425 h 1366654"/>
                <a:gd name="connsiteX20" fmla="*/ 509453 w 980711"/>
                <a:gd name="connsiteY20" fmla="*/ 1294490 h 1366654"/>
                <a:gd name="connsiteX21" fmla="*/ 540885 w 980711"/>
                <a:gd name="connsiteY21" fmla="*/ 1347830 h 1366654"/>
                <a:gd name="connsiteX22" fmla="*/ 510405 w 980711"/>
                <a:gd name="connsiteY22" fmla="*/ 1365927 h 1366654"/>
                <a:gd name="connsiteX23" fmla="*/ 419918 w 980711"/>
                <a:gd name="connsiteY23" fmla="*/ 1321160 h 1366654"/>
                <a:gd name="connsiteX24" fmla="*/ 361815 w 980711"/>
                <a:gd name="connsiteY24" fmla="*/ 1179237 h 1366654"/>
                <a:gd name="connsiteX25" fmla="*/ 285615 w 980711"/>
                <a:gd name="connsiteY25" fmla="*/ 1138280 h 1366654"/>
                <a:gd name="connsiteX26" fmla="*/ 277995 w 980711"/>
                <a:gd name="connsiteY26" fmla="*/ 1093512 h 1366654"/>
                <a:gd name="connsiteX27" fmla="*/ 288473 w 980711"/>
                <a:gd name="connsiteY27" fmla="*/ 780140 h 1366654"/>
                <a:gd name="connsiteX28" fmla="*/ 277995 w 980711"/>
                <a:gd name="connsiteY28" fmla="*/ 702987 h 1366654"/>
                <a:gd name="connsiteX29" fmla="*/ 171315 w 980711"/>
                <a:gd name="connsiteY29" fmla="*/ 621072 h 1366654"/>
                <a:gd name="connsiteX30" fmla="*/ 92258 w 980711"/>
                <a:gd name="connsiteY30" fmla="*/ 437240 h 1366654"/>
                <a:gd name="connsiteX31" fmla="*/ 91305 w 980711"/>
                <a:gd name="connsiteY31" fmla="*/ 353420 h 1366654"/>
                <a:gd name="connsiteX32" fmla="*/ 44633 w 980711"/>
                <a:gd name="connsiteY32" fmla="*/ 301985 h 1366654"/>
                <a:gd name="connsiteX33" fmla="*/ 70350 w 980711"/>
                <a:gd name="connsiteY33" fmla="*/ 245787 h 1366654"/>
                <a:gd name="connsiteX34" fmla="*/ 122738 w 980711"/>
                <a:gd name="connsiteY34" fmla="*/ 206735 h 1366654"/>
                <a:gd name="connsiteX35" fmla="*/ 64635 w 980711"/>
                <a:gd name="connsiteY35" fmla="*/ 90530 h 1366654"/>
                <a:gd name="connsiteX36" fmla="*/ 39870 w 980711"/>
                <a:gd name="connsiteY36" fmla="*/ 90530 h 1366654"/>
                <a:gd name="connsiteX37" fmla="*/ 9390 w 980711"/>
                <a:gd name="connsiteY37" fmla="*/ 14330 h 1366654"/>
                <a:gd name="connsiteX38" fmla="*/ 0 w 980711"/>
                <a:gd name="connsiteY38" fmla="*/ 590 h 136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80711" h="1366654">
                  <a:moveTo>
                    <a:pt x="87113" y="0"/>
                  </a:moveTo>
                  <a:lnTo>
                    <a:pt x="97973" y="24807"/>
                  </a:lnTo>
                  <a:cubicBezTo>
                    <a:pt x="130358" y="63860"/>
                    <a:pt x="193223" y="4805"/>
                    <a:pt x="241800" y="20045"/>
                  </a:cubicBezTo>
                  <a:cubicBezTo>
                    <a:pt x="297998" y="38142"/>
                    <a:pt x="284663" y="135297"/>
                    <a:pt x="337050" y="162920"/>
                  </a:cubicBezTo>
                  <a:cubicBezTo>
                    <a:pt x="376103" y="182922"/>
                    <a:pt x="421823" y="150537"/>
                    <a:pt x="464685" y="155300"/>
                  </a:cubicBezTo>
                  <a:cubicBezTo>
                    <a:pt x="515168" y="161015"/>
                    <a:pt x="545648" y="212450"/>
                    <a:pt x="569460" y="257217"/>
                  </a:cubicBezTo>
                  <a:cubicBezTo>
                    <a:pt x="593273" y="301985"/>
                    <a:pt x="631373" y="351515"/>
                    <a:pt x="681855" y="347705"/>
                  </a:cubicBezTo>
                  <a:cubicBezTo>
                    <a:pt x="719003" y="343895"/>
                    <a:pt x="762818" y="313415"/>
                    <a:pt x="787583" y="341990"/>
                  </a:cubicBezTo>
                  <a:cubicBezTo>
                    <a:pt x="796155" y="351515"/>
                    <a:pt x="798060" y="363897"/>
                    <a:pt x="802823" y="375327"/>
                  </a:cubicBezTo>
                  <a:cubicBezTo>
                    <a:pt x="818063" y="411522"/>
                    <a:pt x="859973" y="427715"/>
                    <a:pt x="893310" y="447717"/>
                  </a:cubicBezTo>
                  <a:cubicBezTo>
                    <a:pt x="932363" y="471530"/>
                    <a:pt x="966653" y="506772"/>
                    <a:pt x="977130" y="551540"/>
                  </a:cubicBezTo>
                  <a:cubicBezTo>
                    <a:pt x="988560" y="595355"/>
                    <a:pt x="972368" y="648695"/>
                    <a:pt x="932363" y="670602"/>
                  </a:cubicBezTo>
                  <a:cubicBezTo>
                    <a:pt x="921885" y="676317"/>
                    <a:pt x="910455" y="680127"/>
                    <a:pt x="903788" y="689652"/>
                  </a:cubicBezTo>
                  <a:cubicBezTo>
                    <a:pt x="897120" y="700130"/>
                    <a:pt x="899025" y="712512"/>
                    <a:pt x="897120" y="724895"/>
                  </a:cubicBezTo>
                  <a:cubicBezTo>
                    <a:pt x="893310" y="758232"/>
                    <a:pt x="861878" y="786807"/>
                    <a:pt x="827588" y="786807"/>
                  </a:cubicBezTo>
                  <a:cubicBezTo>
                    <a:pt x="810443" y="786807"/>
                    <a:pt x="790440" y="782045"/>
                    <a:pt x="779010" y="794427"/>
                  </a:cubicBezTo>
                  <a:cubicBezTo>
                    <a:pt x="770438" y="803952"/>
                    <a:pt x="772343" y="817287"/>
                    <a:pt x="770438" y="829670"/>
                  </a:cubicBezTo>
                  <a:cubicBezTo>
                    <a:pt x="766628" y="864912"/>
                    <a:pt x="737100" y="891582"/>
                    <a:pt x="710430" y="914442"/>
                  </a:cubicBezTo>
                  <a:cubicBezTo>
                    <a:pt x="649470" y="965877"/>
                    <a:pt x="603750" y="1042077"/>
                    <a:pt x="528503" y="1067795"/>
                  </a:cubicBezTo>
                  <a:cubicBezTo>
                    <a:pt x="429443" y="1101132"/>
                    <a:pt x="438968" y="1116372"/>
                    <a:pt x="440873" y="1155425"/>
                  </a:cubicBezTo>
                  <a:cubicBezTo>
                    <a:pt x="442778" y="1208765"/>
                    <a:pt x="467543" y="1261152"/>
                    <a:pt x="509453" y="1294490"/>
                  </a:cubicBezTo>
                  <a:cubicBezTo>
                    <a:pt x="526598" y="1308777"/>
                    <a:pt x="550410" y="1326875"/>
                    <a:pt x="540885" y="1347830"/>
                  </a:cubicBezTo>
                  <a:cubicBezTo>
                    <a:pt x="536123" y="1359260"/>
                    <a:pt x="522788" y="1364975"/>
                    <a:pt x="510405" y="1365927"/>
                  </a:cubicBezTo>
                  <a:cubicBezTo>
                    <a:pt x="475163" y="1370690"/>
                    <a:pt x="438015" y="1351640"/>
                    <a:pt x="419918" y="1321160"/>
                  </a:cubicBezTo>
                  <a:cubicBezTo>
                    <a:pt x="394200" y="1276392"/>
                    <a:pt x="405630" y="1208765"/>
                    <a:pt x="361815" y="1179237"/>
                  </a:cubicBezTo>
                  <a:cubicBezTo>
                    <a:pt x="338003" y="1162092"/>
                    <a:pt x="301808" y="1163045"/>
                    <a:pt x="285615" y="1138280"/>
                  </a:cubicBezTo>
                  <a:cubicBezTo>
                    <a:pt x="277043" y="1124945"/>
                    <a:pt x="277995" y="1108752"/>
                    <a:pt x="277995" y="1093512"/>
                  </a:cubicBezTo>
                  <a:cubicBezTo>
                    <a:pt x="281805" y="988737"/>
                    <a:pt x="284663" y="883962"/>
                    <a:pt x="288473" y="780140"/>
                  </a:cubicBezTo>
                  <a:cubicBezTo>
                    <a:pt x="289425" y="753470"/>
                    <a:pt x="290378" y="725847"/>
                    <a:pt x="277995" y="702987"/>
                  </a:cubicBezTo>
                  <a:cubicBezTo>
                    <a:pt x="257993" y="662030"/>
                    <a:pt x="208463" y="646790"/>
                    <a:pt x="171315" y="621072"/>
                  </a:cubicBezTo>
                  <a:cubicBezTo>
                    <a:pt x="114165" y="581067"/>
                    <a:pt x="81780" y="506772"/>
                    <a:pt x="92258" y="437240"/>
                  </a:cubicBezTo>
                  <a:cubicBezTo>
                    <a:pt x="96068" y="408665"/>
                    <a:pt x="106545" y="377232"/>
                    <a:pt x="91305" y="353420"/>
                  </a:cubicBezTo>
                  <a:cubicBezTo>
                    <a:pt x="78923" y="333417"/>
                    <a:pt x="52253" y="323892"/>
                    <a:pt x="44633" y="301985"/>
                  </a:cubicBezTo>
                  <a:cubicBezTo>
                    <a:pt x="37965" y="281030"/>
                    <a:pt x="53205" y="259122"/>
                    <a:pt x="70350" y="245787"/>
                  </a:cubicBezTo>
                  <a:cubicBezTo>
                    <a:pt x="87495" y="232452"/>
                    <a:pt x="108450" y="222927"/>
                    <a:pt x="122738" y="206735"/>
                  </a:cubicBezTo>
                  <a:cubicBezTo>
                    <a:pt x="157980" y="164825"/>
                    <a:pt x="118928" y="86720"/>
                    <a:pt x="64635" y="90530"/>
                  </a:cubicBezTo>
                  <a:cubicBezTo>
                    <a:pt x="56063" y="91482"/>
                    <a:pt x="47490" y="93387"/>
                    <a:pt x="39870" y="90530"/>
                  </a:cubicBezTo>
                  <a:cubicBezTo>
                    <a:pt x="12248" y="82910"/>
                    <a:pt x="17963" y="41952"/>
                    <a:pt x="9390" y="14330"/>
                  </a:cubicBezTo>
                  <a:lnTo>
                    <a:pt x="0" y="590"/>
                  </a:lnTo>
                  <a:close/>
                </a:path>
              </a:pathLst>
            </a:custGeom>
            <a:solidFill>
              <a:srgbClr val="5FA7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1" name="任意多边形 174">
              <a:extLst>
                <a:ext uri="{FF2B5EF4-FFF2-40B4-BE49-F238E27FC236}">
                  <a16:creationId xmlns:a16="http://schemas.microsoft.com/office/drawing/2014/main" xmlns="" id="{6E844323-AF2F-42ED-93C8-73B827F1CAA0}"/>
                </a:ext>
              </a:extLst>
            </p:cNvPr>
            <p:cNvSpPr/>
            <p:nvPr/>
          </p:nvSpPr>
          <p:spPr>
            <a:xfrm>
              <a:off x="6756335" y="4050644"/>
              <a:ext cx="1440398" cy="1418985"/>
            </a:xfrm>
            <a:custGeom>
              <a:avLst/>
              <a:gdLst>
                <a:gd name="connsiteX0" fmla="*/ 1188446 w 1188446"/>
                <a:gd name="connsiteY0" fmla="*/ 0 h 1170779"/>
                <a:gd name="connsiteX1" fmla="*/ 1182308 w 1188446"/>
                <a:gd name="connsiteY1" fmla="*/ 120026 h 1170779"/>
                <a:gd name="connsiteX2" fmla="*/ 1175981 w 1188446"/>
                <a:gd name="connsiteY2" fmla="*/ 186595 h 1170779"/>
                <a:gd name="connsiteX3" fmla="*/ 1071563 w 1188446"/>
                <a:gd name="connsiteY3" fmla="*/ 559379 h 1170779"/>
                <a:gd name="connsiteX4" fmla="*/ 1076325 w 1188446"/>
                <a:gd name="connsiteY4" fmla="*/ 503182 h 1170779"/>
                <a:gd name="connsiteX5" fmla="*/ 1079182 w 1188446"/>
                <a:gd name="connsiteY5" fmla="*/ 414599 h 1170779"/>
                <a:gd name="connsiteX6" fmla="*/ 1058228 w 1188446"/>
                <a:gd name="connsiteY6" fmla="*/ 390787 h 1170779"/>
                <a:gd name="connsiteX7" fmla="*/ 1072515 w 1188446"/>
                <a:gd name="connsiteY7" fmla="*/ 288869 h 1170779"/>
                <a:gd name="connsiteX8" fmla="*/ 1074420 w 1188446"/>
                <a:gd name="connsiteY8" fmla="*/ 188857 h 1170779"/>
                <a:gd name="connsiteX9" fmla="*/ 992505 w 1188446"/>
                <a:gd name="connsiteY9" fmla="*/ 209812 h 1170779"/>
                <a:gd name="connsiteX10" fmla="*/ 983932 w 1188446"/>
                <a:gd name="connsiteY10" fmla="*/ 304109 h 1170779"/>
                <a:gd name="connsiteX11" fmla="*/ 995363 w 1188446"/>
                <a:gd name="connsiteY11" fmla="*/ 400312 h 1170779"/>
                <a:gd name="connsiteX12" fmla="*/ 897255 w 1188446"/>
                <a:gd name="connsiteY12" fmla="*/ 591764 h 1170779"/>
                <a:gd name="connsiteX13" fmla="*/ 887730 w 1188446"/>
                <a:gd name="connsiteY13" fmla="*/ 701302 h 1170779"/>
                <a:gd name="connsiteX14" fmla="*/ 836295 w 1188446"/>
                <a:gd name="connsiteY14" fmla="*/ 793694 h 1170779"/>
                <a:gd name="connsiteX15" fmla="*/ 784860 w 1188446"/>
                <a:gd name="connsiteY15" fmla="*/ 807982 h 1170779"/>
                <a:gd name="connsiteX16" fmla="*/ 697230 w 1188446"/>
                <a:gd name="connsiteY16" fmla="*/ 910852 h 1170779"/>
                <a:gd name="connsiteX17" fmla="*/ 677228 w 1188446"/>
                <a:gd name="connsiteY17" fmla="*/ 970859 h 1170779"/>
                <a:gd name="connsiteX18" fmla="*/ 589597 w 1188446"/>
                <a:gd name="connsiteY18" fmla="*/ 1012769 h 1170779"/>
                <a:gd name="connsiteX19" fmla="*/ 440055 w 1188446"/>
                <a:gd name="connsiteY19" fmla="*/ 1117544 h 1170779"/>
                <a:gd name="connsiteX20" fmla="*/ 368618 w 1188446"/>
                <a:gd name="connsiteY20" fmla="*/ 1131832 h 1170779"/>
                <a:gd name="connsiteX21" fmla="*/ 176213 w 1188446"/>
                <a:gd name="connsiteY21" fmla="*/ 1155644 h 1170779"/>
                <a:gd name="connsiteX22" fmla="*/ 106680 w 1188446"/>
                <a:gd name="connsiteY22" fmla="*/ 1150882 h 1170779"/>
                <a:gd name="connsiteX23" fmla="*/ 126682 w 1188446"/>
                <a:gd name="connsiteY23" fmla="*/ 1091827 h 1170779"/>
                <a:gd name="connsiteX24" fmla="*/ 185738 w 1188446"/>
                <a:gd name="connsiteY24" fmla="*/ 1055632 h 1170779"/>
                <a:gd name="connsiteX25" fmla="*/ 261938 w 1188446"/>
                <a:gd name="connsiteY25" fmla="*/ 923234 h 1170779"/>
                <a:gd name="connsiteX26" fmla="*/ 362903 w 1188446"/>
                <a:gd name="connsiteY26" fmla="*/ 902279 h 1170779"/>
                <a:gd name="connsiteX27" fmla="*/ 374332 w 1188446"/>
                <a:gd name="connsiteY27" fmla="*/ 783217 h 1170779"/>
                <a:gd name="connsiteX28" fmla="*/ 448628 w 1188446"/>
                <a:gd name="connsiteY28" fmla="*/ 748927 h 1170779"/>
                <a:gd name="connsiteX29" fmla="*/ 452438 w 1188446"/>
                <a:gd name="connsiteY29" fmla="*/ 597479 h 1170779"/>
                <a:gd name="connsiteX30" fmla="*/ 466725 w 1188446"/>
                <a:gd name="connsiteY30" fmla="*/ 558427 h 1170779"/>
                <a:gd name="connsiteX31" fmla="*/ 387668 w 1188446"/>
                <a:gd name="connsiteY31" fmla="*/ 531757 h 1170779"/>
                <a:gd name="connsiteX32" fmla="*/ 299085 w 1188446"/>
                <a:gd name="connsiteY32" fmla="*/ 575572 h 1170779"/>
                <a:gd name="connsiteX33" fmla="*/ 136207 w 1188446"/>
                <a:gd name="connsiteY33" fmla="*/ 447937 h 1170779"/>
                <a:gd name="connsiteX34" fmla="*/ 5715 w 1188446"/>
                <a:gd name="connsiteY34" fmla="*/ 417457 h 1170779"/>
                <a:gd name="connsiteX35" fmla="*/ 0 w 1188446"/>
                <a:gd name="connsiteY35" fmla="*/ 384119 h 1170779"/>
                <a:gd name="connsiteX36" fmla="*/ 80010 w 1188446"/>
                <a:gd name="connsiteY36" fmla="*/ 251722 h 1170779"/>
                <a:gd name="connsiteX37" fmla="*/ 123825 w 1188446"/>
                <a:gd name="connsiteY37" fmla="*/ 206954 h 1170779"/>
                <a:gd name="connsiteX38" fmla="*/ 118110 w 1188446"/>
                <a:gd name="connsiteY38" fmla="*/ 183142 h 1170779"/>
                <a:gd name="connsiteX39" fmla="*/ 167640 w 1188446"/>
                <a:gd name="connsiteY39" fmla="*/ 56459 h 1170779"/>
                <a:gd name="connsiteX40" fmla="*/ 269305 w 1188446"/>
                <a:gd name="connsiteY40" fmla="*/ 7569 h 1170779"/>
                <a:gd name="connsiteX41" fmla="*/ 270023 w 1188446"/>
                <a:gd name="connsiteY41" fmla="*/ 6216 h 1170779"/>
                <a:gd name="connsiteX42" fmla="*/ 799784 w 1188446"/>
                <a:gd name="connsiteY42" fmla="*/ 2630 h 1170779"/>
                <a:gd name="connsiteX43" fmla="*/ 817960 w 1188446"/>
                <a:gd name="connsiteY43" fmla="*/ 34433 h 1170779"/>
                <a:gd name="connsiteX44" fmla="*/ 907732 w 1188446"/>
                <a:gd name="connsiteY44" fmla="*/ 73604 h 1170779"/>
                <a:gd name="connsiteX45" fmla="*/ 911543 w 1188446"/>
                <a:gd name="connsiteY45" fmla="*/ 9787 h 1170779"/>
                <a:gd name="connsiteX46" fmla="*/ 982028 w 1188446"/>
                <a:gd name="connsiteY46" fmla="*/ 70747 h 1170779"/>
                <a:gd name="connsiteX47" fmla="*/ 1065848 w 1188446"/>
                <a:gd name="connsiteY47" fmla="*/ 73604 h 1170779"/>
                <a:gd name="connsiteX48" fmla="*/ 1068348 w 1188446"/>
                <a:gd name="connsiteY48" fmla="*/ 9787 h 1170779"/>
                <a:gd name="connsiteX49" fmla="*/ 1066875 w 1188446"/>
                <a:gd name="connsiteY49" fmla="*/ 822 h 117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88446" h="1170779">
                  <a:moveTo>
                    <a:pt x="1188446" y="0"/>
                  </a:moveTo>
                  <a:lnTo>
                    <a:pt x="1182308" y="120026"/>
                  </a:lnTo>
                  <a:lnTo>
                    <a:pt x="1175981" y="186595"/>
                  </a:lnTo>
                  <a:cubicBezTo>
                    <a:pt x="1156574" y="311968"/>
                    <a:pt x="1122046" y="436983"/>
                    <a:pt x="1071563" y="559379"/>
                  </a:cubicBezTo>
                  <a:cubicBezTo>
                    <a:pt x="1067753" y="542234"/>
                    <a:pt x="1070610" y="521279"/>
                    <a:pt x="1076325" y="503182"/>
                  </a:cubicBezTo>
                  <a:cubicBezTo>
                    <a:pt x="1084898" y="472702"/>
                    <a:pt x="1096328" y="439364"/>
                    <a:pt x="1079182" y="414599"/>
                  </a:cubicBezTo>
                  <a:cubicBezTo>
                    <a:pt x="1073468" y="406027"/>
                    <a:pt x="1064895" y="399359"/>
                    <a:pt x="1058228" y="390787"/>
                  </a:cubicBezTo>
                  <a:cubicBezTo>
                    <a:pt x="1037272" y="361259"/>
                    <a:pt x="1055370" y="321254"/>
                    <a:pt x="1072515" y="288869"/>
                  </a:cubicBezTo>
                  <a:cubicBezTo>
                    <a:pt x="1088707" y="256484"/>
                    <a:pt x="1102043" y="212669"/>
                    <a:pt x="1074420" y="188857"/>
                  </a:cubicBezTo>
                  <a:cubicBezTo>
                    <a:pt x="1050607" y="167902"/>
                    <a:pt x="1008697" y="182189"/>
                    <a:pt x="992505" y="209812"/>
                  </a:cubicBezTo>
                  <a:cubicBezTo>
                    <a:pt x="976313" y="237434"/>
                    <a:pt x="978218" y="272677"/>
                    <a:pt x="983932" y="304109"/>
                  </a:cubicBezTo>
                  <a:cubicBezTo>
                    <a:pt x="989647" y="335542"/>
                    <a:pt x="999172" y="367927"/>
                    <a:pt x="995363" y="400312"/>
                  </a:cubicBezTo>
                  <a:cubicBezTo>
                    <a:pt x="986790" y="471749"/>
                    <a:pt x="916305" y="522232"/>
                    <a:pt x="897255" y="591764"/>
                  </a:cubicBezTo>
                  <a:cubicBezTo>
                    <a:pt x="886778" y="627007"/>
                    <a:pt x="891540" y="665107"/>
                    <a:pt x="887730" y="701302"/>
                  </a:cubicBezTo>
                  <a:cubicBezTo>
                    <a:pt x="883920" y="737497"/>
                    <a:pt x="869632" y="777502"/>
                    <a:pt x="836295" y="793694"/>
                  </a:cubicBezTo>
                  <a:cubicBezTo>
                    <a:pt x="820103" y="801314"/>
                    <a:pt x="802005" y="803219"/>
                    <a:pt x="784860" y="807982"/>
                  </a:cubicBezTo>
                  <a:cubicBezTo>
                    <a:pt x="740093" y="822269"/>
                    <a:pt x="708660" y="865132"/>
                    <a:pt x="697230" y="910852"/>
                  </a:cubicBezTo>
                  <a:cubicBezTo>
                    <a:pt x="692468" y="931807"/>
                    <a:pt x="690563" y="953714"/>
                    <a:pt x="677228" y="970859"/>
                  </a:cubicBezTo>
                  <a:cubicBezTo>
                    <a:pt x="657225" y="996577"/>
                    <a:pt x="619125" y="998482"/>
                    <a:pt x="589597" y="1012769"/>
                  </a:cubicBezTo>
                  <a:cubicBezTo>
                    <a:pt x="533400" y="1040392"/>
                    <a:pt x="502920" y="1116592"/>
                    <a:pt x="440055" y="1117544"/>
                  </a:cubicBezTo>
                  <a:cubicBezTo>
                    <a:pt x="414338" y="1118497"/>
                    <a:pt x="391478" y="1120402"/>
                    <a:pt x="368618" y="1131832"/>
                  </a:cubicBezTo>
                  <a:cubicBezTo>
                    <a:pt x="229553" y="1198507"/>
                    <a:pt x="245745" y="1160407"/>
                    <a:pt x="176213" y="1155644"/>
                  </a:cubicBezTo>
                  <a:cubicBezTo>
                    <a:pt x="153353" y="1153739"/>
                    <a:pt x="130493" y="1151834"/>
                    <a:pt x="106680" y="1150882"/>
                  </a:cubicBezTo>
                  <a:cubicBezTo>
                    <a:pt x="93345" y="1131832"/>
                    <a:pt x="107632" y="1105162"/>
                    <a:pt x="126682" y="1091827"/>
                  </a:cubicBezTo>
                  <a:cubicBezTo>
                    <a:pt x="145732" y="1078492"/>
                    <a:pt x="169545" y="1071824"/>
                    <a:pt x="185738" y="1055632"/>
                  </a:cubicBezTo>
                  <a:cubicBezTo>
                    <a:pt x="222885" y="1018484"/>
                    <a:pt x="213360" y="943237"/>
                    <a:pt x="261938" y="923234"/>
                  </a:cubicBezTo>
                  <a:cubicBezTo>
                    <a:pt x="294322" y="909899"/>
                    <a:pt x="340043" y="929902"/>
                    <a:pt x="362903" y="902279"/>
                  </a:cubicBezTo>
                  <a:cubicBezTo>
                    <a:pt x="389572" y="870847"/>
                    <a:pt x="348615" y="814649"/>
                    <a:pt x="374332" y="783217"/>
                  </a:cubicBezTo>
                  <a:cubicBezTo>
                    <a:pt x="392430" y="761309"/>
                    <a:pt x="427672" y="767024"/>
                    <a:pt x="448628" y="748927"/>
                  </a:cubicBezTo>
                  <a:cubicBezTo>
                    <a:pt x="488632" y="714637"/>
                    <a:pt x="436245" y="647962"/>
                    <a:pt x="452438" y="597479"/>
                  </a:cubicBezTo>
                  <a:cubicBezTo>
                    <a:pt x="457200" y="584144"/>
                    <a:pt x="466725" y="571762"/>
                    <a:pt x="466725" y="558427"/>
                  </a:cubicBezTo>
                  <a:cubicBezTo>
                    <a:pt x="466725" y="525089"/>
                    <a:pt x="418147" y="516517"/>
                    <a:pt x="387668" y="531757"/>
                  </a:cubicBezTo>
                  <a:cubicBezTo>
                    <a:pt x="358140" y="546997"/>
                    <a:pt x="332422" y="574619"/>
                    <a:pt x="299085" y="575572"/>
                  </a:cubicBezTo>
                  <a:cubicBezTo>
                    <a:pt x="227647" y="578429"/>
                    <a:pt x="204788" y="467939"/>
                    <a:pt x="136207" y="447937"/>
                  </a:cubicBezTo>
                  <a:cubicBezTo>
                    <a:pt x="91440" y="434602"/>
                    <a:pt x="27622" y="458414"/>
                    <a:pt x="5715" y="417457"/>
                  </a:cubicBezTo>
                  <a:cubicBezTo>
                    <a:pt x="0" y="406979"/>
                    <a:pt x="0" y="395549"/>
                    <a:pt x="0" y="384119"/>
                  </a:cubicBezTo>
                  <a:cubicBezTo>
                    <a:pt x="2857" y="330779"/>
                    <a:pt x="33338" y="279344"/>
                    <a:pt x="80010" y="251722"/>
                  </a:cubicBezTo>
                  <a:cubicBezTo>
                    <a:pt x="99060" y="240292"/>
                    <a:pt x="122872" y="228862"/>
                    <a:pt x="123825" y="206954"/>
                  </a:cubicBezTo>
                  <a:cubicBezTo>
                    <a:pt x="123825" y="198382"/>
                    <a:pt x="120968" y="190762"/>
                    <a:pt x="118110" y="183142"/>
                  </a:cubicBezTo>
                  <a:cubicBezTo>
                    <a:pt x="103822" y="136469"/>
                    <a:pt x="125730" y="81224"/>
                    <a:pt x="167640" y="56459"/>
                  </a:cubicBezTo>
                  <a:cubicBezTo>
                    <a:pt x="199788" y="37885"/>
                    <a:pt x="245329" y="30563"/>
                    <a:pt x="269305" y="7569"/>
                  </a:cubicBezTo>
                  <a:lnTo>
                    <a:pt x="270023" y="6216"/>
                  </a:lnTo>
                  <a:lnTo>
                    <a:pt x="799784" y="2630"/>
                  </a:lnTo>
                  <a:lnTo>
                    <a:pt x="817960" y="34433"/>
                  </a:lnTo>
                  <a:cubicBezTo>
                    <a:pt x="840582" y="60031"/>
                    <a:pt x="873443" y="76462"/>
                    <a:pt x="907732" y="73604"/>
                  </a:cubicBezTo>
                  <a:cubicBezTo>
                    <a:pt x="900113" y="52649"/>
                    <a:pt x="901065" y="28837"/>
                    <a:pt x="911543" y="9787"/>
                  </a:cubicBezTo>
                  <a:cubicBezTo>
                    <a:pt x="940118" y="22169"/>
                    <a:pt x="958215" y="50744"/>
                    <a:pt x="982028" y="70747"/>
                  </a:cubicBezTo>
                  <a:cubicBezTo>
                    <a:pt x="1005840" y="90749"/>
                    <a:pt x="1046797" y="99322"/>
                    <a:pt x="1065848" y="73604"/>
                  </a:cubicBezTo>
                  <a:cubicBezTo>
                    <a:pt x="1079183" y="55983"/>
                    <a:pt x="1073706" y="32885"/>
                    <a:pt x="1068348" y="9787"/>
                  </a:cubicBezTo>
                  <a:lnTo>
                    <a:pt x="1066875" y="822"/>
                  </a:lnTo>
                  <a:close/>
                </a:path>
              </a:pathLst>
            </a:custGeom>
            <a:solidFill>
              <a:srgbClr val="5FA7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2" name="任意多边形 25">
              <a:extLst>
                <a:ext uri="{FF2B5EF4-FFF2-40B4-BE49-F238E27FC236}">
                  <a16:creationId xmlns:a16="http://schemas.microsoft.com/office/drawing/2014/main" xmlns="" id="{89C9AAB4-0A20-4E29-9E33-80FBD5EC8CAF}"/>
                </a:ext>
              </a:extLst>
            </p:cNvPr>
            <p:cNvSpPr/>
            <p:nvPr/>
          </p:nvSpPr>
          <p:spPr>
            <a:xfrm>
              <a:off x="7334035" y="3200390"/>
              <a:ext cx="183856" cy="133793"/>
            </a:xfrm>
            <a:custGeom>
              <a:avLst/>
              <a:gdLst>
                <a:gd name="connsiteX0" fmla="*/ 97708 w 151696"/>
                <a:gd name="connsiteY0" fmla="*/ 13133 h 110390"/>
                <a:gd name="connsiteX1" fmla="*/ 141523 w 151696"/>
                <a:gd name="connsiteY1" fmla="*/ 63615 h 110390"/>
                <a:gd name="connsiteX2" fmla="*/ 54845 w 151696"/>
                <a:gd name="connsiteY2" fmla="*/ 92190 h 110390"/>
                <a:gd name="connsiteX3" fmla="*/ 12935 w 151696"/>
                <a:gd name="connsiteY3" fmla="*/ 61711 h 110390"/>
                <a:gd name="connsiteX4" fmla="*/ 97708 w 151696"/>
                <a:gd name="connsiteY4" fmla="*/ 13133 h 11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96" h="110390">
                  <a:moveTo>
                    <a:pt x="97708" y="13133"/>
                  </a:moveTo>
                  <a:cubicBezTo>
                    <a:pt x="130093" y="46470"/>
                    <a:pt x="171050" y="40755"/>
                    <a:pt x="141523" y="63615"/>
                  </a:cubicBezTo>
                  <a:cubicBezTo>
                    <a:pt x="111995" y="86475"/>
                    <a:pt x="97708" y="56948"/>
                    <a:pt x="54845" y="92190"/>
                  </a:cubicBezTo>
                  <a:cubicBezTo>
                    <a:pt x="11983" y="127433"/>
                    <a:pt x="-18497" y="108383"/>
                    <a:pt x="12935" y="61711"/>
                  </a:cubicBezTo>
                  <a:cubicBezTo>
                    <a:pt x="44368" y="15038"/>
                    <a:pt x="65323" y="-20205"/>
                    <a:pt x="97708" y="13133"/>
                  </a:cubicBezTo>
                  <a:close/>
                </a:path>
              </a:pathLst>
            </a:custGeom>
            <a:solidFill>
              <a:srgbClr val="5FA7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任意多边形 26">
              <a:extLst>
                <a:ext uri="{FF2B5EF4-FFF2-40B4-BE49-F238E27FC236}">
                  <a16:creationId xmlns:a16="http://schemas.microsoft.com/office/drawing/2014/main" xmlns="" id="{B91F8F44-0542-4578-84D4-0E0D0D37FC0F}"/>
                </a:ext>
              </a:extLst>
            </p:cNvPr>
            <p:cNvSpPr/>
            <p:nvPr/>
          </p:nvSpPr>
          <p:spPr>
            <a:xfrm>
              <a:off x="7285098" y="3009664"/>
              <a:ext cx="130752" cy="162821"/>
            </a:xfrm>
            <a:custGeom>
              <a:avLst/>
              <a:gdLst>
                <a:gd name="connsiteX0" fmla="*/ 36167 w 107881"/>
                <a:gd name="connsiteY0" fmla="*/ 0 h 134341"/>
                <a:gd name="connsiteX1" fmla="*/ 94269 w 107881"/>
                <a:gd name="connsiteY1" fmla="*/ 45720 h 134341"/>
                <a:gd name="connsiteX2" fmla="*/ 106652 w 107881"/>
                <a:gd name="connsiteY2" fmla="*/ 93345 h 134341"/>
                <a:gd name="connsiteX3" fmla="*/ 65694 w 107881"/>
                <a:gd name="connsiteY3" fmla="*/ 114300 h 134341"/>
                <a:gd name="connsiteX4" fmla="*/ 15212 w 107881"/>
                <a:gd name="connsiteY4" fmla="*/ 27622 h 134341"/>
                <a:gd name="connsiteX5" fmla="*/ 36167 w 107881"/>
                <a:gd name="connsiteY5" fmla="*/ 0 h 13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881" h="134341">
                  <a:moveTo>
                    <a:pt x="36167" y="0"/>
                  </a:moveTo>
                  <a:cubicBezTo>
                    <a:pt x="36167" y="0"/>
                    <a:pt x="95222" y="9525"/>
                    <a:pt x="94269" y="45720"/>
                  </a:cubicBezTo>
                  <a:cubicBezTo>
                    <a:pt x="93317" y="82867"/>
                    <a:pt x="106652" y="93345"/>
                    <a:pt x="106652" y="93345"/>
                  </a:cubicBezTo>
                  <a:cubicBezTo>
                    <a:pt x="114272" y="114300"/>
                    <a:pt x="84744" y="160972"/>
                    <a:pt x="65694" y="114300"/>
                  </a:cubicBezTo>
                  <a:cubicBezTo>
                    <a:pt x="47597" y="67627"/>
                    <a:pt x="59979" y="55245"/>
                    <a:pt x="15212" y="27622"/>
                  </a:cubicBezTo>
                  <a:cubicBezTo>
                    <a:pt x="-28603" y="952"/>
                    <a:pt x="36167" y="0"/>
                    <a:pt x="36167" y="0"/>
                  </a:cubicBezTo>
                  <a:close/>
                </a:path>
              </a:pathLst>
            </a:custGeom>
            <a:solidFill>
              <a:srgbClr val="5FA7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4" name="任意多边形 27">
              <a:extLst>
                <a:ext uri="{FF2B5EF4-FFF2-40B4-BE49-F238E27FC236}">
                  <a16:creationId xmlns:a16="http://schemas.microsoft.com/office/drawing/2014/main" xmlns="" id="{56B326E4-EFA3-4A5E-80FB-A1EFCDC41DA2}"/>
                </a:ext>
              </a:extLst>
            </p:cNvPr>
            <p:cNvSpPr/>
            <p:nvPr/>
          </p:nvSpPr>
          <p:spPr>
            <a:xfrm>
              <a:off x="7230959" y="3106588"/>
              <a:ext cx="102231" cy="120531"/>
            </a:xfrm>
            <a:custGeom>
              <a:avLst/>
              <a:gdLst>
                <a:gd name="connsiteX0" fmla="*/ 45593 w 84349"/>
                <a:gd name="connsiteY0" fmla="*/ 13375 h 99448"/>
                <a:gd name="connsiteX1" fmla="*/ 82741 w 84349"/>
                <a:gd name="connsiteY1" fmla="*/ 57190 h 99448"/>
                <a:gd name="connsiteX2" fmla="*/ 43689 w 84349"/>
                <a:gd name="connsiteY2" fmla="*/ 94338 h 99448"/>
                <a:gd name="connsiteX3" fmla="*/ 3684 w 84349"/>
                <a:gd name="connsiteY3" fmla="*/ 52428 h 99448"/>
                <a:gd name="connsiteX4" fmla="*/ 45593 w 84349"/>
                <a:gd name="connsiteY4" fmla="*/ 13375 h 9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49" h="99448">
                  <a:moveTo>
                    <a:pt x="45593" y="13375"/>
                  </a:moveTo>
                  <a:cubicBezTo>
                    <a:pt x="63691" y="40998"/>
                    <a:pt x="91314" y="25758"/>
                    <a:pt x="82741" y="57190"/>
                  </a:cubicBezTo>
                  <a:cubicBezTo>
                    <a:pt x="74168" y="90528"/>
                    <a:pt x="82741" y="82908"/>
                    <a:pt x="43689" y="94338"/>
                  </a:cubicBezTo>
                  <a:cubicBezTo>
                    <a:pt x="4636" y="104815"/>
                    <a:pt x="-6794" y="102910"/>
                    <a:pt x="3684" y="52428"/>
                  </a:cubicBezTo>
                  <a:cubicBezTo>
                    <a:pt x="15114" y="1945"/>
                    <a:pt x="26543" y="-14247"/>
                    <a:pt x="45593" y="13375"/>
                  </a:cubicBezTo>
                  <a:close/>
                </a:path>
              </a:pathLst>
            </a:custGeom>
            <a:solidFill>
              <a:srgbClr val="5FA7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5" name="任意多边形 32">
              <a:extLst>
                <a:ext uri="{FF2B5EF4-FFF2-40B4-BE49-F238E27FC236}">
                  <a16:creationId xmlns:a16="http://schemas.microsoft.com/office/drawing/2014/main" xmlns="" id="{D98E5B3C-E8CB-481C-93FE-5FEE19A9B70E}"/>
                </a:ext>
              </a:extLst>
            </p:cNvPr>
            <p:cNvSpPr/>
            <p:nvPr/>
          </p:nvSpPr>
          <p:spPr>
            <a:xfrm>
              <a:off x="5902121" y="2948659"/>
              <a:ext cx="227200" cy="132992"/>
            </a:xfrm>
            <a:custGeom>
              <a:avLst/>
              <a:gdLst>
                <a:gd name="connsiteX0" fmla="*/ 139011 w 187459"/>
                <a:gd name="connsiteY0" fmla="*/ 107484 h 109729"/>
                <a:gd name="connsiteX1" fmla="*/ 50428 w 187459"/>
                <a:gd name="connsiteY1" fmla="*/ 61764 h 109729"/>
                <a:gd name="connsiteX2" fmla="*/ 21853 w 187459"/>
                <a:gd name="connsiteY2" fmla="*/ 28427 h 109729"/>
                <a:gd name="connsiteX3" fmla="*/ 121866 w 187459"/>
                <a:gd name="connsiteY3" fmla="*/ 9377 h 109729"/>
                <a:gd name="connsiteX4" fmla="*/ 139011 w 187459"/>
                <a:gd name="connsiteY4" fmla="*/ 107484 h 10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459" h="109729">
                  <a:moveTo>
                    <a:pt x="139011" y="107484"/>
                  </a:moveTo>
                  <a:cubicBezTo>
                    <a:pt x="61858" y="91292"/>
                    <a:pt x="94243" y="46524"/>
                    <a:pt x="50428" y="61764"/>
                  </a:cubicBezTo>
                  <a:cubicBezTo>
                    <a:pt x="6613" y="77004"/>
                    <a:pt x="-21962" y="60812"/>
                    <a:pt x="21853" y="28427"/>
                  </a:cubicBezTo>
                  <a:cubicBezTo>
                    <a:pt x="65668" y="-3006"/>
                    <a:pt x="79955" y="-6816"/>
                    <a:pt x="121866" y="9377"/>
                  </a:cubicBezTo>
                  <a:cubicBezTo>
                    <a:pt x="194255" y="38904"/>
                    <a:pt x="216163" y="124629"/>
                    <a:pt x="139011" y="107484"/>
                  </a:cubicBezTo>
                  <a:close/>
                </a:path>
              </a:pathLst>
            </a:custGeom>
            <a:solidFill>
              <a:srgbClr val="5FA7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6" name="任意多边形 165">
              <a:extLst>
                <a:ext uri="{FF2B5EF4-FFF2-40B4-BE49-F238E27FC236}">
                  <a16:creationId xmlns:a16="http://schemas.microsoft.com/office/drawing/2014/main" xmlns="" id="{39BB802E-2DB1-44C9-A208-13458D279721}"/>
                </a:ext>
              </a:extLst>
            </p:cNvPr>
            <p:cNvSpPr/>
            <p:nvPr/>
          </p:nvSpPr>
          <p:spPr>
            <a:xfrm>
              <a:off x="4273458" y="4029446"/>
              <a:ext cx="3917379" cy="1969549"/>
            </a:xfrm>
            <a:custGeom>
              <a:avLst/>
              <a:gdLst>
                <a:gd name="connsiteX0" fmla="*/ 119856 w 3232158"/>
                <a:gd name="connsiteY0" fmla="*/ 0 h 1625039"/>
                <a:gd name="connsiteX1" fmla="*/ 157217 w 3232158"/>
                <a:gd name="connsiteY1" fmla="*/ 159051 h 1625039"/>
                <a:gd name="connsiteX2" fmla="*/ 975716 w 3232158"/>
                <a:gd name="connsiteY2" fmla="*/ 1049932 h 1625039"/>
                <a:gd name="connsiteX3" fmla="*/ 2179676 w 3232158"/>
                <a:gd name="connsiteY3" fmla="*/ 1033934 h 1625039"/>
                <a:gd name="connsiteX4" fmla="*/ 3188878 w 3232158"/>
                <a:gd name="connsiteY4" fmla="*/ 255035 h 1625039"/>
                <a:gd name="connsiteX5" fmla="*/ 3232158 w 3232158"/>
                <a:gd name="connsiteY5" fmla="*/ 158365 h 1625039"/>
                <a:gd name="connsiteX6" fmla="*/ 3230282 w 3232158"/>
                <a:gd name="connsiteY6" fmla="*/ 195040 h 1625039"/>
                <a:gd name="connsiteX7" fmla="*/ 2444551 w 3232158"/>
                <a:gd name="connsiteY7" fmla="*/ 1400145 h 1625039"/>
                <a:gd name="connsiteX8" fmla="*/ 2049426 w 3232158"/>
                <a:gd name="connsiteY8" fmla="*/ 1567507 h 1625039"/>
                <a:gd name="connsiteX9" fmla="*/ 1859651 w 3232158"/>
                <a:gd name="connsiteY9" fmla="*/ 1606437 h 1625039"/>
                <a:gd name="connsiteX10" fmla="*/ 1823577 w 3232158"/>
                <a:gd name="connsiteY10" fmla="*/ 1611401 h 1625039"/>
                <a:gd name="connsiteX11" fmla="*/ 1641939 w 3232158"/>
                <a:gd name="connsiteY11" fmla="*/ 1624472 h 1625039"/>
                <a:gd name="connsiteX12" fmla="*/ 1628048 w 3232158"/>
                <a:gd name="connsiteY12" fmla="*/ 1625039 h 1625039"/>
                <a:gd name="connsiteX13" fmla="*/ 1425326 w 3232158"/>
                <a:gd name="connsiteY13" fmla="*/ 1613206 h 1625039"/>
                <a:gd name="connsiteX14" fmla="*/ 1408012 w 3232158"/>
                <a:gd name="connsiteY14" fmla="*/ 1610516 h 1625039"/>
                <a:gd name="connsiteX15" fmla="*/ 1229244 w 3232158"/>
                <a:gd name="connsiteY15" fmla="*/ 1576359 h 1625039"/>
                <a:gd name="connsiteX16" fmla="*/ 1197053 w 3232158"/>
                <a:gd name="connsiteY16" fmla="*/ 1568027 h 1625039"/>
                <a:gd name="connsiteX17" fmla="*/ 1009817 w 3232158"/>
                <a:gd name="connsiteY17" fmla="*/ 1505924 h 1625039"/>
                <a:gd name="connsiteX18" fmla="*/ 815208 w 3232158"/>
                <a:gd name="connsiteY18" fmla="*/ 1411173 h 1625039"/>
                <a:gd name="connsiteX19" fmla="*/ 13238 w 3232158"/>
                <a:gd name="connsiteY19" fmla="*/ 216814 h 1625039"/>
                <a:gd name="connsiteX20" fmla="*/ 0 w 3232158"/>
                <a:gd name="connsiteY20" fmla="*/ 12266 h 1625039"/>
                <a:gd name="connsiteX21" fmla="*/ 416 w 3232158"/>
                <a:gd name="connsiteY21" fmla="*/ 809 h 162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232158" h="1625039">
                  <a:moveTo>
                    <a:pt x="119856" y="0"/>
                  </a:moveTo>
                  <a:lnTo>
                    <a:pt x="157217" y="159051"/>
                  </a:lnTo>
                  <a:cubicBezTo>
                    <a:pt x="282773" y="544455"/>
                    <a:pt x="569713" y="876415"/>
                    <a:pt x="975716" y="1049932"/>
                  </a:cubicBezTo>
                  <a:cubicBezTo>
                    <a:pt x="1376719" y="1221214"/>
                    <a:pt x="1811059" y="1198628"/>
                    <a:pt x="2179676" y="1033934"/>
                  </a:cubicBezTo>
                  <a:cubicBezTo>
                    <a:pt x="2593895" y="849477"/>
                    <a:pt x="3032179" y="520913"/>
                    <a:pt x="3188878" y="255035"/>
                  </a:cubicBezTo>
                  <a:lnTo>
                    <a:pt x="3232158" y="158365"/>
                  </a:lnTo>
                  <a:lnTo>
                    <a:pt x="3230282" y="195040"/>
                  </a:lnTo>
                  <a:cubicBezTo>
                    <a:pt x="3171281" y="693181"/>
                    <a:pt x="2883520" y="1140993"/>
                    <a:pt x="2444551" y="1400145"/>
                  </a:cubicBezTo>
                  <a:cubicBezTo>
                    <a:pt x="2319131" y="1474189"/>
                    <a:pt x="2186190" y="1529984"/>
                    <a:pt x="2049426" y="1567507"/>
                  </a:cubicBezTo>
                  <a:lnTo>
                    <a:pt x="1859651" y="1606437"/>
                  </a:lnTo>
                  <a:lnTo>
                    <a:pt x="1823577" y="1611401"/>
                  </a:lnTo>
                  <a:lnTo>
                    <a:pt x="1641939" y="1624472"/>
                  </a:lnTo>
                  <a:lnTo>
                    <a:pt x="1628048" y="1625039"/>
                  </a:lnTo>
                  <a:lnTo>
                    <a:pt x="1425326" y="1613206"/>
                  </a:lnTo>
                  <a:lnTo>
                    <a:pt x="1408012" y="1610516"/>
                  </a:lnTo>
                  <a:lnTo>
                    <a:pt x="1229244" y="1576359"/>
                  </a:lnTo>
                  <a:lnTo>
                    <a:pt x="1197053" y="1568027"/>
                  </a:lnTo>
                  <a:lnTo>
                    <a:pt x="1009817" y="1505924"/>
                  </a:lnTo>
                  <a:cubicBezTo>
                    <a:pt x="943437" y="1478925"/>
                    <a:pt x="878414" y="1447343"/>
                    <a:pt x="815208" y="1411173"/>
                  </a:cubicBezTo>
                  <a:cubicBezTo>
                    <a:pt x="372772" y="1157987"/>
                    <a:pt x="78976" y="714110"/>
                    <a:pt x="13238" y="216814"/>
                  </a:cubicBezTo>
                  <a:lnTo>
                    <a:pt x="0" y="12266"/>
                  </a:lnTo>
                  <a:lnTo>
                    <a:pt x="416" y="809"/>
                  </a:lnTo>
                  <a:close/>
                </a:path>
              </a:pathLst>
            </a:custGeom>
            <a:solidFill>
              <a:srgbClr val="239EB7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任意多边形 34">
              <a:extLst>
                <a:ext uri="{FF2B5EF4-FFF2-40B4-BE49-F238E27FC236}">
                  <a16:creationId xmlns:a16="http://schemas.microsoft.com/office/drawing/2014/main" xmlns="" id="{817FE740-88A7-4FC4-B6CE-6D702FBDA89A}"/>
                </a:ext>
              </a:extLst>
            </p:cNvPr>
            <p:cNvSpPr/>
            <p:nvPr/>
          </p:nvSpPr>
          <p:spPr>
            <a:xfrm>
              <a:off x="4271999" y="3905502"/>
              <a:ext cx="3931992" cy="212415"/>
            </a:xfrm>
            <a:custGeom>
              <a:avLst/>
              <a:gdLst>
                <a:gd name="connsiteX0" fmla="*/ 3244215 w 3244215"/>
                <a:gd name="connsiteY0" fmla="*/ 87630 h 175260"/>
                <a:gd name="connsiteX1" fmla="*/ 1622107 w 3244215"/>
                <a:gd name="connsiteY1" fmla="*/ 175260 h 175260"/>
                <a:gd name="connsiteX2" fmla="*/ 0 w 3244215"/>
                <a:gd name="connsiteY2" fmla="*/ 87630 h 175260"/>
                <a:gd name="connsiteX3" fmla="*/ 1622107 w 3244215"/>
                <a:gd name="connsiteY3" fmla="*/ 0 h 175260"/>
                <a:gd name="connsiteX4" fmla="*/ 3244215 w 3244215"/>
                <a:gd name="connsiteY4" fmla="*/ 87630 h 17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4215" h="175260">
                  <a:moveTo>
                    <a:pt x="3244215" y="87630"/>
                  </a:moveTo>
                  <a:cubicBezTo>
                    <a:pt x="3244215" y="136027"/>
                    <a:pt x="2517973" y="175260"/>
                    <a:pt x="1622107" y="175260"/>
                  </a:cubicBezTo>
                  <a:cubicBezTo>
                    <a:pt x="726242" y="175260"/>
                    <a:pt x="0" y="136027"/>
                    <a:pt x="0" y="87630"/>
                  </a:cubicBezTo>
                  <a:cubicBezTo>
                    <a:pt x="0" y="39233"/>
                    <a:pt x="726242" y="0"/>
                    <a:pt x="1622107" y="0"/>
                  </a:cubicBezTo>
                  <a:cubicBezTo>
                    <a:pt x="2517973" y="0"/>
                    <a:pt x="3244215" y="39233"/>
                    <a:pt x="3244215" y="87630"/>
                  </a:cubicBezTo>
                  <a:close/>
                </a:path>
              </a:pathLst>
            </a:custGeom>
            <a:solidFill>
              <a:srgbClr val="3C6C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8" name="任意多边形 35">
              <a:extLst>
                <a:ext uri="{FF2B5EF4-FFF2-40B4-BE49-F238E27FC236}">
                  <a16:creationId xmlns:a16="http://schemas.microsoft.com/office/drawing/2014/main" xmlns="" id="{2C350D9C-71E1-46D6-A91A-26B118652CC2}"/>
                </a:ext>
              </a:extLst>
            </p:cNvPr>
            <p:cNvSpPr/>
            <p:nvPr/>
          </p:nvSpPr>
          <p:spPr>
            <a:xfrm>
              <a:off x="4271999" y="4023254"/>
              <a:ext cx="3931991" cy="117752"/>
            </a:xfrm>
            <a:custGeom>
              <a:avLst/>
              <a:gdLst>
                <a:gd name="connsiteX0" fmla="*/ 3244215 w 3244214"/>
                <a:gd name="connsiteY0" fmla="*/ 0 h 97155"/>
                <a:gd name="connsiteX1" fmla="*/ 3235643 w 3244214"/>
                <a:gd name="connsiteY1" fmla="*/ 9525 h 97155"/>
                <a:gd name="connsiteX2" fmla="*/ 3224213 w 3244214"/>
                <a:gd name="connsiteY2" fmla="*/ 14288 h 97155"/>
                <a:gd name="connsiteX3" fmla="*/ 3199448 w 3244214"/>
                <a:gd name="connsiteY3" fmla="*/ 20955 h 97155"/>
                <a:gd name="connsiteX4" fmla="*/ 3148965 w 3244214"/>
                <a:gd name="connsiteY4" fmla="*/ 30480 h 97155"/>
                <a:gd name="connsiteX5" fmla="*/ 3048000 w 3244214"/>
                <a:gd name="connsiteY5" fmla="*/ 43815 h 97155"/>
                <a:gd name="connsiteX6" fmla="*/ 2845118 w 3244214"/>
                <a:gd name="connsiteY6" fmla="*/ 61913 h 97155"/>
                <a:gd name="connsiteX7" fmla="*/ 2437448 w 3244214"/>
                <a:gd name="connsiteY7" fmla="*/ 82868 h 97155"/>
                <a:gd name="connsiteX8" fmla="*/ 2029778 w 3244214"/>
                <a:gd name="connsiteY8" fmla="*/ 93345 h 97155"/>
                <a:gd name="connsiteX9" fmla="*/ 1622108 w 3244214"/>
                <a:gd name="connsiteY9" fmla="*/ 97155 h 97155"/>
                <a:gd name="connsiteX10" fmla="*/ 1214438 w 3244214"/>
                <a:gd name="connsiteY10" fmla="*/ 93345 h 97155"/>
                <a:gd name="connsiteX11" fmla="*/ 806768 w 3244214"/>
                <a:gd name="connsiteY11" fmla="*/ 82868 h 97155"/>
                <a:gd name="connsiteX12" fmla="*/ 399097 w 3244214"/>
                <a:gd name="connsiteY12" fmla="*/ 61913 h 97155"/>
                <a:gd name="connsiteX13" fmla="*/ 196215 w 3244214"/>
                <a:gd name="connsiteY13" fmla="*/ 43815 h 97155"/>
                <a:gd name="connsiteX14" fmla="*/ 95250 w 3244214"/>
                <a:gd name="connsiteY14" fmla="*/ 30480 h 97155"/>
                <a:gd name="connsiteX15" fmla="*/ 44768 w 3244214"/>
                <a:gd name="connsiteY15" fmla="*/ 20955 h 97155"/>
                <a:gd name="connsiteX16" fmla="*/ 20003 w 3244214"/>
                <a:gd name="connsiteY16" fmla="*/ 14288 h 97155"/>
                <a:gd name="connsiteX17" fmla="*/ 8573 w 3244214"/>
                <a:gd name="connsiteY17" fmla="*/ 9525 h 97155"/>
                <a:gd name="connsiteX18" fmla="*/ 0 w 3244214"/>
                <a:gd name="connsiteY18" fmla="*/ 0 h 97155"/>
                <a:gd name="connsiteX19" fmla="*/ 8573 w 3244214"/>
                <a:gd name="connsiteY19" fmla="*/ 8573 h 97155"/>
                <a:gd name="connsiteX20" fmla="*/ 20003 w 3244214"/>
                <a:gd name="connsiteY20" fmla="*/ 13335 h 97155"/>
                <a:gd name="connsiteX21" fmla="*/ 44768 w 3244214"/>
                <a:gd name="connsiteY21" fmla="*/ 20003 h 97155"/>
                <a:gd name="connsiteX22" fmla="*/ 95250 w 3244214"/>
                <a:gd name="connsiteY22" fmla="*/ 28575 h 97155"/>
                <a:gd name="connsiteX23" fmla="*/ 196215 w 3244214"/>
                <a:gd name="connsiteY23" fmla="*/ 39053 h 97155"/>
                <a:gd name="connsiteX24" fmla="*/ 399097 w 3244214"/>
                <a:gd name="connsiteY24" fmla="*/ 52388 h 97155"/>
                <a:gd name="connsiteX25" fmla="*/ 806768 w 3244214"/>
                <a:gd name="connsiteY25" fmla="*/ 67628 h 97155"/>
                <a:gd name="connsiteX26" fmla="*/ 1622108 w 3244214"/>
                <a:gd name="connsiteY26" fmla="*/ 77153 h 97155"/>
                <a:gd name="connsiteX27" fmla="*/ 2437448 w 3244214"/>
                <a:gd name="connsiteY27" fmla="*/ 67628 h 97155"/>
                <a:gd name="connsiteX28" fmla="*/ 2845118 w 3244214"/>
                <a:gd name="connsiteY28" fmla="*/ 52388 h 97155"/>
                <a:gd name="connsiteX29" fmla="*/ 3048000 w 3244214"/>
                <a:gd name="connsiteY29" fmla="*/ 39053 h 97155"/>
                <a:gd name="connsiteX30" fmla="*/ 3148965 w 3244214"/>
                <a:gd name="connsiteY30" fmla="*/ 28575 h 97155"/>
                <a:gd name="connsiteX31" fmla="*/ 3199448 w 3244214"/>
                <a:gd name="connsiteY31" fmla="*/ 20003 h 97155"/>
                <a:gd name="connsiteX32" fmla="*/ 3224213 w 3244214"/>
                <a:gd name="connsiteY32" fmla="*/ 13335 h 97155"/>
                <a:gd name="connsiteX33" fmla="*/ 3235643 w 3244214"/>
                <a:gd name="connsiteY33" fmla="*/ 8573 h 97155"/>
                <a:gd name="connsiteX34" fmla="*/ 3244215 w 3244214"/>
                <a:gd name="connsiteY34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244214" h="97155">
                  <a:moveTo>
                    <a:pt x="3244215" y="0"/>
                  </a:moveTo>
                  <a:cubicBezTo>
                    <a:pt x="3243263" y="4763"/>
                    <a:pt x="3239453" y="6668"/>
                    <a:pt x="3235643" y="9525"/>
                  </a:cubicBezTo>
                  <a:cubicBezTo>
                    <a:pt x="3231833" y="11430"/>
                    <a:pt x="3228023" y="13335"/>
                    <a:pt x="3224213" y="14288"/>
                  </a:cubicBezTo>
                  <a:cubicBezTo>
                    <a:pt x="3216593" y="17145"/>
                    <a:pt x="3208020" y="19050"/>
                    <a:pt x="3199448" y="20955"/>
                  </a:cubicBezTo>
                  <a:cubicBezTo>
                    <a:pt x="3183255" y="24765"/>
                    <a:pt x="3166110" y="27623"/>
                    <a:pt x="3148965" y="30480"/>
                  </a:cubicBezTo>
                  <a:cubicBezTo>
                    <a:pt x="3115628" y="36195"/>
                    <a:pt x="3081338" y="40005"/>
                    <a:pt x="3048000" y="43815"/>
                  </a:cubicBezTo>
                  <a:cubicBezTo>
                    <a:pt x="2980373" y="51435"/>
                    <a:pt x="2912745" y="57150"/>
                    <a:pt x="2845118" y="61913"/>
                  </a:cubicBezTo>
                  <a:cubicBezTo>
                    <a:pt x="2709863" y="71438"/>
                    <a:pt x="2573655" y="78105"/>
                    <a:pt x="2437448" y="82868"/>
                  </a:cubicBezTo>
                  <a:cubicBezTo>
                    <a:pt x="2301240" y="88583"/>
                    <a:pt x="2165985" y="91440"/>
                    <a:pt x="2029778" y="93345"/>
                  </a:cubicBezTo>
                  <a:cubicBezTo>
                    <a:pt x="1893570" y="95250"/>
                    <a:pt x="1758315" y="97155"/>
                    <a:pt x="1622108" y="97155"/>
                  </a:cubicBezTo>
                  <a:cubicBezTo>
                    <a:pt x="1485900" y="97155"/>
                    <a:pt x="1349693" y="95250"/>
                    <a:pt x="1214438" y="93345"/>
                  </a:cubicBezTo>
                  <a:cubicBezTo>
                    <a:pt x="1078230" y="90488"/>
                    <a:pt x="942975" y="88583"/>
                    <a:pt x="806768" y="82868"/>
                  </a:cubicBezTo>
                  <a:cubicBezTo>
                    <a:pt x="670560" y="77153"/>
                    <a:pt x="535305" y="71438"/>
                    <a:pt x="399097" y="61913"/>
                  </a:cubicBezTo>
                  <a:cubicBezTo>
                    <a:pt x="331470" y="57150"/>
                    <a:pt x="263843" y="51435"/>
                    <a:pt x="196215" y="43815"/>
                  </a:cubicBezTo>
                  <a:cubicBezTo>
                    <a:pt x="162878" y="40005"/>
                    <a:pt x="128588" y="36195"/>
                    <a:pt x="95250" y="30480"/>
                  </a:cubicBezTo>
                  <a:cubicBezTo>
                    <a:pt x="78105" y="27623"/>
                    <a:pt x="61913" y="24765"/>
                    <a:pt x="44768" y="20955"/>
                  </a:cubicBezTo>
                  <a:cubicBezTo>
                    <a:pt x="36195" y="19050"/>
                    <a:pt x="28575" y="17145"/>
                    <a:pt x="20003" y="14288"/>
                  </a:cubicBezTo>
                  <a:cubicBezTo>
                    <a:pt x="16193" y="13335"/>
                    <a:pt x="12382" y="11430"/>
                    <a:pt x="8573" y="9525"/>
                  </a:cubicBezTo>
                  <a:cubicBezTo>
                    <a:pt x="4763" y="7620"/>
                    <a:pt x="953" y="4763"/>
                    <a:pt x="0" y="0"/>
                  </a:cubicBezTo>
                  <a:cubicBezTo>
                    <a:pt x="953" y="4763"/>
                    <a:pt x="4763" y="6668"/>
                    <a:pt x="8573" y="8573"/>
                  </a:cubicBezTo>
                  <a:cubicBezTo>
                    <a:pt x="12382" y="10478"/>
                    <a:pt x="16193" y="12383"/>
                    <a:pt x="20003" y="13335"/>
                  </a:cubicBezTo>
                  <a:cubicBezTo>
                    <a:pt x="27623" y="16193"/>
                    <a:pt x="36195" y="18098"/>
                    <a:pt x="44768" y="20003"/>
                  </a:cubicBezTo>
                  <a:cubicBezTo>
                    <a:pt x="60960" y="23813"/>
                    <a:pt x="78105" y="25718"/>
                    <a:pt x="95250" y="28575"/>
                  </a:cubicBezTo>
                  <a:cubicBezTo>
                    <a:pt x="128588" y="33338"/>
                    <a:pt x="162878" y="36195"/>
                    <a:pt x="196215" y="39053"/>
                  </a:cubicBezTo>
                  <a:cubicBezTo>
                    <a:pt x="263843" y="44768"/>
                    <a:pt x="331470" y="48578"/>
                    <a:pt x="399097" y="52388"/>
                  </a:cubicBezTo>
                  <a:cubicBezTo>
                    <a:pt x="534353" y="60008"/>
                    <a:pt x="670560" y="63818"/>
                    <a:pt x="806768" y="67628"/>
                  </a:cubicBezTo>
                  <a:cubicBezTo>
                    <a:pt x="1078230" y="74295"/>
                    <a:pt x="1349693" y="78105"/>
                    <a:pt x="1622108" y="77153"/>
                  </a:cubicBezTo>
                  <a:cubicBezTo>
                    <a:pt x="1893570" y="78105"/>
                    <a:pt x="2165985" y="74295"/>
                    <a:pt x="2437448" y="67628"/>
                  </a:cubicBezTo>
                  <a:cubicBezTo>
                    <a:pt x="2573655" y="64770"/>
                    <a:pt x="2708910" y="60008"/>
                    <a:pt x="2845118" y="52388"/>
                  </a:cubicBezTo>
                  <a:cubicBezTo>
                    <a:pt x="2912745" y="48578"/>
                    <a:pt x="2980373" y="44768"/>
                    <a:pt x="3048000" y="39053"/>
                  </a:cubicBezTo>
                  <a:cubicBezTo>
                    <a:pt x="3082290" y="36195"/>
                    <a:pt x="3115628" y="32385"/>
                    <a:pt x="3148965" y="28575"/>
                  </a:cubicBezTo>
                  <a:cubicBezTo>
                    <a:pt x="3166110" y="26670"/>
                    <a:pt x="3182303" y="23813"/>
                    <a:pt x="3199448" y="20003"/>
                  </a:cubicBezTo>
                  <a:cubicBezTo>
                    <a:pt x="3208020" y="18098"/>
                    <a:pt x="3215640" y="16193"/>
                    <a:pt x="3224213" y="13335"/>
                  </a:cubicBezTo>
                  <a:cubicBezTo>
                    <a:pt x="3228023" y="12383"/>
                    <a:pt x="3231833" y="10478"/>
                    <a:pt x="3235643" y="8573"/>
                  </a:cubicBezTo>
                  <a:cubicBezTo>
                    <a:pt x="3239453" y="6668"/>
                    <a:pt x="3244215" y="4763"/>
                    <a:pt x="3244215" y="0"/>
                  </a:cubicBezTo>
                  <a:close/>
                </a:path>
              </a:pathLst>
            </a:custGeom>
            <a:solidFill>
              <a:srgbClr val="E3EB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9" name="任意多边形 36">
              <a:extLst>
                <a:ext uri="{FF2B5EF4-FFF2-40B4-BE49-F238E27FC236}">
                  <a16:creationId xmlns:a16="http://schemas.microsoft.com/office/drawing/2014/main" xmlns="" id="{46296F02-13A2-40E3-A302-E2A8369FF49E}"/>
                </a:ext>
              </a:extLst>
            </p:cNvPr>
            <p:cNvSpPr/>
            <p:nvPr/>
          </p:nvSpPr>
          <p:spPr>
            <a:xfrm>
              <a:off x="5810856" y="4035954"/>
              <a:ext cx="2351575" cy="118903"/>
            </a:xfrm>
            <a:custGeom>
              <a:avLst/>
              <a:gdLst>
                <a:gd name="connsiteX0" fmla="*/ 0 w 1940242"/>
                <a:gd name="connsiteY0" fmla="*/ 73343 h 98105"/>
                <a:gd name="connsiteX1" fmla="*/ 1940242 w 1940242"/>
                <a:gd name="connsiteY1" fmla="*/ 0 h 98105"/>
                <a:gd name="connsiteX2" fmla="*/ 0 w 1940242"/>
                <a:gd name="connsiteY2" fmla="*/ 73343 h 9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0242" h="98105">
                  <a:moveTo>
                    <a:pt x="0" y="73343"/>
                  </a:moveTo>
                  <a:cubicBezTo>
                    <a:pt x="0" y="73343"/>
                    <a:pt x="1304925" y="116205"/>
                    <a:pt x="1940242" y="0"/>
                  </a:cubicBezTo>
                  <a:cubicBezTo>
                    <a:pt x="1761173" y="137160"/>
                    <a:pt x="335280" y="98107"/>
                    <a:pt x="0" y="73343"/>
                  </a:cubicBezTo>
                  <a:close/>
                </a:path>
              </a:pathLst>
            </a:custGeom>
            <a:solidFill>
              <a:srgbClr val="D6E7DF">
                <a:alpha val="7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20" name="组合 37">
              <a:extLst>
                <a:ext uri="{FF2B5EF4-FFF2-40B4-BE49-F238E27FC236}">
                  <a16:creationId xmlns:a16="http://schemas.microsoft.com/office/drawing/2014/main" xmlns="" id="{6CF7464A-F562-462D-9D26-A603243EC28A}"/>
                </a:ext>
              </a:extLst>
            </p:cNvPr>
            <p:cNvGrpSpPr/>
            <p:nvPr/>
          </p:nvGrpSpPr>
          <p:grpSpPr>
            <a:xfrm>
              <a:off x="4755705" y="1943711"/>
              <a:ext cx="1575798" cy="635525"/>
              <a:chOff x="4988241" y="2069441"/>
              <a:chExt cx="1300162" cy="524360"/>
            </a:xfrm>
          </p:grpSpPr>
          <p:sp>
            <p:nvSpPr>
              <p:cNvPr id="718" name="任意多边形 38">
                <a:extLst>
                  <a:ext uri="{FF2B5EF4-FFF2-40B4-BE49-F238E27FC236}">
                    <a16:creationId xmlns:a16="http://schemas.microsoft.com/office/drawing/2014/main" xmlns="" id="{AE3B9062-5CAB-4481-87BA-011CCE87538B}"/>
                  </a:ext>
                </a:extLst>
              </p:cNvPr>
              <p:cNvSpPr/>
              <p:nvPr/>
            </p:nvSpPr>
            <p:spPr>
              <a:xfrm>
                <a:off x="4989194" y="2069441"/>
                <a:ext cx="1298257" cy="523407"/>
              </a:xfrm>
              <a:custGeom>
                <a:avLst/>
                <a:gdLst>
                  <a:gd name="connsiteX0" fmla="*/ 1298258 w 1298257"/>
                  <a:gd name="connsiteY0" fmla="*/ 374673 h 523407"/>
                  <a:gd name="connsiteX1" fmla="*/ 569595 w 1298257"/>
                  <a:gd name="connsiteY1" fmla="*/ 52728 h 523407"/>
                  <a:gd name="connsiteX2" fmla="*/ 0 w 1298257"/>
                  <a:gd name="connsiteY2" fmla="*/ 197508 h 523407"/>
                  <a:gd name="connsiteX3" fmla="*/ 644843 w 1298257"/>
                  <a:gd name="connsiteY3" fmla="*/ 519453 h 523407"/>
                  <a:gd name="connsiteX4" fmla="*/ 1298258 w 1298257"/>
                  <a:gd name="connsiteY4" fmla="*/ 374673 h 52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8257" h="523407">
                    <a:moveTo>
                      <a:pt x="1298258" y="374673"/>
                    </a:moveTo>
                    <a:cubicBezTo>
                      <a:pt x="1237298" y="154646"/>
                      <a:pt x="989647" y="-115864"/>
                      <a:pt x="569595" y="52728"/>
                    </a:cubicBezTo>
                    <a:cubicBezTo>
                      <a:pt x="149542" y="221321"/>
                      <a:pt x="0" y="197508"/>
                      <a:pt x="0" y="197508"/>
                    </a:cubicBezTo>
                    <a:cubicBezTo>
                      <a:pt x="0" y="197508"/>
                      <a:pt x="70485" y="460398"/>
                      <a:pt x="644843" y="519453"/>
                    </a:cubicBezTo>
                    <a:cubicBezTo>
                      <a:pt x="957263" y="551838"/>
                      <a:pt x="1298258" y="374673"/>
                      <a:pt x="1298258" y="374673"/>
                    </a:cubicBezTo>
                    <a:close/>
                  </a:path>
                </a:pathLst>
              </a:custGeom>
              <a:solidFill>
                <a:srgbClr val="A1C2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19" name="组合 39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5050154" y="2073591"/>
                <a:ext cx="1112520" cy="513397"/>
                <a:chOff x="5050154" y="2073591"/>
                <a:chExt cx="1112520" cy="513397"/>
              </a:xfrm>
              <a:solidFill>
                <a:srgbClr val="C1D483"/>
              </a:solidFill>
            </p:grpSpPr>
            <p:sp>
              <p:nvSpPr>
                <p:cNvPr id="722" name="任意多边形 40">
                  <a:extLst>
                    <a:ext uri="{FF2B5EF4-FFF2-40B4-BE49-F238E27FC236}">
                      <a16:creationId xmlns:a16="http://schemas.microsoft.com/office/drawing/2014/main" xmlns="" id="{98307D27-B815-4411-BE3C-3B05D17E5713}"/>
                    </a:ext>
                  </a:extLst>
                </p:cNvPr>
                <p:cNvSpPr/>
                <p:nvPr/>
              </p:nvSpPr>
              <p:spPr>
                <a:xfrm>
                  <a:off x="5050154" y="2255519"/>
                  <a:ext cx="105727" cy="116204"/>
                </a:xfrm>
                <a:custGeom>
                  <a:avLst/>
                  <a:gdLst>
                    <a:gd name="connsiteX0" fmla="*/ 105728 w 105727"/>
                    <a:gd name="connsiteY0" fmla="*/ 80010 h 116204"/>
                    <a:gd name="connsiteX1" fmla="*/ 102870 w 105727"/>
                    <a:gd name="connsiteY1" fmla="*/ 75247 h 116204"/>
                    <a:gd name="connsiteX2" fmla="*/ 75248 w 105727"/>
                    <a:gd name="connsiteY2" fmla="*/ 0 h 116204"/>
                    <a:gd name="connsiteX3" fmla="*/ 63818 w 105727"/>
                    <a:gd name="connsiteY3" fmla="*/ 1905 h 116204"/>
                    <a:gd name="connsiteX4" fmla="*/ 89535 w 105727"/>
                    <a:gd name="connsiteY4" fmla="*/ 76200 h 116204"/>
                    <a:gd name="connsiteX5" fmla="*/ 0 w 105727"/>
                    <a:gd name="connsiteY5" fmla="*/ 106680 h 116204"/>
                    <a:gd name="connsiteX6" fmla="*/ 9525 w 105727"/>
                    <a:gd name="connsiteY6" fmla="*/ 116205 h 116204"/>
                    <a:gd name="connsiteX7" fmla="*/ 100965 w 105727"/>
                    <a:gd name="connsiteY7" fmla="*/ 82867 h 116204"/>
                    <a:gd name="connsiteX8" fmla="*/ 105728 w 105727"/>
                    <a:gd name="connsiteY8" fmla="*/ 80010 h 11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727" h="116204">
                      <a:moveTo>
                        <a:pt x="105728" y="80010"/>
                      </a:moveTo>
                      <a:lnTo>
                        <a:pt x="102870" y="75247"/>
                      </a:lnTo>
                      <a:cubicBezTo>
                        <a:pt x="87630" y="50482"/>
                        <a:pt x="80010" y="20002"/>
                        <a:pt x="75248" y="0"/>
                      </a:cubicBezTo>
                      <a:cubicBezTo>
                        <a:pt x="71438" y="952"/>
                        <a:pt x="67628" y="952"/>
                        <a:pt x="63818" y="1905"/>
                      </a:cubicBezTo>
                      <a:cubicBezTo>
                        <a:pt x="67628" y="20955"/>
                        <a:pt x="75248" y="50482"/>
                        <a:pt x="89535" y="76200"/>
                      </a:cubicBezTo>
                      <a:cubicBezTo>
                        <a:pt x="61913" y="90488"/>
                        <a:pt x="27623" y="100965"/>
                        <a:pt x="0" y="106680"/>
                      </a:cubicBezTo>
                      <a:cubicBezTo>
                        <a:pt x="2858" y="109538"/>
                        <a:pt x="5715" y="113347"/>
                        <a:pt x="9525" y="116205"/>
                      </a:cubicBezTo>
                      <a:cubicBezTo>
                        <a:pt x="38100" y="109538"/>
                        <a:pt x="73343" y="99060"/>
                        <a:pt x="100965" y="82867"/>
                      </a:cubicBezTo>
                      <a:lnTo>
                        <a:pt x="105728" y="80010"/>
                      </a:ln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3" name="任意多边形 41">
                  <a:extLst>
                    <a:ext uri="{FF2B5EF4-FFF2-40B4-BE49-F238E27FC236}">
                      <a16:creationId xmlns:a16="http://schemas.microsoft.com/office/drawing/2014/main" xmlns="" id="{2FC249BD-06AD-4888-8032-C468D2220CFB}"/>
                    </a:ext>
                  </a:extLst>
                </p:cNvPr>
                <p:cNvSpPr/>
                <p:nvPr/>
              </p:nvSpPr>
              <p:spPr>
                <a:xfrm>
                  <a:off x="5179694" y="2216466"/>
                  <a:ext cx="160972" cy="253365"/>
                </a:xfrm>
                <a:custGeom>
                  <a:avLst/>
                  <a:gdLst>
                    <a:gd name="connsiteX0" fmla="*/ 159067 w 160972"/>
                    <a:gd name="connsiteY0" fmla="*/ 150495 h 253365"/>
                    <a:gd name="connsiteX1" fmla="*/ 160972 w 160972"/>
                    <a:gd name="connsiteY1" fmla="*/ 147638 h 253365"/>
                    <a:gd name="connsiteX2" fmla="*/ 159067 w 160972"/>
                    <a:gd name="connsiteY2" fmla="*/ 144780 h 253365"/>
                    <a:gd name="connsiteX3" fmla="*/ 109538 w 160972"/>
                    <a:gd name="connsiteY3" fmla="*/ 0 h 253365"/>
                    <a:gd name="connsiteX4" fmla="*/ 98107 w 160972"/>
                    <a:gd name="connsiteY4" fmla="*/ 2858 h 253365"/>
                    <a:gd name="connsiteX5" fmla="*/ 146685 w 160972"/>
                    <a:gd name="connsiteY5" fmla="*/ 146685 h 253365"/>
                    <a:gd name="connsiteX6" fmla="*/ 0 w 160972"/>
                    <a:gd name="connsiteY6" fmla="*/ 246698 h 253365"/>
                    <a:gd name="connsiteX7" fmla="*/ 12382 w 160972"/>
                    <a:gd name="connsiteY7" fmla="*/ 253365 h 253365"/>
                    <a:gd name="connsiteX8" fmla="*/ 159067 w 160972"/>
                    <a:gd name="connsiteY8" fmla="*/ 150495 h 253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0972" h="253365">
                      <a:moveTo>
                        <a:pt x="159067" y="150495"/>
                      </a:moveTo>
                      <a:lnTo>
                        <a:pt x="160972" y="147638"/>
                      </a:lnTo>
                      <a:lnTo>
                        <a:pt x="159067" y="144780"/>
                      </a:lnTo>
                      <a:cubicBezTo>
                        <a:pt x="137160" y="100965"/>
                        <a:pt x="118110" y="30480"/>
                        <a:pt x="109538" y="0"/>
                      </a:cubicBezTo>
                      <a:cubicBezTo>
                        <a:pt x="105727" y="953"/>
                        <a:pt x="101917" y="1905"/>
                        <a:pt x="98107" y="2858"/>
                      </a:cubicBezTo>
                      <a:cubicBezTo>
                        <a:pt x="105727" y="33338"/>
                        <a:pt x="124777" y="100965"/>
                        <a:pt x="146685" y="146685"/>
                      </a:cubicBezTo>
                      <a:cubicBezTo>
                        <a:pt x="106680" y="193358"/>
                        <a:pt x="36195" y="229553"/>
                        <a:pt x="0" y="246698"/>
                      </a:cubicBezTo>
                      <a:cubicBezTo>
                        <a:pt x="3810" y="248603"/>
                        <a:pt x="8572" y="251460"/>
                        <a:pt x="12382" y="253365"/>
                      </a:cubicBezTo>
                      <a:cubicBezTo>
                        <a:pt x="53340" y="234315"/>
                        <a:pt x="120015" y="197168"/>
                        <a:pt x="159067" y="150495"/>
                      </a:cubicBez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4" name="任意多边形 42">
                  <a:extLst>
                    <a:ext uri="{FF2B5EF4-FFF2-40B4-BE49-F238E27FC236}">
                      <a16:creationId xmlns:a16="http://schemas.microsoft.com/office/drawing/2014/main" xmlns="" id="{4B58E9ED-D3B8-446F-9CD5-CC7526EDD933}"/>
                    </a:ext>
                  </a:extLst>
                </p:cNvPr>
                <p:cNvSpPr/>
                <p:nvPr/>
              </p:nvSpPr>
              <p:spPr>
                <a:xfrm>
                  <a:off x="5376862" y="2159316"/>
                  <a:ext cx="149542" cy="385762"/>
                </a:xfrm>
                <a:custGeom>
                  <a:avLst/>
                  <a:gdLst>
                    <a:gd name="connsiteX0" fmla="*/ 148590 w 149542"/>
                    <a:gd name="connsiteY0" fmla="*/ 198120 h 385762"/>
                    <a:gd name="connsiteX1" fmla="*/ 149542 w 149542"/>
                    <a:gd name="connsiteY1" fmla="*/ 196215 h 385762"/>
                    <a:gd name="connsiteX2" fmla="*/ 148590 w 149542"/>
                    <a:gd name="connsiteY2" fmla="*/ 194310 h 385762"/>
                    <a:gd name="connsiteX3" fmla="*/ 83820 w 149542"/>
                    <a:gd name="connsiteY3" fmla="*/ 0 h 385762"/>
                    <a:gd name="connsiteX4" fmla="*/ 73342 w 149542"/>
                    <a:gd name="connsiteY4" fmla="*/ 3810 h 385762"/>
                    <a:gd name="connsiteX5" fmla="*/ 137160 w 149542"/>
                    <a:gd name="connsiteY5" fmla="*/ 196215 h 385762"/>
                    <a:gd name="connsiteX6" fmla="*/ 0 w 149542"/>
                    <a:gd name="connsiteY6" fmla="*/ 381953 h 385762"/>
                    <a:gd name="connsiteX7" fmla="*/ 14288 w 149542"/>
                    <a:gd name="connsiteY7" fmla="*/ 385763 h 385762"/>
                    <a:gd name="connsiteX8" fmla="*/ 148590 w 149542"/>
                    <a:gd name="connsiteY8" fmla="*/ 198120 h 385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9542" h="385762">
                      <a:moveTo>
                        <a:pt x="148590" y="198120"/>
                      </a:moveTo>
                      <a:lnTo>
                        <a:pt x="149542" y="196215"/>
                      </a:lnTo>
                      <a:lnTo>
                        <a:pt x="148590" y="194310"/>
                      </a:lnTo>
                      <a:cubicBezTo>
                        <a:pt x="123825" y="136208"/>
                        <a:pt x="95250" y="39053"/>
                        <a:pt x="83820" y="0"/>
                      </a:cubicBezTo>
                      <a:cubicBezTo>
                        <a:pt x="80010" y="953"/>
                        <a:pt x="76200" y="2858"/>
                        <a:pt x="73342" y="3810"/>
                      </a:cubicBezTo>
                      <a:cubicBezTo>
                        <a:pt x="84772" y="42863"/>
                        <a:pt x="112395" y="138113"/>
                        <a:pt x="137160" y="196215"/>
                      </a:cubicBezTo>
                      <a:cubicBezTo>
                        <a:pt x="102870" y="295275"/>
                        <a:pt x="33338" y="356235"/>
                        <a:pt x="0" y="381953"/>
                      </a:cubicBezTo>
                      <a:cubicBezTo>
                        <a:pt x="4763" y="382905"/>
                        <a:pt x="9525" y="384810"/>
                        <a:pt x="14288" y="385763"/>
                      </a:cubicBezTo>
                      <a:cubicBezTo>
                        <a:pt x="51435" y="357188"/>
                        <a:pt x="116205" y="295275"/>
                        <a:pt x="148590" y="198120"/>
                      </a:cubicBez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5" name="任意多边形 43">
                  <a:extLst>
                    <a:ext uri="{FF2B5EF4-FFF2-40B4-BE49-F238E27FC236}">
                      <a16:creationId xmlns:a16="http://schemas.microsoft.com/office/drawing/2014/main" xmlns="" id="{45838376-CC15-4F4C-8901-0360A7948B36}"/>
                    </a:ext>
                  </a:extLst>
                </p:cNvPr>
                <p:cNvSpPr/>
                <p:nvPr/>
              </p:nvSpPr>
              <p:spPr>
                <a:xfrm>
                  <a:off x="5607366" y="2088832"/>
                  <a:ext cx="133350" cy="498157"/>
                </a:xfrm>
                <a:custGeom>
                  <a:avLst/>
                  <a:gdLst>
                    <a:gd name="connsiteX0" fmla="*/ 133350 w 133350"/>
                    <a:gd name="connsiteY0" fmla="*/ 237172 h 498157"/>
                    <a:gd name="connsiteX1" fmla="*/ 132398 w 133350"/>
                    <a:gd name="connsiteY1" fmla="*/ 235267 h 498157"/>
                    <a:gd name="connsiteX2" fmla="*/ 50483 w 133350"/>
                    <a:gd name="connsiteY2" fmla="*/ 0 h 498157"/>
                    <a:gd name="connsiteX3" fmla="*/ 39053 w 133350"/>
                    <a:gd name="connsiteY3" fmla="*/ 2857 h 498157"/>
                    <a:gd name="connsiteX4" fmla="*/ 120967 w 133350"/>
                    <a:gd name="connsiteY4" fmla="*/ 237172 h 498157"/>
                    <a:gd name="connsiteX5" fmla="*/ 0 w 133350"/>
                    <a:gd name="connsiteY5" fmla="*/ 496253 h 498157"/>
                    <a:gd name="connsiteX6" fmla="*/ 14288 w 133350"/>
                    <a:gd name="connsiteY6" fmla="*/ 498157 h 498157"/>
                    <a:gd name="connsiteX7" fmla="*/ 133350 w 133350"/>
                    <a:gd name="connsiteY7" fmla="*/ 238125 h 498157"/>
                    <a:gd name="connsiteX8" fmla="*/ 133350 w 133350"/>
                    <a:gd name="connsiteY8" fmla="*/ 237172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3350" h="498157">
                      <a:moveTo>
                        <a:pt x="133350" y="237172"/>
                      </a:moveTo>
                      <a:lnTo>
                        <a:pt x="132398" y="235267"/>
                      </a:lnTo>
                      <a:cubicBezTo>
                        <a:pt x="91440" y="138113"/>
                        <a:pt x="62865" y="42863"/>
                        <a:pt x="50483" y="0"/>
                      </a:cubicBezTo>
                      <a:cubicBezTo>
                        <a:pt x="46673" y="952"/>
                        <a:pt x="42863" y="1905"/>
                        <a:pt x="39053" y="2857"/>
                      </a:cubicBezTo>
                      <a:cubicBezTo>
                        <a:pt x="51435" y="45720"/>
                        <a:pt x="80010" y="140017"/>
                        <a:pt x="120967" y="237172"/>
                      </a:cubicBezTo>
                      <a:cubicBezTo>
                        <a:pt x="83820" y="389572"/>
                        <a:pt x="21908" y="470535"/>
                        <a:pt x="0" y="496253"/>
                      </a:cubicBezTo>
                      <a:cubicBezTo>
                        <a:pt x="4763" y="497205"/>
                        <a:pt x="9525" y="497205"/>
                        <a:pt x="14288" y="498157"/>
                      </a:cubicBezTo>
                      <a:cubicBezTo>
                        <a:pt x="40958" y="466725"/>
                        <a:pt x="97155" y="384810"/>
                        <a:pt x="133350" y="238125"/>
                      </a:cubicBezTo>
                      <a:lnTo>
                        <a:pt x="133350" y="237172"/>
                      </a:ln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6" name="任意多边形 44">
                  <a:extLst>
                    <a:ext uri="{FF2B5EF4-FFF2-40B4-BE49-F238E27FC236}">
                      <a16:creationId xmlns:a16="http://schemas.microsoft.com/office/drawing/2014/main" xmlns="" id="{8B297B9F-7788-4CF6-A82C-32DF4339CAAF}"/>
                    </a:ext>
                  </a:extLst>
                </p:cNvPr>
                <p:cNvSpPr/>
                <p:nvPr/>
              </p:nvSpPr>
              <p:spPr>
                <a:xfrm>
                  <a:off x="5851207" y="2073591"/>
                  <a:ext cx="124777" cy="508635"/>
                </a:xfrm>
                <a:custGeom>
                  <a:avLst/>
                  <a:gdLst>
                    <a:gd name="connsiteX0" fmla="*/ 124777 w 124777"/>
                    <a:gd name="connsiteY0" fmla="*/ 243840 h 508635"/>
                    <a:gd name="connsiteX1" fmla="*/ 123825 w 124777"/>
                    <a:gd name="connsiteY1" fmla="*/ 241935 h 508635"/>
                    <a:gd name="connsiteX2" fmla="*/ 38100 w 124777"/>
                    <a:gd name="connsiteY2" fmla="*/ 1905 h 508635"/>
                    <a:gd name="connsiteX3" fmla="*/ 25717 w 124777"/>
                    <a:gd name="connsiteY3" fmla="*/ 0 h 508635"/>
                    <a:gd name="connsiteX4" fmla="*/ 112395 w 124777"/>
                    <a:gd name="connsiteY4" fmla="*/ 244793 h 508635"/>
                    <a:gd name="connsiteX5" fmla="*/ 0 w 124777"/>
                    <a:gd name="connsiteY5" fmla="*/ 508635 h 508635"/>
                    <a:gd name="connsiteX6" fmla="*/ 15240 w 124777"/>
                    <a:gd name="connsiteY6" fmla="*/ 506730 h 508635"/>
                    <a:gd name="connsiteX7" fmla="*/ 123825 w 124777"/>
                    <a:gd name="connsiteY7" fmla="*/ 245745 h 508635"/>
                    <a:gd name="connsiteX8" fmla="*/ 124777 w 124777"/>
                    <a:gd name="connsiteY8" fmla="*/ 243840 h 508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4777" h="508635">
                      <a:moveTo>
                        <a:pt x="124777" y="243840"/>
                      </a:moveTo>
                      <a:lnTo>
                        <a:pt x="123825" y="241935"/>
                      </a:lnTo>
                      <a:cubicBezTo>
                        <a:pt x="67627" y="121920"/>
                        <a:pt x="45720" y="37148"/>
                        <a:pt x="38100" y="1905"/>
                      </a:cubicBezTo>
                      <a:cubicBezTo>
                        <a:pt x="34290" y="953"/>
                        <a:pt x="30480" y="953"/>
                        <a:pt x="25717" y="0"/>
                      </a:cubicBezTo>
                      <a:cubicBezTo>
                        <a:pt x="32385" y="32385"/>
                        <a:pt x="53340" y="120015"/>
                        <a:pt x="112395" y="244793"/>
                      </a:cubicBezTo>
                      <a:cubicBezTo>
                        <a:pt x="77152" y="389573"/>
                        <a:pt x="22860" y="476250"/>
                        <a:pt x="0" y="508635"/>
                      </a:cubicBezTo>
                      <a:cubicBezTo>
                        <a:pt x="4763" y="507683"/>
                        <a:pt x="10477" y="506730"/>
                        <a:pt x="15240" y="506730"/>
                      </a:cubicBezTo>
                      <a:cubicBezTo>
                        <a:pt x="40958" y="467678"/>
                        <a:pt x="90488" y="381953"/>
                        <a:pt x="123825" y="245745"/>
                      </a:cubicBezTo>
                      <a:lnTo>
                        <a:pt x="124777" y="243840"/>
                      </a:ln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" name="任意多边形 45">
                  <a:extLst>
                    <a:ext uri="{FF2B5EF4-FFF2-40B4-BE49-F238E27FC236}">
                      <a16:creationId xmlns:a16="http://schemas.microsoft.com/office/drawing/2014/main" xmlns="" id="{B64C943F-18CA-4AD0-813B-665E39FD92F3}"/>
                    </a:ext>
                  </a:extLst>
                </p:cNvPr>
                <p:cNvSpPr/>
                <p:nvPr/>
              </p:nvSpPr>
              <p:spPr>
                <a:xfrm>
                  <a:off x="6086474" y="2185034"/>
                  <a:ext cx="76200" cy="340042"/>
                </a:xfrm>
                <a:custGeom>
                  <a:avLst/>
                  <a:gdLst>
                    <a:gd name="connsiteX0" fmla="*/ 76200 w 76200"/>
                    <a:gd name="connsiteY0" fmla="*/ 174307 h 340042"/>
                    <a:gd name="connsiteX1" fmla="*/ 76200 w 76200"/>
                    <a:gd name="connsiteY1" fmla="*/ 172402 h 340042"/>
                    <a:gd name="connsiteX2" fmla="*/ 75247 w 76200"/>
                    <a:gd name="connsiteY2" fmla="*/ 170498 h 340042"/>
                    <a:gd name="connsiteX3" fmla="*/ 48578 w 76200"/>
                    <a:gd name="connsiteY3" fmla="*/ 10477 h 340042"/>
                    <a:gd name="connsiteX4" fmla="*/ 37147 w 76200"/>
                    <a:gd name="connsiteY4" fmla="*/ 0 h 340042"/>
                    <a:gd name="connsiteX5" fmla="*/ 63817 w 76200"/>
                    <a:gd name="connsiteY5" fmla="*/ 172402 h 340042"/>
                    <a:gd name="connsiteX6" fmla="*/ 0 w 76200"/>
                    <a:gd name="connsiteY6" fmla="*/ 340042 h 340042"/>
                    <a:gd name="connsiteX7" fmla="*/ 16192 w 76200"/>
                    <a:gd name="connsiteY7" fmla="*/ 334328 h 340042"/>
                    <a:gd name="connsiteX8" fmla="*/ 76200 w 76200"/>
                    <a:gd name="connsiteY8" fmla="*/ 174307 h 340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200" h="340042">
                      <a:moveTo>
                        <a:pt x="76200" y="174307"/>
                      </a:moveTo>
                      <a:lnTo>
                        <a:pt x="76200" y="172402"/>
                      </a:lnTo>
                      <a:lnTo>
                        <a:pt x="75247" y="170498"/>
                      </a:lnTo>
                      <a:cubicBezTo>
                        <a:pt x="50483" y="108585"/>
                        <a:pt x="47625" y="44767"/>
                        <a:pt x="48578" y="10477"/>
                      </a:cubicBezTo>
                      <a:cubicBezTo>
                        <a:pt x="44767" y="6667"/>
                        <a:pt x="40958" y="3810"/>
                        <a:pt x="37147" y="0"/>
                      </a:cubicBezTo>
                      <a:cubicBezTo>
                        <a:pt x="35242" y="32385"/>
                        <a:pt x="35242" y="101917"/>
                        <a:pt x="63817" y="172402"/>
                      </a:cubicBezTo>
                      <a:cubicBezTo>
                        <a:pt x="51435" y="240030"/>
                        <a:pt x="22860" y="299085"/>
                        <a:pt x="0" y="340042"/>
                      </a:cubicBezTo>
                      <a:cubicBezTo>
                        <a:pt x="5715" y="338138"/>
                        <a:pt x="10478" y="336232"/>
                        <a:pt x="16192" y="334328"/>
                      </a:cubicBezTo>
                      <a:cubicBezTo>
                        <a:pt x="39053" y="294323"/>
                        <a:pt x="64770" y="238125"/>
                        <a:pt x="76200" y="174307"/>
                      </a:cubicBez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20" name="任意多边形 46">
                <a:extLst>
                  <a:ext uri="{FF2B5EF4-FFF2-40B4-BE49-F238E27FC236}">
                    <a16:creationId xmlns:a16="http://schemas.microsoft.com/office/drawing/2014/main" xmlns="" id="{367852B3-92E0-45A7-936F-545D18641A89}"/>
                  </a:ext>
                </a:extLst>
              </p:cNvPr>
              <p:cNvSpPr/>
              <p:nvPr/>
            </p:nvSpPr>
            <p:spPr>
              <a:xfrm>
                <a:off x="4989194" y="2267901"/>
                <a:ext cx="1299209" cy="325899"/>
              </a:xfrm>
              <a:custGeom>
                <a:avLst/>
                <a:gdLst>
                  <a:gd name="connsiteX0" fmla="*/ 619125 w 1299209"/>
                  <a:gd name="connsiteY0" fmla="*/ 75248 h 325899"/>
                  <a:gd name="connsiteX1" fmla="*/ 0 w 1299209"/>
                  <a:gd name="connsiteY1" fmla="*/ 0 h 325899"/>
                  <a:gd name="connsiteX2" fmla="*/ 644843 w 1299209"/>
                  <a:gd name="connsiteY2" fmla="*/ 321945 h 325899"/>
                  <a:gd name="connsiteX3" fmla="*/ 1299210 w 1299209"/>
                  <a:gd name="connsiteY3" fmla="*/ 177165 h 325899"/>
                  <a:gd name="connsiteX4" fmla="*/ 1297305 w 1299209"/>
                  <a:gd name="connsiteY4" fmla="*/ 172402 h 325899"/>
                  <a:gd name="connsiteX5" fmla="*/ 619125 w 1299209"/>
                  <a:gd name="connsiteY5" fmla="*/ 75248 h 325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9209" h="325899">
                    <a:moveTo>
                      <a:pt x="619125" y="75248"/>
                    </a:moveTo>
                    <a:cubicBezTo>
                      <a:pt x="343852" y="128588"/>
                      <a:pt x="103822" y="71438"/>
                      <a:pt x="0" y="0"/>
                    </a:cubicBezTo>
                    <a:cubicBezTo>
                      <a:pt x="3810" y="12383"/>
                      <a:pt x="84772" y="263843"/>
                      <a:pt x="644843" y="321945"/>
                    </a:cubicBezTo>
                    <a:cubicBezTo>
                      <a:pt x="958215" y="354330"/>
                      <a:pt x="1299210" y="177165"/>
                      <a:pt x="1299210" y="177165"/>
                    </a:cubicBezTo>
                    <a:cubicBezTo>
                      <a:pt x="1299210" y="175260"/>
                      <a:pt x="1298258" y="173355"/>
                      <a:pt x="1297305" y="172402"/>
                    </a:cubicBezTo>
                    <a:cubicBezTo>
                      <a:pt x="1143952" y="33338"/>
                      <a:pt x="901065" y="20955"/>
                      <a:pt x="619125" y="75248"/>
                    </a:cubicBezTo>
                    <a:close/>
                  </a:path>
                </a:pathLst>
              </a:custGeom>
              <a:solidFill>
                <a:srgbClr val="669C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任意多边形 47">
                <a:extLst>
                  <a:ext uri="{FF2B5EF4-FFF2-40B4-BE49-F238E27FC236}">
                    <a16:creationId xmlns:a16="http://schemas.microsoft.com/office/drawing/2014/main" xmlns="" id="{CB635AD2-69CE-48B1-8248-8629AF7AA3B7}"/>
                  </a:ext>
                </a:extLst>
              </p:cNvPr>
              <p:cNvSpPr/>
              <p:nvPr/>
            </p:nvSpPr>
            <p:spPr>
              <a:xfrm>
                <a:off x="4988241" y="2266949"/>
                <a:ext cx="1299210" cy="177164"/>
              </a:xfrm>
              <a:custGeom>
                <a:avLst/>
                <a:gdLst>
                  <a:gd name="connsiteX0" fmla="*/ 1299210 w 1299210"/>
                  <a:gd name="connsiteY0" fmla="*/ 177165 h 177164"/>
                  <a:gd name="connsiteX1" fmla="*/ 1297305 w 1299210"/>
                  <a:gd name="connsiteY1" fmla="*/ 172402 h 177164"/>
                  <a:gd name="connsiteX2" fmla="*/ 1297305 w 1299210"/>
                  <a:gd name="connsiteY2" fmla="*/ 172402 h 177164"/>
                  <a:gd name="connsiteX3" fmla="*/ 1151573 w 1299210"/>
                  <a:gd name="connsiteY3" fmla="*/ 92392 h 177164"/>
                  <a:gd name="connsiteX4" fmla="*/ 988695 w 1299210"/>
                  <a:gd name="connsiteY4" fmla="*/ 60008 h 177164"/>
                  <a:gd name="connsiteX5" fmla="*/ 656273 w 1299210"/>
                  <a:gd name="connsiteY5" fmla="*/ 80963 h 177164"/>
                  <a:gd name="connsiteX6" fmla="*/ 573405 w 1299210"/>
                  <a:gd name="connsiteY6" fmla="*/ 95250 h 177164"/>
                  <a:gd name="connsiteX7" fmla="*/ 488633 w 1299210"/>
                  <a:gd name="connsiteY7" fmla="*/ 103823 h 177164"/>
                  <a:gd name="connsiteX8" fmla="*/ 319088 w 1299210"/>
                  <a:gd name="connsiteY8" fmla="*/ 101917 h 177164"/>
                  <a:gd name="connsiteX9" fmla="*/ 152400 w 1299210"/>
                  <a:gd name="connsiteY9" fmla="*/ 70485 h 177164"/>
                  <a:gd name="connsiteX10" fmla="*/ 0 w 1299210"/>
                  <a:gd name="connsiteY10" fmla="*/ 0 h 177164"/>
                  <a:gd name="connsiteX11" fmla="*/ 75248 w 1299210"/>
                  <a:gd name="connsiteY11" fmla="*/ 36195 h 177164"/>
                  <a:gd name="connsiteX12" fmla="*/ 115253 w 1299210"/>
                  <a:gd name="connsiteY12" fmla="*/ 49530 h 177164"/>
                  <a:gd name="connsiteX13" fmla="*/ 135255 w 1299210"/>
                  <a:gd name="connsiteY13" fmla="*/ 55245 h 177164"/>
                  <a:gd name="connsiteX14" fmla="*/ 155258 w 1299210"/>
                  <a:gd name="connsiteY14" fmla="*/ 60008 h 177164"/>
                  <a:gd name="connsiteX15" fmla="*/ 320040 w 1299210"/>
                  <a:gd name="connsiteY15" fmla="*/ 83820 h 177164"/>
                  <a:gd name="connsiteX16" fmla="*/ 486728 w 1299210"/>
                  <a:gd name="connsiteY16" fmla="*/ 81915 h 177164"/>
                  <a:gd name="connsiteX17" fmla="*/ 569595 w 1299210"/>
                  <a:gd name="connsiteY17" fmla="*/ 72390 h 177164"/>
                  <a:gd name="connsiteX18" fmla="*/ 652463 w 1299210"/>
                  <a:gd name="connsiteY18" fmla="*/ 58102 h 177164"/>
                  <a:gd name="connsiteX19" fmla="*/ 821055 w 1299210"/>
                  <a:gd name="connsiteY19" fmla="*/ 38100 h 177164"/>
                  <a:gd name="connsiteX20" fmla="*/ 990600 w 1299210"/>
                  <a:gd name="connsiteY20" fmla="*/ 41910 h 177164"/>
                  <a:gd name="connsiteX21" fmla="*/ 1155383 w 1299210"/>
                  <a:gd name="connsiteY21" fmla="*/ 81915 h 177164"/>
                  <a:gd name="connsiteX22" fmla="*/ 1297305 w 1299210"/>
                  <a:gd name="connsiteY22" fmla="*/ 172402 h 177164"/>
                  <a:gd name="connsiteX23" fmla="*/ 1297305 w 1299210"/>
                  <a:gd name="connsiteY23" fmla="*/ 172402 h 177164"/>
                  <a:gd name="connsiteX24" fmla="*/ 1297305 w 1299210"/>
                  <a:gd name="connsiteY24" fmla="*/ 172402 h 177164"/>
                  <a:gd name="connsiteX25" fmla="*/ 1299210 w 1299210"/>
                  <a:gd name="connsiteY25" fmla="*/ 177165 h 17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99210" h="177164">
                    <a:moveTo>
                      <a:pt x="1299210" y="177165"/>
                    </a:moveTo>
                    <a:lnTo>
                      <a:pt x="1297305" y="172402"/>
                    </a:lnTo>
                    <a:lnTo>
                      <a:pt x="1297305" y="172402"/>
                    </a:lnTo>
                    <a:cubicBezTo>
                      <a:pt x="1253490" y="137160"/>
                      <a:pt x="1203960" y="109538"/>
                      <a:pt x="1151573" y="92392"/>
                    </a:cubicBezTo>
                    <a:cubicBezTo>
                      <a:pt x="1099185" y="74295"/>
                      <a:pt x="1043940" y="64770"/>
                      <a:pt x="988695" y="60008"/>
                    </a:cubicBezTo>
                    <a:cubicBezTo>
                      <a:pt x="878205" y="51435"/>
                      <a:pt x="765810" y="61913"/>
                      <a:pt x="656273" y="80963"/>
                    </a:cubicBezTo>
                    <a:cubicBezTo>
                      <a:pt x="628650" y="85725"/>
                      <a:pt x="601028" y="90488"/>
                      <a:pt x="573405" y="95250"/>
                    </a:cubicBezTo>
                    <a:cubicBezTo>
                      <a:pt x="545783" y="99060"/>
                      <a:pt x="517208" y="102870"/>
                      <a:pt x="488633" y="103823"/>
                    </a:cubicBezTo>
                    <a:cubicBezTo>
                      <a:pt x="432435" y="107633"/>
                      <a:pt x="375285" y="107633"/>
                      <a:pt x="319088" y="101917"/>
                    </a:cubicBezTo>
                    <a:cubicBezTo>
                      <a:pt x="262890" y="97155"/>
                      <a:pt x="206693" y="86677"/>
                      <a:pt x="152400" y="70485"/>
                    </a:cubicBezTo>
                    <a:cubicBezTo>
                      <a:pt x="98108" y="54292"/>
                      <a:pt x="44768" y="33338"/>
                      <a:pt x="0" y="0"/>
                    </a:cubicBezTo>
                    <a:cubicBezTo>
                      <a:pt x="23813" y="15240"/>
                      <a:pt x="49530" y="25717"/>
                      <a:pt x="75248" y="36195"/>
                    </a:cubicBezTo>
                    <a:cubicBezTo>
                      <a:pt x="88583" y="40958"/>
                      <a:pt x="101918" y="45720"/>
                      <a:pt x="115253" y="49530"/>
                    </a:cubicBezTo>
                    <a:lnTo>
                      <a:pt x="135255" y="55245"/>
                    </a:lnTo>
                    <a:lnTo>
                      <a:pt x="155258" y="60008"/>
                    </a:lnTo>
                    <a:cubicBezTo>
                      <a:pt x="209550" y="73342"/>
                      <a:pt x="264795" y="80963"/>
                      <a:pt x="320040" y="83820"/>
                    </a:cubicBezTo>
                    <a:cubicBezTo>
                      <a:pt x="375285" y="86677"/>
                      <a:pt x="431483" y="86677"/>
                      <a:pt x="486728" y="81915"/>
                    </a:cubicBezTo>
                    <a:cubicBezTo>
                      <a:pt x="514350" y="80010"/>
                      <a:pt x="541973" y="76200"/>
                      <a:pt x="569595" y="72390"/>
                    </a:cubicBezTo>
                    <a:cubicBezTo>
                      <a:pt x="597218" y="67627"/>
                      <a:pt x="623888" y="62865"/>
                      <a:pt x="652463" y="58102"/>
                    </a:cubicBezTo>
                    <a:cubicBezTo>
                      <a:pt x="707708" y="48577"/>
                      <a:pt x="763905" y="40958"/>
                      <a:pt x="821055" y="38100"/>
                    </a:cubicBezTo>
                    <a:cubicBezTo>
                      <a:pt x="877253" y="35242"/>
                      <a:pt x="934403" y="35242"/>
                      <a:pt x="990600" y="41910"/>
                    </a:cubicBezTo>
                    <a:cubicBezTo>
                      <a:pt x="1046798" y="48577"/>
                      <a:pt x="1102995" y="60960"/>
                      <a:pt x="1155383" y="81915"/>
                    </a:cubicBezTo>
                    <a:cubicBezTo>
                      <a:pt x="1207770" y="103823"/>
                      <a:pt x="1257300" y="133350"/>
                      <a:pt x="1297305" y="172402"/>
                    </a:cubicBezTo>
                    <a:lnTo>
                      <a:pt x="1297305" y="172402"/>
                    </a:lnTo>
                    <a:lnTo>
                      <a:pt x="1297305" y="172402"/>
                    </a:lnTo>
                    <a:lnTo>
                      <a:pt x="1299210" y="177165"/>
                    </a:lnTo>
                    <a:close/>
                  </a:path>
                </a:pathLst>
              </a:custGeom>
              <a:solidFill>
                <a:srgbClr val="4E67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1" name="组合 48">
              <a:extLst>
                <a:ext uri="{FF2B5EF4-FFF2-40B4-BE49-F238E27FC236}">
                  <a16:creationId xmlns:a16="http://schemas.microsoft.com/office/drawing/2014/main" xmlns="" id="{6CF7464A-F562-462D-9D26-A603243EC28A}"/>
                </a:ext>
              </a:extLst>
            </p:cNvPr>
            <p:cNvGrpSpPr/>
            <p:nvPr/>
          </p:nvGrpSpPr>
          <p:grpSpPr>
            <a:xfrm>
              <a:off x="6272629" y="1497359"/>
              <a:ext cx="762863" cy="902765"/>
              <a:chOff x="6239827" y="1701164"/>
              <a:chExt cx="629424" cy="744855"/>
            </a:xfrm>
          </p:grpSpPr>
          <p:sp>
            <p:nvSpPr>
              <p:cNvPr id="708" name="任意多边形 49">
                <a:extLst>
                  <a:ext uri="{FF2B5EF4-FFF2-40B4-BE49-F238E27FC236}">
                    <a16:creationId xmlns:a16="http://schemas.microsoft.com/office/drawing/2014/main" xmlns="" id="{1C8D0788-A921-4309-9756-2965BF6B6760}"/>
                  </a:ext>
                </a:extLst>
              </p:cNvPr>
              <p:cNvSpPr/>
              <p:nvPr/>
            </p:nvSpPr>
            <p:spPr>
              <a:xfrm>
                <a:off x="6240200" y="1701164"/>
                <a:ext cx="629051" cy="744855"/>
              </a:xfrm>
              <a:custGeom>
                <a:avLst/>
                <a:gdLst>
                  <a:gd name="connsiteX0" fmla="*/ 49157 w 629051"/>
                  <a:gd name="connsiteY0" fmla="*/ 744855 h 744855"/>
                  <a:gd name="connsiteX1" fmla="*/ 252039 w 629051"/>
                  <a:gd name="connsiteY1" fmla="*/ 215265 h 744855"/>
                  <a:gd name="connsiteX2" fmla="*/ 611132 w 629051"/>
                  <a:gd name="connsiteY2" fmla="*/ 0 h 744855"/>
                  <a:gd name="connsiteX3" fmla="*/ 450159 w 629051"/>
                  <a:gd name="connsiteY3" fmla="*/ 487680 h 744855"/>
                  <a:gd name="connsiteX4" fmla="*/ 49157 w 629051"/>
                  <a:gd name="connsiteY4" fmla="*/ 744855 h 744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051" h="744855">
                    <a:moveTo>
                      <a:pt x="49157" y="744855"/>
                    </a:moveTo>
                    <a:cubicBezTo>
                      <a:pt x="-30853" y="603885"/>
                      <a:pt x="-44188" y="342900"/>
                      <a:pt x="252039" y="215265"/>
                    </a:cubicBezTo>
                    <a:cubicBezTo>
                      <a:pt x="548267" y="87630"/>
                      <a:pt x="611132" y="0"/>
                      <a:pt x="611132" y="0"/>
                    </a:cubicBezTo>
                    <a:cubicBezTo>
                      <a:pt x="611132" y="0"/>
                      <a:pt x="708287" y="167640"/>
                      <a:pt x="450159" y="487680"/>
                    </a:cubicBezTo>
                    <a:cubicBezTo>
                      <a:pt x="309189" y="661035"/>
                      <a:pt x="49157" y="744855"/>
                      <a:pt x="49157" y="744855"/>
                    </a:cubicBezTo>
                    <a:close/>
                  </a:path>
                </a:pathLst>
              </a:custGeom>
              <a:solidFill>
                <a:srgbClr val="A1C2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09" name="组合 50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6239827" y="1760219"/>
                <a:ext cx="627697" cy="631507"/>
                <a:chOff x="6239827" y="1760219"/>
                <a:chExt cx="627697" cy="631507"/>
              </a:xfrm>
              <a:solidFill>
                <a:srgbClr val="C1D483"/>
              </a:solidFill>
            </p:grpSpPr>
            <p:sp>
              <p:nvSpPr>
                <p:cNvPr id="712" name="任意多边形 51">
                  <a:extLst>
                    <a:ext uri="{FF2B5EF4-FFF2-40B4-BE49-F238E27FC236}">
                      <a16:creationId xmlns:a16="http://schemas.microsoft.com/office/drawing/2014/main" xmlns="" id="{B049FC21-CED2-41E7-ABE2-558B47A0B400}"/>
                    </a:ext>
                  </a:extLst>
                </p:cNvPr>
                <p:cNvSpPr/>
                <p:nvPr/>
              </p:nvSpPr>
              <p:spPr>
                <a:xfrm>
                  <a:off x="6776084" y="1760219"/>
                  <a:ext cx="91440" cy="60007"/>
                </a:xfrm>
                <a:custGeom>
                  <a:avLst/>
                  <a:gdLst>
                    <a:gd name="connsiteX0" fmla="*/ 25718 w 91440"/>
                    <a:gd name="connsiteY0" fmla="*/ 60007 h 60007"/>
                    <a:gd name="connsiteX1" fmla="*/ 24765 w 91440"/>
                    <a:gd name="connsiteY1" fmla="*/ 56198 h 60007"/>
                    <a:gd name="connsiteX2" fmla="*/ 0 w 91440"/>
                    <a:gd name="connsiteY2" fmla="*/ 4763 h 60007"/>
                    <a:gd name="connsiteX3" fmla="*/ 6668 w 91440"/>
                    <a:gd name="connsiteY3" fmla="*/ 0 h 60007"/>
                    <a:gd name="connsiteX4" fmla="*/ 31433 w 91440"/>
                    <a:gd name="connsiteY4" fmla="*/ 50482 h 60007"/>
                    <a:gd name="connsiteX5" fmla="*/ 91440 w 91440"/>
                    <a:gd name="connsiteY5" fmla="*/ 20955 h 60007"/>
                    <a:gd name="connsiteX6" fmla="*/ 91440 w 91440"/>
                    <a:gd name="connsiteY6" fmla="*/ 30480 h 60007"/>
                    <a:gd name="connsiteX7" fmla="*/ 28575 w 91440"/>
                    <a:gd name="connsiteY7" fmla="*/ 60007 h 60007"/>
                    <a:gd name="connsiteX8" fmla="*/ 25718 w 91440"/>
                    <a:gd name="connsiteY8" fmla="*/ 60007 h 6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440" h="60007">
                      <a:moveTo>
                        <a:pt x="25718" y="60007"/>
                      </a:moveTo>
                      <a:lnTo>
                        <a:pt x="24765" y="56198"/>
                      </a:lnTo>
                      <a:cubicBezTo>
                        <a:pt x="20003" y="36195"/>
                        <a:pt x="8572" y="16193"/>
                        <a:pt x="0" y="4763"/>
                      </a:cubicBezTo>
                      <a:cubicBezTo>
                        <a:pt x="1905" y="2857"/>
                        <a:pt x="4763" y="1905"/>
                        <a:pt x="6668" y="0"/>
                      </a:cubicBezTo>
                      <a:cubicBezTo>
                        <a:pt x="14288" y="11430"/>
                        <a:pt x="25718" y="29528"/>
                        <a:pt x="31433" y="50482"/>
                      </a:cubicBezTo>
                      <a:cubicBezTo>
                        <a:pt x="52388" y="43815"/>
                        <a:pt x="75247" y="31432"/>
                        <a:pt x="91440" y="20955"/>
                      </a:cubicBezTo>
                      <a:cubicBezTo>
                        <a:pt x="91440" y="23813"/>
                        <a:pt x="91440" y="27623"/>
                        <a:pt x="91440" y="30480"/>
                      </a:cubicBezTo>
                      <a:cubicBezTo>
                        <a:pt x="73343" y="41910"/>
                        <a:pt x="50483" y="54293"/>
                        <a:pt x="28575" y="60007"/>
                      </a:cubicBezTo>
                      <a:lnTo>
                        <a:pt x="25718" y="60007"/>
                      </a:ln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3" name="任意多边形 52">
                  <a:extLst>
                    <a:ext uri="{FF2B5EF4-FFF2-40B4-BE49-F238E27FC236}">
                      <a16:creationId xmlns:a16="http://schemas.microsoft.com/office/drawing/2014/main" xmlns="" id="{E8818A86-4524-463E-B17C-6DCDF14666E7}"/>
                    </a:ext>
                  </a:extLst>
                </p:cNvPr>
                <p:cNvSpPr/>
                <p:nvPr/>
              </p:nvSpPr>
              <p:spPr>
                <a:xfrm>
                  <a:off x="6674167" y="1824037"/>
                  <a:ext cx="178117" cy="104420"/>
                </a:xfrm>
                <a:custGeom>
                  <a:avLst/>
                  <a:gdLst>
                    <a:gd name="connsiteX0" fmla="*/ 52388 w 178117"/>
                    <a:gd name="connsiteY0" fmla="*/ 103823 h 104420"/>
                    <a:gd name="connsiteX1" fmla="*/ 49530 w 178117"/>
                    <a:gd name="connsiteY1" fmla="*/ 103823 h 104420"/>
                    <a:gd name="connsiteX2" fmla="*/ 48577 w 178117"/>
                    <a:gd name="connsiteY2" fmla="*/ 100965 h 104420"/>
                    <a:gd name="connsiteX3" fmla="*/ 0 w 178117"/>
                    <a:gd name="connsiteY3" fmla="*/ 3810 h 104420"/>
                    <a:gd name="connsiteX4" fmla="*/ 6667 w 178117"/>
                    <a:gd name="connsiteY4" fmla="*/ 0 h 104420"/>
                    <a:gd name="connsiteX5" fmla="*/ 54292 w 178117"/>
                    <a:gd name="connsiteY5" fmla="*/ 96202 h 104420"/>
                    <a:gd name="connsiteX6" fmla="*/ 178117 w 178117"/>
                    <a:gd name="connsiteY6" fmla="*/ 72390 h 104420"/>
                    <a:gd name="connsiteX7" fmla="*/ 175260 w 178117"/>
                    <a:gd name="connsiteY7" fmla="*/ 81915 h 104420"/>
                    <a:gd name="connsiteX8" fmla="*/ 52388 w 178117"/>
                    <a:gd name="connsiteY8" fmla="*/ 103823 h 10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8117" h="104420">
                      <a:moveTo>
                        <a:pt x="52388" y="103823"/>
                      </a:moveTo>
                      <a:lnTo>
                        <a:pt x="49530" y="103823"/>
                      </a:lnTo>
                      <a:lnTo>
                        <a:pt x="48577" y="100965"/>
                      </a:lnTo>
                      <a:cubicBezTo>
                        <a:pt x="37147" y="67627"/>
                        <a:pt x="11430" y="22860"/>
                        <a:pt x="0" y="3810"/>
                      </a:cubicBezTo>
                      <a:cubicBezTo>
                        <a:pt x="2857" y="2857"/>
                        <a:pt x="4763" y="952"/>
                        <a:pt x="6667" y="0"/>
                      </a:cubicBezTo>
                      <a:cubicBezTo>
                        <a:pt x="18097" y="19050"/>
                        <a:pt x="42863" y="62865"/>
                        <a:pt x="54292" y="96202"/>
                      </a:cubicBezTo>
                      <a:cubicBezTo>
                        <a:pt x="98107" y="99060"/>
                        <a:pt x="151447" y="81915"/>
                        <a:pt x="178117" y="72390"/>
                      </a:cubicBezTo>
                      <a:cubicBezTo>
                        <a:pt x="177165" y="75248"/>
                        <a:pt x="176213" y="79057"/>
                        <a:pt x="175260" y="81915"/>
                      </a:cubicBezTo>
                      <a:cubicBezTo>
                        <a:pt x="147638" y="92393"/>
                        <a:pt x="95250" y="107632"/>
                        <a:pt x="52388" y="103823"/>
                      </a:cubicBez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4" name="任意多边形 53">
                  <a:extLst>
                    <a:ext uri="{FF2B5EF4-FFF2-40B4-BE49-F238E27FC236}">
                      <a16:creationId xmlns:a16="http://schemas.microsoft.com/office/drawing/2014/main" xmlns="" id="{C5303A4E-D38B-4090-9B35-5C559173379C}"/>
                    </a:ext>
                  </a:extLst>
                </p:cNvPr>
                <p:cNvSpPr/>
                <p:nvPr/>
              </p:nvSpPr>
              <p:spPr>
                <a:xfrm>
                  <a:off x="6559867" y="1881187"/>
                  <a:ext cx="235267" cy="164593"/>
                </a:xfrm>
                <a:custGeom>
                  <a:avLst/>
                  <a:gdLst>
                    <a:gd name="connsiteX0" fmla="*/ 67627 w 235267"/>
                    <a:gd name="connsiteY0" fmla="*/ 136208 h 164593"/>
                    <a:gd name="connsiteX1" fmla="*/ 66675 w 235267"/>
                    <a:gd name="connsiteY1" fmla="*/ 135255 h 164593"/>
                    <a:gd name="connsiteX2" fmla="*/ 65722 w 235267"/>
                    <a:gd name="connsiteY2" fmla="*/ 134302 h 164593"/>
                    <a:gd name="connsiteX3" fmla="*/ 0 w 235267"/>
                    <a:gd name="connsiteY3" fmla="*/ 3810 h 164593"/>
                    <a:gd name="connsiteX4" fmla="*/ 7620 w 235267"/>
                    <a:gd name="connsiteY4" fmla="*/ 0 h 164593"/>
                    <a:gd name="connsiteX5" fmla="*/ 72390 w 235267"/>
                    <a:gd name="connsiteY5" fmla="*/ 129540 h 164593"/>
                    <a:gd name="connsiteX6" fmla="*/ 235267 w 235267"/>
                    <a:gd name="connsiteY6" fmla="*/ 153352 h 164593"/>
                    <a:gd name="connsiteX7" fmla="*/ 230505 w 235267"/>
                    <a:gd name="connsiteY7" fmla="*/ 161925 h 164593"/>
                    <a:gd name="connsiteX8" fmla="*/ 67627 w 235267"/>
                    <a:gd name="connsiteY8" fmla="*/ 136208 h 164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5267" h="164593">
                      <a:moveTo>
                        <a:pt x="67627" y="136208"/>
                      </a:moveTo>
                      <a:lnTo>
                        <a:pt x="66675" y="135255"/>
                      </a:lnTo>
                      <a:lnTo>
                        <a:pt x="65722" y="134302"/>
                      </a:lnTo>
                      <a:cubicBezTo>
                        <a:pt x="48577" y="92393"/>
                        <a:pt x="14288" y="29527"/>
                        <a:pt x="0" y="3810"/>
                      </a:cubicBezTo>
                      <a:cubicBezTo>
                        <a:pt x="2857" y="2857"/>
                        <a:pt x="4763" y="1905"/>
                        <a:pt x="7620" y="0"/>
                      </a:cubicBezTo>
                      <a:cubicBezTo>
                        <a:pt x="21907" y="24765"/>
                        <a:pt x="55245" y="86677"/>
                        <a:pt x="72390" y="129540"/>
                      </a:cubicBezTo>
                      <a:cubicBezTo>
                        <a:pt x="140017" y="161925"/>
                        <a:pt x="204788" y="158115"/>
                        <a:pt x="235267" y="153352"/>
                      </a:cubicBezTo>
                      <a:cubicBezTo>
                        <a:pt x="233363" y="156210"/>
                        <a:pt x="232410" y="159067"/>
                        <a:pt x="230505" y="161925"/>
                      </a:cubicBezTo>
                      <a:cubicBezTo>
                        <a:pt x="197167" y="166688"/>
                        <a:pt x="132397" y="168592"/>
                        <a:pt x="67627" y="136208"/>
                      </a:cubicBez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5" name="任意多边形 54">
                  <a:extLst>
                    <a:ext uri="{FF2B5EF4-FFF2-40B4-BE49-F238E27FC236}">
                      <a16:creationId xmlns:a16="http://schemas.microsoft.com/office/drawing/2014/main" xmlns="" id="{66A6BA1D-A649-4F93-B2C8-2673EF9FF63E}"/>
                    </a:ext>
                  </a:extLst>
                </p:cNvPr>
                <p:cNvSpPr/>
                <p:nvPr/>
              </p:nvSpPr>
              <p:spPr>
                <a:xfrm>
                  <a:off x="6425564" y="1946909"/>
                  <a:ext cx="275272" cy="235267"/>
                </a:xfrm>
                <a:custGeom>
                  <a:avLst/>
                  <a:gdLst>
                    <a:gd name="connsiteX0" fmla="*/ 78105 w 275272"/>
                    <a:gd name="connsiteY0" fmla="*/ 163830 h 235267"/>
                    <a:gd name="connsiteX1" fmla="*/ 77152 w 275272"/>
                    <a:gd name="connsiteY1" fmla="*/ 162877 h 235267"/>
                    <a:gd name="connsiteX2" fmla="*/ 0 w 275272"/>
                    <a:gd name="connsiteY2" fmla="*/ 3810 h 235267"/>
                    <a:gd name="connsiteX3" fmla="*/ 6667 w 275272"/>
                    <a:gd name="connsiteY3" fmla="*/ 0 h 235267"/>
                    <a:gd name="connsiteX4" fmla="*/ 83820 w 275272"/>
                    <a:gd name="connsiteY4" fmla="*/ 159067 h 235267"/>
                    <a:gd name="connsiteX5" fmla="*/ 275272 w 275272"/>
                    <a:gd name="connsiteY5" fmla="*/ 227648 h 235267"/>
                    <a:gd name="connsiteX6" fmla="*/ 269557 w 275272"/>
                    <a:gd name="connsiteY6" fmla="*/ 235267 h 235267"/>
                    <a:gd name="connsiteX7" fmla="*/ 79057 w 275272"/>
                    <a:gd name="connsiteY7" fmla="*/ 164782 h 235267"/>
                    <a:gd name="connsiteX8" fmla="*/ 78105 w 275272"/>
                    <a:gd name="connsiteY8" fmla="*/ 163830 h 235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5272" h="235267">
                      <a:moveTo>
                        <a:pt x="78105" y="163830"/>
                      </a:moveTo>
                      <a:lnTo>
                        <a:pt x="77152" y="162877"/>
                      </a:lnTo>
                      <a:cubicBezTo>
                        <a:pt x="48577" y="93345"/>
                        <a:pt x="15240" y="31432"/>
                        <a:pt x="0" y="3810"/>
                      </a:cubicBezTo>
                      <a:cubicBezTo>
                        <a:pt x="1905" y="2857"/>
                        <a:pt x="4763" y="952"/>
                        <a:pt x="6667" y="0"/>
                      </a:cubicBezTo>
                      <a:cubicBezTo>
                        <a:pt x="21907" y="27622"/>
                        <a:pt x="55245" y="89535"/>
                        <a:pt x="83820" y="159067"/>
                      </a:cubicBezTo>
                      <a:cubicBezTo>
                        <a:pt x="179070" y="216217"/>
                        <a:pt x="251460" y="225742"/>
                        <a:pt x="275272" y="227648"/>
                      </a:cubicBezTo>
                      <a:cubicBezTo>
                        <a:pt x="273367" y="230505"/>
                        <a:pt x="271463" y="232410"/>
                        <a:pt x="269557" y="235267"/>
                      </a:cubicBezTo>
                      <a:cubicBezTo>
                        <a:pt x="240030" y="232410"/>
                        <a:pt x="170497" y="220980"/>
                        <a:pt x="79057" y="164782"/>
                      </a:cubicBezTo>
                      <a:lnTo>
                        <a:pt x="78105" y="163830"/>
                      </a:ln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6" name="任意多边形 55">
                  <a:extLst>
                    <a:ext uri="{FF2B5EF4-FFF2-40B4-BE49-F238E27FC236}">
                      <a16:creationId xmlns:a16="http://schemas.microsoft.com/office/drawing/2014/main" xmlns="" id="{EA9AC710-BAF1-4637-B050-7F138D7AB0F7}"/>
                    </a:ext>
                  </a:extLst>
                </p:cNvPr>
                <p:cNvSpPr/>
                <p:nvPr/>
              </p:nvSpPr>
              <p:spPr>
                <a:xfrm>
                  <a:off x="6302691" y="2053589"/>
                  <a:ext cx="274320" cy="249555"/>
                </a:xfrm>
                <a:custGeom>
                  <a:avLst/>
                  <a:gdLst>
                    <a:gd name="connsiteX0" fmla="*/ 79058 w 274320"/>
                    <a:gd name="connsiteY0" fmla="*/ 171450 h 249555"/>
                    <a:gd name="connsiteX1" fmla="*/ 78105 w 274320"/>
                    <a:gd name="connsiteY1" fmla="*/ 170498 h 249555"/>
                    <a:gd name="connsiteX2" fmla="*/ 0 w 274320"/>
                    <a:gd name="connsiteY2" fmla="*/ 6668 h 249555"/>
                    <a:gd name="connsiteX3" fmla="*/ 4763 w 274320"/>
                    <a:gd name="connsiteY3" fmla="*/ 0 h 249555"/>
                    <a:gd name="connsiteX4" fmla="*/ 84773 w 274320"/>
                    <a:gd name="connsiteY4" fmla="*/ 166688 h 249555"/>
                    <a:gd name="connsiteX5" fmla="*/ 274320 w 274320"/>
                    <a:gd name="connsiteY5" fmla="*/ 242888 h 249555"/>
                    <a:gd name="connsiteX6" fmla="*/ 265748 w 274320"/>
                    <a:gd name="connsiteY6" fmla="*/ 249555 h 249555"/>
                    <a:gd name="connsiteX7" fmla="*/ 80010 w 274320"/>
                    <a:gd name="connsiteY7" fmla="*/ 173355 h 249555"/>
                    <a:gd name="connsiteX8" fmla="*/ 79058 w 274320"/>
                    <a:gd name="connsiteY8" fmla="*/ 171450 h 249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320" h="249555">
                      <a:moveTo>
                        <a:pt x="79058" y="171450"/>
                      </a:moveTo>
                      <a:lnTo>
                        <a:pt x="78105" y="170498"/>
                      </a:lnTo>
                      <a:cubicBezTo>
                        <a:pt x="45720" y="81915"/>
                        <a:pt x="14288" y="28575"/>
                        <a:pt x="0" y="6668"/>
                      </a:cubicBezTo>
                      <a:cubicBezTo>
                        <a:pt x="1905" y="4763"/>
                        <a:pt x="2858" y="1905"/>
                        <a:pt x="4763" y="0"/>
                      </a:cubicBezTo>
                      <a:cubicBezTo>
                        <a:pt x="18098" y="20002"/>
                        <a:pt x="51435" y="74295"/>
                        <a:pt x="84773" y="166688"/>
                      </a:cubicBezTo>
                      <a:cubicBezTo>
                        <a:pt x="175260" y="220980"/>
                        <a:pt x="246698" y="238125"/>
                        <a:pt x="274320" y="242888"/>
                      </a:cubicBezTo>
                      <a:cubicBezTo>
                        <a:pt x="271463" y="244793"/>
                        <a:pt x="268605" y="247650"/>
                        <a:pt x="265748" y="249555"/>
                      </a:cubicBezTo>
                      <a:cubicBezTo>
                        <a:pt x="233363" y="242888"/>
                        <a:pt x="164783" y="224790"/>
                        <a:pt x="80010" y="173355"/>
                      </a:cubicBezTo>
                      <a:lnTo>
                        <a:pt x="79058" y="171450"/>
                      </a:ln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7" name="任意多边形 56">
                  <a:extLst>
                    <a:ext uri="{FF2B5EF4-FFF2-40B4-BE49-F238E27FC236}">
                      <a16:creationId xmlns:a16="http://schemas.microsoft.com/office/drawing/2014/main" xmlns="" id="{D99B3BED-060F-4F41-8CF9-AF14D71B4C83}"/>
                    </a:ext>
                  </a:extLst>
                </p:cNvPr>
                <p:cNvSpPr/>
                <p:nvPr/>
              </p:nvSpPr>
              <p:spPr>
                <a:xfrm>
                  <a:off x="6239827" y="2234564"/>
                  <a:ext cx="190500" cy="157162"/>
                </a:xfrm>
                <a:custGeom>
                  <a:avLst/>
                  <a:gdLst>
                    <a:gd name="connsiteX0" fmla="*/ 68580 w 190500"/>
                    <a:gd name="connsiteY0" fmla="*/ 105727 h 157162"/>
                    <a:gd name="connsiteX1" fmla="*/ 67627 w 190500"/>
                    <a:gd name="connsiteY1" fmla="*/ 104775 h 157162"/>
                    <a:gd name="connsiteX2" fmla="*/ 67627 w 190500"/>
                    <a:gd name="connsiteY2" fmla="*/ 103823 h 157162"/>
                    <a:gd name="connsiteX3" fmla="*/ 0 w 190500"/>
                    <a:gd name="connsiteY3" fmla="*/ 10477 h 157162"/>
                    <a:gd name="connsiteX4" fmla="*/ 952 w 190500"/>
                    <a:gd name="connsiteY4" fmla="*/ 0 h 157162"/>
                    <a:gd name="connsiteX5" fmla="*/ 74295 w 190500"/>
                    <a:gd name="connsiteY5" fmla="*/ 100013 h 157162"/>
                    <a:gd name="connsiteX6" fmla="*/ 190500 w 190500"/>
                    <a:gd name="connsiteY6" fmla="*/ 151448 h 157162"/>
                    <a:gd name="connsiteX7" fmla="*/ 180022 w 190500"/>
                    <a:gd name="connsiteY7" fmla="*/ 157163 h 157162"/>
                    <a:gd name="connsiteX8" fmla="*/ 68580 w 190500"/>
                    <a:gd name="connsiteY8" fmla="*/ 105727 h 1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0" h="157162">
                      <a:moveTo>
                        <a:pt x="68580" y="105727"/>
                      </a:moveTo>
                      <a:lnTo>
                        <a:pt x="67627" y="104775"/>
                      </a:lnTo>
                      <a:lnTo>
                        <a:pt x="67627" y="103823"/>
                      </a:lnTo>
                      <a:cubicBezTo>
                        <a:pt x="48577" y="60008"/>
                        <a:pt x="18097" y="26670"/>
                        <a:pt x="0" y="10477"/>
                      </a:cubicBezTo>
                      <a:cubicBezTo>
                        <a:pt x="0" y="6668"/>
                        <a:pt x="0" y="3810"/>
                        <a:pt x="952" y="0"/>
                      </a:cubicBezTo>
                      <a:cubicBezTo>
                        <a:pt x="18097" y="15240"/>
                        <a:pt x="53340" y="50483"/>
                        <a:pt x="74295" y="100013"/>
                      </a:cubicBezTo>
                      <a:cubicBezTo>
                        <a:pt x="115252" y="127635"/>
                        <a:pt x="159067" y="142875"/>
                        <a:pt x="190500" y="151448"/>
                      </a:cubicBezTo>
                      <a:cubicBezTo>
                        <a:pt x="186690" y="153352"/>
                        <a:pt x="182880" y="155258"/>
                        <a:pt x="180022" y="157163"/>
                      </a:cubicBezTo>
                      <a:cubicBezTo>
                        <a:pt x="148590" y="146685"/>
                        <a:pt x="106680" y="131445"/>
                        <a:pt x="68580" y="105727"/>
                      </a:cubicBezTo>
                      <a:close/>
                    </a:path>
                  </a:pathLst>
                </a:custGeom>
                <a:solidFill>
                  <a:srgbClr val="C1D4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0" name="任意多边形 57">
                <a:extLst>
                  <a:ext uri="{FF2B5EF4-FFF2-40B4-BE49-F238E27FC236}">
                    <a16:creationId xmlns:a16="http://schemas.microsoft.com/office/drawing/2014/main" xmlns="" id="{BEA48D4F-6ADF-45CD-83AF-9170D7B738B0}"/>
                  </a:ext>
                </a:extLst>
              </p:cNvPr>
              <p:cNvSpPr/>
              <p:nvPr/>
            </p:nvSpPr>
            <p:spPr>
              <a:xfrm>
                <a:off x="6287452" y="1701164"/>
                <a:ext cx="581754" cy="744855"/>
              </a:xfrm>
              <a:custGeom>
                <a:avLst/>
                <a:gdLst>
                  <a:gd name="connsiteX0" fmla="*/ 291465 w 581754"/>
                  <a:gd name="connsiteY0" fmla="*/ 350520 h 744855"/>
                  <a:gd name="connsiteX1" fmla="*/ 563880 w 581754"/>
                  <a:gd name="connsiteY1" fmla="*/ 0 h 744855"/>
                  <a:gd name="connsiteX2" fmla="*/ 402907 w 581754"/>
                  <a:gd name="connsiteY2" fmla="*/ 486727 h 744855"/>
                  <a:gd name="connsiteX3" fmla="*/ 1905 w 581754"/>
                  <a:gd name="connsiteY3" fmla="*/ 744855 h 744855"/>
                  <a:gd name="connsiteX4" fmla="*/ 0 w 581754"/>
                  <a:gd name="connsiteY4" fmla="*/ 741045 h 744855"/>
                  <a:gd name="connsiteX5" fmla="*/ 291465 w 581754"/>
                  <a:gd name="connsiteY5" fmla="*/ 350520 h 744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1754" h="744855">
                    <a:moveTo>
                      <a:pt x="291465" y="350520"/>
                    </a:moveTo>
                    <a:cubicBezTo>
                      <a:pt x="456247" y="238125"/>
                      <a:pt x="547688" y="88583"/>
                      <a:pt x="563880" y="0"/>
                    </a:cubicBezTo>
                    <a:cubicBezTo>
                      <a:pt x="568642" y="8572"/>
                      <a:pt x="654367" y="175260"/>
                      <a:pt x="402907" y="486727"/>
                    </a:cubicBezTo>
                    <a:cubicBezTo>
                      <a:pt x="261938" y="661035"/>
                      <a:pt x="1905" y="744855"/>
                      <a:pt x="1905" y="744855"/>
                    </a:cubicBezTo>
                    <a:cubicBezTo>
                      <a:pt x="952" y="743902"/>
                      <a:pt x="952" y="742950"/>
                      <a:pt x="0" y="741045"/>
                    </a:cubicBezTo>
                    <a:cubicBezTo>
                      <a:pt x="6667" y="595313"/>
                      <a:pt x="122872" y="465773"/>
                      <a:pt x="291465" y="350520"/>
                    </a:cubicBezTo>
                    <a:close/>
                  </a:path>
                </a:pathLst>
              </a:custGeom>
              <a:solidFill>
                <a:srgbClr val="669C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任意多边形 58">
                <a:extLst>
                  <a:ext uri="{FF2B5EF4-FFF2-40B4-BE49-F238E27FC236}">
                    <a16:creationId xmlns:a16="http://schemas.microsoft.com/office/drawing/2014/main" xmlns="" id="{FD5EDA13-774B-4707-8457-5BCF38D0FE7E}"/>
                  </a:ext>
                </a:extLst>
              </p:cNvPr>
              <p:cNvSpPr/>
              <p:nvPr/>
            </p:nvSpPr>
            <p:spPr>
              <a:xfrm>
                <a:off x="6287452" y="1703069"/>
                <a:ext cx="563879" cy="742950"/>
              </a:xfrm>
              <a:custGeom>
                <a:avLst/>
                <a:gdLst>
                  <a:gd name="connsiteX0" fmla="*/ 1905 w 563879"/>
                  <a:gd name="connsiteY0" fmla="*/ 742950 h 742950"/>
                  <a:gd name="connsiteX1" fmla="*/ 0 w 563879"/>
                  <a:gd name="connsiteY1" fmla="*/ 740093 h 742950"/>
                  <a:gd name="connsiteX2" fmla="*/ 0 w 563879"/>
                  <a:gd name="connsiteY2" fmla="*/ 740093 h 742950"/>
                  <a:gd name="connsiteX3" fmla="*/ 0 w 563879"/>
                  <a:gd name="connsiteY3" fmla="*/ 740093 h 742950"/>
                  <a:gd name="connsiteX4" fmla="*/ 25717 w 563879"/>
                  <a:gd name="connsiteY4" fmla="*/ 622935 h 742950"/>
                  <a:gd name="connsiteX5" fmla="*/ 88582 w 563879"/>
                  <a:gd name="connsiteY5" fmla="*/ 520065 h 742950"/>
                  <a:gd name="connsiteX6" fmla="*/ 171450 w 563879"/>
                  <a:gd name="connsiteY6" fmla="*/ 432435 h 742950"/>
                  <a:gd name="connsiteX7" fmla="*/ 265747 w 563879"/>
                  <a:gd name="connsiteY7" fmla="*/ 358140 h 742950"/>
                  <a:gd name="connsiteX8" fmla="*/ 445770 w 563879"/>
                  <a:gd name="connsiteY8" fmla="*/ 203835 h 742950"/>
                  <a:gd name="connsiteX9" fmla="*/ 516255 w 563879"/>
                  <a:gd name="connsiteY9" fmla="*/ 108585 h 742950"/>
                  <a:gd name="connsiteX10" fmla="*/ 523875 w 563879"/>
                  <a:gd name="connsiteY10" fmla="*/ 96203 h 742950"/>
                  <a:gd name="connsiteX11" fmla="*/ 530542 w 563879"/>
                  <a:gd name="connsiteY11" fmla="*/ 82868 h 742950"/>
                  <a:gd name="connsiteX12" fmla="*/ 543878 w 563879"/>
                  <a:gd name="connsiteY12" fmla="*/ 56198 h 742950"/>
                  <a:gd name="connsiteX13" fmla="*/ 563880 w 563879"/>
                  <a:gd name="connsiteY13" fmla="*/ 0 h 742950"/>
                  <a:gd name="connsiteX14" fmla="*/ 522922 w 563879"/>
                  <a:gd name="connsiteY14" fmla="*/ 112395 h 742950"/>
                  <a:gd name="connsiteX15" fmla="*/ 455295 w 563879"/>
                  <a:gd name="connsiteY15" fmla="*/ 212408 h 742950"/>
                  <a:gd name="connsiteX16" fmla="*/ 371475 w 563879"/>
                  <a:gd name="connsiteY16" fmla="*/ 299085 h 742950"/>
                  <a:gd name="connsiteX17" fmla="*/ 324803 w 563879"/>
                  <a:gd name="connsiteY17" fmla="*/ 337185 h 742950"/>
                  <a:gd name="connsiteX18" fmla="*/ 276225 w 563879"/>
                  <a:gd name="connsiteY18" fmla="*/ 372428 h 742950"/>
                  <a:gd name="connsiteX19" fmla="*/ 99060 w 563879"/>
                  <a:gd name="connsiteY19" fmla="*/ 529590 h 742950"/>
                  <a:gd name="connsiteX20" fmla="*/ 34290 w 563879"/>
                  <a:gd name="connsiteY20" fmla="*/ 627698 h 742950"/>
                  <a:gd name="connsiteX21" fmla="*/ 1905 w 563879"/>
                  <a:gd name="connsiteY21" fmla="*/ 741998 h 742950"/>
                  <a:gd name="connsiteX22" fmla="*/ 1905 w 563879"/>
                  <a:gd name="connsiteY22" fmla="*/ 741998 h 742950"/>
                  <a:gd name="connsiteX23" fmla="*/ 1905 w 563879"/>
                  <a:gd name="connsiteY23" fmla="*/ 742950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63879" h="742950">
                    <a:moveTo>
                      <a:pt x="1905" y="742950"/>
                    </a:moveTo>
                    <a:lnTo>
                      <a:pt x="0" y="740093"/>
                    </a:lnTo>
                    <a:lnTo>
                      <a:pt x="0" y="740093"/>
                    </a:lnTo>
                    <a:lnTo>
                      <a:pt x="0" y="740093"/>
                    </a:lnTo>
                    <a:cubicBezTo>
                      <a:pt x="0" y="700088"/>
                      <a:pt x="9525" y="660083"/>
                      <a:pt x="25717" y="622935"/>
                    </a:cubicBezTo>
                    <a:cubicBezTo>
                      <a:pt x="41910" y="585788"/>
                      <a:pt x="63817" y="551498"/>
                      <a:pt x="88582" y="520065"/>
                    </a:cubicBezTo>
                    <a:cubicBezTo>
                      <a:pt x="113347" y="488633"/>
                      <a:pt x="141922" y="459105"/>
                      <a:pt x="171450" y="432435"/>
                    </a:cubicBezTo>
                    <a:cubicBezTo>
                      <a:pt x="201930" y="405765"/>
                      <a:pt x="233363" y="381000"/>
                      <a:pt x="265747" y="358140"/>
                    </a:cubicBezTo>
                    <a:cubicBezTo>
                      <a:pt x="332422" y="314325"/>
                      <a:pt x="393382" y="262890"/>
                      <a:pt x="445770" y="203835"/>
                    </a:cubicBezTo>
                    <a:cubicBezTo>
                      <a:pt x="472440" y="174308"/>
                      <a:pt x="496253" y="141923"/>
                      <a:pt x="516255" y="108585"/>
                    </a:cubicBezTo>
                    <a:lnTo>
                      <a:pt x="523875" y="96203"/>
                    </a:lnTo>
                    <a:lnTo>
                      <a:pt x="530542" y="82868"/>
                    </a:lnTo>
                    <a:cubicBezTo>
                      <a:pt x="535305" y="74295"/>
                      <a:pt x="539115" y="64770"/>
                      <a:pt x="543878" y="56198"/>
                    </a:cubicBezTo>
                    <a:cubicBezTo>
                      <a:pt x="551497" y="38100"/>
                      <a:pt x="559117" y="19050"/>
                      <a:pt x="563880" y="0"/>
                    </a:cubicBezTo>
                    <a:cubicBezTo>
                      <a:pt x="558165" y="40005"/>
                      <a:pt x="541972" y="77153"/>
                      <a:pt x="522922" y="112395"/>
                    </a:cubicBezTo>
                    <a:cubicBezTo>
                      <a:pt x="503872" y="147638"/>
                      <a:pt x="480060" y="180975"/>
                      <a:pt x="455295" y="212408"/>
                    </a:cubicBezTo>
                    <a:cubicBezTo>
                      <a:pt x="429578" y="243840"/>
                      <a:pt x="401003" y="272415"/>
                      <a:pt x="371475" y="299085"/>
                    </a:cubicBezTo>
                    <a:cubicBezTo>
                      <a:pt x="356235" y="312420"/>
                      <a:pt x="340042" y="324803"/>
                      <a:pt x="324803" y="337185"/>
                    </a:cubicBezTo>
                    <a:lnTo>
                      <a:pt x="276225" y="372428"/>
                    </a:lnTo>
                    <a:cubicBezTo>
                      <a:pt x="211455" y="418147"/>
                      <a:pt x="149542" y="468630"/>
                      <a:pt x="99060" y="529590"/>
                    </a:cubicBezTo>
                    <a:cubicBezTo>
                      <a:pt x="73342" y="560070"/>
                      <a:pt x="50482" y="592455"/>
                      <a:pt x="34290" y="627698"/>
                    </a:cubicBezTo>
                    <a:cubicBezTo>
                      <a:pt x="17145" y="662940"/>
                      <a:pt x="5715" y="701993"/>
                      <a:pt x="1905" y="741998"/>
                    </a:cubicBezTo>
                    <a:lnTo>
                      <a:pt x="1905" y="741998"/>
                    </a:lnTo>
                    <a:lnTo>
                      <a:pt x="1905" y="742950"/>
                    </a:lnTo>
                    <a:close/>
                  </a:path>
                </a:pathLst>
              </a:custGeom>
              <a:solidFill>
                <a:srgbClr val="4E67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2" name="任意多边形 59">
              <a:extLst>
                <a:ext uri="{FF2B5EF4-FFF2-40B4-BE49-F238E27FC236}">
                  <a16:creationId xmlns:a16="http://schemas.microsoft.com/office/drawing/2014/main" xmlns="" id="{4D5C17D8-7898-44DB-B098-FD4F1D458499}"/>
                </a:ext>
              </a:extLst>
            </p:cNvPr>
            <p:cNvSpPr/>
            <p:nvPr/>
          </p:nvSpPr>
          <p:spPr>
            <a:xfrm>
              <a:off x="6281765" y="2392319"/>
              <a:ext cx="73141" cy="1590897"/>
            </a:xfrm>
            <a:custGeom>
              <a:avLst/>
              <a:gdLst>
                <a:gd name="connsiteX0" fmla="*/ 81 w 60347"/>
                <a:gd name="connsiteY0" fmla="*/ 1275170 h 1312620"/>
                <a:gd name="connsiteX1" fmla="*/ 31514 w 60347"/>
                <a:gd name="connsiteY1" fmla="*/ 11202 h 1312620"/>
                <a:gd name="connsiteX2" fmla="*/ 45801 w 60347"/>
                <a:gd name="connsiteY2" fmla="*/ 13107 h 1312620"/>
                <a:gd name="connsiteX3" fmla="*/ 59137 w 60347"/>
                <a:gd name="connsiteY3" fmla="*/ 1248500 h 1312620"/>
                <a:gd name="connsiteX4" fmla="*/ 81 w 60347"/>
                <a:gd name="connsiteY4" fmla="*/ 1275170 h 1312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47" h="1312620">
                  <a:moveTo>
                    <a:pt x="81" y="1275170"/>
                  </a:moveTo>
                  <a:cubicBezTo>
                    <a:pt x="81" y="1275170"/>
                    <a:pt x="31514" y="202655"/>
                    <a:pt x="31514" y="11202"/>
                  </a:cubicBezTo>
                  <a:cubicBezTo>
                    <a:pt x="31514" y="-2133"/>
                    <a:pt x="45801" y="-5943"/>
                    <a:pt x="45801" y="13107"/>
                  </a:cubicBezTo>
                  <a:cubicBezTo>
                    <a:pt x="45801" y="61685"/>
                    <a:pt x="47706" y="1158012"/>
                    <a:pt x="59137" y="1248500"/>
                  </a:cubicBezTo>
                  <a:cubicBezTo>
                    <a:pt x="70567" y="1306602"/>
                    <a:pt x="-2776" y="1344702"/>
                    <a:pt x="81" y="1275170"/>
                  </a:cubicBezTo>
                  <a:close/>
                </a:path>
              </a:pathLst>
            </a:custGeom>
            <a:solidFill>
              <a:srgbClr val="3C6C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3" name="任意多边形 60">
              <a:extLst>
                <a:ext uri="{FF2B5EF4-FFF2-40B4-BE49-F238E27FC236}">
                  <a16:creationId xmlns:a16="http://schemas.microsoft.com/office/drawing/2014/main" xmlns="" id="{E6F31F9A-B51C-4EE2-A9F2-CF6AA0701234}"/>
                </a:ext>
              </a:extLst>
            </p:cNvPr>
            <p:cNvSpPr/>
            <p:nvPr/>
          </p:nvSpPr>
          <p:spPr>
            <a:xfrm>
              <a:off x="5639036" y="3599872"/>
              <a:ext cx="1265350" cy="362295"/>
            </a:xfrm>
            <a:custGeom>
              <a:avLst/>
              <a:gdLst>
                <a:gd name="connsiteX0" fmla="*/ 537053 w 1044017"/>
                <a:gd name="connsiteY0" fmla="*/ 27380 h 298923"/>
                <a:gd name="connsiteX1" fmla="*/ 58898 w 1044017"/>
                <a:gd name="connsiteY1" fmla="*/ 235977 h 298923"/>
                <a:gd name="connsiteX2" fmla="*/ 223681 w 1044017"/>
                <a:gd name="connsiteY2" fmla="*/ 290270 h 298923"/>
                <a:gd name="connsiteX3" fmla="*/ 1000921 w 1044017"/>
                <a:gd name="connsiteY3" fmla="*/ 236930 h 298923"/>
                <a:gd name="connsiteX4" fmla="*/ 581821 w 1044017"/>
                <a:gd name="connsiteY4" fmla="*/ 30237 h 298923"/>
                <a:gd name="connsiteX5" fmla="*/ 537053 w 1044017"/>
                <a:gd name="connsiteY5" fmla="*/ 27380 h 29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4017" h="298923">
                  <a:moveTo>
                    <a:pt x="537053" y="27380"/>
                  </a:moveTo>
                  <a:cubicBezTo>
                    <a:pt x="520861" y="112152"/>
                    <a:pt x="321788" y="191210"/>
                    <a:pt x="58898" y="235977"/>
                  </a:cubicBezTo>
                  <a:cubicBezTo>
                    <a:pt x="-48734" y="254074"/>
                    <a:pt x="-17302" y="273124"/>
                    <a:pt x="223681" y="290270"/>
                  </a:cubicBezTo>
                  <a:cubicBezTo>
                    <a:pt x="701836" y="322655"/>
                    <a:pt x="1194278" y="255027"/>
                    <a:pt x="1000921" y="236930"/>
                  </a:cubicBezTo>
                  <a:cubicBezTo>
                    <a:pt x="814231" y="218832"/>
                    <a:pt x="601823" y="109295"/>
                    <a:pt x="581821" y="30237"/>
                  </a:cubicBezTo>
                  <a:cubicBezTo>
                    <a:pt x="567533" y="-27865"/>
                    <a:pt x="539911" y="13092"/>
                    <a:pt x="537053" y="27380"/>
                  </a:cubicBezTo>
                  <a:close/>
                </a:path>
              </a:pathLst>
            </a:custGeom>
            <a:solidFill>
              <a:srgbClr val="3C6C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4" name="任意多边形 61">
              <a:extLst>
                <a:ext uri="{FF2B5EF4-FFF2-40B4-BE49-F238E27FC236}">
                  <a16:creationId xmlns:a16="http://schemas.microsoft.com/office/drawing/2014/main" xmlns="" id="{FF7C0C70-04FC-4112-B623-F25328FE309D}"/>
                </a:ext>
              </a:extLst>
            </p:cNvPr>
            <p:cNvSpPr/>
            <p:nvPr/>
          </p:nvSpPr>
          <p:spPr>
            <a:xfrm>
              <a:off x="3656688" y="1138332"/>
              <a:ext cx="11544" cy="11544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829E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25" name="组合 62">
              <a:extLst>
                <a:ext uri="{FF2B5EF4-FFF2-40B4-BE49-F238E27FC236}">
                  <a16:creationId xmlns:a16="http://schemas.microsoft.com/office/drawing/2014/main" xmlns="" id="{6CF7464A-F562-462D-9D26-A603243EC28A}"/>
                </a:ext>
              </a:extLst>
            </p:cNvPr>
            <p:cNvGrpSpPr/>
            <p:nvPr/>
          </p:nvGrpSpPr>
          <p:grpSpPr>
            <a:xfrm>
              <a:off x="4937414" y="2564114"/>
              <a:ext cx="1460627" cy="1397201"/>
              <a:chOff x="5138166" y="2581324"/>
              <a:chExt cx="1205137" cy="1152805"/>
            </a:xfrm>
          </p:grpSpPr>
          <p:sp>
            <p:nvSpPr>
              <p:cNvPr id="675" name="任意多边形 63">
                <a:extLst>
                  <a:ext uri="{FF2B5EF4-FFF2-40B4-BE49-F238E27FC236}">
                    <a16:creationId xmlns:a16="http://schemas.microsoft.com/office/drawing/2014/main" xmlns="" id="{5E6D1774-08E0-4E6B-9B2A-D1200F0A1EAA}"/>
                  </a:ext>
                </a:extLst>
              </p:cNvPr>
              <p:cNvSpPr/>
              <p:nvPr/>
            </p:nvSpPr>
            <p:spPr>
              <a:xfrm>
                <a:off x="5857411" y="3643312"/>
                <a:ext cx="223015" cy="68711"/>
              </a:xfrm>
              <a:custGeom>
                <a:avLst/>
                <a:gdLst>
                  <a:gd name="connsiteX0" fmla="*/ 111906 w 223015"/>
                  <a:gd name="connsiteY0" fmla="*/ 24765 h 68711"/>
                  <a:gd name="connsiteX1" fmla="*/ 196678 w 223015"/>
                  <a:gd name="connsiteY1" fmla="*/ 41910 h 68711"/>
                  <a:gd name="connsiteX2" fmla="*/ 222396 w 223015"/>
                  <a:gd name="connsiteY2" fmla="*/ 66675 h 68711"/>
                  <a:gd name="connsiteX3" fmla="*/ 13798 w 223015"/>
                  <a:gd name="connsiteY3" fmla="*/ 65722 h 68711"/>
                  <a:gd name="connsiteX4" fmla="*/ 12846 w 223015"/>
                  <a:gd name="connsiteY4" fmla="*/ 0 h 68711"/>
                  <a:gd name="connsiteX5" fmla="*/ 111906 w 223015"/>
                  <a:gd name="connsiteY5" fmla="*/ 24765 h 6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015" h="68711">
                    <a:moveTo>
                      <a:pt x="111906" y="24765"/>
                    </a:moveTo>
                    <a:cubicBezTo>
                      <a:pt x="111906" y="24765"/>
                      <a:pt x="170008" y="40005"/>
                      <a:pt x="196678" y="41910"/>
                    </a:cubicBezTo>
                    <a:cubicBezTo>
                      <a:pt x="223348" y="43815"/>
                      <a:pt x="224301" y="64770"/>
                      <a:pt x="222396" y="66675"/>
                    </a:cubicBezTo>
                    <a:cubicBezTo>
                      <a:pt x="220491" y="68580"/>
                      <a:pt x="44278" y="70485"/>
                      <a:pt x="13798" y="65722"/>
                    </a:cubicBezTo>
                    <a:cubicBezTo>
                      <a:pt x="-16682" y="60960"/>
                      <a:pt x="12846" y="0"/>
                      <a:pt x="12846" y="0"/>
                    </a:cubicBezTo>
                    <a:lnTo>
                      <a:pt x="111906" y="24765"/>
                    </a:lnTo>
                    <a:close/>
                  </a:path>
                </a:pathLst>
              </a:custGeom>
              <a:solidFill>
                <a:srgbClr val="363B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任意多边形 64">
                <a:extLst>
                  <a:ext uri="{FF2B5EF4-FFF2-40B4-BE49-F238E27FC236}">
                    <a16:creationId xmlns:a16="http://schemas.microsoft.com/office/drawing/2014/main" xmlns="" id="{0008B6D4-2D28-4773-ADA7-645A002D0FEF}"/>
                  </a:ext>
                </a:extLst>
              </p:cNvPr>
              <p:cNvSpPr/>
              <p:nvPr/>
            </p:nvSpPr>
            <p:spPr>
              <a:xfrm>
                <a:off x="5138166" y="3637624"/>
                <a:ext cx="200594" cy="96504"/>
              </a:xfrm>
              <a:custGeom>
                <a:avLst/>
                <a:gdLst>
                  <a:gd name="connsiteX0" fmla="*/ 174878 w 200594"/>
                  <a:gd name="connsiteY0" fmla="*/ 12355 h 96504"/>
                  <a:gd name="connsiteX1" fmla="*/ 126301 w 200594"/>
                  <a:gd name="connsiteY1" fmla="*/ 5687 h 96504"/>
                  <a:gd name="connsiteX2" fmla="*/ 21526 w 200594"/>
                  <a:gd name="connsiteY2" fmla="*/ 84745 h 96504"/>
                  <a:gd name="connsiteX3" fmla="*/ 21526 w 200594"/>
                  <a:gd name="connsiteY3" fmla="*/ 96175 h 96504"/>
                  <a:gd name="connsiteX4" fmla="*/ 182498 w 200594"/>
                  <a:gd name="connsiteY4" fmla="*/ 73315 h 96504"/>
                  <a:gd name="connsiteX5" fmla="*/ 174878 w 200594"/>
                  <a:gd name="connsiteY5" fmla="*/ 12355 h 9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594" h="96504">
                    <a:moveTo>
                      <a:pt x="174878" y="12355"/>
                    </a:moveTo>
                    <a:cubicBezTo>
                      <a:pt x="161543" y="10450"/>
                      <a:pt x="150113" y="-9553"/>
                      <a:pt x="126301" y="5687"/>
                    </a:cubicBezTo>
                    <a:cubicBezTo>
                      <a:pt x="103441" y="20927"/>
                      <a:pt x="66293" y="75220"/>
                      <a:pt x="21526" y="84745"/>
                    </a:cubicBezTo>
                    <a:cubicBezTo>
                      <a:pt x="-10859" y="91412"/>
                      <a:pt x="-3239" y="98080"/>
                      <a:pt x="21526" y="96175"/>
                    </a:cubicBezTo>
                    <a:cubicBezTo>
                      <a:pt x="46291" y="94270"/>
                      <a:pt x="136778" y="76172"/>
                      <a:pt x="182498" y="73315"/>
                    </a:cubicBezTo>
                    <a:cubicBezTo>
                      <a:pt x="227266" y="70457"/>
                      <a:pt x="174878" y="12355"/>
                      <a:pt x="174878" y="12355"/>
                    </a:cubicBezTo>
                    <a:close/>
                  </a:path>
                </a:pathLst>
              </a:custGeom>
              <a:solidFill>
                <a:srgbClr val="363B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77" name="组合 65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5730255" y="3018889"/>
                <a:ext cx="534482" cy="400168"/>
                <a:chOff x="5730255" y="3018889"/>
                <a:chExt cx="534482" cy="400168"/>
              </a:xfrm>
            </p:grpSpPr>
            <p:sp>
              <p:nvSpPr>
                <p:cNvPr id="704" name="任意多边形 66">
                  <a:extLst>
                    <a:ext uri="{FF2B5EF4-FFF2-40B4-BE49-F238E27FC236}">
                      <a16:creationId xmlns:a16="http://schemas.microsoft.com/office/drawing/2014/main" xmlns="" id="{B6DE7D80-5461-4500-AA25-86516B1BF7D5}"/>
                    </a:ext>
                  </a:extLst>
                </p:cNvPr>
                <p:cNvSpPr/>
                <p:nvPr/>
              </p:nvSpPr>
              <p:spPr>
                <a:xfrm>
                  <a:off x="5816442" y="3131165"/>
                  <a:ext cx="183585" cy="223076"/>
                </a:xfrm>
                <a:custGeom>
                  <a:avLst/>
                  <a:gdLst>
                    <a:gd name="connsiteX0" fmla="*/ 4285 w 183585"/>
                    <a:gd name="connsiteY0" fmla="*/ 81617 h 223076"/>
                    <a:gd name="connsiteX1" fmla="*/ 110965 w 183585"/>
                    <a:gd name="connsiteY1" fmla="*/ 207347 h 223076"/>
                    <a:gd name="connsiteX2" fmla="*/ 170972 w 183585"/>
                    <a:gd name="connsiteY2" fmla="*/ 149244 h 223076"/>
                    <a:gd name="connsiteX3" fmla="*/ 60482 w 183585"/>
                    <a:gd name="connsiteY3" fmla="*/ 7322 h 223076"/>
                    <a:gd name="connsiteX4" fmla="*/ 4285 w 183585"/>
                    <a:gd name="connsiteY4" fmla="*/ 81617 h 223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585" h="223076">
                      <a:moveTo>
                        <a:pt x="4285" y="81617"/>
                      </a:moveTo>
                      <a:cubicBezTo>
                        <a:pt x="25240" y="127337"/>
                        <a:pt x="83342" y="183534"/>
                        <a:pt x="110965" y="207347"/>
                      </a:cubicBezTo>
                      <a:cubicBezTo>
                        <a:pt x="167162" y="254019"/>
                        <a:pt x="204310" y="185439"/>
                        <a:pt x="170972" y="149244"/>
                      </a:cubicBezTo>
                      <a:cubicBezTo>
                        <a:pt x="137635" y="113049"/>
                        <a:pt x="91915" y="65424"/>
                        <a:pt x="60482" y="7322"/>
                      </a:cubicBezTo>
                      <a:cubicBezTo>
                        <a:pt x="45242" y="-20301"/>
                        <a:pt x="-16670" y="35897"/>
                        <a:pt x="4285" y="81617"/>
                      </a:cubicBezTo>
                      <a:close/>
                    </a:path>
                  </a:pathLst>
                </a:custGeom>
                <a:solidFill>
                  <a:srgbClr val="D6A4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5" name="任意多边形 67">
                  <a:extLst>
                    <a:ext uri="{FF2B5EF4-FFF2-40B4-BE49-F238E27FC236}">
                      <a16:creationId xmlns:a16="http://schemas.microsoft.com/office/drawing/2014/main" xmlns="" id="{086BE092-D525-4829-92F3-136E851B381D}"/>
                    </a:ext>
                  </a:extLst>
                </p:cNvPr>
                <p:cNvSpPr/>
                <p:nvPr/>
              </p:nvSpPr>
              <p:spPr>
                <a:xfrm>
                  <a:off x="5730255" y="3018889"/>
                  <a:ext cx="180958" cy="216752"/>
                </a:xfrm>
                <a:custGeom>
                  <a:avLst/>
                  <a:gdLst>
                    <a:gd name="connsiteX0" fmla="*/ 12366 w 180958"/>
                    <a:gd name="connsiteY0" fmla="*/ 108167 h 216752"/>
                    <a:gd name="connsiteX1" fmla="*/ 35226 w 180958"/>
                    <a:gd name="connsiteY1" fmla="*/ 535 h 216752"/>
                    <a:gd name="connsiteX2" fmla="*/ 180959 w 180958"/>
                    <a:gd name="connsiteY2" fmla="*/ 139600 h 216752"/>
                    <a:gd name="connsiteX3" fmla="*/ 73326 w 180958"/>
                    <a:gd name="connsiteY3" fmla="*/ 215800 h 216752"/>
                    <a:gd name="connsiteX4" fmla="*/ 12366 w 180958"/>
                    <a:gd name="connsiteY4" fmla="*/ 108167 h 216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958" h="216752">
                      <a:moveTo>
                        <a:pt x="12366" y="108167"/>
                      </a:moveTo>
                      <a:cubicBezTo>
                        <a:pt x="-10494" y="49112"/>
                        <a:pt x="-969" y="7202"/>
                        <a:pt x="35226" y="535"/>
                      </a:cubicBezTo>
                      <a:cubicBezTo>
                        <a:pt x="71421" y="-6133"/>
                        <a:pt x="133334" y="50065"/>
                        <a:pt x="180959" y="139600"/>
                      </a:cubicBezTo>
                      <a:cubicBezTo>
                        <a:pt x="151431" y="231040"/>
                        <a:pt x="73326" y="215800"/>
                        <a:pt x="73326" y="215800"/>
                      </a:cubicBezTo>
                      <a:cubicBezTo>
                        <a:pt x="73326" y="215800"/>
                        <a:pt x="30464" y="154840"/>
                        <a:pt x="12366" y="108167"/>
                      </a:cubicBezTo>
                      <a:close/>
                    </a:path>
                  </a:pathLst>
                </a:custGeom>
                <a:solidFill>
                  <a:srgbClr val="C083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6" name="任意多边形 68">
                  <a:extLst>
                    <a:ext uri="{FF2B5EF4-FFF2-40B4-BE49-F238E27FC236}">
                      <a16:creationId xmlns:a16="http://schemas.microsoft.com/office/drawing/2014/main" xmlns="" id="{7F7B472C-A6E8-4F69-A5EC-6A7D054CCBD4}"/>
                    </a:ext>
                  </a:extLst>
                </p:cNvPr>
                <p:cNvSpPr/>
                <p:nvPr/>
              </p:nvSpPr>
              <p:spPr>
                <a:xfrm>
                  <a:off x="5927686" y="3273456"/>
                  <a:ext cx="295231" cy="145601"/>
                </a:xfrm>
                <a:custGeom>
                  <a:avLst/>
                  <a:gdLst>
                    <a:gd name="connsiteX0" fmla="*/ 60681 w 295231"/>
                    <a:gd name="connsiteY0" fmla="*/ 6953 h 145601"/>
                    <a:gd name="connsiteX1" fmla="*/ 280708 w 295231"/>
                    <a:gd name="connsiteY1" fmla="*/ 81248 h 145601"/>
                    <a:gd name="connsiteX2" fmla="*/ 264516 w 295231"/>
                    <a:gd name="connsiteY2" fmla="*/ 144113 h 145601"/>
                    <a:gd name="connsiteX3" fmla="*/ 13056 w 295231"/>
                    <a:gd name="connsiteY3" fmla="*/ 71723 h 145601"/>
                    <a:gd name="connsiteX4" fmla="*/ 60681 w 295231"/>
                    <a:gd name="connsiteY4" fmla="*/ 6953 h 145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31" h="145601">
                      <a:moveTo>
                        <a:pt x="60681" y="6953"/>
                      </a:moveTo>
                      <a:cubicBezTo>
                        <a:pt x="97828" y="33623"/>
                        <a:pt x="181648" y="71723"/>
                        <a:pt x="280708" y="81248"/>
                      </a:cubicBezTo>
                      <a:cubicBezTo>
                        <a:pt x="298806" y="84106"/>
                        <a:pt x="306426" y="137446"/>
                        <a:pt x="264516" y="144113"/>
                      </a:cubicBezTo>
                      <a:cubicBezTo>
                        <a:pt x="222606" y="150781"/>
                        <a:pt x="94971" y="136493"/>
                        <a:pt x="13056" y="71723"/>
                      </a:cubicBezTo>
                      <a:cubicBezTo>
                        <a:pt x="-23139" y="36481"/>
                        <a:pt x="23533" y="-19717"/>
                        <a:pt x="60681" y="6953"/>
                      </a:cubicBezTo>
                      <a:close/>
                    </a:path>
                  </a:pathLst>
                </a:custGeom>
                <a:solidFill>
                  <a:srgbClr val="D6A4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7" name="任意多边形 69">
                  <a:extLst>
                    <a:ext uri="{FF2B5EF4-FFF2-40B4-BE49-F238E27FC236}">
                      <a16:creationId xmlns:a16="http://schemas.microsoft.com/office/drawing/2014/main" xmlns="" id="{AABC63C2-B5EF-4143-A256-72FD7930997C}"/>
                    </a:ext>
                  </a:extLst>
                </p:cNvPr>
                <p:cNvSpPr/>
                <p:nvPr/>
              </p:nvSpPr>
              <p:spPr>
                <a:xfrm>
                  <a:off x="6175364" y="3277898"/>
                  <a:ext cx="89373" cy="138812"/>
                </a:xfrm>
                <a:custGeom>
                  <a:avLst/>
                  <a:gdLst>
                    <a:gd name="connsiteX0" fmla="*/ 24457 w 89373"/>
                    <a:gd name="connsiteY0" fmla="*/ 78710 h 138812"/>
                    <a:gd name="connsiteX1" fmla="*/ 63510 w 89373"/>
                    <a:gd name="connsiteY1" fmla="*/ 34896 h 138812"/>
                    <a:gd name="connsiteX2" fmla="*/ 86370 w 89373"/>
                    <a:gd name="connsiteY2" fmla="*/ 2510 h 138812"/>
                    <a:gd name="connsiteX3" fmla="*/ 79702 w 89373"/>
                    <a:gd name="connsiteY3" fmla="*/ 102523 h 138812"/>
                    <a:gd name="connsiteX4" fmla="*/ 16838 w 89373"/>
                    <a:gd name="connsiteY4" fmla="*/ 138718 h 138812"/>
                    <a:gd name="connsiteX5" fmla="*/ 24457 w 89373"/>
                    <a:gd name="connsiteY5" fmla="*/ 78710 h 138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373" h="138812">
                      <a:moveTo>
                        <a:pt x="24457" y="78710"/>
                      </a:moveTo>
                      <a:cubicBezTo>
                        <a:pt x="37793" y="72996"/>
                        <a:pt x="60652" y="58708"/>
                        <a:pt x="63510" y="34896"/>
                      </a:cubicBezTo>
                      <a:cubicBezTo>
                        <a:pt x="66368" y="12035"/>
                        <a:pt x="82560" y="-7015"/>
                        <a:pt x="86370" y="2510"/>
                      </a:cubicBezTo>
                      <a:cubicBezTo>
                        <a:pt x="91132" y="13941"/>
                        <a:pt x="91132" y="74901"/>
                        <a:pt x="79702" y="102523"/>
                      </a:cubicBezTo>
                      <a:cubicBezTo>
                        <a:pt x="62557" y="143481"/>
                        <a:pt x="58747" y="136813"/>
                        <a:pt x="16838" y="138718"/>
                      </a:cubicBezTo>
                      <a:cubicBezTo>
                        <a:pt x="-25073" y="141576"/>
                        <a:pt x="24457" y="78710"/>
                        <a:pt x="24457" y="78710"/>
                      </a:cubicBezTo>
                      <a:close/>
                    </a:path>
                  </a:pathLst>
                </a:custGeom>
                <a:solidFill>
                  <a:srgbClr val="D6A4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78" name="任意多边形 70">
                <a:extLst>
                  <a:ext uri="{FF2B5EF4-FFF2-40B4-BE49-F238E27FC236}">
                    <a16:creationId xmlns:a16="http://schemas.microsoft.com/office/drawing/2014/main" xmlns="" id="{E6C5657C-3E65-4DBB-993D-6D942FBF7DF4}"/>
                  </a:ext>
                </a:extLst>
              </p:cNvPr>
              <p:cNvSpPr/>
              <p:nvPr/>
            </p:nvSpPr>
            <p:spPr>
              <a:xfrm>
                <a:off x="5853433" y="3314699"/>
                <a:ext cx="142574" cy="344368"/>
              </a:xfrm>
              <a:custGeom>
                <a:avLst/>
                <a:gdLst>
                  <a:gd name="connsiteX0" fmla="*/ 142554 w 142574"/>
                  <a:gd name="connsiteY0" fmla="*/ 0 h 344368"/>
                  <a:gd name="connsiteX1" fmla="*/ 100644 w 142574"/>
                  <a:gd name="connsiteY1" fmla="*/ 330517 h 344368"/>
                  <a:gd name="connsiteX2" fmla="*/ 1584 w 142574"/>
                  <a:gd name="connsiteY2" fmla="*/ 332422 h 344368"/>
                  <a:gd name="connsiteX3" fmla="*/ 31111 w 142574"/>
                  <a:gd name="connsiteY3" fmla="*/ 64770 h 344368"/>
                  <a:gd name="connsiteX4" fmla="*/ 142554 w 142574"/>
                  <a:gd name="connsiteY4" fmla="*/ 0 h 344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74" h="344368">
                    <a:moveTo>
                      <a:pt x="142554" y="0"/>
                    </a:moveTo>
                    <a:cubicBezTo>
                      <a:pt x="143506" y="43815"/>
                      <a:pt x="111121" y="255270"/>
                      <a:pt x="100644" y="330517"/>
                    </a:cubicBezTo>
                    <a:cubicBezTo>
                      <a:pt x="78736" y="351472"/>
                      <a:pt x="26349" y="345758"/>
                      <a:pt x="1584" y="332422"/>
                    </a:cubicBezTo>
                    <a:cubicBezTo>
                      <a:pt x="-6989" y="311467"/>
                      <a:pt x="21586" y="97155"/>
                      <a:pt x="31111" y="64770"/>
                    </a:cubicBezTo>
                    <a:cubicBezTo>
                      <a:pt x="39684" y="32385"/>
                      <a:pt x="142554" y="0"/>
                      <a:pt x="142554" y="0"/>
                    </a:cubicBezTo>
                    <a:close/>
                  </a:path>
                </a:pathLst>
              </a:custGeom>
              <a:solidFill>
                <a:srgbClr val="6588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任意多边形 71">
                <a:extLst>
                  <a:ext uri="{FF2B5EF4-FFF2-40B4-BE49-F238E27FC236}">
                    <a16:creationId xmlns:a16="http://schemas.microsoft.com/office/drawing/2014/main" xmlns="" id="{2F427657-C3FB-4EFD-A5E4-67EF9558DBFB}"/>
                  </a:ext>
                </a:extLst>
              </p:cNvPr>
              <p:cNvSpPr/>
              <p:nvPr/>
            </p:nvSpPr>
            <p:spPr>
              <a:xfrm>
                <a:off x="5630680" y="3273448"/>
                <a:ext cx="366255" cy="268621"/>
              </a:xfrm>
              <a:custGeom>
                <a:avLst/>
                <a:gdLst>
                  <a:gd name="connsiteX0" fmla="*/ 106227 w 366255"/>
                  <a:gd name="connsiteY0" fmla="*/ 76493 h 268621"/>
                  <a:gd name="connsiteX1" fmla="*/ 311014 w 366255"/>
                  <a:gd name="connsiteY1" fmla="*/ 2198 h 268621"/>
                  <a:gd name="connsiteX2" fmla="*/ 312919 w 366255"/>
                  <a:gd name="connsiteY2" fmla="*/ 139358 h 268621"/>
                  <a:gd name="connsiteX3" fmla="*/ 29074 w 366255"/>
                  <a:gd name="connsiteY3" fmla="*/ 266041 h 268621"/>
                  <a:gd name="connsiteX4" fmla="*/ 106227 w 366255"/>
                  <a:gd name="connsiteY4" fmla="*/ 76493 h 268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255" h="268621">
                    <a:moveTo>
                      <a:pt x="106227" y="76493"/>
                    </a:moveTo>
                    <a:cubicBezTo>
                      <a:pt x="150994" y="57443"/>
                      <a:pt x="265294" y="16486"/>
                      <a:pt x="311014" y="2198"/>
                    </a:cubicBezTo>
                    <a:cubicBezTo>
                      <a:pt x="363402" y="-14947"/>
                      <a:pt x="402454" y="71731"/>
                      <a:pt x="312919" y="139358"/>
                    </a:cubicBezTo>
                    <a:cubicBezTo>
                      <a:pt x="240529" y="195556"/>
                      <a:pt x="126229" y="236513"/>
                      <a:pt x="29074" y="266041"/>
                    </a:cubicBezTo>
                    <a:cubicBezTo>
                      <a:pt x="-67128" y="294616"/>
                      <a:pt x="106227" y="76493"/>
                      <a:pt x="106227" y="76493"/>
                    </a:cubicBezTo>
                    <a:close/>
                  </a:path>
                </a:pathLst>
              </a:custGeom>
              <a:solidFill>
                <a:srgbClr val="6588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任意多边形 72">
                <a:extLst>
                  <a:ext uri="{FF2B5EF4-FFF2-40B4-BE49-F238E27FC236}">
                    <a16:creationId xmlns:a16="http://schemas.microsoft.com/office/drawing/2014/main" xmlns="" id="{C54E0AA2-08CB-4604-B433-D1AD26F4D993}"/>
                  </a:ext>
                </a:extLst>
              </p:cNvPr>
              <p:cNvSpPr/>
              <p:nvPr/>
            </p:nvSpPr>
            <p:spPr>
              <a:xfrm>
                <a:off x="5364144" y="3343274"/>
                <a:ext cx="398100" cy="223643"/>
              </a:xfrm>
              <a:custGeom>
                <a:avLst/>
                <a:gdLst>
                  <a:gd name="connsiteX0" fmla="*/ 393718 w 398100"/>
                  <a:gd name="connsiteY0" fmla="*/ 0 h 223643"/>
                  <a:gd name="connsiteX1" fmla="*/ 299420 w 398100"/>
                  <a:gd name="connsiteY1" fmla="*/ 209550 h 223643"/>
                  <a:gd name="connsiteX2" fmla="*/ 46055 w 398100"/>
                  <a:gd name="connsiteY2" fmla="*/ 189547 h 223643"/>
                  <a:gd name="connsiteX3" fmla="*/ 1288 w 398100"/>
                  <a:gd name="connsiteY3" fmla="*/ 80010 h 223643"/>
                  <a:gd name="connsiteX4" fmla="*/ 393718 w 398100"/>
                  <a:gd name="connsiteY4" fmla="*/ 0 h 223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100" h="223643">
                    <a:moveTo>
                      <a:pt x="393718" y="0"/>
                    </a:moveTo>
                    <a:cubicBezTo>
                      <a:pt x="400385" y="106680"/>
                      <a:pt x="414673" y="175260"/>
                      <a:pt x="299420" y="209550"/>
                    </a:cubicBezTo>
                    <a:cubicBezTo>
                      <a:pt x="197503" y="240983"/>
                      <a:pt x="109873" y="213360"/>
                      <a:pt x="46055" y="189547"/>
                    </a:cubicBezTo>
                    <a:cubicBezTo>
                      <a:pt x="-617" y="172403"/>
                      <a:pt x="-2522" y="122872"/>
                      <a:pt x="1288" y="80010"/>
                    </a:cubicBezTo>
                    <a:cubicBezTo>
                      <a:pt x="5098" y="52388"/>
                      <a:pt x="393718" y="0"/>
                      <a:pt x="393718" y="0"/>
                    </a:cubicBezTo>
                    <a:close/>
                  </a:path>
                </a:pathLst>
              </a:custGeom>
              <a:solidFill>
                <a:srgbClr val="829E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任意多边形 73">
                <a:extLst>
                  <a:ext uri="{FF2B5EF4-FFF2-40B4-BE49-F238E27FC236}">
                    <a16:creationId xmlns:a16="http://schemas.microsoft.com/office/drawing/2014/main" xmlns="" id="{14309307-32FA-45D0-A052-4AD0243612A6}"/>
                  </a:ext>
                </a:extLst>
              </p:cNvPr>
              <p:cNvSpPr/>
              <p:nvPr/>
            </p:nvSpPr>
            <p:spPr>
              <a:xfrm>
                <a:off x="5364479" y="2932235"/>
                <a:ext cx="519459" cy="512149"/>
              </a:xfrm>
              <a:custGeom>
                <a:avLst/>
                <a:gdLst>
                  <a:gd name="connsiteX0" fmla="*/ 496253 w 519459"/>
                  <a:gd name="connsiteY0" fmla="*/ 26229 h 512149"/>
                  <a:gd name="connsiteX1" fmla="*/ 222885 w 519459"/>
                  <a:gd name="connsiteY1" fmla="*/ 70997 h 512149"/>
                  <a:gd name="connsiteX2" fmla="*/ 0 w 519459"/>
                  <a:gd name="connsiteY2" fmla="*/ 503432 h 512149"/>
                  <a:gd name="connsiteX3" fmla="*/ 396240 w 519459"/>
                  <a:gd name="connsiteY3" fmla="*/ 451997 h 512149"/>
                  <a:gd name="connsiteX4" fmla="*/ 496253 w 519459"/>
                  <a:gd name="connsiteY4" fmla="*/ 140529 h 512149"/>
                  <a:gd name="connsiteX5" fmla="*/ 496253 w 519459"/>
                  <a:gd name="connsiteY5" fmla="*/ 26229 h 5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9459" h="512149">
                    <a:moveTo>
                      <a:pt x="496253" y="26229"/>
                    </a:moveTo>
                    <a:cubicBezTo>
                      <a:pt x="459105" y="-17586"/>
                      <a:pt x="322898" y="-9013"/>
                      <a:pt x="222885" y="70997"/>
                    </a:cubicBezTo>
                    <a:cubicBezTo>
                      <a:pt x="125730" y="149102"/>
                      <a:pt x="10478" y="254829"/>
                      <a:pt x="0" y="503432"/>
                    </a:cubicBezTo>
                    <a:cubicBezTo>
                      <a:pt x="89535" y="516767"/>
                      <a:pt x="315278" y="524387"/>
                      <a:pt x="396240" y="451997"/>
                    </a:cubicBezTo>
                    <a:cubicBezTo>
                      <a:pt x="387667" y="288167"/>
                      <a:pt x="430530" y="239589"/>
                      <a:pt x="496253" y="140529"/>
                    </a:cubicBezTo>
                    <a:cubicBezTo>
                      <a:pt x="519113" y="107192"/>
                      <a:pt x="534353" y="72902"/>
                      <a:pt x="496253" y="26229"/>
                    </a:cubicBezTo>
                    <a:close/>
                  </a:path>
                </a:pathLst>
              </a:custGeom>
              <a:solidFill>
                <a:srgbClr val="E4BA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任意多边形 74">
                <a:extLst>
                  <a:ext uri="{FF2B5EF4-FFF2-40B4-BE49-F238E27FC236}">
                    <a16:creationId xmlns:a16="http://schemas.microsoft.com/office/drawing/2014/main" xmlns="" id="{D60FBC2D-9AAC-4211-ADF1-F67DE9178E91}"/>
                  </a:ext>
                </a:extLst>
              </p:cNvPr>
              <p:cNvSpPr/>
              <p:nvPr/>
            </p:nvSpPr>
            <p:spPr>
              <a:xfrm>
                <a:off x="5298352" y="3604259"/>
                <a:ext cx="647047" cy="126787"/>
              </a:xfrm>
              <a:custGeom>
                <a:avLst/>
                <a:gdLst>
                  <a:gd name="connsiteX0" fmla="*/ 409027 w 647047"/>
                  <a:gd name="connsiteY0" fmla="*/ 0 h 126787"/>
                  <a:gd name="connsiteX1" fmla="*/ 16597 w 647047"/>
                  <a:gd name="connsiteY1" fmla="*/ 28575 h 126787"/>
                  <a:gd name="connsiteX2" fmla="*/ 43267 w 647047"/>
                  <a:gd name="connsiteY2" fmla="*/ 123825 h 126787"/>
                  <a:gd name="connsiteX3" fmla="*/ 621435 w 647047"/>
                  <a:gd name="connsiteY3" fmla="*/ 109538 h 126787"/>
                  <a:gd name="connsiteX4" fmla="*/ 615720 w 647047"/>
                  <a:gd name="connsiteY4" fmla="*/ 15240 h 126787"/>
                  <a:gd name="connsiteX5" fmla="*/ 409027 w 647047"/>
                  <a:gd name="connsiteY5" fmla="*/ 0 h 12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047" h="126787">
                    <a:moveTo>
                      <a:pt x="409027" y="0"/>
                    </a:moveTo>
                    <a:cubicBezTo>
                      <a:pt x="252817" y="953"/>
                      <a:pt x="56602" y="26670"/>
                      <a:pt x="16597" y="28575"/>
                    </a:cubicBezTo>
                    <a:cubicBezTo>
                      <a:pt x="-7215" y="52388"/>
                      <a:pt x="-11025" y="108585"/>
                      <a:pt x="43267" y="123825"/>
                    </a:cubicBezTo>
                    <a:cubicBezTo>
                      <a:pt x="367117" y="120015"/>
                      <a:pt x="582382" y="140018"/>
                      <a:pt x="621435" y="109538"/>
                    </a:cubicBezTo>
                    <a:cubicBezTo>
                      <a:pt x="660488" y="79058"/>
                      <a:pt x="651915" y="33338"/>
                      <a:pt x="615720" y="15240"/>
                    </a:cubicBezTo>
                    <a:cubicBezTo>
                      <a:pt x="589050" y="1905"/>
                      <a:pt x="409027" y="0"/>
                      <a:pt x="409027" y="0"/>
                    </a:cubicBezTo>
                    <a:close/>
                  </a:path>
                </a:pathLst>
              </a:custGeom>
              <a:solidFill>
                <a:srgbClr val="6588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任意多边形 75">
                <a:extLst>
                  <a:ext uri="{FF2B5EF4-FFF2-40B4-BE49-F238E27FC236}">
                    <a16:creationId xmlns:a16="http://schemas.microsoft.com/office/drawing/2014/main" xmlns="" id="{C4DEED33-D49E-4602-BCDD-D6D6A512E037}"/>
                  </a:ext>
                </a:extLst>
              </p:cNvPr>
              <p:cNvSpPr/>
              <p:nvPr/>
            </p:nvSpPr>
            <p:spPr>
              <a:xfrm>
                <a:off x="5380144" y="3459784"/>
                <a:ext cx="580969" cy="262187"/>
              </a:xfrm>
              <a:custGeom>
                <a:avLst/>
                <a:gdLst>
                  <a:gd name="connsiteX0" fmla="*/ 528 w 580969"/>
                  <a:gd name="connsiteY0" fmla="*/ 41605 h 262187"/>
                  <a:gd name="connsiteX1" fmla="*/ 476778 w 580969"/>
                  <a:gd name="connsiteY1" fmla="*/ 257823 h 262187"/>
                  <a:gd name="connsiteX2" fmla="*/ 548215 w 580969"/>
                  <a:gd name="connsiteY2" fmla="*/ 141618 h 262187"/>
                  <a:gd name="connsiteX3" fmla="*/ 305328 w 580969"/>
                  <a:gd name="connsiteY3" fmla="*/ 21603 h 262187"/>
                  <a:gd name="connsiteX4" fmla="*/ 528 w 580969"/>
                  <a:gd name="connsiteY4" fmla="*/ 41605 h 26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969" h="262187">
                    <a:moveTo>
                      <a:pt x="528" y="41605"/>
                    </a:moveTo>
                    <a:cubicBezTo>
                      <a:pt x="15768" y="115900"/>
                      <a:pt x="406293" y="241630"/>
                      <a:pt x="476778" y="257823"/>
                    </a:cubicBezTo>
                    <a:cubicBezTo>
                      <a:pt x="588220" y="283540"/>
                      <a:pt x="607270" y="189243"/>
                      <a:pt x="548215" y="141618"/>
                    </a:cubicBezTo>
                    <a:cubicBezTo>
                      <a:pt x="491065" y="95898"/>
                      <a:pt x="305328" y="21603"/>
                      <a:pt x="305328" y="21603"/>
                    </a:cubicBezTo>
                    <a:cubicBezTo>
                      <a:pt x="305328" y="21603"/>
                      <a:pt x="-14712" y="-38405"/>
                      <a:pt x="528" y="41605"/>
                    </a:cubicBezTo>
                    <a:close/>
                  </a:path>
                </a:pathLst>
              </a:custGeom>
              <a:solidFill>
                <a:srgbClr val="829E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任意多边形 76">
                <a:extLst>
                  <a:ext uri="{FF2B5EF4-FFF2-40B4-BE49-F238E27FC236}">
                    <a16:creationId xmlns:a16="http://schemas.microsoft.com/office/drawing/2014/main" xmlns="" id="{F92756E9-EFDA-410C-A4B5-5072EFCF1F2F}"/>
                  </a:ext>
                </a:extLst>
              </p:cNvPr>
              <p:cNvSpPr/>
              <p:nvPr/>
            </p:nvSpPr>
            <p:spPr>
              <a:xfrm>
                <a:off x="5758250" y="3161911"/>
                <a:ext cx="209031" cy="255985"/>
              </a:xfrm>
              <a:custGeom>
                <a:avLst/>
                <a:gdLst>
                  <a:gd name="connsiteX0" fmla="*/ 4374 w 209031"/>
                  <a:gd name="connsiteY0" fmla="*/ 90875 h 255985"/>
                  <a:gd name="connsiteX1" fmla="*/ 123437 w 209031"/>
                  <a:gd name="connsiteY1" fmla="*/ 236608 h 255985"/>
                  <a:gd name="connsiteX2" fmla="*/ 195827 w 209031"/>
                  <a:gd name="connsiteY2" fmla="*/ 173743 h 255985"/>
                  <a:gd name="connsiteX3" fmla="*/ 72002 w 209031"/>
                  <a:gd name="connsiteY3" fmla="*/ 8960 h 255985"/>
                  <a:gd name="connsiteX4" fmla="*/ 4374 w 209031"/>
                  <a:gd name="connsiteY4" fmla="*/ 90875 h 25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31" h="255985">
                    <a:moveTo>
                      <a:pt x="4374" y="90875"/>
                    </a:moveTo>
                    <a:cubicBezTo>
                      <a:pt x="27234" y="143263"/>
                      <a:pt x="92004" y="208985"/>
                      <a:pt x="123437" y="236608"/>
                    </a:cubicBezTo>
                    <a:cubicBezTo>
                      <a:pt x="186302" y="291853"/>
                      <a:pt x="232975" y="215653"/>
                      <a:pt x="195827" y="173743"/>
                    </a:cubicBezTo>
                    <a:cubicBezTo>
                      <a:pt x="158679" y="130880"/>
                      <a:pt x="107245" y="75635"/>
                      <a:pt x="72002" y="8960"/>
                    </a:cubicBezTo>
                    <a:cubicBezTo>
                      <a:pt x="54857" y="-23425"/>
                      <a:pt x="-18485" y="38488"/>
                      <a:pt x="4374" y="90875"/>
                    </a:cubicBezTo>
                    <a:close/>
                  </a:path>
                </a:pathLst>
              </a:custGeom>
              <a:solidFill>
                <a:srgbClr val="EEBD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任意多边形 77">
                <a:extLst>
                  <a:ext uri="{FF2B5EF4-FFF2-40B4-BE49-F238E27FC236}">
                    <a16:creationId xmlns:a16="http://schemas.microsoft.com/office/drawing/2014/main" xmlns="" id="{D0357061-46B8-4897-83E9-2069D7AB91CD}"/>
                  </a:ext>
                </a:extLst>
              </p:cNvPr>
              <p:cNvSpPr/>
              <p:nvPr/>
            </p:nvSpPr>
            <p:spPr>
              <a:xfrm>
                <a:off x="5665816" y="3030390"/>
                <a:ext cx="200630" cy="246083"/>
              </a:xfrm>
              <a:custGeom>
                <a:avLst/>
                <a:gdLst>
                  <a:gd name="connsiteX0" fmla="*/ 12036 w 200630"/>
                  <a:gd name="connsiteY0" fmla="*/ 121431 h 246083"/>
                  <a:gd name="connsiteX1" fmla="*/ 41563 w 200630"/>
                  <a:gd name="connsiteY1" fmla="*/ 464 h 246083"/>
                  <a:gd name="connsiteX2" fmla="*/ 200631 w 200630"/>
                  <a:gd name="connsiteY2" fmla="*/ 163342 h 246083"/>
                  <a:gd name="connsiteX3" fmla="*/ 75853 w 200630"/>
                  <a:gd name="connsiteY3" fmla="*/ 244304 h 246083"/>
                  <a:gd name="connsiteX4" fmla="*/ 12036 w 200630"/>
                  <a:gd name="connsiteY4" fmla="*/ 121431 h 2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630" h="246083">
                    <a:moveTo>
                      <a:pt x="12036" y="121431"/>
                    </a:moveTo>
                    <a:cubicBezTo>
                      <a:pt x="-11777" y="53804"/>
                      <a:pt x="606" y="7131"/>
                      <a:pt x="41563" y="464"/>
                    </a:cubicBezTo>
                    <a:cubicBezTo>
                      <a:pt x="82521" y="-6203"/>
                      <a:pt x="151101" y="59519"/>
                      <a:pt x="200631" y="163342"/>
                    </a:cubicBezTo>
                    <a:cubicBezTo>
                      <a:pt x="163483" y="265259"/>
                      <a:pt x="75853" y="244304"/>
                      <a:pt x="75853" y="244304"/>
                    </a:cubicBezTo>
                    <a:cubicBezTo>
                      <a:pt x="75853" y="244304"/>
                      <a:pt x="30133" y="174772"/>
                      <a:pt x="12036" y="121431"/>
                    </a:cubicBezTo>
                    <a:close/>
                  </a:path>
                </a:pathLst>
              </a:custGeom>
              <a:solidFill>
                <a:srgbClr val="D99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任意多边形 78">
                <a:extLst>
                  <a:ext uri="{FF2B5EF4-FFF2-40B4-BE49-F238E27FC236}">
                    <a16:creationId xmlns:a16="http://schemas.microsoft.com/office/drawing/2014/main" xmlns="" id="{287CC40E-9F51-411E-A398-86207548F79F}"/>
                  </a:ext>
                </a:extLst>
              </p:cNvPr>
              <p:cNvSpPr/>
              <p:nvPr/>
            </p:nvSpPr>
            <p:spPr>
              <a:xfrm>
                <a:off x="5882679" y="3326978"/>
                <a:ext cx="340640" cy="172439"/>
              </a:xfrm>
              <a:custGeom>
                <a:avLst/>
                <a:gdLst>
                  <a:gd name="connsiteX0" fmla="*/ 71398 w 340640"/>
                  <a:gd name="connsiteY0" fmla="*/ 8676 h 172439"/>
                  <a:gd name="connsiteX1" fmla="*/ 324762 w 340640"/>
                  <a:gd name="connsiteY1" fmla="*/ 101069 h 172439"/>
                  <a:gd name="connsiteX2" fmla="*/ 303807 w 340640"/>
                  <a:gd name="connsiteY2" fmla="*/ 171554 h 172439"/>
                  <a:gd name="connsiteX3" fmla="*/ 14248 w 340640"/>
                  <a:gd name="connsiteY3" fmla="*/ 80114 h 172439"/>
                  <a:gd name="connsiteX4" fmla="*/ 71398 w 340640"/>
                  <a:gd name="connsiteY4" fmla="*/ 8676 h 17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640" h="172439">
                    <a:moveTo>
                      <a:pt x="71398" y="8676"/>
                    </a:moveTo>
                    <a:cubicBezTo>
                      <a:pt x="113307" y="40109"/>
                      <a:pt x="209510" y="86781"/>
                      <a:pt x="324762" y="101069"/>
                    </a:cubicBezTo>
                    <a:cubicBezTo>
                      <a:pt x="345717" y="104879"/>
                      <a:pt x="352385" y="165839"/>
                      <a:pt x="303807" y="171554"/>
                    </a:cubicBezTo>
                    <a:cubicBezTo>
                      <a:pt x="255230" y="177269"/>
                      <a:pt x="106640" y="156314"/>
                      <a:pt x="14248" y="80114"/>
                    </a:cubicBezTo>
                    <a:cubicBezTo>
                      <a:pt x="-26710" y="38204"/>
                      <a:pt x="29487" y="-22756"/>
                      <a:pt x="71398" y="8676"/>
                    </a:cubicBezTo>
                    <a:close/>
                  </a:path>
                </a:pathLst>
              </a:custGeom>
              <a:solidFill>
                <a:srgbClr val="EEBD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任意多边形 79">
                <a:extLst>
                  <a:ext uri="{FF2B5EF4-FFF2-40B4-BE49-F238E27FC236}">
                    <a16:creationId xmlns:a16="http://schemas.microsoft.com/office/drawing/2014/main" xmlns="" id="{A254B457-9D5A-4705-A379-54CB84B51727}"/>
                  </a:ext>
                </a:extLst>
              </p:cNvPr>
              <p:cNvSpPr/>
              <p:nvPr/>
            </p:nvSpPr>
            <p:spPr>
              <a:xfrm>
                <a:off x="6167090" y="3344242"/>
                <a:ext cx="108201" cy="154368"/>
              </a:xfrm>
              <a:custGeom>
                <a:avLst/>
                <a:gdLst>
                  <a:gd name="connsiteX0" fmla="*/ 30826 w 108201"/>
                  <a:gd name="connsiteY0" fmla="*/ 85710 h 154368"/>
                  <a:gd name="connsiteX1" fmla="*/ 78451 w 108201"/>
                  <a:gd name="connsiteY1" fmla="*/ 38085 h 154368"/>
                  <a:gd name="connsiteX2" fmla="*/ 106074 w 108201"/>
                  <a:gd name="connsiteY2" fmla="*/ 2842 h 154368"/>
                  <a:gd name="connsiteX3" fmla="*/ 93691 w 108201"/>
                  <a:gd name="connsiteY3" fmla="*/ 116190 h 154368"/>
                  <a:gd name="connsiteX4" fmla="*/ 19396 w 108201"/>
                  <a:gd name="connsiteY4" fmla="*/ 154290 h 154368"/>
                  <a:gd name="connsiteX5" fmla="*/ 30826 w 108201"/>
                  <a:gd name="connsiteY5" fmla="*/ 85710 h 154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201" h="154368">
                    <a:moveTo>
                      <a:pt x="30826" y="85710"/>
                    </a:moveTo>
                    <a:cubicBezTo>
                      <a:pt x="47019" y="79995"/>
                      <a:pt x="74641" y="63802"/>
                      <a:pt x="78451" y="38085"/>
                    </a:cubicBezTo>
                    <a:cubicBezTo>
                      <a:pt x="82261" y="12367"/>
                      <a:pt x="102264" y="-7635"/>
                      <a:pt x="106074" y="2842"/>
                    </a:cubicBezTo>
                    <a:cubicBezTo>
                      <a:pt x="110836" y="15225"/>
                      <a:pt x="107979" y="84757"/>
                      <a:pt x="93691" y="116190"/>
                    </a:cubicBezTo>
                    <a:cubicBezTo>
                      <a:pt x="72736" y="161910"/>
                      <a:pt x="67974" y="153337"/>
                      <a:pt x="19396" y="154290"/>
                    </a:cubicBezTo>
                    <a:cubicBezTo>
                      <a:pt x="-30134" y="154290"/>
                      <a:pt x="30826" y="85710"/>
                      <a:pt x="30826" y="85710"/>
                    </a:cubicBezTo>
                    <a:close/>
                  </a:path>
                </a:pathLst>
              </a:custGeom>
              <a:solidFill>
                <a:srgbClr val="EEBD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88" name="组合 80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5790032" y="2581324"/>
                <a:ext cx="553271" cy="478633"/>
                <a:chOff x="5790032" y="2581324"/>
                <a:chExt cx="553271" cy="478633"/>
              </a:xfrm>
            </p:grpSpPr>
            <p:grpSp>
              <p:nvGrpSpPr>
                <p:cNvPr id="689" name="组合 81">
                  <a:extLst>
                    <a:ext uri="{FF2B5EF4-FFF2-40B4-BE49-F238E27FC236}">
                      <a16:creationId xmlns:a16="http://schemas.microsoft.com/office/drawing/2014/main" xmlns="" id="{6CF7464A-F562-462D-9D26-A603243EC28A}"/>
                    </a:ext>
                  </a:extLst>
                </p:cNvPr>
                <p:cNvGrpSpPr/>
                <p:nvPr/>
              </p:nvGrpSpPr>
              <p:grpSpPr>
                <a:xfrm>
                  <a:off x="5790032" y="2581324"/>
                  <a:ext cx="453308" cy="478633"/>
                  <a:chOff x="5790032" y="2581324"/>
                  <a:chExt cx="453308" cy="478633"/>
                </a:xfrm>
              </p:grpSpPr>
              <p:sp>
                <p:nvSpPr>
                  <p:cNvPr id="691" name="任意多边形 82">
                    <a:extLst>
                      <a:ext uri="{FF2B5EF4-FFF2-40B4-BE49-F238E27FC236}">
                        <a16:creationId xmlns:a16="http://schemas.microsoft.com/office/drawing/2014/main" xmlns="" id="{32F54BEA-8FFB-4189-B2E8-109363912D85}"/>
                      </a:ext>
                    </a:extLst>
                  </p:cNvPr>
                  <p:cNvSpPr/>
                  <p:nvPr/>
                </p:nvSpPr>
                <p:spPr>
                  <a:xfrm>
                    <a:off x="5818942" y="2581324"/>
                    <a:ext cx="424398" cy="447625"/>
                  </a:xfrm>
                  <a:custGeom>
                    <a:avLst/>
                    <a:gdLst>
                      <a:gd name="connsiteX0" fmla="*/ 182760 w 424398"/>
                      <a:gd name="connsiteY0" fmla="*/ 447625 h 447625"/>
                      <a:gd name="connsiteX1" fmla="*/ 378022 w 424398"/>
                      <a:gd name="connsiteY1" fmla="*/ 320943 h 447625"/>
                      <a:gd name="connsiteX2" fmla="*/ 341827 w 424398"/>
                      <a:gd name="connsiteY2" fmla="*/ 55195 h 447625"/>
                      <a:gd name="connsiteX3" fmla="*/ 114180 w 424398"/>
                      <a:gd name="connsiteY3" fmla="*/ 25668 h 447625"/>
                      <a:gd name="connsiteX4" fmla="*/ 4642 w 424398"/>
                      <a:gd name="connsiteY4" fmla="*/ 186640 h 447625"/>
                      <a:gd name="connsiteX5" fmla="*/ 182760 w 424398"/>
                      <a:gd name="connsiteY5" fmla="*/ 447625 h 4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4398" h="447625">
                        <a:moveTo>
                          <a:pt x="182760" y="447625"/>
                        </a:moveTo>
                        <a:cubicBezTo>
                          <a:pt x="182760" y="447625"/>
                          <a:pt x="303727" y="421908"/>
                          <a:pt x="378022" y="320943"/>
                        </a:cubicBezTo>
                        <a:cubicBezTo>
                          <a:pt x="458985" y="211405"/>
                          <a:pt x="425647" y="117108"/>
                          <a:pt x="341827" y="55195"/>
                        </a:cubicBezTo>
                        <a:cubicBezTo>
                          <a:pt x="250387" y="-12432"/>
                          <a:pt x="185617" y="-12432"/>
                          <a:pt x="114180" y="25668"/>
                        </a:cubicBezTo>
                        <a:cubicBezTo>
                          <a:pt x="49410" y="59958"/>
                          <a:pt x="19882" y="120918"/>
                          <a:pt x="4642" y="186640"/>
                        </a:cubicBezTo>
                        <a:cubicBezTo>
                          <a:pt x="-18218" y="287605"/>
                          <a:pt x="43695" y="353328"/>
                          <a:pt x="182760" y="447625"/>
                        </a:cubicBezTo>
                        <a:close/>
                      </a:path>
                    </a:pathLst>
                  </a:custGeom>
                  <a:solidFill>
                    <a:srgbClr val="381C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2" name="任意多边形 83">
                    <a:extLst>
                      <a:ext uri="{FF2B5EF4-FFF2-40B4-BE49-F238E27FC236}">
                        <a16:creationId xmlns:a16="http://schemas.microsoft.com/office/drawing/2014/main" xmlns="" id="{126ED6F8-2260-4214-A63E-440DE5B33DAC}"/>
                      </a:ext>
                    </a:extLst>
                  </p:cNvPr>
                  <p:cNvSpPr/>
                  <p:nvPr/>
                </p:nvSpPr>
                <p:spPr>
                  <a:xfrm>
                    <a:off x="5790032" y="2906077"/>
                    <a:ext cx="124992" cy="135089"/>
                  </a:xfrm>
                  <a:custGeom>
                    <a:avLst/>
                    <a:gdLst>
                      <a:gd name="connsiteX0" fmla="*/ 64985 w 124992"/>
                      <a:gd name="connsiteY0" fmla="*/ 0 h 135089"/>
                      <a:gd name="connsiteX1" fmla="*/ 4977 w 124992"/>
                      <a:gd name="connsiteY1" fmla="*/ 44767 h 135089"/>
                      <a:gd name="connsiteX2" fmla="*/ 81177 w 124992"/>
                      <a:gd name="connsiteY2" fmla="*/ 131445 h 135089"/>
                      <a:gd name="connsiteX3" fmla="*/ 124992 w 124992"/>
                      <a:gd name="connsiteY3" fmla="*/ 100013 h 135089"/>
                      <a:gd name="connsiteX4" fmla="*/ 64985 w 124992"/>
                      <a:gd name="connsiteY4" fmla="*/ 0 h 135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992" h="135089">
                        <a:moveTo>
                          <a:pt x="64985" y="0"/>
                        </a:moveTo>
                        <a:cubicBezTo>
                          <a:pt x="64985" y="0"/>
                          <a:pt x="29742" y="26670"/>
                          <a:pt x="4977" y="44767"/>
                        </a:cubicBezTo>
                        <a:cubicBezTo>
                          <a:pt x="-18835" y="62865"/>
                          <a:pt x="48792" y="154305"/>
                          <a:pt x="81177" y="131445"/>
                        </a:cubicBezTo>
                        <a:cubicBezTo>
                          <a:pt x="98322" y="120015"/>
                          <a:pt x="124992" y="100013"/>
                          <a:pt x="124992" y="100013"/>
                        </a:cubicBezTo>
                        <a:lnTo>
                          <a:pt x="64985" y="0"/>
                        </a:lnTo>
                        <a:close/>
                      </a:path>
                    </a:pathLst>
                  </a:custGeom>
                  <a:solidFill>
                    <a:srgbClr val="D69E8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3" name="任意多边形 84">
                    <a:extLst>
                      <a:ext uri="{FF2B5EF4-FFF2-40B4-BE49-F238E27FC236}">
                        <a16:creationId xmlns:a16="http://schemas.microsoft.com/office/drawing/2014/main" xmlns="" id="{460FA003-496F-4339-AAC7-C14758AAA9ED}"/>
                      </a:ext>
                    </a:extLst>
                  </p:cNvPr>
                  <p:cNvSpPr/>
                  <p:nvPr/>
                </p:nvSpPr>
                <p:spPr>
                  <a:xfrm>
                    <a:off x="5801447" y="2711686"/>
                    <a:ext cx="396500" cy="348272"/>
                  </a:xfrm>
                  <a:custGeom>
                    <a:avLst/>
                    <a:gdLst>
                      <a:gd name="connsiteX0" fmla="*/ 372657 w 396500"/>
                      <a:gd name="connsiteY0" fmla="*/ 188676 h 348272"/>
                      <a:gd name="connsiteX1" fmla="*/ 255500 w 396500"/>
                      <a:gd name="connsiteY1" fmla="*/ 339171 h 348272"/>
                      <a:gd name="connsiteX2" fmla="*/ 71668 w 396500"/>
                      <a:gd name="connsiteY2" fmla="*/ 263923 h 348272"/>
                      <a:gd name="connsiteX3" fmla="*/ 34520 w 396500"/>
                      <a:gd name="connsiteY3" fmla="*/ 126763 h 348272"/>
                      <a:gd name="connsiteX4" fmla="*/ 9755 w 396500"/>
                      <a:gd name="connsiteY4" fmla="*/ 115333 h 348272"/>
                      <a:gd name="connsiteX5" fmla="*/ 7850 w 396500"/>
                      <a:gd name="connsiteY5" fmla="*/ 69613 h 348272"/>
                      <a:gd name="connsiteX6" fmla="*/ 56427 w 396500"/>
                      <a:gd name="connsiteY6" fmla="*/ 50563 h 348272"/>
                      <a:gd name="connsiteX7" fmla="*/ 77382 w 396500"/>
                      <a:gd name="connsiteY7" fmla="*/ 82948 h 348272"/>
                      <a:gd name="connsiteX8" fmla="*/ 126912 w 396500"/>
                      <a:gd name="connsiteY8" fmla="*/ 22941 h 348272"/>
                      <a:gd name="connsiteX9" fmla="*/ 305982 w 396500"/>
                      <a:gd name="connsiteY9" fmla="*/ 57231 h 348272"/>
                      <a:gd name="connsiteX10" fmla="*/ 392660 w 396500"/>
                      <a:gd name="connsiteY10" fmla="*/ 126763 h 348272"/>
                      <a:gd name="connsiteX11" fmla="*/ 372657 w 396500"/>
                      <a:gd name="connsiteY11" fmla="*/ 188676 h 3482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96500" h="348272">
                        <a:moveTo>
                          <a:pt x="372657" y="188676"/>
                        </a:moveTo>
                        <a:cubicBezTo>
                          <a:pt x="304077" y="283926"/>
                          <a:pt x="290743" y="322026"/>
                          <a:pt x="255500" y="339171"/>
                        </a:cubicBezTo>
                        <a:cubicBezTo>
                          <a:pt x="222162" y="355363"/>
                          <a:pt x="153582" y="360126"/>
                          <a:pt x="71668" y="263923"/>
                        </a:cubicBezTo>
                        <a:cubicBezTo>
                          <a:pt x="12612" y="194391"/>
                          <a:pt x="34520" y="126763"/>
                          <a:pt x="34520" y="126763"/>
                        </a:cubicBezTo>
                        <a:cubicBezTo>
                          <a:pt x="34520" y="126763"/>
                          <a:pt x="21185" y="125811"/>
                          <a:pt x="9755" y="115333"/>
                        </a:cubicBezTo>
                        <a:cubicBezTo>
                          <a:pt x="230" y="106761"/>
                          <a:pt x="-5485" y="86758"/>
                          <a:pt x="7850" y="69613"/>
                        </a:cubicBezTo>
                        <a:cubicBezTo>
                          <a:pt x="27852" y="45801"/>
                          <a:pt x="44997" y="46754"/>
                          <a:pt x="56427" y="50563"/>
                        </a:cubicBezTo>
                        <a:cubicBezTo>
                          <a:pt x="77382" y="58183"/>
                          <a:pt x="77382" y="82948"/>
                          <a:pt x="77382" y="82948"/>
                        </a:cubicBezTo>
                        <a:cubicBezTo>
                          <a:pt x="77382" y="82948"/>
                          <a:pt x="103100" y="46754"/>
                          <a:pt x="126912" y="22941"/>
                        </a:cubicBezTo>
                        <a:cubicBezTo>
                          <a:pt x="149772" y="-871"/>
                          <a:pt x="174537" y="-25637"/>
                          <a:pt x="305982" y="57231"/>
                        </a:cubicBezTo>
                        <a:cubicBezTo>
                          <a:pt x="338368" y="77233"/>
                          <a:pt x="381230" y="106761"/>
                          <a:pt x="392660" y="126763"/>
                        </a:cubicBezTo>
                        <a:cubicBezTo>
                          <a:pt x="403137" y="144861"/>
                          <a:pt x="390755" y="162958"/>
                          <a:pt x="372657" y="188676"/>
                        </a:cubicBezTo>
                        <a:close/>
                      </a:path>
                    </a:pathLst>
                  </a:custGeom>
                  <a:solidFill>
                    <a:srgbClr val="EEBDA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4" name="任意多边形 85">
                    <a:extLst>
                      <a:ext uri="{FF2B5EF4-FFF2-40B4-BE49-F238E27FC236}">
                        <a16:creationId xmlns:a16="http://schemas.microsoft.com/office/drawing/2014/main" xmlns="" id="{C65F5060-D99B-402B-9D20-EA992DD6A8B8}"/>
                      </a:ext>
                    </a:extLst>
                  </p:cNvPr>
                  <p:cNvSpPr/>
                  <p:nvPr/>
                </p:nvSpPr>
                <p:spPr>
                  <a:xfrm>
                    <a:off x="6055041" y="2927032"/>
                    <a:ext cx="27622" cy="31579"/>
                  </a:xfrm>
                  <a:custGeom>
                    <a:avLst/>
                    <a:gdLst>
                      <a:gd name="connsiteX0" fmla="*/ 2858 w 27622"/>
                      <a:gd name="connsiteY0" fmla="*/ 0 h 31579"/>
                      <a:gd name="connsiteX1" fmla="*/ 18098 w 27622"/>
                      <a:gd name="connsiteY1" fmla="*/ 4763 h 31579"/>
                      <a:gd name="connsiteX2" fmla="*/ 27623 w 27622"/>
                      <a:gd name="connsiteY2" fmla="*/ 18097 h 31579"/>
                      <a:gd name="connsiteX3" fmla="*/ 16192 w 27622"/>
                      <a:gd name="connsiteY3" fmla="*/ 30480 h 31579"/>
                      <a:gd name="connsiteX4" fmla="*/ 0 w 27622"/>
                      <a:gd name="connsiteY4" fmla="*/ 30480 h 31579"/>
                      <a:gd name="connsiteX5" fmla="*/ 15240 w 27622"/>
                      <a:gd name="connsiteY5" fmla="*/ 27622 h 31579"/>
                      <a:gd name="connsiteX6" fmla="*/ 23813 w 27622"/>
                      <a:gd name="connsiteY6" fmla="*/ 18097 h 31579"/>
                      <a:gd name="connsiteX7" fmla="*/ 16192 w 27622"/>
                      <a:gd name="connsiteY7" fmla="*/ 6667 h 31579"/>
                      <a:gd name="connsiteX8" fmla="*/ 2858 w 27622"/>
                      <a:gd name="connsiteY8" fmla="*/ 0 h 3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622" h="31579">
                        <a:moveTo>
                          <a:pt x="2858" y="0"/>
                        </a:moveTo>
                        <a:cubicBezTo>
                          <a:pt x="8573" y="0"/>
                          <a:pt x="13335" y="1905"/>
                          <a:pt x="18098" y="4763"/>
                        </a:cubicBezTo>
                        <a:cubicBezTo>
                          <a:pt x="22860" y="7620"/>
                          <a:pt x="27623" y="12383"/>
                          <a:pt x="27623" y="18097"/>
                        </a:cubicBezTo>
                        <a:cubicBezTo>
                          <a:pt x="27623" y="24765"/>
                          <a:pt x="21908" y="28575"/>
                          <a:pt x="16192" y="30480"/>
                        </a:cubicBezTo>
                        <a:cubicBezTo>
                          <a:pt x="10478" y="32385"/>
                          <a:pt x="5715" y="31433"/>
                          <a:pt x="0" y="30480"/>
                        </a:cubicBezTo>
                        <a:cubicBezTo>
                          <a:pt x="5715" y="30480"/>
                          <a:pt x="10478" y="29527"/>
                          <a:pt x="15240" y="27622"/>
                        </a:cubicBezTo>
                        <a:cubicBezTo>
                          <a:pt x="20003" y="25717"/>
                          <a:pt x="23813" y="22860"/>
                          <a:pt x="23813" y="18097"/>
                        </a:cubicBezTo>
                        <a:cubicBezTo>
                          <a:pt x="23813" y="13335"/>
                          <a:pt x="20003" y="9525"/>
                          <a:pt x="16192" y="6667"/>
                        </a:cubicBezTo>
                        <a:cubicBezTo>
                          <a:pt x="13335" y="3810"/>
                          <a:pt x="8573" y="1905"/>
                          <a:pt x="2858" y="0"/>
                        </a:cubicBezTo>
                        <a:close/>
                      </a:path>
                    </a:pathLst>
                  </a:custGeom>
                  <a:solidFill>
                    <a:srgbClr val="93605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5" name="任意多边形 86">
                    <a:extLst>
                      <a:ext uri="{FF2B5EF4-FFF2-40B4-BE49-F238E27FC236}">
                        <a16:creationId xmlns:a16="http://schemas.microsoft.com/office/drawing/2014/main" xmlns="" id="{FFBD6D11-83E1-441D-B1D3-6DFCB8998135}"/>
                      </a:ext>
                    </a:extLst>
                  </p:cNvPr>
                  <p:cNvSpPr/>
                  <p:nvPr/>
                </p:nvSpPr>
                <p:spPr>
                  <a:xfrm>
                    <a:off x="5965507" y="2937509"/>
                    <a:ext cx="40957" cy="48577"/>
                  </a:xfrm>
                  <a:custGeom>
                    <a:avLst/>
                    <a:gdLst>
                      <a:gd name="connsiteX0" fmla="*/ 7620 w 40957"/>
                      <a:gd name="connsiteY0" fmla="*/ 0 h 48577"/>
                      <a:gd name="connsiteX1" fmla="*/ 3810 w 40957"/>
                      <a:gd name="connsiteY1" fmla="*/ 7620 h 48577"/>
                      <a:gd name="connsiteX2" fmla="*/ 2858 w 40957"/>
                      <a:gd name="connsiteY2" fmla="*/ 16193 h 48577"/>
                      <a:gd name="connsiteX3" fmla="*/ 9525 w 40957"/>
                      <a:gd name="connsiteY3" fmla="*/ 31433 h 48577"/>
                      <a:gd name="connsiteX4" fmla="*/ 23813 w 40957"/>
                      <a:gd name="connsiteY4" fmla="*/ 41910 h 48577"/>
                      <a:gd name="connsiteX5" fmla="*/ 40958 w 40957"/>
                      <a:gd name="connsiteY5" fmla="*/ 48578 h 48577"/>
                      <a:gd name="connsiteX6" fmla="*/ 31433 w 40957"/>
                      <a:gd name="connsiteY6" fmla="*/ 47625 h 48577"/>
                      <a:gd name="connsiteX7" fmla="*/ 22860 w 40957"/>
                      <a:gd name="connsiteY7" fmla="*/ 44768 h 48577"/>
                      <a:gd name="connsiteX8" fmla="*/ 6667 w 40957"/>
                      <a:gd name="connsiteY8" fmla="*/ 34290 h 48577"/>
                      <a:gd name="connsiteX9" fmla="*/ 0 w 40957"/>
                      <a:gd name="connsiteY9" fmla="*/ 16193 h 48577"/>
                      <a:gd name="connsiteX10" fmla="*/ 7620 w 40957"/>
                      <a:gd name="connsiteY10" fmla="*/ 0 h 48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957" h="48577">
                        <a:moveTo>
                          <a:pt x="7620" y="0"/>
                        </a:moveTo>
                        <a:cubicBezTo>
                          <a:pt x="5715" y="1905"/>
                          <a:pt x="4763" y="4763"/>
                          <a:pt x="3810" y="7620"/>
                        </a:cubicBezTo>
                        <a:cubicBezTo>
                          <a:pt x="2858" y="10478"/>
                          <a:pt x="2858" y="13335"/>
                          <a:pt x="2858" y="16193"/>
                        </a:cubicBezTo>
                        <a:cubicBezTo>
                          <a:pt x="2858" y="21908"/>
                          <a:pt x="5715" y="27623"/>
                          <a:pt x="9525" y="31433"/>
                        </a:cubicBezTo>
                        <a:cubicBezTo>
                          <a:pt x="13335" y="36195"/>
                          <a:pt x="18097" y="39053"/>
                          <a:pt x="23813" y="41910"/>
                        </a:cubicBezTo>
                        <a:cubicBezTo>
                          <a:pt x="29527" y="44768"/>
                          <a:pt x="35242" y="46673"/>
                          <a:pt x="40958" y="48578"/>
                        </a:cubicBezTo>
                        <a:cubicBezTo>
                          <a:pt x="38100" y="48578"/>
                          <a:pt x="35242" y="47625"/>
                          <a:pt x="31433" y="47625"/>
                        </a:cubicBezTo>
                        <a:cubicBezTo>
                          <a:pt x="28575" y="46673"/>
                          <a:pt x="25717" y="46673"/>
                          <a:pt x="22860" y="44768"/>
                        </a:cubicBezTo>
                        <a:cubicBezTo>
                          <a:pt x="17145" y="42863"/>
                          <a:pt x="11430" y="39053"/>
                          <a:pt x="6667" y="34290"/>
                        </a:cubicBezTo>
                        <a:cubicBezTo>
                          <a:pt x="2858" y="29528"/>
                          <a:pt x="0" y="22860"/>
                          <a:pt x="0" y="16193"/>
                        </a:cubicBezTo>
                        <a:cubicBezTo>
                          <a:pt x="952" y="10478"/>
                          <a:pt x="2858" y="3810"/>
                          <a:pt x="7620" y="0"/>
                        </a:cubicBezTo>
                        <a:close/>
                      </a:path>
                    </a:pathLst>
                  </a:custGeom>
                  <a:solidFill>
                    <a:srgbClr val="93605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696" name="组合 87">
                    <a:extLst>
                      <a:ext uri="{FF2B5EF4-FFF2-40B4-BE49-F238E27FC236}">
                        <a16:creationId xmlns:a16="http://schemas.microsoft.com/office/drawing/2014/main" xmlns="" id="{6CF7464A-F562-462D-9D26-A603243EC28A}"/>
                      </a:ext>
                    </a:extLst>
                  </p:cNvPr>
                  <p:cNvGrpSpPr/>
                  <p:nvPr/>
                </p:nvGrpSpPr>
                <p:grpSpPr>
                  <a:xfrm>
                    <a:off x="6021770" y="2847299"/>
                    <a:ext cx="67784" cy="63540"/>
                    <a:chOff x="6021770" y="2847299"/>
                    <a:chExt cx="67784" cy="63540"/>
                  </a:xfrm>
                </p:grpSpPr>
                <p:sp>
                  <p:nvSpPr>
                    <p:cNvPr id="701" name="任意多边形 88">
                      <a:extLst>
                        <a:ext uri="{FF2B5EF4-FFF2-40B4-BE49-F238E27FC236}">
                          <a16:creationId xmlns:a16="http://schemas.microsoft.com/office/drawing/2014/main" xmlns="" id="{3598273C-F7E9-4192-B4BB-224D937271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1770" y="2850832"/>
                      <a:ext cx="65656" cy="53217"/>
                    </a:xfrm>
                    <a:custGeom>
                      <a:avLst/>
                      <a:gdLst>
                        <a:gd name="connsiteX0" fmla="*/ 65656 w 65656"/>
                        <a:gd name="connsiteY0" fmla="*/ 11430 h 53217"/>
                        <a:gd name="connsiteX1" fmla="*/ 14221 w 65656"/>
                        <a:gd name="connsiteY1" fmla="*/ 50483 h 53217"/>
                        <a:gd name="connsiteX2" fmla="*/ 13269 w 65656"/>
                        <a:gd name="connsiteY2" fmla="*/ 0 h 53217"/>
                        <a:gd name="connsiteX3" fmla="*/ 65656 w 65656"/>
                        <a:gd name="connsiteY3" fmla="*/ 11430 h 53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5656" h="53217">
                          <a:moveTo>
                            <a:pt x="65656" y="11430"/>
                          </a:moveTo>
                          <a:cubicBezTo>
                            <a:pt x="59941" y="24765"/>
                            <a:pt x="45654" y="63817"/>
                            <a:pt x="14221" y="50483"/>
                          </a:cubicBezTo>
                          <a:cubicBezTo>
                            <a:pt x="-17211" y="38100"/>
                            <a:pt x="13269" y="0"/>
                            <a:pt x="13269" y="0"/>
                          </a:cubicBezTo>
                          <a:cubicBezTo>
                            <a:pt x="13269" y="0"/>
                            <a:pt x="51369" y="5715"/>
                            <a:pt x="65656" y="11430"/>
                          </a:cubicBezTo>
                          <a:close/>
                        </a:path>
                      </a:pathLst>
                    </a:custGeom>
                    <a:solidFill>
                      <a:srgbClr val="E0A29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defTabSz="1033877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02" name="任意多边形 89">
                      <a:extLst>
                        <a:ext uri="{FF2B5EF4-FFF2-40B4-BE49-F238E27FC236}">
                          <a16:creationId xmlns:a16="http://schemas.microsoft.com/office/drawing/2014/main" xmlns="" id="{DF138AF8-8FDC-45A3-94A8-C5CBAF4CE3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32969" y="2847299"/>
                      <a:ext cx="56585" cy="18511"/>
                    </a:xfrm>
                    <a:custGeom>
                      <a:avLst/>
                      <a:gdLst>
                        <a:gd name="connsiteX0" fmla="*/ 49695 w 56585"/>
                        <a:gd name="connsiteY0" fmla="*/ 9248 h 18511"/>
                        <a:gd name="connsiteX1" fmla="*/ 7785 w 56585"/>
                        <a:gd name="connsiteY1" fmla="*/ 11153 h 18511"/>
                        <a:gd name="connsiteX2" fmla="*/ 49695 w 56585"/>
                        <a:gd name="connsiteY2" fmla="*/ 9248 h 185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6585" h="18511">
                          <a:moveTo>
                            <a:pt x="49695" y="9248"/>
                          </a:moveTo>
                          <a:cubicBezTo>
                            <a:pt x="13500" y="-5992"/>
                            <a:pt x="-14122" y="-277"/>
                            <a:pt x="7785" y="11153"/>
                          </a:cubicBezTo>
                          <a:cubicBezTo>
                            <a:pt x="29693" y="22583"/>
                            <a:pt x="73508" y="19725"/>
                            <a:pt x="49695" y="9248"/>
                          </a:cubicBezTo>
                          <a:close/>
                        </a:path>
                      </a:pathLst>
                    </a:custGeom>
                    <a:solidFill>
                      <a:srgbClr val="29444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defTabSz="1033877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03" name="任意多边形 90">
                      <a:extLst>
                        <a:ext uri="{FF2B5EF4-FFF2-40B4-BE49-F238E27FC236}">
                          <a16:creationId xmlns:a16="http://schemas.microsoft.com/office/drawing/2014/main" xmlns="" id="{A2085FEF-DF6C-4E18-866C-6FBD9BE01D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8371" y="2893411"/>
                      <a:ext cx="22893" cy="17427"/>
                    </a:xfrm>
                    <a:custGeom>
                      <a:avLst/>
                      <a:gdLst>
                        <a:gd name="connsiteX0" fmla="*/ 21908 w 22893"/>
                        <a:gd name="connsiteY0" fmla="*/ 17428 h 17427"/>
                        <a:gd name="connsiteX1" fmla="*/ 0 w 22893"/>
                        <a:gd name="connsiteY1" fmla="*/ 5045 h 174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2893" h="17427">
                          <a:moveTo>
                            <a:pt x="21908" y="17428"/>
                          </a:moveTo>
                          <a:cubicBezTo>
                            <a:pt x="26670" y="1235"/>
                            <a:pt x="13335" y="-5432"/>
                            <a:pt x="0" y="5045"/>
                          </a:cubicBezTo>
                        </a:path>
                      </a:pathLst>
                    </a:custGeom>
                    <a:noFill/>
                    <a:ln w="5038" cap="flat">
                      <a:solidFill>
                        <a:srgbClr val="452F2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defTabSz="1033877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97" name="组合 91">
                    <a:extLst>
                      <a:ext uri="{FF2B5EF4-FFF2-40B4-BE49-F238E27FC236}">
                        <a16:creationId xmlns:a16="http://schemas.microsoft.com/office/drawing/2014/main" xmlns="" id="{6CF7464A-F562-462D-9D26-A603243EC28A}"/>
                      </a:ext>
                    </a:extLst>
                  </p:cNvPr>
                  <p:cNvGrpSpPr/>
                  <p:nvPr/>
                </p:nvGrpSpPr>
                <p:grpSpPr>
                  <a:xfrm>
                    <a:off x="6086474" y="2884436"/>
                    <a:ext cx="56996" cy="61650"/>
                    <a:chOff x="6086474" y="2884436"/>
                    <a:chExt cx="56996" cy="61650"/>
                  </a:xfrm>
                </p:grpSpPr>
                <p:sp>
                  <p:nvSpPr>
                    <p:cNvPr id="698" name="任意多边形 92">
                      <a:extLst>
                        <a:ext uri="{FF2B5EF4-FFF2-40B4-BE49-F238E27FC236}">
                          <a16:creationId xmlns:a16="http://schemas.microsoft.com/office/drawing/2014/main" xmlns="" id="{65205E78-F156-495C-BEC0-7D575D18EB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2842" y="2885121"/>
                      <a:ext cx="49829" cy="60965"/>
                    </a:xfrm>
                    <a:custGeom>
                      <a:avLst/>
                      <a:gdLst>
                        <a:gd name="connsiteX0" fmla="*/ 28874 w 49829"/>
                        <a:gd name="connsiteY0" fmla="*/ 0 h 60965"/>
                        <a:gd name="connsiteX1" fmla="*/ 4109 w 49829"/>
                        <a:gd name="connsiteY1" fmla="*/ 54293 h 60965"/>
                        <a:gd name="connsiteX2" fmla="*/ 49829 w 49829"/>
                        <a:gd name="connsiteY2" fmla="*/ 37148 h 60965"/>
                        <a:gd name="connsiteX3" fmla="*/ 28874 w 49829"/>
                        <a:gd name="connsiteY3" fmla="*/ 0 h 609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9829" h="60965">
                          <a:moveTo>
                            <a:pt x="28874" y="0"/>
                          </a:moveTo>
                          <a:cubicBezTo>
                            <a:pt x="20302" y="6668"/>
                            <a:pt x="-11131" y="31433"/>
                            <a:pt x="4109" y="54293"/>
                          </a:cubicBezTo>
                          <a:cubicBezTo>
                            <a:pt x="19349" y="76200"/>
                            <a:pt x="49829" y="37148"/>
                            <a:pt x="49829" y="37148"/>
                          </a:cubicBezTo>
                          <a:cubicBezTo>
                            <a:pt x="49829" y="37148"/>
                            <a:pt x="35542" y="10478"/>
                            <a:pt x="28874" y="0"/>
                          </a:cubicBezTo>
                          <a:close/>
                        </a:path>
                      </a:pathLst>
                    </a:custGeom>
                    <a:solidFill>
                      <a:srgbClr val="E0A29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defTabSz="1033877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699" name="任意多边形 93">
                      <a:extLst>
                        <a:ext uri="{FF2B5EF4-FFF2-40B4-BE49-F238E27FC236}">
                          <a16:creationId xmlns:a16="http://schemas.microsoft.com/office/drawing/2014/main" xmlns="" id="{E011AD0C-AE87-4D42-A3A3-E4702089B8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9426" y="2884436"/>
                      <a:ext cx="24044" cy="39179"/>
                    </a:xfrm>
                    <a:custGeom>
                      <a:avLst/>
                      <a:gdLst>
                        <a:gd name="connsiteX0" fmla="*/ 8005 w 24044"/>
                        <a:gd name="connsiteY0" fmla="*/ 3543 h 39179"/>
                        <a:gd name="connsiteX1" fmla="*/ 12768 w 24044"/>
                        <a:gd name="connsiteY1" fmla="*/ 31165 h 39179"/>
                        <a:gd name="connsiteX2" fmla="*/ 8005 w 24044"/>
                        <a:gd name="connsiteY2" fmla="*/ 3543 h 391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4044" h="39179">
                          <a:moveTo>
                            <a:pt x="8005" y="3543"/>
                          </a:moveTo>
                          <a:cubicBezTo>
                            <a:pt x="28008" y="25450"/>
                            <a:pt x="28960" y="53073"/>
                            <a:pt x="12768" y="31165"/>
                          </a:cubicBezTo>
                          <a:cubicBezTo>
                            <a:pt x="-4377" y="10210"/>
                            <a:pt x="-2472" y="-7887"/>
                            <a:pt x="8005" y="3543"/>
                          </a:cubicBezTo>
                          <a:close/>
                        </a:path>
                      </a:pathLst>
                    </a:custGeom>
                    <a:solidFill>
                      <a:srgbClr val="29444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defTabSz="1033877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00" name="任意多边形 94">
                      <a:extLst>
                        <a:ext uri="{FF2B5EF4-FFF2-40B4-BE49-F238E27FC236}">
                          <a16:creationId xmlns:a16="http://schemas.microsoft.com/office/drawing/2014/main" xmlns="" id="{6FF34F07-51B7-48D7-A226-B5F8816CE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6474" y="2922809"/>
                      <a:ext cx="21022" cy="20415"/>
                    </a:xfrm>
                    <a:custGeom>
                      <a:avLst/>
                      <a:gdLst>
                        <a:gd name="connsiteX0" fmla="*/ 19050 w 21022"/>
                        <a:gd name="connsiteY0" fmla="*/ 20415 h 20415"/>
                        <a:gd name="connsiteX1" fmla="*/ 0 w 21022"/>
                        <a:gd name="connsiteY1" fmla="*/ 5175 h 204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022" h="20415">
                          <a:moveTo>
                            <a:pt x="19050" y="20415"/>
                          </a:moveTo>
                          <a:cubicBezTo>
                            <a:pt x="26670" y="2318"/>
                            <a:pt x="10478" y="-6255"/>
                            <a:pt x="0" y="5175"/>
                          </a:cubicBezTo>
                        </a:path>
                      </a:pathLst>
                    </a:custGeom>
                    <a:noFill/>
                    <a:ln w="5038" cap="flat">
                      <a:solidFill>
                        <a:srgbClr val="452F2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defTabSz="1033877"/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690" name="任意多边形 95">
                  <a:extLst>
                    <a:ext uri="{FF2B5EF4-FFF2-40B4-BE49-F238E27FC236}">
                      <a16:creationId xmlns:a16="http://schemas.microsoft.com/office/drawing/2014/main" xmlns="" id="{E9596A0D-0300-466A-B3DB-0F7FE2C917BF}"/>
                    </a:ext>
                  </a:extLst>
                </p:cNvPr>
                <p:cNvSpPr/>
                <p:nvPr/>
              </p:nvSpPr>
              <p:spPr>
                <a:xfrm>
                  <a:off x="5997891" y="2583987"/>
                  <a:ext cx="345411" cy="260177"/>
                </a:xfrm>
                <a:custGeom>
                  <a:avLst/>
                  <a:gdLst>
                    <a:gd name="connsiteX0" fmla="*/ 0 w 345411"/>
                    <a:gd name="connsiteY0" fmla="*/ 24910 h 260177"/>
                    <a:gd name="connsiteX1" fmla="*/ 231458 w 345411"/>
                    <a:gd name="connsiteY1" fmla="*/ 53484 h 260177"/>
                    <a:gd name="connsiteX2" fmla="*/ 269558 w 345411"/>
                    <a:gd name="connsiteY2" fmla="*/ 100157 h 260177"/>
                    <a:gd name="connsiteX3" fmla="*/ 286703 w 345411"/>
                    <a:gd name="connsiteY3" fmla="*/ 217315 h 260177"/>
                    <a:gd name="connsiteX4" fmla="*/ 255270 w 345411"/>
                    <a:gd name="connsiteY4" fmla="*/ 260177 h 260177"/>
                    <a:gd name="connsiteX5" fmla="*/ 115253 w 345411"/>
                    <a:gd name="connsiteY5" fmla="*/ 224934 h 260177"/>
                    <a:gd name="connsiteX6" fmla="*/ 16192 w 345411"/>
                    <a:gd name="connsiteY6" fmla="*/ 80155 h 260177"/>
                    <a:gd name="connsiteX7" fmla="*/ 0 w 345411"/>
                    <a:gd name="connsiteY7" fmla="*/ 24910 h 260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5411" h="260177">
                      <a:moveTo>
                        <a:pt x="0" y="24910"/>
                      </a:moveTo>
                      <a:cubicBezTo>
                        <a:pt x="81915" y="-44623"/>
                        <a:pt x="231458" y="53484"/>
                        <a:pt x="231458" y="53484"/>
                      </a:cubicBezTo>
                      <a:cubicBezTo>
                        <a:pt x="340995" y="62057"/>
                        <a:pt x="269558" y="100157"/>
                        <a:pt x="269558" y="100157"/>
                      </a:cubicBezTo>
                      <a:cubicBezTo>
                        <a:pt x="429578" y="145877"/>
                        <a:pt x="286703" y="217315"/>
                        <a:pt x="286703" y="217315"/>
                      </a:cubicBezTo>
                      <a:cubicBezTo>
                        <a:pt x="335280" y="249700"/>
                        <a:pt x="255270" y="260177"/>
                        <a:pt x="255270" y="260177"/>
                      </a:cubicBezTo>
                      <a:cubicBezTo>
                        <a:pt x="255270" y="260177"/>
                        <a:pt x="142875" y="240175"/>
                        <a:pt x="115253" y="224934"/>
                      </a:cubicBezTo>
                      <a:cubicBezTo>
                        <a:pt x="87630" y="208742"/>
                        <a:pt x="16192" y="80155"/>
                        <a:pt x="16192" y="80155"/>
                      </a:cubicBezTo>
                      <a:lnTo>
                        <a:pt x="0" y="24910"/>
                      </a:lnTo>
                      <a:close/>
                    </a:path>
                  </a:pathLst>
                </a:custGeom>
                <a:solidFill>
                  <a:srgbClr val="381C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26" name="组合 96">
              <a:extLst>
                <a:ext uri="{FF2B5EF4-FFF2-40B4-BE49-F238E27FC236}">
                  <a16:creationId xmlns:a16="http://schemas.microsoft.com/office/drawing/2014/main" xmlns="" id="{6CF7464A-F562-462D-9D26-A603243EC28A}"/>
                </a:ext>
              </a:extLst>
            </p:cNvPr>
            <p:cNvGrpSpPr/>
            <p:nvPr/>
          </p:nvGrpSpPr>
          <p:grpSpPr>
            <a:xfrm>
              <a:off x="6354593" y="2210270"/>
              <a:ext cx="1642755" cy="1812983"/>
              <a:chOff x="6307454" y="2289374"/>
              <a:chExt cx="1355407" cy="1495859"/>
            </a:xfrm>
          </p:grpSpPr>
          <p:sp>
            <p:nvSpPr>
              <p:cNvPr id="636" name="任意多边形 97">
                <a:extLst>
                  <a:ext uri="{FF2B5EF4-FFF2-40B4-BE49-F238E27FC236}">
                    <a16:creationId xmlns:a16="http://schemas.microsoft.com/office/drawing/2014/main" xmlns="" id="{A680B9C8-D3F3-4F5B-AFBF-75BDA175C5C6}"/>
                  </a:ext>
                </a:extLst>
              </p:cNvPr>
              <p:cNvSpPr/>
              <p:nvPr/>
            </p:nvSpPr>
            <p:spPr>
              <a:xfrm>
                <a:off x="7335202" y="2289374"/>
                <a:ext cx="327659" cy="618134"/>
              </a:xfrm>
              <a:custGeom>
                <a:avLst/>
                <a:gdLst>
                  <a:gd name="connsiteX0" fmla="*/ 0 w 327659"/>
                  <a:gd name="connsiteY0" fmla="*/ 94732 h 618134"/>
                  <a:gd name="connsiteX1" fmla="*/ 243840 w 327659"/>
                  <a:gd name="connsiteY1" fmla="*/ 29010 h 618134"/>
                  <a:gd name="connsiteX2" fmla="*/ 265747 w 327659"/>
                  <a:gd name="connsiteY2" fmla="*/ 284280 h 618134"/>
                  <a:gd name="connsiteX3" fmla="*/ 327660 w 327659"/>
                  <a:gd name="connsiteY3" fmla="*/ 604320 h 618134"/>
                  <a:gd name="connsiteX4" fmla="*/ 89535 w 327659"/>
                  <a:gd name="connsiteY4" fmla="*/ 421440 h 618134"/>
                  <a:gd name="connsiteX5" fmla="*/ 35242 w 327659"/>
                  <a:gd name="connsiteY5" fmla="*/ 168075 h 618134"/>
                  <a:gd name="connsiteX6" fmla="*/ 0 w 327659"/>
                  <a:gd name="connsiteY6" fmla="*/ 94732 h 61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659" h="618134">
                    <a:moveTo>
                      <a:pt x="0" y="94732"/>
                    </a:moveTo>
                    <a:cubicBezTo>
                      <a:pt x="59055" y="26152"/>
                      <a:pt x="159067" y="-39570"/>
                      <a:pt x="243840" y="29010"/>
                    </a:cubicBezTo>
                    <a:cubicBezTo>
                      <a:pt x="296228" y="71872"/>
                      <a:pt x="321945" y="133785"/>
                      <a:pt x="265747" y="284280"/>
                    </a:cubicBezTo>
                    <a:cubicBezTo>
                      <a:pt x="210503" y="434775"/>
                      <a:pt x="260985" y="574792"/>
                      <a:pt x="327660" y="604320"/>
                    </a:cubicBezTo>
                    <a:cubicBezTo>
                      <a:pt x="239078" y="630037"/>
                      <a:pt x="71438" y="643372"/>
                      <a:pt x="89535" y="421440"/>
                    </a:cubicBezTo>
                    <a:cubicBezTo>
                      <a:pt x="107632" y="199507"/>
                      <a:pt x="80010" y="147120"/>
                      <a:pt x="35242" y="168075"/>
                    </a:cubicBezTo>
                    <a:cubicBezTo>
                      <a:pt x="7620" y="149025"/>
                      <a:pt x="0" y="94732"/>
                      <a:pt x="0" y="94732"/>
                    </a:cubicBezTo>
                    <a:close/>
                  </a:path>
                </a:pathLst>
              </a:custGeom>
              <a:solidFill>
                <a:srgbClr val="3A64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任意多边形 98">
                <a:extLst>
                  <a:ext uri="{FF2B5EF4-FFF2-40B4-BE49-F238E27FC236}">
                    <a16:creationId xmlns:a16="http://schemas.microsoft.com/office/drawing/2014/main" xmlns="" id="{71A11850-92B4-4CCA-91C7-5672232830FF}"/>
                  </a:ext>
                </a:extLst>
              </p:cNvPr>
              <p:cNvSpPr/>
              <p:nvPr/>
            </p:nvSpPr>
            <p:spPr>
              <a:xfrm>
                <a:off x="7410449" y="3622357"/>
                <a:ext cx="217564" cy="100073"/>
              </a:xfrm>
              <a:custGeom>
                <a:avLst/>
                <a:gdLst>
                  <a:gd name="connsiteX0" fmla="*/ 0 w 217564"/>
                  <a:gd name="connsiteY0" fmla="*/ 69533 h 100073"/>
                  <a:gd name="connsiteX1" fmla="*/ 202882 w 217564"/>
                  <a:gd name="connsiteY1" fmla="*/ 100013 h 100073"/>
                  <a:gd name="connsiteX2" fmla="*/ 192405 w 217564"/>
                  <a:gd name="connsiteY2" fmla="*/ 81915 h 100073"/>
                  <a:gd name="connsiteX3" fmla="*/ 109538 w 217564"/>
                  <a:gd name="connsiteY3" fmla="*/ 40005 h 100073"/>
                  <a:gd name="connsiteX4" fmla="*/ 51435 w 217564"/>
                  <a:gd name="connsiteY4" fmla="*/ 0 h 100073"/>
                  <a:gd name="connsiteX5" fmla="*/ 5715 w 217564"/>
                  <a:gd name="connsiteY5" fmla="*/ 5715 h 100073"/>
                  <a:gd name="connsiteX6" fmla="*/ 0 w 217564"/>
                  <a:gd name="connsiteY6" fmla="*/ 69533 h 10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564" h="100073">
                    <a:moveTo>
                      <a:pt x="0" y="69533"/>
                    </a:moveTo>
                    <a:cubicBezTo>
                      <a:pt x="8572" y="76200"/>
                      <a:pt x="113347" y="98108"/>
                      <a:pt x="202882" y="100013"/>
                    </a:cubicBezTo>
                    <a:cubicBezTo>
                      <a:pt x="224790" y="100965"/>
                      <a:pt x="222885" y="90488"/>
                      <a:pt x="192405" y="81915"/>
                    </a:cubicBezTo>
                    <a:cubicBezTo>
                      <a:pt x="155257" y="71438"/>
                      <a:pt x="138113" y="59055"/>
                      <a:pt x="109538" y="40005"/>
                    </a:cubicBezTo>
                    <a:cubicBezTo>
                      <a:pt x="77153" y="17145"/>
                      <a:pt x="61913" y="0"/>
                      <a:pt x="51435" y="0"/>
                    </a:cubicBezTo>
                    <a:cubicBezTo>
                      <a:pt x="40957" y="0"/>
                      <a:pt x="5715" y="5715"/>
                      <a:pt x="5715" y="5715"/>
                    </a:cubicBezTo>
                    <a:lnTo>
                      <a:pt x="0" y="69533"/>
                    </a:lnTo>
                    <a:close/>
                  </a:path>
                </a:pathLst>
              </a:custGeom>
              <a:solidFill>
                <a:srgbClr val="253E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任意多边形 99">
                <a:extLst>
                  <a:ext uri="{FF2B5EF4-FFF2-40B4-BE49-F238E27FC236}">
                    <a16:creationId xmlns:a16="http://schemas.microsoft.com/office/drawing/2014/main" xmlns="" id="{6187065F-1A06-4DE0-A418-6F681E2B2724}"/>
                  </a:ext>
                </a:extLst>
              </p:cNvPr>
              <p:cNvSpPr/>
              <p:nvPr/>
            </p:nvSpPr>
            <p:spPr>
              <a:xfrm>
                <a:off x="6604377" y="3541769"/>
                <a:ext cx="834309" cy="172979"/>
              </a:xfrm>
              <a:custGeom>
                <a:avLst/>
                <a:gdLst>
                  <a:gd name="connsiteX0" fmla="*/ 48835 w 834309"/>
                  <a:gd name="connsiteY0" fmla="*/ 172980 h 172979"/>
                  <a:gd name="connsiteX1" fmla="*/ 813692 w 834309"/>
                  <a:gd name="connsiteY1" fmla="*/ 159645 h 172979"/>
                  <a:gd name="connsiteX2" fmla="*/ 821312 w 834309"/>
                  <a:gd name="connsiteY2" fmla="*/ 86302 h 172979"/>
                  <a:gd name="connsiteX3" fmla="*/ 427929 w 834309"/>
                  <a:gd name="connsiteY3" fmla="*/ 21532 h 172979"/>
                  <a:gd name="connsiteX4" fmla="*/ 72647 w 834309"/>
                  <a:gd name="connsiteY4" fmla="*/ 36772 h 172979"/>
                  <a:gd name="connsiteX5" fmla="*/ 48835 w 834309"/>
                  <a:gd name="connsiteY5" fmla="*/ 172980 h 172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4309" h="172979">
                    <a:moveTo>
                      <a:pt x="48835" y="172980"/>
                    </a:moveTo>
                    <a:cubicBezTo>
                      <a:pt x="265052" y="172980"/>
                      <a:pt x="727015" y="144405"/>
                      <a:pt x="813692" y="159645"/>
                    </a:cubicBezTo>
                    <a:cubicBezTo>
                      <a:pt x="836552" y="163455"/>
                      <a:pt x="842267" y="90112"/>
                      <a:pt x="821312" y="86302"/>
                    </a:cubicBezTo>
                    <a:cubicBezTo>
                      <a:pt x="800357" y="81540"/>
                      <a:pt x="541277" y="41535"/>
                      <a:pt x="427929" y="21532"/>
                    </a:cubicBezTo>
                    <a:cubicBezTo>
                      <a:pt x="224095" y="-14663"/>
                      <a:pt x="172660" y="-2280"/>
                      <a:pt x="72647" y="36772"/>
                    </a:cubicBezTo>
                    <a:cubicBezTo>
                      <a:pt x="-29271" y="75825"/>
                      <a:pt x="-11173" y="168217"/>
                      <a:pt x="48835" y="172980"/>
                    </a:cubicBezTo>
                    <a:close/>
                  </a:path>
                </a:pathLst>
              </a:custGeom>
              <a:solidFill>
                <a:srgbClr val="5B79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任意多边形 100">
                <a:extLst>
                  <a:ext uri="{FF2B5EF4-FFF2-40B4-BE49-F238E27FC236}">
                    <a16:creationId xmlns:a16="http://schemas.microsoft.com/office/drawing/2014/main" xmlns="" id="{B29C44F1-2B5A-4AFF-B5BF-5F0FF42799FB}"/>
                  </a:ext>
                </a:extLst>
              </p:cNvPr>
              <p:cNvSpPr/>
              <p:nvPr/>
            </p:nvSpPr>
            <p:spPr>
              <a:xfrm>
                <a:off x="6833874" y="2851810"/>
                <a:ext cx="328493" cy="483241"/>
              </a:xfrm>
              <a:custGeom>
                <a:avLst/>
                <a:gdLst>
                  <a:gd name="connsiteX0" fmla="*/ 167000 w 328493"/>
                  <a:gd name="connsiteY0" fmla="*/ 18071 h 483241"/>
                  <a:gd name="connsiteX1" fmla="*/ 6980 w 328493"/>
                  <a:gd name="connsiteY1" fmla="*/ 399071 h 483241"/>
                  <a:gd name="connsiteX2" fmla="*/ 84132 w 328493"/>
                  <a:gd name="connsiteY2" fmla="*/ 460031 h 483241"/>
                  <a:gd name="connsiteX3" fmla="*/ 324162 w 328493"/>
                  <a:gd name="connsiteY3" fmla="*/ 66649 h 483241"/>
                  <a:gd name="connsiteX4" fmla="*/ 167000 w 328493"/>
                  <a:gd name="connsiteY4" fmla="*/ 18071 h 48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493" h="483241">
                    <a:moveTo>
                      <a:pt x="167000" y="18071"/>
                    </a:moveTo>
                    <a:cubicBezTo>
                      <a:pt x="140330" y="46646"/>
                      <a:pt x="104135" y="228574"/>
                      <a:pt x="6980" y="399071"/>
                    </a:cubicBezTo>
                    <a:cubicBezTo>
                      <a:pt x="-17785" y="442886"/>
                      <a:pt x="26982" y="522896"/>
                      <a:pt x="84132" y="460031"/>
                    </a:cubicBezTo>
                    <a:cubicBezTo>
                      <a:pt x="164142" y="373354"/>
                      <a:pt x="275585" y="151421"/>
                      <a:pt x="324162" y="66649"/>
                    </a:cubicBezTo>
                    <a:cubicBezTo>
                      <a:pt x="355595" y="13309"/>
                      <a:pt x="207005" y="-23839"/>
                      <a:pt x="167000" y="18071"/>
                    </a:cubicBezTo>
                    <a:close/>
                  </a:path>
                </a:pathLst>
              </a:custGeom>
              <a:solidFill>
                <a:srgbClr val="D9B6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任意多边形 101">
                <a:extLst>
                  <a:ext uri="{FF2B5EF4-FFF2-40B4-BE49-F238E27FC236}">
                    <a16:creationId xmlns:a16="http://schemas.microsoft.com/office/drawing/2014/main" xmlns="" id="{04C95AEF-6108-47B8-99E4-0A8FCE8829FF}"/>
                  </a:ext>
                </a:extLst>
              </p:cNvPr>
              <p:cNvSpPr/>
              <p:nvPr/>
            </p:nvSpPr>
            <p:spPr>
              <a:xfrm>
                <a:off x="7300912" y="2370931"/>
                <a:ext cx="91409" cy="145573"/>
              </a:xfrm>
              <a:custGeom>
                <a:avLst/>
                <a:gdLst>
                  <a:gd name="connsiteX0" fmla="*/ 67628 w 91409"/>
                  <a:gd name="connsiteY0" fmla="*/ 145573 h 145573"/>
                  <a:gd name="connsiteX1" fmla="*/ 80963 w 91409"/>
                  <a:gd name="connsiteY1" fmla="*/ 57943 h 145573"/>
                  <a:gd name="connsiteX2" fmla="*/ 0 w 91409"/>
                  <a:gd name="connsiteY2" fmla="*/ 10318 h 145573"/>
                  <a:gd name="connsiteX3" fmla="*/ 67628 w 91409"/>
                  <a:gd name="connsiteY3" fmla="*/ 145573 h 1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409" h="145573">
                    <a:moveTo>
                      <a:pt x="67628" y="145573"/>
                    </a:moveTo>
                    <a:cubicBezTo>
                      <a:pt x="97155" y="135096"/>
                      <a:pt x="96203" y="96996"/>
                      <a:pt x="80963" y="57943"/>
                    </a:cubicBezTo>
                    <a:cubicBezTo>
                      <a:pt x="61913" y="9366"/>
                      <a:pt x="27622" y="-15399"/>
                      <a:pt x="0" y="10318"/>
                    </a:cubicBezTo>
                    <a:cubicBezTo>
                      <a:pt x="44768" y="51276"/>
                      <a:pt x="67628" y="145573"/>
                      <a:pt x="67628" y="145573"/>
                    </a:cubicBezTo>
                    <a:close/>
                  </a:path>
                </a:pathLst>
              </a:custGeom>
              <a:solidFill>
                <a:srgbClr val="AD54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任意多边形 102">
                <a:extLst>
                  <a:ext uri="{FF2B5EF4-FFF2-40B4-BE49-F238E27FC236}">
                    <a16:creationId xmlns:a16="http://schemas.microsoft.com/office/drawing/2014/main" xmlns="" id="{B1041435-91F8-46A5-9F1A-4EEBC74D0A04}"/>
                  </a:ext>
                </a:extLst>
              </p:cNvPr>
              <p:cNvSpPr/>
              <p:nvPr/>
            </p:nvSpPr>
            <p:spPr>
              <a:xfrm>
                <a:off x="7406639" y="3655694"/>
                <a:ext cx="218208" cy="95284"/>
              </a:xfrm>
              <a:custGeom>
                <a:avLst/>
                <a:gdLst>
                  <a:gd name="connsiteX0" fmla="*/ 0 w 218208"/>
                  <a:gd name="connsiteY0" fmla="*/ 70485 h 95284"/>
                  <a:gd name="connsiteX1" fmla="*/ 203835 w 218208"/>
                  <a:gd name="connsiteY1" fmla="*/ 95250 h 95284"/>
                  <a:gd name="connsiteX2" fmla="*/ 193357 w 218208"/>
                  <a:gd name="connsiteY2" fmla="*/ 78105 h 95284"/>
                  <a:gd name="connsiteX3" fmla="*/ 109538 w 218208"/>
                  <a:gd name="connsiteY3" fmla="*/ 38100 h 95284"/>
                  <a:gd name="connsiteX4" fmla="*/ 49530 w 218208"/>
                  <a:gd name="connsiteY4" fmla="*/ 0 h 95284"/>
                  <a:gd name="connsiteX5" fmla="*/ 3810 w 218208"/>
                  <a:gd name="connsiteY5" fmla="*/ 7620 h 95284"/>
                  <a:gd name="connsiteX6" fmla="*/ 0 w 218208"/>
                  <a:gd name="connsiteY6" fmla="*/ 70485 h 9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208" h="95284">
                    <a:moveTo>
                      <a:pt x="0" y="70485"/>
                    </a:moveTo>
                    <a:cubicBezTo>
                      <a:pt x="9525" y="77152"/>
                      <a:pt x="114300" y="96202"/>
                      <a:pt x="203835" y="95250"/>
                    </a:cubicBezTo>
                    <a:cubicBezTo>
                      <a:pt x="225742" y="95250"/>
                      <a:pt x="222885" y="84772"/>
                      <a:pt x="193357" y="78105"/>
                    </a:cubicBezTo>
                    <a:cubicBezTo>
                      <a:pt x="156210" y="68580"/>
                      <a:pt x="138113" y="57150"/>
                      <a:pt x="109538" y="38100"/>
                    </a:cubicBezTo>
                    <a:cubicBezTo>
                      <a:pt x="76200" y="16192"/>
                      <a:pt x="60960" y="0"/>
                      <a:pt x="49530" y="0"/>
                    </a:cubicBezTo>
                    <a:cubicBezTo>
                      <a:pt x="39053" y="0"/>
                      <a:pt x="3810" y="7620"/>
                      <a:pt x="3810" y="7620"/>
                    </a:cubicBezTo>
                    <a:lnTo>
                      <a:pt x="0" y="70485"/>
                    </a:lnTo>
                    <a:close/>
                  </a:path>
                </a:pathLst>
              </a:custGeom>
              <a:solidFill>
                <a:srgbClr val="3558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任意多边形 103">
                <a:extLst>
                  <a:ext uri="{FF2B5EF4-FFF2-40B4-BE49-F238E27FC236}">
                    <a16:creationId xmlns:a16="http://schemas.microsoft.com/office/drawing/2014/main" xmlns="" id="{151DDDBC-74C7-49D9-AD1F-69431AC72AB7}"/>
                  </a:ext>
                </a:extLst>
              </p:cNvPr>
              <p:cNvSpPr/>
              <p:nvPr/>
            </p:nvSpPr>
            <p:spPr>
              <a:xfrm>
                <a:off x="6600704" y="3590555"/>
                <a:ext cx="833988" cy="179439"/>
              </a:xfrm>
              <a:custGeom>
                <a:avLst/>
                <a:gdLst>
                  <a:gd name="connsiteX0" fmla="*/ 49650 w 833988"/>
                  <a:gd name="connsiteY0" fmla="*/ 179439 h 179439"/>
                  <a:gd name="connsiteX1" fmla="*/ 814507 w 833988"/>
                  <a:gd name="connsiteY1" fmla="*/ 144197 h 179439"/>
                  <a:gd name="connsiteX2" fmla="*/ 820222 w 833988"/>
                  <a:gd name="connsiteY2" fmla="*/ 69902 h 179439"/>
                  <a:gd name="connsiteX3" fmla="*/ 424935 w 833988"/>
                  <a:gd name="connsiteY3" fmla="*/ 16562 h 179439"/>
                  <a:gd name="connsiteX4" fmla="*/ 69652 w 833988"/>
                  <a:gd name="connsiteY4" fmla="*/ 42279 h 179439"/>
                  <a:gd name="connsiteX5" fmla="*/ 49650 w 833988"/>
                  <a:gd name="connsiteY5" fmla="*/ 179439 h 17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988" h="179439">
                    <a:moveTo>
                      <a:pt x="49650" y="179439"/>
                    </a:moveTo>
                    <a:cubicBezTo>
                      <a:pt x="265867" y="173724"/>
                      <a:pt x="726877" y="131814"/>
                      <a:pt x="814507" y="144197"/>
                    </a:cubicBezTo>
                    <a:cubicBezTo>
                      <a:pt x="837367" y="147054"/>
                      <a:pt x="841177" y="73712"/>
                      <a:pt x="820222" y="69902"/>
                    </a:cubicBezTo>
                    <a:cubicBezTo>
                      <a:pt x="799267" y="66092"/>
                      <a:pt x="539235" y="32754"/>
                      <a:pt x="424935" y="16562"/>
                    </a:cubicBezTo>
                    <a:cubicBezTo>
                      <a:pt x="220147" y="-13918"/>
                      <a:pt x="169665" y="-583"/>
                      <a:pt x="69652" y="42279"/>
                    </a:cubicBezTo>
                    <a:cubicBezTo>
                      <a:pt x="-30360" y="84189"/>
                      <a:pt x="-9405" y="176582"/>
                      <a:pt x="49650" y="179439"/>
                    </a:cubicBezTo>
                    <a:close/>
                  </a:path>
                </a:pathLst>
              </a:custGeom>
              <a:solidFill>
                <a:srgbClr val="6E90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任意多边形 104">
                <a:extLst>
                  <a:ext uri="{FF2B5EF4-FFF2-40B4-BE49-F238E27FC236}">
                    <a16:creationId xmlns:a16="http://schemas.microsoft.com/office/drawing/2014/main" xmlns="" id="{5708E2AB-098B-46CA-8572-9C789BAEEC42}"/>
                  </a:ext>
                </a:extLst>
              </p:cNvPr>
              <p:cNvSpPr/>
              <p:nvPr/>
            </p:nvSpPr>
            <p:spPr>
              <a:xfrm>
                <a:off x="6545965" y="3360419"/>
                <a:ext cx="480626" cy="351109"/>
              </a:xfrm>
              <a:custGeom>
                <a:avLst/>
                <a:gdLst>
                  <a:gd name="connsiteX0" fmla="*/ 414904 w 480626"/>
                  <a:gd name="connsiteY0" fmla="*/ 0 h 351109"/>
                  <a:gd name="connsiteX1" fmla="*/ 32952 w 480626"/>
                  <a:gd name="connsiteY1" fmla="*/ 208597 h 351109"/>
                  <a:gd name="connsiteX2" fmla="*/ 86292 w 480626"/>
                  <a:gd name="connsiteY2" fmla="*/ 346710 h 351109"/>
                  <a:gd name="connsiteX3" fmla="*/ 480627 w 480626"/>
                  <a:gd name="connsiteY3" fmla="*/ 194310 h 351109"/>
                  <a:gd name="connsiteX4" fmla="*/ 414904 w 480626"/>
                  <a:gd name="connsiteY4" fmla="*/ 0 h 351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626" h="351109">
                    <a:moveTo>
                      <a:pt x="414904" y="0"/>
                    </a:moveTo>
                    <a:cubicBezTo>
                      <a:pt x="305367" y="61913"/>
                      <a:pt x="121534" y="146685"/>
                      <a:pt x="32952" y="208597"/>
                    </a:cubicBezTo>
                    <a:cubicBezTo>
                      <a:pt x="-37533" y="257175"/>
                      <a:pt x="16759" y="375285"/>
                      <a:pt x="86292" y="346710"/>
                    </a:cubicBezTo>
                    <a:cubicBezTo>
                      <a:pt x="155824" y="319088"/>
                      <a:pt x="480627" y="194310"/>
                      <a:pt x="480627" y="194310"/>
                    </a:cubicBezTo>
                    <a:lnTo>
                      <a:pt x="414904" y="0"/>
                    </a:lnTo>
                    <a:close/>
                  </a:path>
                </a:pathLst>
              </a:custGeom>
              <a:solidFill>
                <a:srgbClr val="6E90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任意多边形 105">
                <a:extLst>
                  <a:ext uri="{FF2B5EF4-FFF2-40B4-BE49-F238E27FC236}">
                    <a16:creationId xmlns:a16="http://schemas.microsoft.com/office/drawing/2014/main" xmlns="" id="{82567745-561F-48B0-BDBA-9EC6C05C7081}"/>
                  </a:ext>
                </a:extLst>
              </p:cNvPr>
              <p:cNvSpPr/>
              <p:nvPr/>
            </p:nvSpPr>
            <p:spPr>
              <a:xfrm>
                <a:off x="6590225" y="3422332"/>
                <a:ext cx="619246" cy="347971"/>
              </a:xfrm>
              <a:custGeom>
                <a:avLst/>
                <a:gdLst>
                  <a:gd name="connsiteX0" fmla="*/ 619247 w 619246"/>
                  <a:gd name="connsiteY0" fmla="*/ 254317 h 347971"/>
                  <a:gd name="connsiteX1" fmla="*/ 61082 w 619246"/>
                  <a:gd name="connsiteY1" fmla="*/ 347663 h 347971"/>
                  <a:gd name="connsiteX2" fmla="*/ 37269 w 619246"/>
                  <a:gd name="connsiteY2" fmla="*/ 205740 h 347971"/>
                  <a:gd name="connsiteX3" fmla="*/ 427794 w 619246"/>
                  <a:gd name="connsiteY3" fmla="*/ 0 h 347971"/>
                  <a:gd name="connsiteX4" fmla="*/ 619247 w 619246"/>
                  <a:gd name="connsiteY4" fmla="*/ 254317 h 34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246" h="347971">
                    <a:moveTo>
                      <a:pt x="619247" y="254317"/>
                    </a:moveTo>
                    <a:cubicBezTo>
                      <a:pt x="523044" y="277177"/>
                      <a:pt x="108707" y="340995"/>
                      <a:pt x="61082" y="347663"/>
                    </a:cubicBezTo>
                    <a:cubicBezTo>
                      <a:pt x="13457" y="354330"/>
                      <a:pt x="-36073" y="251460"/>
                      <a:pt x="37269" y="205740"/>
                    </a:cubicBezTo>
                    <a:cubicBezTo>
                      <a:pt x="143949" y="140017"/>
                      <a:pt x="427794" y="0"/>
                      <a:pt x="427794" y="0"/>
                    </a:cubicBezTo>
                    <a:lnTo>
                      <a:pt x="619247" y="254317"/>
                    </a:lnTo>
                    <a:close/>
                  </a:path>
                </a:pathLst>
              </a:custGeom>
              <a:solidFill>
                <a:srgbClr val="829E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任意多边形 106">
                <a:extLst>
                  <a:ext uri="{FF2B5EF4-FFF2-40B4-BE49-F238E27FC236}">
                    <a16:creationId xmlns:a16="http://schemas.microsoft.com/office/drawing/2014/main" xmlns="" id="{B30971E3-D787-4210-80ED-7BC7596C44DB}"/>
                  </a:ext>
                </a:extLst>
              </p:cNvPr>
              <p:cNvSpPr/>
              <p:nvPr/>
            </p:nvSpPr>
            <p:spPr>
              <a:xfrm>
                <a:off x="6937056" y="3339464"/>
                <a:ext cx="393984" cy="337588"/>
              </a:xfrm>
              <a:custGeom>
                <a:avLst/>
                <a:gdLst>
                  <a:gd name="connsiteX0" fmla="*/ 309563 w 393984"/>
                  <a:gd name="connsiteY0" fmla="*/ 0 h 337588"/>
                  <a:gd name="connsiteX1" fmla="*/ 393383 w 393984"/>
                  <a:gd name="connsiteY1" fmla="*/ 198120 h 337588"/>
                  <a:gd name="connsiteX2" fmla="*/ 203835 w 393984"/>
                  <a:gd name="connsiteY2" fmla="*/ 332422 h 337588"/>
                  <a:gd name="connsiteX3" fmla="*/ 0 w 393984"/>
                  <a:gd name="connsiteY3" fmla="*/ 169545 h 337588"/>
                  <a:gd name="connsiteX4" fmla="*/ 23813 w 393984"/>
                  <a:gd name="connsiteY4" fmla="*/ 7620 h 337588"/>
                  <a:gd name="connsiteX5" fmla="*/ 309563 w 393984"/>
                  <a:gd name="connsiteY5" fmla="*/ 0 h 337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3984" h="337588">
                    <a:moveTo>
                      <a:pt x="309563" y="0"/>
                    </a:moveTo>
                    <a:cubicBezTo>
                      <a:pt x="334328" y="44767"/>
                      <a:pt x="385763" y="112395"/>
                      <a:pt x="393383" y="198120"/>
                    </a:cubicBezTo>
                    <a:cubicBezTo>
                      <a:pt x="401003" y="283845"/>
                      <a:pt x="336233" y="358140"/>
                      <a:pt x="203835" y="332422"/>
                    </a:cubicBezTo>
                    <a:cubicBezTo>
                      <a:pt x="55245" y="303847"/>
                      <a:pt x="0" y="235267"/>
                      <a:pt x="0" y="169545"/>
                    </a:cubicBezTo>
                    <a:cubicBezTo>
                      <a:pt x="0" y="115252"/>
                      <a:pt x="23813" y="7620"/>
                      <a:pt x="23813" y="7620"/>
                    </a:cubicBezTo>
                    <a:lnTo>
                      <a:pt x="309563" y="0"/>
                    </a:lnTo>
                    <a:close/>
                  </a:path>
                </a:pathLst>
              </a:custGeom>
              <a:solidFill>
                <a:srgbClr val="829E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任意多边形 107">
                <a:extLst>
                  <a:ext uri="{FF2B5EF4-FFF2-40B4-BE49-F238E27FC236}">
                    <a16:creationId xmlns:a16="http://schemas.microsoft.com/office/drawing/2014/main" xmlns="" id="{50F99870-5DDC-487C-8306-D8FCBFBFE481}"/>
                  </a:ext>
                </a:extLst>
              </p:cNvPr>
              <p:cNvSpPr/>
              <p:nvPr/>
            </p:nvSpPr>
            <p:spPr>
              <a:xfrm>
                <a:off x="6768317" y="3148568"/>
                <a:ext cx="143327" cy="186747"/>
              </a:xfrm>
              <a:custGeom>
                <a:avLst/>
                <a:gdLst>
                  <a:gd name="connsiteX0" fmla="*/ 67775 w 143327"/>
                  <a:gd name="connsiteY0" fmla="*/ 165178 h 186747"/>
                  <a:gd name="connsiteX1" fmla="*/ 7767 w 143327"/>
                  <a:gd name="connsiteY1" fmla="*/ 55641 h 186747"/>
                  <a:gd name="connsiteX2" fmla="*/ 40152 w 143327"/>
                  <a:gd name="connsiteY2" fmla="*/ 14684 h 186747"/>
                  <a:gd name="connsiteX3" fmla="*/ 143023 w 143327"/>
                  <a:gd name="connsiteY3" fmla="*/ 162321 h 186747"/>
                  <a:gd name="connsiteX4" fmla="*/ 67775 w 143327"/>
                  <a:gd name="connsiteY4" fmla="*/ 165178 h 186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27" h="186747">
                    <a:moveTo>
                      <a:pt x="67775" y="165178"/>
                    </a:moveTo>
                    <a:cubicBezTo>
                      <a:pt x="46820" y="138509"/>
                      <a:pt x="23007" y="84216"/>
                      <a:pt x="7767" y="55641"/>
                    </a:cubicBezTo>
                    <a:cubicBezTo>
                      <a:pt x="-9377" y="23256"/>
                      <a:pt x="2052" y="-24369"/>
                      <a:pt x="40152" y="14684"/>
                    </a:cubicBezTo>
                    <a:cubicBezTo>
                      <a:pt x="72538" y="48973"/>
                      <a:pt x="148738" y="133746"/>
                      <a:pt x="143023" y="162321"/>
                    </a:cubicBezTo>
                    <a:cubicBezTo>
                      <a:pt x="138260" y="186134"/>
                      <a:pt x="96350" y="201373"/>
                      <a:pt x="67775" y="165178"/>
                    </a:cubicBez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任意多边形 108">
                <a:extLst>
                  <a:ext uri="{FF2B5EF4-FFF2-40B4-BE49-F238E27FC236}">
                    <a16:creationId xmlns:a16="http://schemas.microsoft.com/office/drawing/2014/main" xmlns="" id="{A9B4A67B-6B32-4BF0-A6AA-721726A0F61B}"/>
                  </a:ext>
                </a:extLst>
              </p:cNvPr>
              <p:cNvSpPr/>
              <p:nvPr/>
            </p:nvSpPr>
            <p:spPr>
              <a:xfrm>
                <a:off x="6911495" y="2813620"/>
                <a:ext cx="456329" cy="570434"/>
              </a:xfrm>
              <a:custGeom>
                <a:avLst/>
                <a:gdLst>
                  <a:gd name="connsiteX0" fmla="*/ 85569 w 456329"/>
                  <a:gd name="connsiteY0" fmla="*/ 57214 h 570434"/>
                  <a:gd name="connsiteX1" fmla="*/ 60804 w 456329"/>
                  <a:gd name="connsiteY1" fmla="*/ 147701 h 570434"/>
                  <a:gd name="connsiteX2" fmla="*/ 797 w 456329"/>
                  <a:gd name="connsiteY2" fmla="*/ 256286 h 570434"/>
                  <a:gd name="connsiteX3" fmla="*/ 28419 w 456329"/>
                  <a:gd name="connsiteY3" fmla="*/ 370586 h 570434"/>
                  <a:gd name="connsiteX4" fmla="*/ 46517 w 456329"/>
                  <a:gd name="connsiteY4" fmla="*/ 534416 h 570434"/>
                  <a:gd name="connsiteX5" fmla="*/ 334172 w 456329"/>
                  <a:gd name="connsiteY5" fmla="*/ 526796 h 570434"/>
                  <a:gd name="connsiteX6" fmla="*/ 438947 w 456329"/>
                  <a:gd name="connsiteY6" fmla="*/ 229616 h 570434"/>
                  <a:gd name="connsiteX7" fmla="*/ 426564 w 456329"/>
                  <a:gd name="connsiteY7" fmla="*/ 49594 h 570434"/>
                  <a:gd name="connsiteX8" fmla="*/ 85569 w 456329"/>
                  <a:gd name="connsiteY8" fmla="*/ 57214 h 570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329" h="570434">
                    <a:moveTo>
                      <a:pt x="85569" y="57214"/>
                    </a:moveTo>
                    <a:cubicBezTo>
                      <a:pt x="87474" y="80074"/>
                      <a:pt x="76044" y="124841"/>
                      <a:pt x="60804" y="147701"/>
                    </a:cubicBezTo>
                    <a:cubicBezTo>
                      <a:pt x="41754" y="178181"/>
                      <a:pt x="6512" y="229616"/>
                      <a:pt x="797" y="256286"/>
                    </a:cubicBezTo>
                    <a:cubicBezTo>
                      <a:pt x="-4918" y="282956"/>
                      <a:pt x="21752" y="340106"/>
                      <a:pt x="28419" y="370586"/>
                    </a:cubicBezTo>
                    <a:cubicBezTo>
                      <a:pt x="35087" y="400114"/>
                      <a:pt x="46517" y="482029"/>
                      <a:pt x="46517" y="534416"/>
                    </a:cubicBezTo>
                    <a:cubicBezTo>
                      <a:pt x="46517" y="586804"/>
                      <a:pt x="329409" y="580136"/>
                      <a:pt x="334172" y="526796"/>
                    </a:cubicBezTo>
                    <a:cubicBezTo>
                      <a:pt x="355127" y="299149"/>
                      <a:pt x="419897" y="290576"/>
                      <a:pt x="438947" y="229616"/>
                    </a:cubicBezTo>
                    <a:cubicBezTo>
                      <a:pt x="457997" y="168656"/>
                      <a:pt x="470379" y="71501"/>
                      <a:pt x="426564" y="49594"/>
                    </a:cubicBezTo>
                    <a:cubicBezTo>
                      <a:pt x="358937" y="13399"/>
                      <a:pt x="253209" y="-44704"/>
                      <a:pt x="85569" y="57214"/>
                    </a:cubicBezTo>
                    <a:close/>
                  </a:path>
                </a:pathLst>
              </a:custGeom>
              <a:solidFill>
                <a:srgbClr val="DA8E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任意多边形 109">
                <a:extLst>
                  <a:ext uri="{FF2B5EF4-FFF2-40B4-BE49-F238E27FC236}">
                    <a16:creationId xmlns:a16="http://schemas.microsoft.com/office/drawing/2014/main" xmlns="" id="{F401C5A0-31E0-4DCA-A170-CFDBD55F4138}"/>
                  </a:ext>
                </a:extLst>
              </p:cNvPr>
              <p:cNvSpPr/>
              <p:nvPr/>
            </p:nvSpPr>
            <p:spPr>
              <a:xfrm>
                <a:off x="7047196" y="2813659"/>
                <a:ext cx="250857" cy="184208"/>
              </a:xfrm>
              <a:custGeom>
                <a:avLst/>
                <a:gdLst>
                  <a:gd name="connsiteX0" fmla="*/ 74645 w 250857"/>
                  <a:gd name="connsiteY0" fmla="*/ 182905 h 184208"/>
                  <a:gd name="connsiteX1" fmla="*/ 250858 w 250857"/>
                  <a:gd name="connsiteY1" fmla="*/ 28600 h 184208"/>
                  <a:gd name="connsiteX2" fmla="*/ 20353 w 250857"/>
                  <a:gd name="connsiteY2" fmla="*/ 21933 h 184208"/>
                  <a:gd name="connsiteX3" fmla="*/ 74645 w 250857"/>
                  <a:gd name="connsiteY3" fmla="*/ 182905 h 18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857" h="184208">
                    <a:moveTo>
                      <a:pt x="74645" y="182905"/>
                    </a:moveTo>
                    <a:cubicBezTo>
                      <a:pt x="156560" y="194335"/>
                      <a:pt x="207043" y="129565"/>
                      <a:pt x="250858" y="28600"/>
                    </a:cubicBezTo>
                    <a:cubicBezTo>
                      <a:pt x="194660" y="2883"/>
                      <a:pt x="120365" y="-17120"/>
                      <a:pt x="20353" y="21933"/>
                    </a:cubicBezTo>
                    <a:cubicBezTo>
                      <a:pt x="-15842" y="89560"/>
                      <a:pt x="-7270" y="171475"/>
                      <a:pt x="74645" y="182905"/>
                    </a:cubicBez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49" name="组合 110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6918006" y="2365914"/>
                <a:ext cx="352767" cy="520140"/>
                <a:chOff x="6918006" y="2365914"/>
                <a:chExt cx="352767" cy="520140"/>
              </a:xfrm>
            </p:grpSpPr>
            <p:sp>
              <p:nvSpPr>
                <p:cNvPr id="667" name="任意多边形 111">
                  <a:extLst>
                    <a:ext uri="{FF2B5EF4-FFF2-40B4-BE49-F238E27FC236}">
                      <a16:creationId xmlns:a16="http://schemas.microsoft.com/office/drawing/2014/main" xmlns="" id="{EB8BEE56-E430-4F5A-9553-3DB697EBF8B8}"/>
                    </a:ext>
                  </a:extLst>
                </p:cNvPr>
                <p:cNvSpPr/>
                <p:nvPr/>
              </p:nvSpPr>
              <p:spPr>
                <a:xfrm>
                  <a:off x="7137081" y="2640329"/>
                  <a:ext cx="127635" cy="245724"/>
                </a:xfrm>
                <a:custGeom>
                  <a:avLst/>
                  <a:gdLst>
                    <a:gd name="connsiteX0" fmla="*/ 78105 w 127635"/>
                    <a:gd name="connsiteY0" fmla="*/ 236220 h 245724"/>
                    <a:gd name="connsiteX1" fmla="*/ 105728 w 127635"/>
                    <a:gd name="connsiteY1" fmla="*/ 220028 h 245724"/>
                    <a:gd name="connsiteX2" fmla="*/ 127635 w 127635"/>
                    <a:gd name="connsiteY2" fmla="*/ 953 h 245724"/>
                    <a:gd name="connsiteX3" fmla="*/ 36195 w 127635"/>
                    <a:gd name="connsiteY3" fmla="*/ 0 h 245724"/>
                    <a:gd name="connsiteX4" fmla="*/ 0 w 127635"/>
                    <a:gd name="connsiteY4" fmla="*/ 218123 h 245724"/>
                    <a:gd name="connsiteX5" fmla="*/ 78105 w 127635"/>
                    <a:gd name="connsiteY5" fmla="*/ 236220 h 245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635" h="245724">
                      <a:moveTo>
                        <a:pt x="78105" y="236220"/>
                      </a:moveTo>
                      <a:cubicBezTo>
                        <a:pt x="88583" y="228600"/>
                        <a:pt x="97155" y="229553"/>
                        <a:pt x="105728" y="220028"/>
                      </a:cubicBezTo>
                      <a:lnTo>
                        <a:pt x="127635" y="953"/>
                      </a:lnTo>
                      <a:lnTo>
                        <a:pt x="36195" y="0"/>
                      </a:lnTo>
                      <a:lnTo>
                        <a:pt x="0" y="218123"/>
                      </a:lnTo>
                      <a:cubicBezTo>
                        <a:pt x="20003" y="240030"/>
                        <a:pt x="49530" y="257175"/>
                        <a:pt x="78105" y="236220"/>
                      </a:cubicBezTo>
                      <a:close/>
                    </a:path>
                  </a:pathLst>
                </a:custGeom>
                <a:solidFill>
                  <a:srgbClr val="DBBD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8" name="任意多边形 112">
                  <a:extLst>
                    <a:ext uri="{FF2B5EF4-FFF2-40B4-BE49-F238E27FC236}">
                      <a16:creationId xmlns:a16="http://schemas.microsoft.com/office/drawing/2014/main" xmlns="" id="{48549034-6704-42EE-A2C2-B56400C29B8D}"/>
                    </a:ext>
                  </a:extLst>
                </p:cNvPr>
                <p:cNvSpPr/>
                <p:nvPr/>
              </p:nvSpPr>
              <p:spPr>
                <a:xfrm>
                  <a:off x="7143749" y="2640329"/>
                  <a:ext cx="120967" cy="177165"/>
                </a:xfrm>
                <a:custGeom>
                  <a:avLst/>
                  <a:gdLst>
                    <a:gd name="connsiteX0" fmla="*/ 120968 w 120967"/>
                    <a:gd name="connsiteY0" fmla="*/ 953 h 177165"/>
                    <a:gd name="connsiteX1" fmla="*/ 105728 w 120967"/>
                    <a:gd name="connsiteY1" fmla="*/ 151448 h 177165"/>
                    <a:gd name="connsiteX2" fmla="*/ 0 w 120967"/>
                    <a:gd name="connsiteY2" fmla="*/ 177165 h 177165"/>
                    <a:gd name="connsiteX3" fmla="*/ 29528 w 120967"/>
                    <a:gd name="connsiteY3" fmla="*/ 0 h 177165"/>
                    <a:gd name="connsiteX4" fmla="*/ 120968 w 120967"/>
                    <a:gd name="connsiteY4" fmla="*/ 953 h 177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967" h="177165">
                      <a:moveTo>
                        <a:pt x="120968" y="953"/>
                      </a:moveTo>
                      <a:lnTo>
                        <a:pt x="105728" y="151448"/>
                      </a:lnTo>
                      <a:cubicBezTo>
                        <a:pt x="77153" y="164783"/>
                        <a:pt x="37147" y="175260"/>
                        <a:pt x="0" y="177165"/>
                      </a:cubicBezTo>
                      <a:lnTo>
                        <a:pt x="29528" y="0"/>
                      </a:lnTo>
                      <a:lnTo>
                        <a:pt x="120968" y="953"/>
                      </a:lnTo>
                      <a:close/>
                    </a:path>
                  </a:pathLst>
                </a:custGeom>
                <a:solidFill>
                  <a:srgbClr val="C896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9" name="任意多边形 113">
                  <a:extLst>
                    <a:ext uri="{FF2B5EF4-FFF2-40B4-BE49-F238E27FC236}">
                      <a16:creationId xmlns:a16="http://schemas.microsoft.com/office/drawing/2014/main" xmlns="" id="{FDB2F170-D96D-403F-A85D-1B85DA41D947}"/>
                    </a:ext>
                  </a:extLst>
                </p:cNvPr>
                <p:cNvSpPr/>
                <p:nvPr/>
              </p:nvSpPr>
              <p:spPr>
                <a:xfrm>
                  <a:off x="6955384" y="2365914"/>
                  <a:ext cx="315390" cy="439988"/>
                </a:xfrm>
                <a:custGeom>
                  <a:avLst/>
                  <a:gdLst>
                    <a:gd name="connsiteX0" fmla="*/ 295045 w 315390"/>
                    <a:gd name="connsiteY0" fmla="*/ 357283 h 439988"/>
                    <a:gd name="connsiteX1" fmla="*/ 61683 w 315390"/>
                    <a:gd name="connsiteY1" fmla="*/ 431578 h 439988"/>
                    <a:gd name="connsiteX2" fmla="*/ 15962 w 315390"/>
                    <a:gd name="connsiteY2" fmla="*/ 350615 h 439988"/>
                    <a:gd name="connsiteX3" fmla="*/ 10247 w 315390"/>
                    <a:gd name="connsiteY3" fmla="*/ 145828 h 439988"/>
                    <a:gd name="connsiteX4" fmla="*/ 237895 w 315390"/>
                    <a:gd name="connsiteY4" fmla="*/ 7715 h 439988"/>
                    <a:gd name="connsiteX5" fmla="*/ 295045 w 315390"/>
                    <a:gd name="connsiteY5" fmla="*/ 357283 h 439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390" h="439988">
                      <a:moveTo>
                        <a:pt x="295045" y="357283"/>
                      </a:moveTo>
                      <a:cubicBezTo>
                        <a:pt x="266470" y="418243"/>
                        <a:pt x="113117" y="458248"/>
                        <a:pt x="61683" y="431578"/>
                      </a:cubicBezTo>
                      <a:cubicBezTo>
                        <a:pt x="36917" y="418243"/>
                        <a:pt x="26440" y="388715"/>
                        <a:pt x="15962" y="350615"/>
                      </a:cubicBezTo>
                      <a:cubicBezTo>
                        <a:pt x="-2135" y="286798"/>
                        <a:pt x="-5945" y="201073"/>
                        <a:pt x="10247" y="145828"/>
                      </a:cubicBezTo>
                      <a:cubicBezTo>
                        <a:pt x="37870" y="54388"/>
                        <a:pt x="150265" y="-25622"/>
                        <a:pt x="237895" y="7715"/>
                      </a:cubicBezTo>
                      <a:cubicBezTo>
                        <a:pt x="326477" y="42005"/>
                        <a:pt x="329335" y="283940"/>
                        <a:pt x="295045" y="357283"/>
                      </a:cubicBezTo>
                      <a:close/>
                    </a:path>
                  </a:pathLst>
                </a:custGeom>
                <a:solidFill>
                  <a:srgbClr val="DBBD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0" name="任意多边形 114">
                  <a:extLst>
                    <a:ext uri="{FF2B5EF4-FFF2-40B4-BE49-F238E27FC236}">
                      <a16:creationId xmlns:a16="http://schemas.microsoft.com/office/drawing/2014/main" xmlns="" id="{AEB63C2B-EE1C-40E0-8B69-AE74932B49D5}"/>
                    </a:ext>
                  </a:extLst>
                </p:cNvPr>
                <p:cNvSpPr/>
                <p:nvPr/>
              </p:nvSpPr>
              <p:spPr>
                <a:xfrm>
                  <a:off x="6918006" y="2582226"/>
                  <a:ext cx="99379" cy="89792"/>
                </a:xfrm>
                <a:custGeom>
                  <a:avLst/>
                  <a:gdLst>
                    <a:gd name="connsiteX0" fmla="*/ 84773 w 99379"/>
                    <a:gd name="connsiteY0" fmla="*/ 12383 h 89792"/>
                    <a:gd name="connsiteX1" fmla="*/ 84773 w 99379"/>
                    <a:gd name="connsiteY1" fmla="*/ 12383 h 89792"/>
                    <a:gd name="connsiteX2" fmla="*/ 80963 w 99379"/>
                    <a:gd name="connsiteY2" fmla="*/ 0 h 89792"/>
                    <a:gd name="connsiteX3" fmla="*/ 0 w 99379"/>
                    <a:gd name="connsiteY3" fmla="*/ 65723 h 89792"/>
                    <a:gd name="connsiteX4" fmla="*/ 98108 w 99379"/>
                    <a:gd name="connsiteY4" fmla="*/ 9525 h 89792"/>
                    <a:gd name="connsiteX5" fmla="*/ 84773 w 99379"/>
                    <a:gd name="connsiteY5" fmla="*/ 12383 h 89792"/>
                    <a:gd name="connsiteX6" fmla="*/ 84773 w 99379"/>
                    <a:gd name="connsiteY6" fmla="*/ 12383 h 8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379" h="89792">
                      <a:moveTo>
                        <a:pt x="84773" y="12383"/>
                      </a:moveTo>
                      <a:cubicBezTo>
                        <a:pt x="84773" y="12383"/>
                        <a:pt x="84773" y="12383"/>
                        <a:pt x="84773" y="12383"/>
                      </a:cubicBezTo>
                      <a:lnTo>
                        <a:pt x="80963" y="0"/>
                      </a:lnTo>
                      <a:cubicBezTo>
                        <a:pt x="56198" y="26670"/>
                        <a:pt x="26670" y="45720"/>
                        <a:pt x="0" y="65723"/>
                      </a:cubicBezTo>
                      <a:cubicBezTo>
                        <a:pt x="52388" y="120015"/>
                        <a:pt x="108585" y="74295"/>
                        <a:pt x="98108" y="9525"/>
                      </a:cubicBezTo>
                      <a:cubicBezTo>
                        <a:pt x="92393" y="9525"/>
                        <a:pt x="87630" y="11430"/>
                        <a:pt x="84773" y="12383"/>
                      </a:cubicBezTo>
                      <a:cubicBezTo>
                        <a:pt x="81915" y="14288"/>
                        <a:pt x="81915" y="14288"/>
                        <a:pt x="84773" y="12383"/>
                      </a:cubicBezTo>
                      <a:close/>
                    </a:path>
                  </a:pathLst>
                </a:custGeom>
                <a:solidFill>
                  <a:srgbClr val="DBBD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671" name="组合 115">
                  <a:extLst>
                    <a:ext uri="{FF2B5EF4-FFF2-40B4-BE49-F238E27FC236}">
                      <a16:creationId xmlns:a16="http://schemas.microsoft.com/office/drawing/2014/main" xmlns="" id="{6CF7464A-F562-462D-9D26-A603243EC28A}"/>
                    </a:ext>
                  </a:extLst>
                </p:cNvPr>
                <p:cNvGrpSpPr/>
                <p:nvPr/>
              </p:nvGrpSpPr>
              <p:grpSpPr>
                <a:xfrm>
                  <a:off x="6971902" y="2549687"/>
                  <a:ext cx="56312" cy="64705"/>
                  <a:chOff x="6971902" y="2549687"/>
                  <a:chExt cx="56312" cy="64705"/>
                </a:xfrm>
              </p:grpSpPr>
              <p:sp>
                <p:nvSpPr>
                  <p:cNvPr id="672" name="任意多边形 116">
                    <a:extLst>
                      <a:ext uri="{FF2B5EF4-FFF2-40B4-BE49-F238E27FC236}">
                        <a16:creationId xmlns:a16="http://schemas.microsoft.com/office/drawing/2014/main" xmlns="" id="{ECA5B253-84A6-4AFE-9FF7-837B9B0BCDF8}"/>
                      </a:ext>
                    </a:extLst>
                  </p:cNvPr>
                  <p:cNvSpPr/>
                  <p:nvPr/>
                </p:nvSpPr>
                <p:spPr>
                  <a:xfrm>
                    <a:off x="6971902" y="2551747"/>
                    <a:ext cx="54710" cy="62645"/>
                  </a:xfrm>
                  <a:custGeom>
                    <a:avLst/>
                    <a:gdLst>
                      <a:gd name="connsiteX0" fmla="*/ 4207 w 54710"/>
                      <a:gd name="connsiteY0" fmla="*/ 0 h 62645"/>
                      <a:gd name="connsiteX1" fmla="*/ 23257 w 54710"/>
                      <a:gd name="connsiteY1" fmla="*/ 61913 h 62645"/>
                      <a:gd name="connsiteX2" fmla="*/ 54690 w 54710"/>
                      <a:gd name="connsiteY2" fmla="*/ 15240 h 62645"/>
                      <a:gd name="connsiteX3" fmla="*/ 4207 w 54710"/>
                      <a:gd name="connsiteY3" fmla="*/ 0 h 62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710" h="62645">
                        <a:moveTo>
                          <a:pt x="4207" y="0"/>
                        </a:moveTo>
                        <a:cubicBezTo>
                          <a:pt x="1350" y="11430"/>
                          <a:pt x="-10080" y="55245"/>
                          <a:pt x="23257" y="61913"/>
                        </a:cubicBezTo>
                        <a:cubicBezTo>
                          <a:pt x="56595" y="69532"/>
                          <a:pt x="54690" y="15240"/>
                          <a:pt x="54690" y="15240"/>
                        </a:cubicBezTo>
                        <a:cubicBezTo>
                          <a:pt x="54690" y="15240"/>
                          <a:pt x="19447" y="3810"/>
                          <a:pt x="4207" y="0"/>
                        </a:cubicBezTo>
                        <a:close/>
                      </a:path>
                    </a:pathLst>
                  </a:custGeom>
                  <a:solidFill>
                    <a:srgbClr val="A66948">
                      <a:alpha val="4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3" name="任意多边形 117">
                    <a:extLst>
                      <a:ext uri="{FF2B5EF4-FFF2-40B4-BE49-F238E27FC236}">
                        <a16:creationId xmlns:a16="http://schemas.microsoft.com/office/drawing/2014/main" xmlns="" id="{2873B64C-088A-4477-A912-4DA4A811F14A}"/>
                      </a:ext>
                    </a:extLst>
                  </p:cNvPr>
                  <p:cNvSpPr/>
                  <p:nvPr/>
                </p:nvSpPr>
                <p:spPr>
                  <a:xfrm>
                    <a:off x="6975737" y="2549687"/>
                    <a:ext cx="52477" cy="21102"/>
                  </a:xfrm>
                  <a:custGeom>
                    <a:avLst/>
                    <a:gdLst>
                      <a:gd name="connsiteX0" fmla="*/ 8944 w 52477"/>
                      <a:gd name="connsiteY0" fmla="*/ 155 h 21102"/>
                      <a:gd name="connsiteX1" fmla="*/ 36567 w 52477"/>
                      <a:gd name="connsiteY1" fmla="*/ 20157 h 21102"/>
                      <a:gd name="connsiteX2" fmla="*/ 8944 w 52477"/>
                      <a:gd name="connsiteY2" fmla="*/ 155 h 21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2477" h="21102">
                        <a:moveTo>
                          <a:pt x="8944" y="155"/>
                        </a:moveTo>
                        <a:cubicBezTo>
                          <a:pt x="46092" y="3965"/>
                          <a:pt x="69904" y="25872"/>
                          <a:pt x="36567" y="20157"/>
                        </a:cubicBezTo>
                        <a:cubicBezTo>
                          <a:pt x="2277" y="14442"/>
                          <a:pt x="-10106" y="-1750"/>
                          <a:pt x="8944" y="155"/>
                        </a:cubicBezTo>
                        <a:close/>
                      </a:path>
                    </a:pathLst>
                  </a:custGeom>
                  <a:solidFill>
                    <a:srgbClr val="3A64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4" name="任意多边形 118">
                    <a:extLst>
                      <a:ext uri="{FF2B5EF4-FFF2-40B4-BE49-F238E27FC236}">
                        <a16:creationId xmlns:a16="http://schemas.microsoft.com/office/drawing/2014/main" xmlns="" id="{58D80B71-86E5-4ADD-A266-FFFF5ACE2906}"/>
                      </a:ext>
                    </a:extLst>
                  </p:cNvPr>
                  <p:cNvSpPr/>
                  <p:nvPr/>
                </p:nvSpPr>
                <p:spPr>
                  <a:xfrm>
                    <a:off x="6976109" y="2597863"/>
                    <a:ext cx="31432" cy="14843"/>
                  </a:xfrm>
                  <a:custGeom>
                    <a:avLst/>
                    <a:gdLst>
                      <a:gd name="connsiteX0" fmla="*/ 31433 w 31432"/>
                      <a:gd name="connsiteY0" fmla="*/ 13891 h 14843"/>
                      <a:gd name="connsiteX1" fmla="*/ 0 w 31432"/>
                      <a:gd name="connsiteY1" fmla="*/ 14843 h 14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432" h="14843">
                        <a:moveTo>
                          <a:pt x="31433" y="13891"/>
                        </a:moveTo>
                        <a:cubicBezTo>
                          <a:pt x="23813" y="-7064"/>
                          <a:pt x="1905" y="-2302"/>
                          <a:pt x="0" y="14843"/>
                        </a:cubicBezTo>
                      </a:path>
                    </a:pathLst>
                  </a:custGeom>
                  <a:noFill/>
                  <a:ln w="5966" cap="flat">
                    <a:solidFill>
                      <a:srgbClr val="452F2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1033877"/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650" name="任意多边形 119">
                <a:extLst>
                  <a:ext uri="{FF2B5EF4-FFF2-40B4-BE49-F238E27FC236}">
                    <a16:creationId xmlns:a16="http://schemas.microsoft.com/office/drawing/2014/main" xmlns="" id="{02A5EAEB-CD50-4E4A-BB77-5635EE92758E}"/>
                  </a:ext>
                </a:extLst>
              </p:cNvPr>
              <p:cNvSpPr/>
              <p:nvPr/>
            </p:nvSpPr>
            <p:spPr>
              <a:xfrm>
                <a:off x="6965172" y="3111799"/>
                <a:ext cx="221612" cy="41457"/>
              </a:xfrm>
              <a:custGeom>
                <a:avLst/>
                <a:gdLst>
                  <a:gd name="connsiteX0" fmla="*/ 3317 w 221612"/>
                  <a:gd name="connsiteY0" fmla="*/ 17 h 41457"/>
                  <a:gd name="connsiteX1" fmla="*/ 219534 w 221612"/>
                  <a:gd name="connsiteY1" fmla="*/ 26687 h 41457"/>
                  <a:gd name="connsiteX2" fmla="*/ 85232 w 221612"/>
                  <a:gd name="connsiteY2" fmla="*/ 40975 h 41457"/>
                  <a:gd name="connsiteX3" fmla="*/ 3317 w 221612"/>
                  <a:gd name="connsiteY3" fmla="*/ 17 h 4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612" h="41457">
                    <a:moveTo>
                      <a:pt x="3317" y="17"/>
                    </a:moveTo>
                    <a:cubicBezTo>
                      <a:pt x="19509" y="970"/>
                      <a:pt x="200484" y="20972"/>
                      <a:pt x="219534" y="26687"/>
                    </a:cubicBezTo>
                    <a:cubicBezTo>
                      <a:pt x="237632" y="33355"/>
                      <a:pt x="132857" y="43832"/>
                      <a:pt x="85232" y="40975"/>
                    </a:cubicBezTo>
                    <a:cubicBezTo>
                      <a:pt x="45227" y="38117"/>
                      <a:pt x="-14780" y="-935"/>
                      <a:pt x="3317" y="17"/>
                    </a:cubicBezTo>
                    <a:close/>
                  </a:path>
                </a:pathLst>
              </a:custGeom>
              <a:solidFill>
                <a:srgbClr val="D478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任意多边形 120">
                <a:extLst>
                  <a:ext uri="{FF2B5EF4-FFF2-40B4-BE49-F238E27FC236}">
                    <a16:creationId xmlns:a16="http://schemas.microsoft.com/office/drawing/2014/main" xmlns="" id="{6426C0E8-D6F5-4168-A8D2-3E6888BA7D60}"/>
                  </a:ext>
                </a:extLst>
              </p:cNvPr>
              <p:cNvSpPr/>
              <p:nvPr/>
            </p:nvSpPr>
            <p:spPr>
              <a:xfrm>
                <a:off x="6928484" y="2327207"/>
                <a:ext cx="444670" cy="433137"/>
              </a:xfrm>
              <a:custGeom>
                <a:avLst/>
                <a:gdLst>
                  <a:gd name="connsiteX0" fmla="*/ 57150 w 444670"/>
                  <a:gd name="connsiteY0" fmla="*/ 140720 h 433137"/>
                  <a:gd name="connsiteX1" fmla="*/ 225743 w 444670"/>
                  <a:gd name="connsiteY1" fmla="*/ 262640 h 433137"/>
                  <a:gd name="connsiteX2" fmla="*/ 323850 w 444670"/>
                  <a:gd name="connsiteY2" fmla="*/ 433137 h 433137"/>
                  <a:gd name="connsiteX3" fmla="*/ 416243 w 444670"/>
                  <a:gd name="connsiteY3" fmla="*/ 330267 h 433137"/>
                  <a:gd name="connsiteX4" fmla="*/ 401955 w 444670"/>
                  <a:gd name="connsiteY4" fmla="*/ 76902 h 433137"/>
                  <a:gd name="connsiteX5" fmla="*/ 152400 w 444670"/>
                  <a:gd name="connsiteY5" fmla="*/ 17847 h 433137"/>
                  <a:gd name="connsiteX6" fmla="*/ 58103 w 444670"/>
                  <a:gd name="connsiteY6" fmla="*/ 97857 h 433137"/>
                  <a:gd name="connsiteX7" fmla="*/ 0 w 444670"/>
                  <a:gd name="connsiteY7" fmla="*/ 145482 h 433137"/>
                  <a:gd name="connsiteX8" fmla="*/ 57150 w 444670"/>
                  <a:gd name="connsiteY8" fmla="*/ 140720 h 433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4670" h="433137">
                    <a:moveTo>
                      <a:pt x="57150" y="140720"/>
                    </a:moveTo>
                    <a:cubicBezTo>
                      <a:pt x="118110" y="233112"/>
                      <a:pt x="205740" y="263592"/>
                      <a:pt x="225743" y="262640"/>
                    </a:cubicBezTo>
                    <a:cubicBezTo>
                      <a:pt x="247650" y="362652"/>
                      <a:pt x="262890" y="415992"/>
                      <a:pt x="323850" y="433137"/>
                    </a:cubicBezTo>
                    <a:cubicBezTo>
                      <a:pt x="365760" y="418850"/>
                      <a:pt x="395288" y="370272"/>
                      <a:pt x="416243" y="330267"/>
                    </a:cubicBezTo>
                    <a:cubicBezTo>
                      <a:pt x="432435" y="298835"/>
                      <a:pt x="478155" y="180725"/>
                      <a:pt x="401955" y="76902"/>
                    </a:cubicBezTo>
                    <a:cubicBezTo>
                      <a:pt x="325755" y="-26920"/>
                      <a:pt x="190500" y="-2155"/>
                      <a:pt x="152400" y="17847"/>
                    </a:cubicBezTo>
                    <a:cubicBezTo>
                      <a:pt x="114300" y="38802"/>
                      <a:pt x="88583" y="63567"/>
                      <a:pt x="58103" y="97857"/>
                    </a:cubicBezTo>
                    <a:cubicBezTo>
                      <a:pt x="30480" y="128337"/>
                      <a:pt x="11430" y="154055"/>
                      <a:pt x="0" y="145482"/>
                    </a:cubicBezTo>
                    <a:cubicBezTo>
                      <a:pt x="38100" y="188345"/>
                      <a:pt x="57150" y="140720"/>
                      <a:pt x="57150" y="140720"/>
                    </a:cubicBezTo>
                    <a:close/>
                  </a:path>
                </a:pathLst>
              </a:custGeom>
              <a:solidFill>
                <a:srgbClr val="3A64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任意多边形 121">
                <a:extLst>
                  <a:ext uri="{FF2B5EF4-FFF2-40B4-BE49-F238E27FC236}">
                    <a16:creationId xmlns:a16="http://schemas.microsoft.com/office/drawing/2014/main" xmlns="" id="{88BB6A81-3E9C-4F75-8D1A-F1D0F4407B06}"/>
                  </a:ext>
                </a:extLst>
              </p:cNvPr>
              <p:cNvSpPr/>
              <p:nvPr/>
            </p:nvSpPr>
            <p:spPr>
              <a:xfrm>
                <a:off x="7138789" y="2582504"/>
                <a:ext cx="92786" cy="111839"/>
              </a:xfrm>
              <a:custGeom>
                <a:avLst/>
                <a:gdLst>
                  <a:gd name="connsiteX0" fmla="*/ 1150 w 92786"/>
                  <a:gd name="connsiteY0" fmla="*/ 47347 h 111839"/>
                  <a:gd name="connsiteX1" fmla="*/ 36392 w 92786"/>
                  <a:gd name="connsiteY1" fmla="*/ 111165 h 111839"/>
                  <a:gd name="connsiteX2" fmla="*/ 91637 w 92786"/>
                  <a:gd name="connsiteY2" fmla="*/ 64492 h 111839"/>
                  <a:gd name="connsiteX3" fmla="*/ 56395 w 92786"/>
                  <a:gd name="connsiteY3" fmla="*/ 675 h 111839"/>
                  <a:gd name="connsiteX4" fmla="*/ 1150 w 92786"/>
                  <a:gd name="connsiteY4" fmla="*/ 47347 h 111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86" h="111839">
                    <a:moveTo>
                      <a:pt x="1150" y="47347"/>
                    </a:moveTo>
                    <a:cubicBezTo>
                      <a:pt x="-4565" y="77827"/>
                      <a:pt x="11627" y="106402"/>
                      <a:pt x="36392" y="111165"/>
                    </a:cubicBezTo>
                    <a:cubicBezTo>
                      <a:pt x="61157" y="115927"/>
                      <a:pt x="85922" y="94972"/>
                      <a:pt x="91637" y="64492"/>
                    </a:cubicBezTo>
                    <a:cubicBezTo>
                      <a:pt x="97352" y="34012"/>
                      <a:pt x="81160" y="5437"/>
                      <a:pt x="56395" y="675"/>
                    </a:cubicBezTo>
                    <a:cubicBezTo>
                      <a:pt x="31630" y="-4088"/>
                      <a:pt x="6865" y="16867"/>
                      <a:pt x="1150" y="47347"/>
                    </a:cubicBez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任意多边形 122">
                <a:extLst>
                  <a:ext uri="{FF2B5EF4-FFF2-40B4-BE49-F238E27FC236}">
                    <a16:creationId xmlns:a16="http://schemas.microsoft.com/office/drawing/2014/main" xmlns="" id="{F01B3DB5-449A-4BBF-90A6-BB05F9044173}"/>
                  </a:ext>
                </a:extLst>
              </p:cNvPr>
              <p:cNvSpPr/>
              <p:nvPr/>
            </p:nvSpPr>
            <p:spPr>
              <a:xfrm>
                <a:off x="7113501" y="2551747"/>
                <a:ext cx="47462" cy="200024"/>
              </a:xfrm>
              <a:custGeom>
                <a:avLst/>
                <a:gdLst>
                  <a:gd name="connsiteX0" fmla="*/ 35963 w 47462"/>
                  <a:gd name="connsiteY0" fmla="*/ 0 h 200024"/>
                  <a:gd name="connsiteX1" fmla="*/ 10245 w 47462"/>
                  <a:gd name="connsiteY1" fmla="*/ 200025 h 200024"/>
                  <a:gd name="connsiteX2" fmla="*/ 15008 w 47462"/>
                  <a:gd name="connsiteY2" fmla="*/ 100965 h 200024"/>
                  <a:gd name="connsiteX3" fmla="*/ 35963 w 47462"/>
                  <a:gd name="connsiteY3" fmla="*/ 0 h 20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462" h="200024">
                    <a:moveTo>
                      <a:pt x="35963" y="0"/>
                    </a:moveTo>
                    <a:cubicBezTo>
                      <a:pt x="76920" y="51435"/>
                      <a:pt x="-5947" y="118110"/>
                      <a:pt x="10245" y="200025"/>
                    </a:cubicBezTo>
                    <a:cubicBezTo>
                      <a:pt x="-4995" y="169545"/>
                      <a:pt x="-3090" y="145732"/>
                      <a:pt x="15008" y="100965"/>
                    </a:cubicBezTo>
                    <a:cubicBezTo>
                      <a:pt x="44535" y="29527"/>
                      <a:pt x="35963" y="0"/>
                      <a:pt x="35963" y="0"/>
                    </a:cubicBezTo>
                    <a:close/>
                  </a:path>
                </a:pathLst>
              </a:custGeom>
              <a:solidFill>
                <a:srgbClr val="3A64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任意多边形 123">
                <a:extLst>
                  <a:ext uri="{FF2B5EF4-FFF2-40B4-BE49-F238E27FC236}">
                    <a16:creationId xmlns:a16="http://schemas.microsoft.com/office/drawing/2014/main" xmlns="" id="{06914631-2354-4CA9-8DD4-E39E92936766}"/>
                  </a:ext>
                </a:extLst>
              </p:cNvPr>
              <p:cNvSpPr/>
              <p:nvPr/>
            </p:nvSpPr>
            <p:spPr>
              <a:xfrm>
                <a:off x="7107058" y="2555557"/>
                <a:ext cx="42230" cy="135254"/>
              </a:xfrm>
              <a:custGeom>
                <a:avLst/>
                <a:gdLst>
                  <a:gd name="connsiteX0" fmla="*/ 36691 w 42230"/>
                  <a:gd name="connsiteY0" fmla="*/ 0 h 135254"/>
                  <a:gd name="connsiteX1" fmla="*/ 4306 w 42230"/>
                  <a:gd name="connsiteY1" fmla="*/ 135255 h 135254"/>
                  <a:gd name="connsiteX2" fmla="*/ 14783 w 42230"/>
                  <a:gd name="connsiteY2" fmla="*/ 67627 h 135254"/>
                  <a:gd name="connsiteX3" fmla="*/ 36691 w 42230"/>
                  <a:gd name="connsiteY3" fmla="*/ 0 h 135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30" h="135254">
                    <a:moveTo>
                      <a:pt x="36691" y="0"/>
                    </a:moveTo>
                    <a:cubicBezTo>
                      <a:pt x="60503" y="38100"/>
                      <a:pt x="-457" y="78105"/>
                      <a:pt x="4306" y="135255"/>
                    </a:cubicBezTo>
                    <a:cubicBezTo>
                      <a:pt x="-3315" y="113347"/>
                      <a:pt x="-1409" y="97155"/>
                      <a:pt x="14783" y="67627"/>
                    </a:cubicBezTo>
                    <a:cubicBezTo>
                      <a:pt x="39548" y="20955"/>
                      <a:pt x="36691" y="0"/>
                      <a:pt x="36691" y="0"/>
                    </a:cubicBezTo>
                    <a:close/>
                  </a:path>
                </a:pathLst>
              </a:custGeom>
              <a:solidFill>
                <a:srgbClr val="3A64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任意多边形 124">
                <a:extLst>
                  <a:ext uri="{FF2B5EF4-FFF2-40B4-BE49-F238E27FC236}">
                    <a16:creationId xmlns:a16="http://schemas.microsoft.com/office/drawing/2014/main" xmlns="" id="{47191973-BE90-4C3A-803E-EB6991E32B7D}"/>
                  </a:ext>
                </a:extLst>
              </p:cNvPr>
              <p:cNvSpPr/>
              <p:nvPr/>
            </p:nvSpPr>
            <p:spPr>
              <a:xfrm>
                <a:off x="6993254" y="2685096"/>
                <a:ext cx="52473" cy="42916"/>
              </a:xfrm>
              <a:custGeom>
                <a:avLst/>
                <a:gdLst>
                  <a:gd name="connsiteX0" fmla="*/ 51435 w 52473"/>
                  <a:gd name="connsiteY0" fmla="*/ 0 h 42916"/>
                  <a:gd name="connsiteX1" fmla="*/ 50482 w 52473"/>
                  <a:gd name="connsiteY1" fmla="*/ 20003 h 42916"/>
                  <a:gd name="connsiteX2" fmla="*/ 38100 w 52473"/>
                  <a:gd name="connsiteY2" fmla="*/ 36195 h 42916"/>
                  <a:gd name="connsiteX3" fmla="*/ 0 w 52473"/>
                  <a:gd name="connsiteY3" fmla="*/ 40005 h 42916"/>
                  <a:gd name="connsiteX4" fmla="*/ 36195 w 52473"/>
                  <a:gd name="connsiteY4" fmla="*/ 32385 h 42916"/>
                  <a:gd name="connsiteX5" fmla="*/ 47625 w 52473"/>
                  <a:gd name="connsiteY5" fmla="*/ 18098 h 42916"/>
                  <a:gd name="connsiteX6" fmla="*/ 51435 w 52473"/>
                  <a:gd name="connsiteY6" fmla="*/ 0 h 4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473" h="42916">
                    <a:moveTo>
                      <a:pt x="51435" y="0"/>
                    </a:moveTo>
                    <a:cubicBezTo>
                      <a:pt x="53340" y="6668"/>
                      <a:pt x="52388" y="13335"/>
                      <a:pt x="50482" y="20003"/>
                    </a:cubicBezTo>
                    <a:cubicBezTo>
                      <a:pt x="48577" y="26670"/>
                      <a:pt x="43815" y="32385"/>
                      <a:pt x="38100" y="36195"/>
                    </a:cubicBezTo>
                    <a:cubicBezTo>
                      <a:pt x="26670" y="43815"/>
                      <a:pt x="11430" y="44768"/>
                      <a:pt x="0" y="40005"/>
                    </a:cubicBezTo>
                    <a:cubicBezTo>
                      <a:pt x="12382" y="40958"/>
                      <a:pt x="25717" y="40005"/>
                      <a:pt x="36195" y="32385"/>
                    </a:cubicBezTo>
                    <a:cubicBezTo>
                      <a:pt x="40957" y="28575"/>
                      <a:pt x="44767" y="23813"/>
                      <a:pt x="47625" y="18098"/>
                    </a:cubicBezTo>
                    <a:cubicBezTo>
                      <a:pt x="50482" y="13335"/>
                      <a:pt x="51435" y="6668"/>
                      <a:pt x="51435" y="0"/>
                    </a:cubicBezTo>
                    <a:close/>
                  </a:path>
                </a:pathLst>
              </a:custGeom>
              <a:solidFill>
                <a:srgbClr val="6E3F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任意多边形 125">
                <a:extLst>
                  <a:ext uri="{FF2B5EF4-FFF2-40B4-BE49-F238E27FC236}">
                    <a16:creationId xmlns:a16="http://schemas.microsoft.com/office/drawing/2014/main" xmlns="" id="{4DC0E719-8C6B-46C8-906F-5AA5EC49B1EF}"/>
                  </a:ext>
                </a:extLst>
              </p:cNvPr>
              <p:cNvSpPr/>
              <p:nvPr/>
            </p:nvSpPr>
            <p:spPr>
              <a:xfrm>
                <a:off x="7173277" y="3489959"/>
                <a:ext cx="174307" cy="295275"/>
              </a:xfrm>
              <a:custGeom>
                <a:avLst/>
                <a:gdLst>
                  <a:gd name="connsiteX0" fmla="*/ 123825 w 174307"/>
                  <a:gd name="connsiteY0" fmla="*/ 40958 h 295275"/>
                  <a:gd name="connsiteX1" fmla="*/ 63817 w 174307"/>
                  <a:gd name="connsiteY1" fmla="*/ 99060 h 295275"/>
                  <a:gd name="connsiteX2" fmla="*/ 0 w 174307"/>
                  <a:gd name="connsiteY2" fmla="*/ 161925 h 295275"/>
                  <a:gd name="connsiteX3" fmla="*/ 8572 w 174307"/>
                  <a:gd name="connsiteY3" fmla="*/ 175260 h 295275"/>
                  <a:gd name="connsiteX4" fmla="*/ 78105 w 174307"/>
                  <a:gd name="connsiteY4" fmla="*/ 130493 h 295275"/>
                  <a:gd name="connsiteX5" fmla="*/ 74295 w 174307"/>
                  <a:gd name="connsiteY5" fmla="*/ 205740 h 295275"/>
                  <a:gd name="connsiteX6" fmla="*/ 63817 w 174307"/>
                  <a:gd name="connsiteY6" fmla="*/ 287655 h 295275"/>
                  <a:gd name="connsiteX7" fmla="*/ 80963 w 174307"/>
                  <a:gd name="connsiteY7" fmla="*/ 292418 h 295275"/>
                  <a:gd name="connsiteX8" fmla="*/ 106680 w 174307"/>
                  <a:gd name="connsiteY8" fmla="*/ 199073 h 295275"/>
                  <a:gd name="connsiteX9" fmla="*/ 101917 w 174307"/>
                  <a:gd name="connsiteY9" fmla="*/ 295275 h 295275"/>
                  <a:gd name="connsiteX10" fmla="*/ 110490 w 174307"/>
                  <a:gd name="connsiteY10" fmla="*/ 295275 h 295275"/>
                  <a:gd name="connsiteX11" fmla="*/ 132397 w 174307"/>
                  <a:gd name="connsiteY11" fmla="*/ 207645 h 295275"/>
                  <a:gd name="connsiteX12" fmla="*/ 140017 w 174307"/>
                  <a:gd name="connsiteY12" fmla="*/ 278130 h 295275"/>
                  <a:gd name="connsiteX13" fmla="*/ 152400 w 174307"/>
                  <a:gd name="connsiteY13" fmla="*/ 274320 h 295275"/>
                  <a:gd name="connsiteX14" fmla="*/ 157163 w 174307"/>
                  <a:gd name="connsiteY14" fmla="*/ 208598 h 295275"/>
                  <a:gd name="connsiteX15" fmla="*/ 159067 w 174307"/>
                  <a:gd name="connsiteY15" fmla="*/ 246698 h 295275"/>
                  <a:gd name="connsiteX16" fmla="*/ 167640 w 174307"/>
                  <a:gd name="connsiteY16" fmla="*/ 241935 h 295275"/>
                  <a:gd name="connsiteX17" fmla="*/ 168592 w 174307"/>
                  <a:gd name="connsiteY17" fmla="*/ 156210 h 295275"/>
                  <a:gd name="connsiteX18" fmla="*/ 166688 w 174307"/>
                  <a:gd name="connsiteY18" fmla="*/ 60960 h 295275"/>
                  <a:gd name="connsiteX19" fmla="*/ 174307 w 174307"/>
                  <a:gd name="connsiteY19" fmla="*/ 32385 h 295275"/>
                  <a:gd name="connsiteX20" fmla="*/ 143828 w 174307"/>
                  <a:gd name="connsiteY20" fmla="*/ 0 h 295275"/>
                  <a:gd name="connsiteX21" fmla="*/ 123825 w 174307"/>
                  <a:gd name="connsiteY21" fmla="*/ 4095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307" h="295275">
                    <a:moveTo>
                      <a:pt x="123825" y="40958"/>
                    </a:moveTo>
                    <a:cubicBezTo>
                      <a:pt x="122872" y="46673"/>
                      <a:pt x="63817" y="99060"/>
                      <a:pt x="63817" y="99060"/>
                    </a:cubicBezTo>
                    <a:lnTo>
                      <a:pt x="0" y="161925"/>
                    </a:lnTo>
                    <a:lnTo>
                      <a:pt x="8572" y="175260"/>
                    </a:lnTo>
                    <a:lnTo>
                      <a:pt x="78105" y="130493"/>
                    </a:lnTo>
                    <a:lnTo>
                      <a:pt x="74295" y="205740"/>
                    </a:lnTo>
                    <a:lnTo>
                      <a:pt x="63817" y="287655"/>
                    </a:lnTo>
                    <a:lnTo>
                      <a:pt x="80963" y="292418"/>
                    </a:lnTo>
                    <a:lnTo>
                      <a:pt x="106680" y="199073"/>
                    </a:lnTo>
                    <a:lnTo>
                      <a:pt x="101917" y="295275"/>
                    </a:lnTo>
                    <a:lnTo>
                      <a:pt x="110490" y="295275"/>
                    </a:lnTo>
                    <a:lnTo>
                      <a:pt x="132397" y="207645"/>
                    </a:lnTo>
                    <a:lnTo>
                      <a:pt x="140017" y="278130"/>
                    </a:lnTo>
                    <a:lnTo>
                      <a:pt x="152400" y="274320"/>
                    </a:lnTo>
                    <a:lnTo>
                      <a:pt x="157163" y="208598"/>
                    </a:lnTo>
                    <a:lnTo>
                      <a:pt x="159067" y="246698"/>
                    </a:lnTo>
                    <a:lnTo>
                      <a:pt x="167640" y="241935"/>
                    </a:lnTo>
                    <a:lnTo>
                      <a:pt x="168592" y="156210"/>
                    </a:lnTo>
                    <a:lnTo>
                      <a:pt x="166688" y="60960"/>
                    </a:lnTo>
                    <a:lnTo>
                      <a:pt x="174307" y="32385"/>
                    </a:lnTo>
                    <a:lnTo>
                      <a:pt x="143828" y="0"/>
                    </a:lnTo>
                    <a:lnTo>
                      <a:pt x="123825" y="40958"/>
                    </a:ln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任意多边形 126">
                <a:extLst>
                  <a:ext uri="{FF2B5EF4-FFF2-40B4-BE49-F238E27FC236}">
                    <a16:creationId xmlns:a16="http://schemas.microsoft.com/office/drawing/2014/main" xmlns="" id="{ADA48B95-DFE5-4B72-8116-C575EDBA355B}"/>
                  </a:ext>
                </a:extLst>
              </p:cNvPr>
              <p:cNvSpPr/>
              <p:nvPr/>
            </p:nvSpPr>
            <p:spPr>
              <a:xfrm>
                <a:off x="7279956" y="3214803"/>
                <a:ext cx="187100" cy="369544"/>
              </a:xfrm>
              <a:custGeom>
                <a:avLst/>
                <a:gdLst>
                  <a:gd name="connsiteX0" fmla="*/ 185738 w 187100"/>
                  <a:gd name="connsiteY0" fmla="*/ 49413 h 369544"/>
                  <a:gd name="connsiteX1" fmla="*/ 58103 w 187100"/>
                  <a:gd name="connsiteY1" fmla="*/ 369453 h 369544"/>
                  <a:gd name="connsiteX2" fmla="*/ 0 w 187100"/>
                  <a:gd name="connsiteY2" fmla="*/ 337068 h 369544"/>
                  <a:gd name="connsiteX3" fmla="*/ 90488 w 187100"/>
                  <a:gd name="connsiteY3" fmla="*/ 37983 h 369544"/>
                  <a:gd name="connsiteX4" fmla="*/ 91440 w 187100"/>
                  <a:gd name="connsiteY4" fmla="*/ 36078 h 369544"/>
                  <a:gd name="connsiteX5" fmla="*/ 185738 w 187100"/>
                  <a:gd name="connsiteY5" fmla="*/ 49413 h 36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100" h="369544">
                    <a:moveTo>
                      <a:pt x="185738" y="49413"/>
                    </a:moveTo>
                    <a:cubicBezTo>
                      <a:pt x="161925" y="109421"/>
                      <a:pt x="69533" y="334211"/>
                      <a:pt x="58103" y="369453"/>
                    </a:cubicBezTo>
                    <a:cubicBezTo>
                      <a:pt x="32385" y="371358"/>
                      <a:pt x="2858" y="342783"/>
                      <a:pt x="0" y="337068"/>
                    </a:cubicBezTo>
                    <a:cubicBezTo>
                      <a:pt x="0" y="337068"/>
                      <a:pt x="81915" y="61796"/>
                      <a:pt x="90488" y="37983"/>
                    </a:cubicBezTo>
                    <a:cubicBezTo>
                      <a:pt x="90488" y="37983"/>
                      <a:pt x="90488" y="37031"/>
                      <a:pt x="91440" y="36078"/>
                    </a:cubicBezTo>
                    <a:cubicBezTo>
                      <a:pt x="122873" y="-25834"/>
                      <a:pt x="198120" y="836"/>
                      <a:pt x="185738" y="49413"/>
                    </a:cubicBez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任意多边形 127">
                <a:extLst>
                  <a:ext uri="{FF2B5EF4-FFF2-40B4-BE49-F238E27FC236}">
                    <a16:creationId xmlns:a16="http://schemas.microsoft.com/office/drawing/2014/main" xmlns="" id="{CBB62146-D42D-490C-8A9C-498C56F6446B}"/>
                  </a:ext>
                </a:extLst>
              </p:cNvPr>
              <p:cNvSpPr/>
              <p:nvPr/>
            </p:nvSpPr>
            <p:spPr>
              <a:xfrm>
                <a:off x="7320007" y="2867024"/>
                <a:ext cx="147062" cy="432546"/>
              </a:xfrm>
              <a:custGeom>
                <a:avLst/>
                <a:gdLst>
                  <a:gd name="connsiteX0" fmla="*/ 26624 w 147062"/>
                  <a:gd name="connsiteY0" fmla="*/ 0 h 432546"/>
                  <a:gd name="connsiteX1" fmla="*/ 130447 w 147062"/>
                  <a:gd name="connsiteY1" fmla="*/ 240030 h 432546"/>
                  <a:gd name="connsiteX2" fmla="*/ 146639 w 147062"/>
                  <a:gd name="connsiteY2" fmla="*/ 376238 h 432546"/>
                  <a:gd name="connsiteX3" fmla="*/ 146639 w 147062"/>
                  <a:gd name="connsiteY3" fmla="*/ 390525 h 432546"/>
                  <a:gd name="connsiteX4" fmla="*/ 54247 w 147062"/>
                  <a:gd name="connsiteY4" fmla="*/ 410528 h 432546"/>
                  <a:gd name="connsiteX5" fmla="*/ 19957 w 147062"/>
                  <a:gd name="connsiteY5" fmla="*/ 276225 h 432546"/>
                  <a:gd name="connsiteX6" fmla="*/ 26624 w 147062"/>
                  <a:gd name="connsiteY6" fmla="*/ 0 h 43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62" h="432546">
                    <a:moveTo>
                      <a:pt x="26624" y="0"/>
                    </a:moveTo>
                    <a:cubicBezTo>
                      <a:pt x="109492" y="25717"/>
                      <a:pt x="126637" y="211455"/>
                      <a:pt x="130447" y="240030"/>
                    </a:cubicBezTo>
                    <a:cubicBezTo>
                      <a:pt x="134257" y="268605"/>
                      <a:pt x="146639" y="355283"/>
                      <a:pt x="146639" y="376238"/>
                    </a:cubicBezTo>
                    <a:cubicBezTo>
                      <a:pt x="146639" y="378142"/>
                      <a:pt x="147592" y="382905"/>
                      <a:pt x="146639" y="390525"/>
                    </a:cubicBezTo>
                    <a:cubicBezTo>
                      <a:pt x="140924" y="441008"/>
                      <a:pt x="63772" y="443865"/>
                      <a:pt x="54247" y="410528"/>
                    </a:cubicBezTo>
                    <a:cubicBezTo>
                      <a:pt x="45674" y="378142"/>
                      <a:pt x="28530" y="309563"/>
                      <a:pt x="19957" y="276225"/>
                    </a:cubicBezTo>
                    <a:cubicBezTo>
                      <a:pt x="11385" y="240983"/>
                      <a:pt x="-23858" y="73342"/>
                      <a:pt x="26624" y="0"/>
                    </a:cubicBez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59" name="组合 128">
                <a:extLst>
                  <a:ext uri="{FF2B5EF4-FFF2-40B4-BE49-F238E27FC236}">
                    <a16:creationId xmlns:a16="http://schemas.microsoft.com/office/drawing/2014/main" xmlns="" id="{6CF7464A-F562-462D-9D26-A603243EC28A}"/>
                  </a:ext>
                </a:extLst>
              </p:cNvPr>
              <p:cNvGrpSpPr/>
              <p:nvPr/>
            </p:nvGrpSpPr>
            <p:grpSpPr>
              <a:xfrm>
                <a:off x="6307454" y="3098180"/>
                <a:ext cx="522498" cy="362623"/>
                <a:chOff x="6307454" y="3098180"/>
                <a:chExt cx="522498" cy="362623"/>
              </a:xfrm>
            </p:grpSpPr>
            <p:sp>
              <p:nvSpPr>
                <p:cNvPr id="661" name="任意多边形 129">
                  <a:extLst>
                    <a:ext uri="{FF2B5EF4-FFF2-40B4-BE49-F238E27FC236}">
                      <a16:creationId xmlns:a16="http://schemas.microsoft.com/office/drawing/2014/main" xmlns="" id="{9B8BF0BA-32F5-4CCF-83F5-029DD9935AE8}"/>
                    </a:ext>
                  </a:extLst>
                </p:cNvPr>
                <p:cNvSpPr/>
                <p:nvPr/>
              </p:nvSpPr>
              <p:spPr>
                <a:xfrm>
                  <a:off x="6313169" y="3341369"/>
                  <a:ext cx="190500" cy="87802"/>
                </a:xfrm>
                <a:custGeom>
                  <a:avLst/>
                  <a:gdLst>
                    <a:gd name="connsiteX0" fmla="*/ 180975 w 190500"/>
                    <a:gd name="connsiteY0" fmla="*/ 41910 h 87802"/>
                    <a:gd name="connsiteX1" fmla="*/ 45720 w 190500"/>
                    <a:gd name="connsiteY1" fmla="*/ 0 h 87802"/>
                    <a:gd name="connsiteX2" fmla="*/ 0 w 190500"/>
                    <a:gd name="connsiteY2" fmla="*/ 28575 h 87802"/>
                    <a:gd name="connsiteX3" fmla="*/ 190500 w 190500"/>
                    <a:gd name="connsiteY3" fmla="*/ 69533 h 87802"/>
                    <a:gd name="connsiteX4" fmla="*/ 180975 w 190500"/>
                    <a:gd name="connsiteY4" fmla="*/ 41910 h 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0" h="87802">
                      <a:moveTo>
                        <a:pt x="180975" y="41910"/>
                      </a:moveTo>
                      <a:cubicBezTo>
                        <a:pt x="125730" y="64770"/>
                        <a:pt x="72390" y="39052"/>
                        <a:pt x="45720" y="0"/>
                      </a:cubicBezTo>
                      <a:cubicBezTo>
                        <a:pt x="20002" y="10477"/>
                        <a:pt x="0" y="28575"/>
                        <a:pt x="0" y="28575"/>
                      </a:cubicBezTo>
                      <a:cubicBezTo>
                        <a:pt x="0" y="28575"/>
                        <a:pt x="52388" y="127635"/>
                        <a:pt x="190500" y="69533"/>
                      </a:cubicBezTo>
                      <a:cubicBezTo>
                        <a:pt x="187642" y="49530"/>
                        <a:pt x="180975" y="41910"/>
                        <a:pt x="180975" y="41910"/>
                      </a:cubicBezTo>
                      <a:close/>
                    </a:path>
                  </a:pathLst>
                </a:custGeom>
                <a:solidFill>
                  <a:srgbClr val="2075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任意多边形 130">
                  <a:extLst>
                    <a:ext uri="{FF2B5EF4-FFF2-40B4-BE49-F238E27FC236}">
                      <a16:creationId xmlns:a16="http://schemas.microsoft.com/office/drawing/2014/main" xmlns="" id="{C0A3ED34-D84C-44C3-96F5-EEEF083D35E7}"/>
                    </a:ext>
                  </a:extLst>
                </p:cNvPr>
                <p:cNvSpPr/>
                <p:nvPr/>
              </p:nvSpPr>
              <p:spPr>
                <a:xfrm>
                  <a:off x="6307454" y="3338512"/>
                  <a:ext cx="55245" cy="34290"/>
                </a:xfrm>
                <a:custGeom>
                  <a:avLst/>
                  <a:gdLst>
                    <a:gd name="connsiteX0" fmla="*/ 0 w 55245"/>
                    <a:gd name="connsiteY0" fmla="*/ 34290 h 34290"/>
                    <a:gd name="connsiteX1" fmla="*/ 55245 w 55245"/>
                    <a:gd name="connsiteY1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245" h="34290">
                      <a:moveTo>
                        <a:pt x="0" y="34290"/>
                      </a:moveTo>
                      <a:cubicBezTo>
                        <a:pt x="0" y="34290"/>
                        <a:pt x="37148" y="8572"/>
                        <a:pt x="55245" y="0"/>
                      </a:cubicBezTo>
                    </a:path>
                  </a:pathLst>
                </a:custGeom>
                <a:noFill/>
                <a:ln w="10312" cap="rnd">
                  <a:solidFill>
                    <a:srgbClr val="16535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任意多边形 131">
                  <a:extLst>
                    <a:ext uri="{FF2B5EF4-FFF2-40B4-BE49-F238E27FC236}">
                      <a16:creationId xmlns:a16="http://schemas.microsoft.com/office/drawing/2014/main" xmlns="" id="{BE03568F-12BE-4162-B684-A29A56F22FDC}"/>
                    </a:ext>
                  </a:extLst>
                </p:cNvPr>
                <p:cNvSpPr/>
                <p:nvPr/>
              </p:nvSpPr>
              <p:spPr>
                <a:xfrm>
                  <a:off x="6428421" y="3383279"/>
                  <a:ext cx="75247" cy="44767"/>
                </a:xfrm>
                <a:custGeom>
                  <a:avLst/>
                  <a:gdLst>
                    <a:gd name="connsiteX0" fmla="*/ 65723 w 75247"/>
                    <a:gd name="connsiteY0" fmla="*/ 0 h 44767"/>
                    <a:gd name="connsiteX1" fmla="*/ 24765 w 75247"/>
                    <a:gd name="connsiteY1" fmla="*/ 8573 h 44767"/>
                    <a:gd name="connsiteX2" fmla="*/ 0 w 75247"/>
                    <a:gd name="connsiteY2" fmla="*/ 44767 h 44767"/>
                    <a:gd name="connsiteX3" fmla="*/ 75248 w 75247"/>
                    <a:gd name="connsiteY3" fmla="*/ 26670 h 44767"/>
                    <a:gd name="connsiteX4" fmla="*/ 65723 w 75247"/>
                    <a:gd name="connsiteY4" fmla="*/ 0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44767">
                      <a:moveTo>
                        <a:pt x="65723" y="0"/>
                      </a:moveTo>
                      <a:cubicBezTo>
                        <a:pt x="51435" y="5715"/>
                        <a:pt x="38100" y="8573"/>
                        <a:pt x="24765" y="8573"/>
                      </a:cubicBezTo>
                      <a:cubicBezTo>
                        <a:pt x="20003" y="21908"/>
                        <a:pt x="11430" y="35242"/>
                        <a:pt x="0" y="44767"/>
                      </a:cubicBezTo>
                      <a:cubicBezTo>
                        <a:pt x="21908" y="43815"/>
                        <a:pt x="46673" y="39053"/>
                        <a:pt x="75248" y="26670"/>
                      </a:cubicBezTo>
                      <a:cubicBezTo>
                        <a:pt x="72390" y="7620"/>
                        <a:pt x="65723" y="0"/>
                        <a:pt x="65723" y="0"/>
                      </a:cubicBezTo>
                      <a:close/>
                    </a:path>
                  </a:pathLst>
                </a:custGeom>
                <a:solidFill>
                  <a:srgbClr val="1B62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4" name="任意多边形 132">
                  <a:extLst>
                    <a:ext uri="{FF2B5EF4-FFF2-40B4-BE49-F238E27FC236}">
                      <a16:creationId xmlns:a16="http://schemas.microsoft.com/office/drawing/2014/main" xmlns="" id="{61C65089-7554-4BD3-B82F-1015993B2A9B}"/>
                    </a:ext>
                  </a:extLst>
                </p:cNvPr>
                <p:cNvSpPr/>
                <p:nvPr/>
              </p:nvSpPr>
              <p:spPr>
                <a:xfrm>
                  <a:off x="6434211" y="3110155"/>
                  <a:ext cx="336537" cy="350648"/>
                </a:xfrm>
                <a:custGeom>
                  <a:avLst/>
                  <a:gdLst>
                    <a:gd name="connsiteX0" fmla="*/ 2783 w 336537"/>
                    <a:gd name="connsiteY0" fmla="*/ 117866 h 350648"/>
                    <a:gd name="connsiteX1" fmla="*/ 74221 w 336537"/>
                    <a:gd name="connsiteY1" fmla="*/ 322654 h 350648"/>
                    <a:gd name="connsiteX2" fmla="*/ 123751 w 336537"/>
                    <a:gd name="connsiteY2" fmla="*/ 349324 h 350648"/>
                    <a:gd name="connsiteX3" fmla="*/ 320918 w 336537"/>
                    <a:gd name="connsiteY3" fmla="*/ 260741 h 350648"/>
                    <a:gd name="connsiteX4" fmla="*/ 325681 w 336537"/>
                    <a:gd name="connsiteY4" fmla="*/ 203591 h 350648"/>
                    <a:gd name="connsiteX5" fmla="*/ 218048 w 336537"/>
                    <a:gd name="connsiteY5" fmla="*/ 15949 h 350648"/>
                    <a:gd name="connsiteX6" fmla="*/ 176138 w 336537"/>
                    <a:gd name="connsiteY6" fmla="*/ 3566 h 350648"/>
                    <a:gd name="connsiteX7" fmla="*/ 21833 w 336537"/>
                    <a:gd name="connsiteY7" fmla="*/ 69289 h 350648"/>
                    <a:gd name="connsiteX8" fmla="*/ 2783 w 336537"/>
                    <a:gd name="connsiteY8" fmla="*/ 117866 h 350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6537" h="350648">
                      <a:moveTo>
                        <a:pt x="2783" y="117866"/>
                      </a:moveTo>
                      <a:cubicBezTo>
                        <a:pt x="19928" y="177874"/>
                        <a:pt x="47551" y="266456"/>
                        <a:pt x="74221" y="322654"/>
                      </a:cubicBezTo>
                      <a:cubicBezTo>
                        <a:pt x="80888" y="335989"/>
                        <a:pt x="90413" y="355991"/>
                        <a:pt x="123751" y="349324"/>
                      </a:cubicBezTo>
                      <a:cubicBezTo>
                        <a:pt x="161851" y="342656"/>
                        <a:pt x="291391" y="285506"/>
                        <a:pt x="320918" y="260741"/>
                      </a:cubicBezTo>
                      <a:cubicBezTo>
                        <a:pt x="341873" y="243596"/>
                        <a:pt x="339968" y="235024"/>
                        <a:pt x="325681" y="203591"/>
                      </a:cubicBezTo>
                      <a:cubicBezTo>
                        <a:pt x="301868" y="154061"/>
                        <a:pt x="252338" y="58811"/>
                        <a:pt x="218048" y="15949"/>
                      </a:cubicBezTo>
                      <a:cubicBezTo>
                        <a:pt x="204713" y="-1196"/>
                        <a:pt x="196141" y="-3101"/>
                        <a:pt x="176138" y="3566"/>
                      </a:cubicBezTo>
                      <a:cubicBezTo>
                        <a:pt x="147563" y="13091"/>
                        <a:pt x="38978" y="58811"/>
                        <a:pt x="21833" y="69289"/>
                      </a:cubicBezTo>
                      <a:cubicBezTo>
                        <a:pt x="3736" y="80719"/>
                        <a:pt x="-4837" y="89291"/>
                        <a:pt x="2783" y="117866"/>
                      </a:cubicBezTo>
                      <a:close/>
                    </a:path>
                  </a:pathLst>
                </a:custGeom>
                <a:solidFill>
                  <a:srgbClr val="2075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5" name="任意多边形 133">
                  <a:extLst>
                    <a:ext uri="{FF2B5EF4-FFF2-40B4-BE49-F238E27FC236}">
                      <a16:creationId xmlns:a16="http://schemas.microsoft.com/office/drawing/2014/main" xmlns="" id="{F10BA946-50CC-4C07-A0A9-131BA6FD00FA}"/>
                    </a:ext>
                  </a:extLst>
                </p:cNvPr>
                <p:cNvSpPr/>
                <p:nvPr/>
              </p:nvSpPr>
              <p:spPr>
                <a:xfrm>
                  <a:off x="6630352" y="3098180"/>
                  <a:ext cx="199601" cy="236521"/>
                </a:xfrm>
                <a:custGeom>
                  <a:avLst/>
                  <a:gdLst>
                    <a:gd name="connsiteX0" fmla="*/ 113347 w 199601"/>
                    <a:gd name="connsiteY0" fmla="*/ 236522 h 236521"/>
                    <a:gd name="connsiteX1" fmla="*/ 98107 w 199601"/>
                    <a:gd name="connsiteY1" fmla="*/ 208899 h 236521"/>
                    <a:gd name="connsiteX2" fmla="*/ 169545 w 199601"/>
                    <a:gd name="connsiteY2" fmla="*/ 169847 h 236521"/>
                    <a:gd name="connsiteX3" fmla="*/ 95250 w 199601"/>
                    <a:gd name="connsiteY3" fmla="*/ 30782 h 236521"/>
                    <a:gd name="connsiteX4" fmla="*/ 12382 w 199601"/>
                    <a:gd name="connsiteY4" fmla="*/ 66977 h 236521"/>
                    <a:gd name="connsiteX5" fmla="*/ 0 w 199601"/>
                    <a:gd name="connsiteY5" fmla="*/ 38402 h 236521"/>
                    <a:gd name="connsiteX6" fmla="*/ 82867 w 199601"/>
                    <a:gd name="connsiteY6" fmla="*/ 2207 h 236521"/>
                    <a:gd name="connsiteX7" fmla="*/ 82867 w 199601"/>
                    <a:gd name="connsiteY7" fmla="*/ 2207 h 236521"/>
                    <a:gd name="connsiteX8" fmla="*/ 120967 w 199601"/>
                    <a:gd name="connsiteY8" fmla="*/ 15542 h 236521"/>
                    <a:gd name="connsiteX9" fmla="*/ 196215 w 199601"/>
                    <a:gd name="connsiteY9" fmla="*/ 155559 h 236521"/>
                    <a:gd name="connsiteX10" fmla="*/ 183832 w 199601"/>
                    <a:gd name="connsiteY10" fmla="*/ 196517 h 236521"/>
                    <a:gd name="connsiteX11" fmla="*/ 113347 w 199601"/>
                    <a:gd name="connsiteY11" fmla="*/ 236522 h 23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9601" h="236521">
                      <a:moveTo>
                        <a:pt x="113347" y="236522"/>
                      </a:moveTo>
                      <a:lnTo>
                        <a:pt x="98107" y="208899"/>
                      </a:lnTo>
                      <a:lnTo>
                        <a:pt x="169545" y="169847"/>
                      </a:lnTo>
                      <a:lnTo>
                        <a:pt x="95250" y="30782"/>
                      </a:lnTo>
                      <a:lnTo>
                        <a:pt x="12382" y="66977"/>
                      </a:lnTo>
                      <a:lnTo>
                        <a:pt x="0" y="38402"/>
                      </a:lnTo>
                      <a:lnTo>
                        <a:pt x="82867" y="2207"/>
                      </a:lnTo>
                      <a:cubicBezTo>
                        <a:pt x="82867" y="2207"/>
                        <a:pt x="82867" y="2207"/>
                        <a:pt x="82867" y="2207"/>
                      </a:cubicBezTo>
                      <a:cubicBezTo>
                        <a:pt x="97155" y="-3508"/>
                        <a:pt x="113347" y="2207"/>
                        <a:pt x="120967" y="15542"/>
                      </a:cubicBezTo>
                      <a:lnTo>
                        <a:pt x="196215" y="155559"/>
                      </a:lnTo>
                      <a:cubicBezTo>
                        <a:pt x="203835" y="169847"/>
                        <a:pt x="198120" y="187944"/>
                        <a:pt x="183832" y="196517"/>
                      </a:cubicBezTo>
                      <a:lnTo>
                        <a:pt x="113347" y="236522"/>
                      </a:lnTo>
                      <a:close/>
                    </a:path>
                  </a:pathLst>
                </a:custGeom>
                <a:solidFill>
                  <a:srgbClr val="2075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6" name="任意多边形 134">
                  <a:extLst>
                    <a:ext uri="{FF2B5EF4-FFF2-40B4-BE49-F238E27FC236}">
                      <a16:creationId xmlns:a16="http://schemas.microsoft.com/office/drawing/2014/main" xmlns="" id="{D9B4C3F5-1C64-4F40-8980-0EF214EA579C}"/>
                    </a:ext>
                  </a:extLst>
                </p:cNvPr>
                <p:cNvSpPr/>
                <p:nvPr/>
              </p:nvSpPr>
              <p:spPr>
                <a:xfrm>
                  <a:off x="6506527" y="3110430"/>
                  <a:ext cx="263642" cy="350373"/>
                </a:xfrm>
                <a:custGeom>
                  <a:avLst/>
                  <a:gdLst>
                    <a:gd name="connsiteX0" fmla="*/ 252413 w 263642"/>
                    <a:gd name="connsiteY0" fmla="*/ 203317 h 350373"/>
                    <a:gd name="connsiteX1" fmla="*/ 144780 w 263642"/>
                    <a:gd name="connsiteY1" fmla="*/ 15674 h 350373"/>
                    <a:gd name="connsiteX2" fmla="*/ 111442 w 263642"/>
                    <a:gd name="connsiteY2" fmla="*/ 1387 h 350373"/>
                    <a:gd name="connsiteX3" fmla="*/ 0 w 263642"/>
                    <a:gd name="connsiteY3" fmla="*/ 320474 h 350373"/>
                    <a:gd name="connsiteX4" fmla="*/ 952 w 263642"/>
                    <a:gd name="connsiteY4" fmla="*/ 322379 h 350373"/>
                    <a:gd name="connsiteX5" fmla="*/ 50482 w 263642"/>
                    <a:gd name="connsiteY5" fmla="*/ 349049 h 350373"/>
                    <a:gd name="connsiteX6" fmla="*/ 247650 w 263642"/>
                    <a:gd name="connsiteY6" fmla="*/ 260467 h 350373"/>
                    <a:gd name="connsiteX7" fmla="*/ 252413 w 263642"/>
                    <a:gd name="connsiteY7" fmla="*/ 203317 h 350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3642" h="350373">
                      <a:moveTo>
                        <a:pt x="252413" y="203317"/>
                      </a:moveTo>
                      <a:cubicBezTo>
                        <a:pt x="228600" y="153787"/>
                        <a:pt x="179070" y="58537"/>
                        <a:pt x="144780" y="15674"/>
                      </a:cubicBezTo>
                      <a:cubicBezTo>
                        <a:pt x="133350" y="1387"/>
                        <a:pt x="125730" y="-2423"/>
                        <a:pt x="111442" y="1387"/>
                      </a:cubicBezTo>
                      <a:cubicBezTo>
                        <a:pt x="166688" y="78540"/>
                        <a:pt x="220980" y="290947"/>
                        <a:pt x="0" y="320474"/>
                      </a:cubicBezTo>
                      <a:cubicBezTo>
                        <a:pt x="0" y="321427"/>
                        <a:pt x="0" y="321427"/>
                        <a:pt x="952" y="322379"/>
                      </a:cubicBezTo>
                      <a:cubicBezTo>
                        <a:pt x="7620" y="335715"/>
                        <a:pt x="17145" y="355717"/>
                        <a:pt x="50482" y="349049"/>
                      </a:cubicBezTo>
                      <a:cubicBezTo>
                        <a:pt x="88582" y="342382"/>
                        <a:pt x="218122" y="285232"/>
                        <a:pt x="247650" y="260467"/>
                      </a:cubicBezTo>
                      <a:cubicBezTo>
                        <a:pt x="268605" y="243322"/>
                        <a:pt x="267653" y="234749"/>
                        <a:pt x="252413" y="203317"/>
                      </a:cubicBezTo>
                      <a:close/>
                    </a:path>
                  </a:pathLst>
                </a:custGeom>
                <a:solidFill>
                  <a:srgbClr val="1B62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10338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60" name="任意多边形 135">
                <a:extLst>
                  <a:ext uri="{FF2B5EF4-FFF2-40B4-BE49-F238E27FC236}">
                    <a16:creationId xmlns:a16="http://schemas.microsoft.com/office/drawing/2014/main" xmlns="" id="{41519254-89AC-4DCF-A74E-2C75A896A352}"/>
                  </a:ext>
                </a:extLst>
              </p:cNvPr>
              <p:cNvSpPr/>
              <p:nvPr/>
            </p:nvSpPr>
            <p:spPr>
              <a:xfrm>
                <a:off x="6730837" y="3147199"/>
                <a:ext cx="93567" cy="100299"/>
              </a:xfrm>
              <a:custGeom>
                <a:avLst/>
                <a:gdLst>
                  <a:gd name="connsiteX0" fmla="*/ 16672 w 93567"/>
                  <a:gd name="connsiteY0" fmla="*/ 22720 h 100299"/>
                  <a:gd name="connsiteX1" fmla="*/ 46199 w 93567"/>
                  <a:gd name="connsiteY1" fmla="*/ 13195 h 100299"/>
                  <a:gd name="connsiteX2" fmla="*/ 39532 w 93567"/>
                  <a:gd name="connsiteY2" fmla="*/ 812 h 100299"/>
                  <a:gd name="connsiteX3" fmla="*/ 78584 w 93567"/>
                  <a:gd name="connsiteY3" fmla="*/ 24625 h 100299"/>
                  <a:gd name="connsiteX4" fmla="*/ 77632 w 93567"/>
                  <a:gd name="connsiteY4" fmla="*/ 91300 h 100299"/>
                  <a:gd name="connsiteX5" fmla="*/ 15719 w 93567"/>
                  <a:gd name="connsiteY5" fmla="*/ 83680 h 100299"/>
                  <a:gd name="connsiteX6" fmla="*/ 10005 w 93567"/>
                  <a:gd name="connsiteY6" fmla="*/ 11290 h 100299"/>
                  <a:gd name="connsiteX7" fmla="*/ 16672 w 93567"/>
                  <a:gd name="connsiteY7" fmla="*/ 22720 h 10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567" h="100299">
                    <a:moveTo>
                      <a:pt x="16672" y="22720"/>
                    </a:moveTo>
                    <a:cubicBezTo>
                      <a:pt x="24292" y="25578"/>
                      <a:pt x="43342" y="17005"/>
                      <a:pt x="46199" y="13195"/>
                    </a:cubicBezTo>
                    <a:cubicBezTo>
                      <a:pt x="42389" y="5575"/>
                      <a:pt x="39532" y="812"/>
                      <a:pt x="39532" y="812"/>
                    </a:cubicBezTo>
                    <a:cubicBezTo>
                      <a:pt x="39532" y="812"/>
                      <a:pt x="62392" y="-6808"/>
                      <a:pt x="78584" y="24625"/>
                    </a:cubicBezTo>
                    <a:cubicBezTo>
                      <a:pt x="94777" y="56057"/>
                      <a:pt x="102397" y="77012"/>
                      <a:pt x="77632" y="91300"/>
                    </a:cubicBezTo>
                    <a:cubicBezTo>
                      <a:pt x="51914" y="105587"/>
                      <a:pt x="27149" y="102730"/>
                      <a:pt x="15719" y="83680"/>
                    </a:cubicBezTo>
                    <a:cubicBezTo>
                      <a:pt x="4289" y="63678"/>
                      <a:pt x="-9998" y="21767"/>
                      <a:pt x="10005" y="11290"/>
                    </a:cubicBezTo>
                    <a:cubicBezTo>
                      <a:pt x="12862" y="15100"/>
                      <a:pt x="16672" y="22720"/>
                      <a:pt x="16672" y="22720"/>
                    </a:cubicBezTo>
                    <a:close/>
                  </a:path>
                </a:pathLst>
              </a:custGeom>
              <a:solidFill>
                <a:srgbClr val="DBBD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0338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7" name="任意多边形 136">
              <a:extLst>
                <a:ext uri="{FF2B5EF4-FFF2-40B4-BE49-F238E27FC236}">
                  <a16:creationId xmlns:a16="http://schemas.microsoft.com/office/drawing/2014/main" xmlns="" id="{A69894F4-7E73-4A66-B29F-45A22A238A19}"/>
                </a:ext>
              </a:extLst>
            </p:cNvPr>
            <p:cNvSpPr/>
            <p:nvPr/>
          </p:nvSpPr>
          <p:spPr>
            <a:xfrm>
              <a:off x="5367623" y="1262752"/>
              <a:ext cx="551971" cy="471147"/>
            </a:xfrm>
            <a:custGeom>
              <a:avLst/>
              <a:gdLst>
                <a:gd name="connsiteX0" fmla="*/ 148534 w 455421"/>
                <a:gd name="connsiteY0" fmla="*/ 157375 h 388735"/>
                <a:gd name="connsiteX1" fmla="*/ 237116 w 455421"/>
                <a:gd name="connsiteY1" fmla="*/ 308822 h 388735"/>
                <a:gd name="connsiteX2" fmla="*/ 148534 w 455421"/>
                <a:gd name="connsiteY2" fmla="*/ 157375 h 38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5421" h="388735">
                  <a:moveTo>
                    <a:pt x="148534" y="157375"/>
                  </a:moveTo>
                  <a:cubicBezTo>
                    <a:pt x="-100069" y="354542"/>
                    <a:pt x="-13391" y="478367"/>
                    <a:pt x="237116" y="308822"/>
                  </a:cubicBezTo>
                  <a:cubicBezTo>
                    <a:pt x="487623" y="139277"/>
                    <a:pt x="598114" y="-199813"/>
                    <a:pt x="148534" y="157375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8" name="任意多边形 137">
              <a:extLst>
                <a:ext uri="{FF2B5EF4-FFF2-40B4-BE49-F238E27FC236}">
                  <a16:creationId xmlns:a16="http://schemas.microsoft.com/office/drawing/2014/main" xmlns="" id="{ECA4AD18-7A3F-4EAF-B604-42AA696B9F9A}"/>
                </a:ext>
              </a:extLst>
            </p:cNvPr>
            <p:cNvSpPr/>
            <p:nvPr/>
          </p:nvSpPr>
          <p:spPr>
            <a:xfrm rot="18900000">
              <a:off x="5097135" y="1699605"/>
              <a:ext cx="168544" cy="168545"/>
            </a:xfrm>
            <a:custGeom>
              <a:avLst/>
              <a:gdLst>
                <a:gd name="connsiteX0" fmla="*/ 139064 w 139063"/>
                <a:gd name="connsiteY0" fmla="*/ 69532 h 139063"/>
                <a:gd name="connsiteX1" fmla="*/ 69532 w 139063"/>
                <a:gd name="connsiteY1" fmla="*/ 139064 h 139063"/>
                <a:gd name="connsiteX2" fmla="*/ 0 w 139063"/>
                <a:gd name="connsiteY2" fmla="*/ 69532 h 139063"/>
                <a:gd name="connsiteX3" fmla="*/ 69532 w 139063"/>
                <a:gd name="connsiteY3" fmla="*/ 0 h 139063"/>
                <a:gd name="connsiteX4" fmla="*/ 139064 w 139063"/>
                <a:gd name="connsiteY4" fmla="*/ 69532 h 13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3" h="139063">
                  <a:moveTo>
                    <a:pt x="139064" y="69532"/>
                  </a:moveTo>
                  <a:cubicBezTo>
                    <a:pt x="139064" y="107933"/>
                    <a:pt x="107933" y="139064"/>
                    <a:pt x="69532" y="139064"/>
                  </a:cubicBezTo>
                  <a:cubicBezTo>
                    <a:pt x="31130" y="139064"/>
                    <a:pt x="0" y="107933"/>
                    <a:pt x="0" y="69532"/>
                  </a:cubicBezTo>
                  <a:cubicBezTo>
                    <a:pt x="0" y="31131"/>
                    <a:pt x="31130" y="0"/>
                    <a:pt x="69532" y="0"/>
                  </a:cubicBezTo>
                  <a:cubicBezTo>
                    <a:pt x="107933" y="0"/>
                    <a:pt x="139064" y="31131"/>
                    <a:pt x="139064" y="69532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9" name="任意多边形 138">
              <a:extLst>
                <a:ext uri="{FF2B5EF4-FFF2-40B4-BE49-F238E27FC236}">
                  <a16:creationId xmlns:a16="http://schemas.microsoft.com/office/drawing/2014/main" xmlns="" id="{66B7F82B-7A35-4EA0-A002-47165A865A87}"/>
                </a:ext>
              </a:extLst>
            </p:cNvPr>
            <p:cNvSpPr/>
            <p:nvPr/>
          </p:nvSpPr>
          <p:spPr>
            <a:xfrm rot="20480641">
              <a:off x="7688065" y="1340108"/>
              <a:ext cx="267840" cy="651128"/>
            </a:xfrm>
            <a:custGeom>
              <a:avLst/>
              <a:gdLst>
                <a:gd name="connsiteX0" fmla="*/ 220990 w 220990"/>
                <a:gd name="connsiteY0" fmla="*/ 268617 h 537234"/>
                <a:gd name="connsiteX1" fmla="*/ 110495 w 220990"/>
                <a:gd name="connsiteY1" fmla="*/ 537235 h 537234"/>
                <a:gd name="connsiteX2" fmla="*/ 0 w 220990"/>
                <a:gd name="connsiteY2" fmla="*/ 268617 h 537234"/>
                <a:gd name="connsiteX3" fmla="*/ 110495 w 220990"/>
                <a:gd name="connsiteY3" fmla="*/ 0 h 537234"/>
                <a:gd name="connsiteX4" fmla="*/ 220990 w 220990"/>
                <a:gd name="connsiteY4" fmla="*/ 268617 h 53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90" h="537234">
                  <a:moveTo>
                    <a:pt x="220990" y="268617"/>
                  </a:moveTo>
                  <a:cubicBezTo>
                    <a:pt x="220990" y="416971"/>
                    <a:pt x="171520" y="537235"/>
                    <a:pt x="110495" y="537235"/>
                  </a:cubicBezTo>
                  <a:cubicBezTo>
                    <a:pt x="49470" y="537235"/>
                    <a:pt x="0" y="416971"/>
                    <a:pt x="0" y="268617"/>
                  </a:cubicBezTo>
                  <a:cubicBezTo>
                    <a:pt x="0" y="120264"/>
                    <a:pt x="49470" y="0"/>
                    <a:pt x="110495" y="0"/>
                  </a:cubicBezTo>
                  <a:cubicBezTo>
                    <a:pt x="171520" y="0"/>
                    <a:pt x="220990" y="120264"/>
                    <a:pt x="220990" y="268617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0" name="任意多边形 139">
              <a:extLst>
                <a:ext uri="{FF2B5EF4-FFF2-40B4-BE49-F238E27FC236}">
                  <a16:creationId xmlns:a16="http://schemas.microsoft.com/office/drawing/2014/main" xmlns="" id="{AFC25B28-8639-48BD-906A-2DDB926E0A2B}"/>
                </a:ext>
              </a:extLst>
            </p:cNvPr>
            <p:cNvSpPr/>
            <p:nvPr/>
          </p:nvSpPr>
          <p:spPr>
            <a:xfrm>
              <a:off x="3656688" y="2508929"/>
              <a:ext cx="1167129" cy="384136"/>
            </a:xfrm>
            <a:custGeom>
              <a:avLst/>
              <a:gdLst>
                <a:gd name="connsiteX0" fmla="*/ 0 w 962977"/>
                <a:gd name="connsiteY0" fmla="*/ 316944 h 316944"/>
                <a:gd name="connsiteX1" fmla="*/ 962978 w 962977"/>
                <a:gd name="connsiteY1" fmla="*/ 316944 h 316944"/>
                <a:gd name="connsiteX2" fmla="*/ 706755 w 962977"/>
                <a:gd name="connsiteY2" fmla="*/ 220742 h 316944"/>
                <a:gd name="connsiteX3" fmla="*/ 198120 w 962977"/>
                <a:gd name="connsiteY3" fmla="*/ 157877 h 316944"/>
                <a:gd name="connsiteX4" fmla="*/ 0 w 962977"/>
                <a:gd name="connsiteY4" fmla="*/ 316944 h 31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977" h="316944">
                  <a:moveTo>
                    <a:pt x="0" y="316944"/>
                  </a:moveTo>
                  <a:lnTo>
                    <a:pt x="962978" y="316944"/>
                  </a:lnTo>
                  <a:cubicBezTo>
                    <a:pt x="962978" y="316944"/>
                    <a:pt x="942023" y="132159"/>
                    <a:pt x="706755" y="220742"/>
                  </a:cubicBezTo>
                  <a:cubicBezTo>
                    <a:pt x="563880" y="-94536"/>
                    <a:pt x="295275" y="-31671"/>
                    <a:pt x="198120" y="157877"/>
                  </a:cubicBezTo>
                  <a:cubicBezTo>
                    <a:pt x="59055" y="111204"/>
                    <a:pt x="0" y="316944"/>
                    <a:pt x="0" y="3169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1" name="任意多边形 140">
              <a:extLst>
                <a:ext uri="{FF2B5EF4-FFF2-40B4-BE49-F238E27FC236}">
                  <a16:creationId xmlns:a16="http://schemas.microsoft.com/office/drawing/2014/main" xmlns="" id="{49A810E5-C5AD-490D-B948-66F76E148FFA}"/>
                </a:ext>
              </a:extLst>
            </p:cNvPr>
            <p:cNvSpPr/>
            <p:nvPr/>
          </p:nvSpPr>
          <p:spPr>
            <a:xfrm>
              <a:off x="7888690" y="3104845"/>
              <a:ext cx="646622" cy="164566"/>
            </a:xfrm>
            <a:custGeom>
              <a:avLst/>
              <a:gdLst>
                <a:gd name="connsiteX0" fmla="*/ 1069 w 533516"/>
                <a:gd name="connsiteY0" fmla="*/ 135781 h 135780"/>
                <a:gd name="connsiteX1" fmla="*/ 124894 w 533516"/>
                <a:gd name="connsiteY1" fmla="*/ 86251 h 135780"/>
                <a:gd name="connsiteX2" fmla="*/ 174424 w 533516"/>
                <a:gd name="connsiteY2" fmla="*/ 77678 h 135780"/>
                <a:gd name="connsiteX3" fmla="*/ 445886 w 533516"/>
                <a:gd name="connsiteY3" fmla="*/ 108158 h 135780"/>
                <a:gd name="connsiteX4" fmla="*/ 533516 w 533516"/>
                <a:gd name="connsiteY4" fmla="*/ 135781 h 135780"/>
                <a:gd name="connsiteX5" fmla="*/ 1069 w 533516"/>
                <a:gd name="connsiteY5" fmla="*/ 135781 h 13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516" h="135780">
                  <a:moveTo>
                    <a:pt x="1069" y="135781"/>
                  </a:moveTo>
                  <a:cubicBezTo>
                    <a:pt x="-10361" y="58628"/>
                    <a:pt x="72506" y="29101"/>
                    <a:pt x="124894" y="86251"/>
                  </a:cubicBezTo>
                  <a:cubicBezTo>
                    <a:pt x="138229" y="45293"/>
                    <a:pt x="168708" y="48151"/>
                    <a:pt x="174424" y="77678"/>
                  </a:cubicBezTo>
                  <a:cubicBezTo>
                    <a:pt x="243004" y="-21382"/>
                    <a:pt x="421121" y="-40432"/>
                    <a:pt x="445886" y="108158"/>
                  </a:cubicBezTo>
                  <a:cubicBezTo>
                    <a:pt x="489701" y="67201"/>
                    <a:pt x="533516" y="135781"/>
                    <a:pt x="533516" y="135781"/>
                  </a:cubicBezTo>
                  <a:lnTo>
                    <a:pt x="1069" y="13578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2" name="任意多边形 141">
              <a:extLst>
                <a:ext uri="{FF2B5EF4-FFF2-40B4-BE49-F238E27FC236}">
                  <a16:creationId xmlns:a16="http://schemas.microsoft.com/office/drawing/2014/main" xmlns="" id="{0478F26D-843B-4012-B431-94CB1629C6D0}"/>
                </a:ext>
              </a:extLst>
            </p:cNvPr>
            <p:cNvSpPr/>
            <p:nvPr/>
          </p:nvSpPr>
          <p:spPr>
            <a:xfrm>
              <a:off x="7569054" y="1189093"/>
              <a:ext cx="126987" cy="127020"/>
            </a:xfrm>
            <a:custGeom>
              <a:avLst/>
              <a:gdLst>
                <a:gd name="connsiteX0" fmla="*/ 104775 w 104775"/>
                <a:gd name="connsiteY0" fmla="*/ 52415 h 104802"/>
                <a:gd name="connsiteX1" fmla="*/ 52388 w 104775"/>
                <a:gd name="connsiteY1" fmla="*/ 104803 h 104802"/>
                <a:gd name="connsiteX2" fmla="*/ 0 w 104775"/>
                <a:gd name="connsiteY2" fmla="*/ 52415 h 104802"/>
                <a:gd name="connsiteX3" fmla="*/ 52388 w 104775"/>
                <a:gd name="connsiteY3" fmla="*/ 28 h 104802"/>
                <a:gd name="connsiteX4" fmla="*/ 104775 w 104775"/>
                <a:gd name="connsiteY4" fmla="*/ 52415 h 10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802">
                  <a:moveTo>
                    <a:pt x="104775" y="52415"/>
                  </a:moveTo>
                  <a:cubicBezTo>
                    <a:pt x="104775" y="81943"/>
                    <a:pt x="80963" y="104803"/>
                    <a:pt x="52388" y="104803"/>
                  </a:cubicBezTo>
                  <a:cubicBezTo>
                    <a:pt x="22860" y="104803"/>
                    <a:pt x="0" y="80990"/>
                    <a:pt x="0" y="52415"/>
                  </a:cubicBezTo>
                  <a:cubicBezTo>
                    <a:pt x="0" y="23840"/>
                    <a:pt x="23813" y="28"/>
                    <a:pt x="52388" y="28"/>
                  </a:cubicBezTo>
                  <a:cubicBezTo>
                    <a:pt x="80963" y="-925"/>
                    <a:pt x="104775" y="22888"/>
                    <a:pt x="104775" y="52415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3" name="任意多边形 142">
              <a:extLst>
                <a:ext uri="{FF2B5EF4-FFF2-40B4-BE49-F238E27FC236}">
                  <a16:creationId xmlns:a16="http://schemas.microsoft.com/office/drawing/2014/main" xmlns="" id="{07E8D502-95AD-474D-9CE4-FA945465A485}"/>
                </a:ext>
              </a:extLst>
            </p:cNvPr>
            <p:cNvSpPr/>
            <p:nvPr/>
          </p:nvSpPr>
          <p:spPr>
            <a:xfrm>
              <a:off x="7994274" y="3467576"/>
              <a:ext cx="281814" cy="318338"/>
            </a:xfrm>
            <a:custGeom>
              <a:avLst/>
              <a:gdLst>
                <a:gd name="connsiteX0" fmla="*/ 137791 w 232520"/>
                <a:gd name="connsiteY0" fmla="*/ 46047 h 262655"/>
                <a:gd name="connsiteX1" fmla="*/ 58734 w 232520"/>
                <a:gd name="connsiteY1" fmla="*/ 248930 h 262655"/>
                <a:gd name="connsiteX2" fmla="*/ 137791 w 232520"/>
                <a:gd name="connsiteY2" fmla="*/ 46047 h 26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520" h="262655">
                  <a:moveTo>
                    <a:pt x="137791" y="46047"/>
                  </a:moveTo>
                  <a:cubicBezTo>
                    <a:pt x="21586" y="138440"/>
                    <a:pt x="-61281" y="312747"/>
                    <a:pt x="58734" y="248930"/>
                  </a:cubicBezTo>
                  <a:cubicBezTo>
                    <a:pt x="178749" y="186065"/>
                    <a:pt x="336864" y="-113020"/>
                    <a:pt x="137791" y="46047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" name="任意多边形 143">
              <a:extLst>
                <a:ext uri="{FF2B5EF4-FFF2-40B4-BE49-F238E27FC236}">
                  <a16:creationId xmlns:a16="http://schemas.microsoft.com/office/drawing/2014/main" xmlns="" id="{E09B6079-1200-469D-B235-3F212EB0BAB7}"/>
                </a:ext>
              </a:extLst>
            </p:cNvPr>
            <p:cNvSpPr/>
            <p:nvPr/>
          </p:nvSpPr>
          <p:spPr>
            <a:xfrm>
              <a:off x="3939695" y="3195134"/>
              <a:ext cx="485748" cy="497222"/>
            </a:xfrm>
            <a:custGeom>
              <a:avLst/>
              <a:gdLst>
                <a:gd name="connsiteX0" fmla="*/ 69390 w 400782"/>
                <a:gd name="connsiteY0" fmla="*/ 208922 h 410249"/>
                <a:gd name="connsiteX1" fmla="*/ 357046 w 400782"/>
                <a:gd name="connsiteY1" fmla="*/ 223210 h 410249"/>
                <a:gd name="connsiteX2" fmla="*/ 69390 w 400782"/>
                <a:gd name="connsiteY2" fmla="*/ 208922 h 41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0782" h="410249">
                  <a:moveTo>
                    <a:pt x="69390" y="208922"/>
                  </a:moveTo>
                  <a:cubicBezTo>
                    <a:pt x="259890" y="509912"/>
                    <a:pt x="500873" y="438475"/>
                    <a:pt x="357046" y="223210"/>
                  </a:cubicBezTo>
                  <a:cubicBezTo>
                    <a:pt x="213218" y="7945"/>
                    <a:pt x="-151590" y="-140645"/>
                    <a:pt x="69390" y="208922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" name="任意多边形 144">
              <a:extLst>
                <a:ext uri="{FF2B5EF4-FFF2-40B4-BE49-F238E27FC236}">
                  <a16:creationId xmlns:a16="http://schemas.microsoft.com/office/drawing/2014/main" xmlns="" id="{37688CFC-3D6E-479F-8162-801DC8E03F45}"/>
                </a:ext>
              </a:extLst>
            </p:cNvPr>
            <p:cNvSpPr/>
            <p:nvPr/>
          </p:nvSpPr>
          <p:spPr>
            <a:xfrm>
              <a:off x="4453245" y="3723102"/>
              <a:ext cx="80810" cy="80810"/>
            </a:xfrm>
            <a:custGeom>
              <a:avLst/>
              <a:gdLst>
                <a:gd name="connsiteX0" fmla="*/ 66675 w 66675"/>
                <a:gd name="connsiteY0" fmla="*/ 33337 h 66675"/>
                <a:gd name="connsiteX1" fmla="*/ 33338 w 66675"/>
                <a:gd name="connsiteY1" fmla="*/ 66675 h 66675"/>
                <a:gd name="connsiteX2" fmla="*/ 0 w 66675"/>
                <a:gd name="connsiteY2" fmla="*/ 33337 h 66675"/>
                <a:gd name="connsiteX3" fmla="*/ 33338 w 66675"/>
                <a:gd name="connsiteY3" fmla="*/ 0 h 66675"/>
                <a:gd name="connsiteX4" fmla="*/ 66675 w 66675"/>
                <a:gd name="connsiteY4" fmla="*/ 3333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75" y="33337"/>
                  </a:moveTo>
                  <a:cubicBezTo>
                    <a:pt x="66675" y="51749"/>
                    <a:pt x="51749" y="66675"/>
                    <a:pt x="33338" y="66675"/>
                  </a:cubicBezTo>
                  <a:cubicBezTo>
                    <a:pt x="14926" y="66675"/>
                    <a:pt x="0" y="51749"/>
                    <a:pt x="0" y="33337"/>
                  </a:cubicBezTo>
                  <a:cubicBezTo>
                    <a:pt x="0" y="14926"/>
                    <a:pt x="14926" y="0"/>
                    <a:pt x="33338" y="0"/>
                  </a:cubicBezTo>
                  <a:cubicBezTo>
                    <a:pt x="51749" y="0"/>
                    <a:pt x="66675" y="14926"/>
                    <a:pt x="66675" y="33337"/>
                  </a:cubicBezTo>
                  <a:close/>
                </a:path>
              </a:pathLst>
            </a:custGeom>
            <a:solidFill>
              <a:srgbClr val="E2EF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033877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586" name="Chart 63"/>
          <p:cNvGraphicFramePr/>
          <p:nvPr>
            <p:extLst>
              <p:ext uri="{D42A27DB-BD31-4B8C-83A1-F6EECF244321}">
                <p14:modId xmlns:p14="http://schemas.microsoft.com/office/powerpoint/2010/main" val="1119554271"/>
              </p:ext>
            </p:extLst>
          </p:nvPr>
        </p:nvGraphicFramePr>
        <p:xfrm>
          <a:off x="6203789" y="2776343"/>
          <a:ext cx="3766922" cy="2325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87" name="TextBox 586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7333641" y="4079554"/>
            <a:ext cx="1148177" cy="442936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algn="ctr" defTabSz="1033877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Уточненный план 2020</a:t>
            </a:r>
          </a:p>
        </p:txBody>
      </p:sp>
      <p:sp>
        <p:nvSpPr>
          <p:cNvPr id="588" name="TextBox 587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7989084" y="3993499"/>
            <a:ext cx="1126114" cy="442936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algn="ctr" defTabSz="1033877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Исполнено 2020</a:t>
            </a:r>
          </a:p>
        </p:txBody>
      </p:sp>
      <p:grpSp>
        <p:nvGrpSpPr>
          <p:cNvPr id="589" name="组合 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F6CCD74-2D2C-4C2C-97DB-9A2CC5D7150F}"/>
              </a:ext>
            </a:extLst>
          </p:cNvPr>
          <p:cNvGrpSpPr>
            <a:grpSpLocks noChangeAspect="1"/>
          </p:cNvGrpSpPr>
          <p:nvPr/>
        </p:nvGrpSpPr>
        <p:grpSpPr>
          <a:xfrm>
            <a:off x="9164935" y="4019465"/>
            <a:ext cx="1561123" cy="758605"/>
            <a:chOff x="1766094" y="1781969"/>
            <a:chExt cx="8659812" cy="3294063"/>
          </a:xfrm>
        </p:grpSpPr>
        <p:sp>
          <p:nvSpPr>
            <p:cNvPr id="590" name="i$ḷïdè">
              <a:extLst>
                <a:ext uri="{FF2B5EF4-FFF2-40B4-BE49-F238E27FC236}">
                  <a16:creationId xmlns:a16="http://schemas.microsoft.com/office/drawing/2014/main" xmlns="" id="{69416844-BBBD-448A-9B9F-19AF602F4EA5}"/>
                </a:ext>
              </a:extLst>
            </p:cNvPr>
            <p:cNvSpPr/>
            <p:nvPr/>
          </p:nvSpPr>
          <p:spPr bwMode="auto">
            <a:xfrm>
              <a:off x="8787606" y="4971257"/>
              <a:ext cx="1638300" cy="104775"/>
            </a:xfrm>
            <a:custGeom>
              <a:avLst/>
              <a:gdLst>
                <a:gd name="T0" fmla="*/ 0 w 281"/>
                <a:gd name="T1" fmla="*/ 9 h 18"/>
                <a:gd name="T2" fmla="*/ 9 w 281"/>
                <a:gd name="T3" fmla="*/ 18 h 18"/>
                <a:gd name="T4" fmla="*/ 272 w 281"/>
                <a:gd name="T5" fmla="*/ 18 h 18"/>
                <a:gd name="T6" fmla="*/ 281 w 281"/>
                <a:gd name="T7" fmla="*/ 9 h 18"/>
                <a:gd name="T8" fmla="*/ 281 w 281"/>
                <a:gd name="T9" fmla="*/ 9 h 18"/>
                <a:gd name="T10" fmla="*/ 272 w 281"/>
                <a:gd name="T11" fmla="*/ 0 h 18"/>
                <a:gd name="T12" fmla="*/ 9 w 281"/>
                <a:gd name="T13" fmla="*/ 0 h 18"/>
                <a:gd name="T14" fmla="*/ 0 w 281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8">
                  <a:moveTo>
                    <a:pt x="0" y="9"/>
                  </a:moveTo>
                  <a:cubicBezTo>
                    <a:pt x="0" y="14"/>
                    <a:pt x="4" y="18"/>
                    <a:pt x="9" y="18"/>
                  </a:cubicBezTo>
                  <a:cubicBezTo>
                    <a:pt x="272" y="18"/>
                    <a:pt x="272" y="18"/>
                    <a:pt x="272" y="18"/>
                  </a:cubicBezTo>
                  <a:cubicBezTo>
                    <a:pt x="277" y="18"/>
                    <a:pt x="281" y="14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4"/>
                    <a:pt x="277" y="0"/>
                    <a:pt x="27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91" name="î$ḻïḋe">
              <a:extLst>
                <a:ext uri="{FF2B5EF4-FFF2-40B4-BE49-F238E27FC236}">
                  <a16:creationId xmlns:a16="http://schemas.microsoft.com/office/drawing/2014/main" xmlns="" id="{295A01E6-F0DE-4044-A35C-47B0B30C5B94}"/>
                </a:ext>
              </a:extLst>
            </p:cNvPr>
            <p:cNvSpPr/>
            <p:nvPr/>
          </p:nvSpPr>
          <p:spPr bwMode="auto">
            <a:xfrm>
              <a:off x="3212306" y="4971257"/>
              <a:ext cx="1638300" cy="104775"/>
            </a:xfrm>
            <a:custGeom>
              <a:avLst/>
              <a:gdLst>
                <a:gd name="T0" fmla="*/ 0 w 281"/>
                <a:gd name="T1" fmla="*/ 9 h 18"/>
                <a:gd name="T2" fmla="*/ 9 w 281"/>
                <a:gd name="T3" fmla="*/ 18 h 18"/>
                <a:gd name="T4" fmla="*/ 272 w 281"/>
                <a:gd name="T5" fmla="*/ 18 h 18"/>
                <a:gd name="T6" fmla="*/ 281 w 281"/>
                <a:gd name="T7" fmla="*/ 9 h 18"/>
                <a:gd name="T8" fmla="*/ 281 w 281"/>
                <a:gd name="T9" fmla="*/ 9 h 18"/>
                <a:gd name="T10" fmla="*/ 272 w 281"/>
                <a:gd name="T11" fmla="*/ 0 h 18"/>
                <a:gd name="T12" fmla="*/ 9 w 281"/>
                <a:gd name="T13" fmla="*/ 0 h 18"/>
                <a:gd name="T14" fmla="*/ 0 w 281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8">
                  <a:moveTo>
                    <a:pt x="0" y="9"/>
                  </a:moveTo>
                  <a:cubicBezTo>
                    <a:pt x="0" y="14"/>
                    <a:pt x="4" y="18"/>
                    <a:pt x="9" y="18"/>
                  </a:cubicBezTo>
                  <a:cubicBezTo>
                    <a:pt x="272" y="18"/>
                    <a:pt x="272" y="18"/>
                    <a:pt x="272" y="18"/>
                  </a:cubicBezTo>
                  <a:cubicBezTo>
                    <a:pt x="277" y="18"/>
                    <a:pt x="281" y="14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4"/>
                    <a:pt x="277" y="0"/>
                    <a:pt x="27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96" name="išļiďê">
              <a:extLst>
                <a:ext uri="{FF2B5EF4-FFF2-40B4-BE49-F238E27FC236}">
                  <a16:creationId xmlns:a16="http://schemas.microsoft.com/office/drawing/2014/main" xmlns="" id="{2AE37001-C5C2-4A87-A947-82C077A87D8D}"/>
                </a:ext>
              </a:extLst>
            </p:cNvPr>
            <p:cNvSpPr/>
            <p:nvPr/>
          </p:nvSpPr>
          <p:spPr bwMode="auto">
            <a:xfrm>
              <a:off x="1818481" y="3960019"/>
              <a:ext cx="390525" cy="555625"/>
            </a:xfrm>
            <a:custGeom>
              <a:avLst/>
              <a:gdLst>
                <a:gd name="T0" fmla="*/ 0 w 67"/>
                <a:gd name="T1" fmla="*/ 3 h 95"/>
                <a:gd name="T2" fmla="*/ 20 w 67"/>
                <a:gd name="T3" fmla="*/ 94 h 95"/>
                <a:gd name="T4" fmla="*/ 61 w 67"/>
                <a:gd name="T5" fmla="*/ 94 h 95"/>
                <a:gd name="T6" fmla="*/ 67 w 67"/>
                <a:gd name="T7" fmla="*/ 0 h 95"/>
                <a:gd name="T8" fmla="*/ 0 w 67"/>
                <a:gd name="T9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5">
                  <a:moveTo>
                    <a:pt x="0" y="3"/>
                  </a:moveTo>
                  <a:cubicBezTo>
                    <a:pt x="0" y="3"/>
                    <a:pt x="12" y="94"/>
                    <a:pt x="20" y="94"/>
                  </a:cubicBezTo>
                  <a:cubicBezTo>
                    <a:pt x="27" y="95"/>
                    <a:pt x="61" y="94"/>
                    <a:pt x="61" y="94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39" name="îṥľiďê">
              <a:extLst>
                <a:ext uri="{FF2B5EF4-FFF2-40B4-BE49-F238E27FC236}">
                  <a16:creationId xmlns:a16="http://schemas.microsoft.com/office/drawing/2014/main" xmlns="" id="{44B702F6-C4B8-4ECB-AF1B-11EA0DE74627}"/>
                </a:ext>
              </a:extLst>
            </p:cNvPr>
            <p:cNvSpPr/>
            <p:nvPr/>
          </p:nvSpPr>
          <p:spPr bwMode="auto">
            <a:xfrm>
              <a:off x="1766094" y="1781969"/>
              <a:ext cx="8258175" cy="2832100"/>
            </a:xfrm>
            <a:custGeom>
              <a:avLst/>
              <a:gdLst>
                <a:gd name="T0" fmla="*/ 615 w 1416"/>
                <a:gd name="T1" fmla="*/ 0 h 485"/>
                <a:gd name="T2" fmla="*/ 523 w 1416"/>
                <a:gd name="T3" fmla="*/ 36 h 485"/>
                <a:gd name="T4" fmla="*/ 505 w 1416"/>
                <a:gd name="T5" fmla="*/ 57 h 485"/>
                <a:gd name="T6" fmla="*/ 378 w 1416"/>
                <a:gd name="T7" fmla="*/ 162 h 485"/>
                <a:gd name="T8" fmla="*/ 95 w 1416"/>
                <a:gd name="T9" fmla="*/ 226 h 485"/>
                <a:gd name="T10" fmla="*/ 30 w 1416"/>
                <a:gd name="T11" fmla="*/ 306 h 485"/>
                <a:gd name="T12" fmla="*/ 0 w 1416"/>
                <a:gd name="T13" fmla="*/ 349 h 485"/>
                <a:gd name="T14" fmla="*/ 0 w 1416"/>
                <a:gd name="T15" fmla="*/ 383 h 485"/>
                <a:gd name="T16" fmla="*/ 40 w 1416"/>
                <a:gd name="T17" fmla="*/ 400 h 485"/>
                <a:gd name="T18" fmla="*/ 49 w 1416"/>
                <a:gd name="T19" fmla="*/ 443 h 485"/>
                <a:gd name="T20" fmla="*/ 16 w 1416"/>
                <a:gd name="T21" fmla="*/ 443 h 485"/>
                <a:gd name="T22" fmla="*/ 5 w 1416"/>
                <a:gd name="T23" fmla="*/ 459 h 485"/>
                <a:gd name="T24" fmla="*/ 43 w 1416"/>
                <a:gd name="T25" fmla="*/ 485 h 485"/>
                <a:gd name="T26" fmla="*/ 112 w 1416"/>
                <a:gd name="T27" fmla="*/ 485 h 485"/>
                <a:gd name="T28" fmla="*/ 254 w 1416"/>
                <a:gd name="T29" fmla="*/ 479 h 485"/>
                <a:gd name="T30" fmla="*/ 384 w 1416"/>
                <a:gd name="T31" fmla="*/ 485 h 485"/>
                <a:gd name="T32" fmla="*/ 1076 w 1416"/>
                <a:gd name="T33" fmla="*/ 485 h 485"/>
                <a:gd name="T34" fmla="*/ 1157 w 1416"/>
                <a:gd name="T35" fmla="*/ 471 h 485"/>
                <a:gd name="T36" fmla="*/ 1273 w 1416"/>
                <a:gd name="T37" fmla="*/ 438 h 485"/>
                <a:gd name="T38" fmla="*/ 1349 w 1416"/>
                <a:gd name="T39" fmla="*/ 448 h 485"/>
                <a:gd name="T40" fmla="*/ 1371 w 1416"/>
                <a:gd name="T41" fmla="*/ 448 h 485"/>
                <a:gd name="T42" fmla="*/ 1416 w 1416"/>
                <a:gd name="T43" fmla="*/ 412 h 485"/>
                <a:gd name="T44" fmla="*/ 1416 w 1416"/>
                <a:gd name="T45" fmla="*/ 331 h 485"/>
                <a:gd name="T46" fmla="*/ 1384 w 1416"/>
                <a:gd name="T47" fmla="*/ 291 h 485"/>
                <a:gd name="T48" fmla="*/ 1384 w 1416"/>
                <a:gd name="T49" fmla="*/ 193 h 485"/>
                <a:gd name="T50" fmla="*/ 1363 w 1416"/>
                <a:gd name="T51" fmla="*/ 159 h 485"/>
                <a:gd name="T52" fmla="*/ 1308 w 1416"/>
                <a:gd name="T53" fmla="*/ 99 h 485"/>
                <a:gd name="T54" fmla="*/ 1263 w 1416"/>
                <a:gd name="T55" fmla="*/ 33 h 485"/>
                <a:gd name="T56" fmla="*/ 1260 w 1416"/>
                <a:gd name="T57" fmla="*/ 29 h 485"/>
                <a:gd name="T58" fmla="*/ 1275 w 1416"/>
                <a:gd name="T59" fmla="*/ 15 h 485"/>
                <a:gd name="T60" fmla="*/ 1198 w 1416"/>
                <a:gd name="T61" fmla="*/ 0 h 485"/>
                <a:gd name="T62" fmla="*/ 615 w 1416"/>
                <a:gd name="T6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6" h="485">
                  <a:moveTo>
                    <a:pt x="615" y="0"/>
                  </a:moveTo>
                  <a:cubicBezTo>
                    <a:pt x="596" y="0"/>
                    <a:pt x="558" y="9"/>
                    <a:pt x="523" y="36"/>
                  </a:cubicBezTo>
                  <a:cubicBezTo>
                    <a:pt x="517" y="40"/>
                    <a:pt x="511" y="51"/>
                    <a:pt x="505" y="57"/>
                  </a:cubicBezTo>
                  <a:cubicBezTo>
                    <a:pt x="466" y="95"/>
                    <a:pt x="394" y="162"/>
                    <a:pt x="378" y="162"/>
                  </a:cubicBezTo>
                  <a:cubicBezTo>
                    <a:pt x="361" y="162"/>
                    <a:pt x="161" y="179"/>
                    <a:pt x="95" y="226"/>
                  </a:cubicBezTo>
                  <a:cubicBezTo>
                    <a:pt x="30" y="272"/>
                    <a:pt x="32" y="290"/>
                    <a:pt x="30" y="306"/>
                  </a:cubicBezTo>
                  <a:cubicBezTo>
                    <a:pt x="28" y="322"/>
                    <a:pt x="0" y="333"/>
                    <a:pt x="0" y="349"/>
                  </a:cubicBezTo>
                  <a:cubicBezTo>
                    <a:pt x="0" y="365"/>
                    <a:pt x="0" y="377"/>
                    <a:pt x="0" y="383"/>
                  </a:cubicBezTo>
                  <a:cubicBezTo>
                    <a:pt x="0" y="390"/>
                    <a:pt x="29" y="389"/>
                    <a:pt x="40" y="400"/>
                  </a:cubicBezTo>
                  <a:cubicBezTo>
                    <a:pt x="51" y="410"/>
                    <a:pt x="65" y="443"/>
                    <a:pt x="49" y="443"/>
                  </a:cubicBezTo>
                  <a:cubicBezTo>
                    <a:pt x="33" y="443"/>
                    <a:pt x="24" y="443"/>
                    <a:pt x="16" y="443"/>
                  </a:cubicBezTo>
                  <a:cubicBezTo>
                    <a:pt x="9" y="443"/>
                    <a:pt x="5" y="451"/>
                    <a:pt x="5" y="459"/>
                  </a:cubicBezTo>
                  <a:cubicBezTo>
                    <a:pt x="5" y="467"/>
                    <a:pt x="9" y="485"/>
                    <a:pt x="43" y="485"/>
                  </a:cubicBezTo>
                  <a:cubicBezTo>
                    <a:pt x="47" y="485"/>
                    <a:pt x="72" y="485"/>
                    <a:pt x="112" y="485"/>
                  </a:cubicBezTo>
                  <a:cubicBezTo>
                    <a:pt x="148" y="479"/>
                    <a:pt x="198" y="479"/>
                    <a:pt x="254" y="479"/>
                  </a:cubicBezTo>
                  <a:cubicBezTo>
                    <a:pt x="294" y="479"/>
                    <a:pt x="338" y="479"/>
                    <a:pt x="384" y="485"/>
                  </a:cubicBezTo>
                  <a:cubicBezTo>
                    <a:pt x="625" y="485"/>
                    <a:pt x="930" y="485"/>
                    <a:pt x="1076" y="485"/>
                  </a:cubicBezTo>
                  <a:cubicBezTo>
                    <a:pt x="1127" y="479"/>
                    <a:pt x="1157" y="471"/>
                    <a:pt x="1157" y="471"/>
                  </a:cubicBezTo>
                  <a:cubicBezTo>
                    <a:pt x="1157" y="471"/>
                    <a:pt x="1211" y="438"/>
                    <a:pt x="1273" y="438"/>
                  </a:cubicBezTo>
                  <a:cubicBezTo>
                    <a:pt x="1311" y="438"/>
                    <a:pt x="1335" y="440"/>
                    <a:pt x="1349" y="448"/>
                  </a:cubicBezTo>
                  <a:cubicBezTo>
                    <a:pt x="1358" y="448"/>
                    <a:pt x="1365" y="448"/>
                    <a:pt x="1371" y="448"/>
                  </a:cubicBezTo>
                  <a:cubicBezTo>
                    <a:pt x="1387" y="448"/>
                    <a:pt x="1416" y="426"/>
                    <a:pt x="1416" y="412"/>
                  </a:cubicBezTo>
                  <a:cubicBezTo>
                    <a:pt x="1416" y="399"/>
                    <a:pt x="1416" y="339"/>
                    <a:pt x="1416" y="331"/>
                  </a:cubicBezTo>
                  <a:cubicBezTo>
                    <a:pt x="1416" y="323"/>
                    <a:pt x="1384" y="305"/>
                    <a:pt x="1384" y="291"/>
                  </a:cubicBezTo>
                  <a:cubicBezTo>
                    <a:pt x="1384" y="276"/>
                    <a:pt x="1384" y="207"/>
                    <a:pt x="1384" y="193"/>
                  </a:cubicBezTo>
                  <a:cubicBezTo>
                    <a:pt x="1384" y="189"/>
                    <a:pt x="1376" y="176"/>
                    <a:pt x="1363" y="159"/>
                  </a:cubicBezTo>
                  <a:cubicBezTo>
                    <a:pt x="1350" y="141"/>
                    <a:pt x="1326" y="120"/>
                    <a:pt x="1308" y="99"/>
                  </a:cubicBezTo>
                  <a:cubicBezTo>
                    <a:pt x="1286" y="71"/>
                    <a:pt x="1272" y="42"/>
                    <a:pt x="1263" y="33"/>
                  </a:cubicBezTo>
                  <a:cubicBezTo>
                    <a:pt x="1262" y="31"/>
                    <a:pt x="1261" y="30"/>
                    <a:pt x="1260" y="29"/>
                  </a:cubicBezTo>
                  <a:cubicBezTo>
                    <a:pt x="1252" y="20"/>
                    <a:pt x="1275" y="21"/>
                    <a:pt x="1275" y="15"/>
                  </a:cubicBezTo>
                  <a:cubicBezTo>
                    <a:pt x="1275" y="10"/>
                    <a:pt x="1222" y="0"/>
                    <a:pt x="1198" y="0"/>
                  </a:cubicBezTo>
                  <a:cubicBezTo>
                    <a:pt x="1173" y="0"/>
                    <a:pt x="638" y="0"/>
                    <a:pt x="615" y="0"/>
                  </a:cubicBezTo>
                </a:path>
              </a:pathLst>
            </a:custGeom>
            <a:solidFill>
              <a:srgbClr val="96C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0" name="íŝ1îḍè">
              <a:extLst>
                <a:ext uri="{FF2B5EF4-FFF2-40B4-BE49-F238E27FC236}">
                  <a16:creationId xmlns:a16="http://schemas.microsoft.com/office/drawing/2014/main" xmlns="" id="{15F68905-FB09-4963-84B6-0837E50F723E}"/>
                </a:ext>
              </a:extLst>
            </p:cNvPr>
            <p:cNvSpPr/>
            <p:nvPr/>
          </p:nvSpPr>
          <p:spPr bwMode="auto">
            <a:xfrm>
              <a:off x="1766094" y="3318669"/>
              <a:ext cx="8258175" cy="1295400"/>
            </a:xfrm>
            <a:custGeom>
              <a:avLst/>
              <a:gdLst>
                <a:gd name="T0" fmla="*/ 50 w 1416"/>
                <a:gd name="T1" fmla="*/ 0 h 222"/>
                <a:gd name="T2" fmla="*/ 30 w 1416"/>
                <a:gd name="T3" fmla="*/ 43 h 222"/>
                <a:gd name="T4" fmla="*/ 0 w 1416"/>
                <a:gd name="T5" fmla="*/ 86 h 222"/>
                <a:gd name="T6" fmla="*/ 0 w 1416"/>
                <a:gd name="T7" fmla="*/ 120 h 222"/>
                <a:gd name="T8" fmla="*/ 40 w 1416"/>
                <a:gd name="T9" fmla="*/ 137 h 222"/>
                <a:gd name="T10" fmla="*/ 49 w 1416"/>
                <a:gd name="T11" fmla="*/ 180 h 222"/>
                <a:gd name="T12" fmla="*/ 16 w 1416"/>
                <a:gd name="T13" fmla="*/ 180 h 222"/>
                <a:gd name="T14" fmla="*/ 5 w 1416"/>
                <a:gd name="T15" fmla="*/ 196 h 222"/>
                <a:gd name="T16" fmla="*/ 43 w 1416"/>
                <a:gd name="T17" fmla="*/ 222 h 222"/>
                <a:gd name="T18" fmla="*/ 112 w 1416"/>
                <a:gd name="T19" fmla="*/ 222 h 222"/>
                <a:gd name="T20" fmla="*/ 254 w 1416"/>
                <a:gd name="T21" fmla="*/ 213 h 222"/>
                <a:gd name="T22" fmla="*/ 384 w 1416"/>
                <a:gd name="T23" fmla="*/ 222 h 222"/>
                <a:gd name="T24" fmla="*/ 1076 w 1416"/>
                <a:gd name="T25" fmla="*/ 222 h 222"/>
                <a:gd name="T26" fmla="*/ 1158 w 1416"/>
                <a:gd name="T27" fmla="*/ 216 h 222"/>
                <a:gd name="T28" fmla="*/ 1277 w 1416"/>
                <a:gd name="T29" fmla="*/ 182 h 222"/>
                <a:gd name="T30" fmla="*/ 1349 w 1416"/>
                <a:gd name="T31" fmla="*/ 185 h 222"/>
                <a:gd name="T32" fmla="*/ 1371 w 1416"/>
                <a:gd name="T33" fmla="*/ 185 h 222"/>
                <a:gd name="T34" fmla="*/ 1416 w 1416"/>
                <a:gd name="T35" fmla="*/ 149 h 222"/>
                <a:gd name="T36" fmla="*/ 1416 w 1416"/>
                <a:gd name="T37" fmla="*/ 68 h 222"/>
                <a:gd name="T38" fmla="*/ 1384 w 1416"/>
                <a:gd name="T39" fmla="*/ 28 h 222"/>
                <a:gd name="T40" fmla="*/ 1384 w 1416"/>
                <a:gd name="T41" fmla="*/ 0 h 222"/>
                <a:gd name="T42" fmla="*/ 50 w 1416"/>
                <a:gd name="T4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6" h="222">
                  <a:moveTo>
                    <a:pt x="50" y="0"/>
                  </a:moveTo>
                  <a:cubicBezTo>
                    <a:pt x="31" y="21"/>
                    <a:pt x="31" y="32"/>
                    <a:pt x="30" y="43"/>
                  </a:cubicBezTo>
                  <a:cubicBezTo>
                    <a:pt x="28" y="59"/>
                    <a:pt x="0" y="70"/>
                    <a:pt x="0" y="86"/>
                  </a:cubicBezTo>
                  <a:cubicBezTo>
                    <a:pt x="0" y="102"/>
                    <a:pt x="0" y="114"/>
                    <a:pt x="0" y="120"/>
                  </a:cubicBezTo>
                  <a:cubicBezTo>
                    <a:pt x="0" y="127"/>
                    <a:pt x="29" y="126"/>
                    <a:pt x="40" y="137"/>
                  </a:cubicBezTo>
                  <a:cubicBezTo>
                    <a:pt x="51" y="147"/>
                    <a:pt x="65" y="180"/>
                    <a:pt x="49" y="180"/>
                  </a:cubicBezTo>
                  <a:cubicBezTo>
                    <a:pt x="33" y="180"/>
                    <a:pt x="24" y="180"/>
                    <a:pt x="16" y="180"/>
                  </a:cubicBezTo>
                  <a:cubicBezTo>
                    <a:pt x="9" y="180"/>
                    <a:pt x="5" y="188"/>
                    <a:pt x="5" y="196"/>
                  </a:cubicBezTo>
                  <a:cubicBezTo>
                    <a:pt x="5" y="204"/>
                    <a:pt x="9" y="222"/>
                    <a:pt x="43" y="222"/>
                  </a:cubicBezTo>
                  <a:cubicBezTo>
                    <a:pt x="47" y="222"/>
                    <a:pt x="72" y="222"/>
                    <a:pt x="112" y="222"/>
                  </a:cubicBezTo>
                  <a:cubicBezTo>
                    <a:pt x="141" y="210"/>
                    <a:pt x="198" y="213"/>
                    <a:pt x="254" y="213"/>
                  </a:cubicBezTo>
                  <a:cubicBezTo>
                    <a:pt x="294" y="213"/>
                    <a:pt x="354" y="215"/>
                    <a:pt x="384" y="222"/>
                  </a:cubicBezTo>
                  <a:cubicBezTo>
                    <a:pt x="625" y="222"/>
                    <a:pt x="930" y="222"/>
                    <a:pt x="1076" y="222"/>
                  </a:cubicBezTo>
                  <a:cubicBezTo>
                    <a:pt x="1129" y="222"/>
                    <a:pt x="1158" y="216"/>
                    <a:pt x="1158" y="216"/>
                  </a:cubicBezTo>
                  <a:cubicBezTo>
                    <a:pt x="1158" y="216"/>
                    <a:pt x="1214" y="182"/>
                    <a:pt x="1277" y="182"/>
                  </a:cubicBezTo>
                  <a:cubicBezTo>
                    <a:pt x="1314" y="182"/>
                    <a:pt x="1335" y="185"/>
                    <a:pt x="1349" y="185"/>
                  </a:cubicBezTo>
                  <a:cubicBezTo>
                    <a:pt x="1358" y="185"/>
                    <a:pt x="1365" y="185"/>
                    <a:pt x="1371" y="185"/>
                  </a:cubicBezTo>
                  <a:cubicBezTo>
                    <a:pt x="1387" y="185"/>
                    <a:pt x="1416" y="163"/>
                    <a:pt x="1416" y="149"/>
                  </a:cubicBezTo>
                  <a:cubicBezTo>
                    <a:pt x="1416" y="136"/>
                    <a:pt x="1416" y="76"/>
                    <a:pt x="1416" y="68"/>
                  </a:cubicBezTo>
                  <a:cubicBezTo>
                    <a:pt x="1416" y="60"/>
                    <a:pt x="1384" y="42"/>
                    <a:pt x="1384" y="28"/>
                  </a:cubicBezTo>
                  <a:cubicBezTo>
                    <a:pt x="1384" y="23"/>
                    <a:pt x="1384" y="13"/>
                    <a:pt x="1384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87B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1" name="iṣ1iḋé">
              <a:extLst>
                <a:ext uri="{FF2B5EF4-FFF2-40B4-BE49-F238E27FC236}">
                  <a16:creationId xmlns:a16="http://schemas.microsoft.com/office/drawing/2014/main" xmlns="" id="{C64DF6A0-F588-404C-9669-08F8C4C3AE18}"/>
                </a:ext>
              </a:extLst>
            </p:cNvPr>
            <p:cNvSpPr/>
            <p:nvPr/>
          </p:nvSpPr>
          <p:spPr bwMode="auto">
            <a:xfrm>
              <a:off x="4512469" y="2494757"/>
              <a:ext cx="4706937" cy="823913"/>
            </a:xfrm>
            <a:custGeom>
              <a:avLst/>
              <a:gdLst>
                <a:gd name="T0" fmla="*/ 773 w 807"/>
                <a:gd name="T1" fmla="*/ 123 h 141"/>
                <a:gd name="T2" fmla="*/ 743 w 807"/>
                <a:gd name="T3" fmla="*/ 92 h 141"/>
                <a:gd name="T4" fmla="*/ 773 w 807"/>
                <a:gd name="T5" fmla="*/ 62 h 141"/>
                <a:gd name="T6" fmla="*/ 804 w 807"/>
                <a:gd name="T7" fmla="*/ 92 h 141"/>
                <a:gd name="T8" fmla="*/ 773 w 807"/>
                <a:gd name="T9" fmla="*/ 123 h 141"/>
                <a:gd name="T10" fmla="*/ 773 w 807"/>
                <a:gd name="T11" fmla="*/ 59 h 141"/>
                <a:gd name="T12" fmla="*/ 740 w 807"/>
                <a:gd name="T13" fmla="*/ 92 h 141"/>
                <a:gd name="T14" fmla="*/ 773 w 807"/>
                <a:gd name="T15" fmla="*/ 126 h 141"/>
                <a:gd name="T16" fmla="*/ 807 w 807"/>
                <a:gd name="T17" fmla="*/ 92 h 141"/>
                <a:gd name="T18" fmla="*/ 773 w 807"/>
                <a:gd name="T19" fmla="*/ 59 h 141"/>
                <a:gd name="T20" fmla="*/ 477 w 807"/>
                <a:gd name="T21" fmla="*/ 41 h 141"/>
                <a:gd name="T22" fmla="*/ 474 w 807"/>
                <a:gd name="T23" fmla="*/ 42 h 141"/>
                <a:gd name="T24" fmla="*/ 476 w 807"/>
                <a:gd name="T25" fmla="*/ 141 h 141"/>
                <a:gd name="T26" fmla="*/ 479 w 807"/>
                <a:gd name="T27" fmla="*/ 141 h 141"/>
                <a:gd name="T28" fmla="*/ 477 w 807"/>
                <a:gd name="T29" fmla="*/ 41 h 141"/>
                <a:gd name="T30" fmla="*/ 74 w 807"/>
                <a:gd name="T31" fmla="*/ 0 h 141"/>
                <a:gd name="T32" fmla="*/ 0 w 807"/>
                <a:gd name="T33" fmla="*/ 81 h 141"/>
                <a:gd name="T34" fmla="*/ 0 w 807"/>
                <a:gd name="T35" fmla="*/ 141 h 141"/>
                <a:gd name="T36" fmla="*/ 3 w 807"/>
                <a:gd name="T37" fmla="*/ 141 h 141"/>
                <a:gd name="T38" fmla="*/ 3 w 807"/>
                <a:gd name="T39" fmla="*/ 81 h 141"/>
                <a:gd name="T40" fmla="*/ 76 w 807"/>
                <a:gd name="T41" fmla="*/ 3 h 141"/>
                <a:gd name="T42" fmla="*/ 74 w 807"/>
                <a:gd name="T4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7" h="141">
                  <a:moveTo>
                    <a:pt x="773" y="123"/>
                  </a:moveTo>
                  <a:cubicBezTo>
                    <a:pt x="756" y="123"/>
                    <a:pt x="743" y="109"/>
                    <a:pt x="743" y="92"/>
                  </a:cubicBezTo>
                  <a:cubicBezTo>
                    <a:pt x="743" y="76"/>
                    <a:pt x="756" y="62"/>
                    <a:pt x="773" y="62"/>
                  </a:cubicBezTo>
                  <a:cubicBezTo>
                    <a:pt x="790" y="62"/>
                    <a:pt x="804" y="76"/>
                    <a:pt x="804" y="92"/>
                  </a:cubicBezTo>
                  <a:cubicBezTo>
                    <a:pt x="804" y="109"/>
                    <a:pt x="790" y="123"/>
                    <a:pt x="773" y="123"/>
                  </a:cubicBezTo>
                  <a:moveTo>
                    <a:pt x="773" y="59"/>
                  </a:moveTo>
                  <a:cubicBezTo>
                    <a:pt x="755" y="59"/>
                    <a:pt x="740" y="74"/>
                    <a:pt x="740" y="92"/>
                  </a:cubicBezTo>
                  <a:cubicBezTo>
                    <a:pt x="740" y="111"/>
                    <a:pt x="755" y="126"/>
                    <a:pt x="773" y="126"/>
                  </a:cubicBezTo>
                  <a:cubicBezTo>
                    <a:pt x="792" y="126"/>
                    <a:pt x="807" y="111"/>
                    <a:pt x="807" y="92"/>
                  </a:cubicBezTo>
                  <a:cubicBezTo>
                    <a:pt x="807" y="74"/>
                    <a:pt x="792" y="59"/>
                    <a:pt x="773" y="59"/>
                  </a:cubicBezTo>
                  <a:moveTo>
                    <a:pt x="477" y="41"/>
                  </a:moveTo>
                  <a:cubicBezTo>
                    <a:pt x="474" y="42"/>
                    <a:pt x="474" y="42"/>
                    <a:pt x="474" y="42"/>
                  </a:cubicBezTo>
                  <a:cubicBezTo>
                    <a:pt x="479" y="66"/>
                    <a:pt x="478" y="104"/>
                    <a:pt x="476" y="141"/>
                  </a:cubicBezTo>
                  <a:cubicBezTo>
                    <a:pt x="479" y="141"/>
                    <a:pt x="479" y="141"/>
                    <a:pt x="479" y="141"/>
                  </a:cubicBezTo>
                  <a:cubicBezTo>
                    <a:pt x="481" y="103"/>
                    <a:pt x="482" y="66"/>
                    <a:pt x="477" y="41"/>
                  </a:cubicBezTo>
                  <a:moveTo>
                    <a:pt x="74" y="0"/>
                  </a:moveTo>
                  <a:cubicBezTo>
                    <a:pt x="71" y="3"/>
                    <a:pt x="0" y="62"/>
                    <a:pt x="0" y="8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66"/>
                    <a:pt x="56" y="19"/>
                    <a:pt x="76" y="3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6F9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2" name="iṧľîḑê">
              <a:extLst>
                <a:ext uri="{FF2B5EF4-FFF2-40B4-BE49-F238E27FC236}">
                  <a16:creationId xmlns:a16="http://schemas.microsoft.com/office/drawing/2014/main" xmlns="" id="{89CE739D-DEA5-4F83-AB55-412565B79394}"/>
                </a:ext>
              </a:extLst>
            </p:cNvPr>
            <p:cNvSpPr/>
            <p:nvPr/>
          </p:nvSpPr>
          <p:spPr bwMode="auto">
            <a:xfrm>
              <a:off x="4512469" y="3318669"/>
              <a:ext cx="2794000" cy="1103313"/>
            </a:xfrm>
            <a:custGeom>
              <a:avLst/>
              <a:gdLst>
                <a:gd name="T0" fmla="*/ 479 w 479"/>
                <a:gd name="T1" fmla="*/ 0 h 189"/>
                <a:gd name="T2" fmla="*/ 476 w 479"/>
                <a:gd name="T3" fmla="*/ 0 h 189"/>
                <a:gd name="T4" fmla="*/ 465 w 479"/>
                <a:gd name="T5" fmla="*/ 133 h 189"/>
                <a:gd name="T6" fmla="*/ 425 w 479"/>
                <a:gd name="T7" fmla="*/ 186 h 189"/>
                <a:gd name="T8" fmla="*/ 16 w 479"/>
                <a:gd name="T9" fmla="*/ 186 h 189"/>
                <a:gd name="T10" fmla="*/ 3 w 479"/>
                <a:gd name="T11" fmla="*/ 170 h 189"/>
                <a:gd name="T12" fmla="*/ 3 w 479"/>
                <a:gd name="T13" fmla="*/ 0 h 189"/>
                <a:gd name="T14" fmla="*/ 0 w 479"/>
                <a:gd name="T15" fmla="*/ 0 h 189"/>
                <a:gd name="T16" fmla="*/ 0 w 479"/>
                <a:gd name="T17" fmla="*/ 170 h 189"/>
                <a:gd name="T18" fmla="*/ 16 w 479"/>
                <a:gd name="T19" fmla="*/ 189 h 189"/>
                <a:gd name="T20" fmla="*/ 425 w 479"/>
                <a:gd name="T21" fmla="*/ 189 h 189"/>
                <a:gd name="T22" fmla="*/ 468 w 479"/>
                <a:gd name="T23" fmla="*/ 133 h 189"/>
                <a:gd name="T24" fmla="*/ 479 w 479"/>
                <a:gd name="T2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9" h="189">
                  <a:moveTo>
                    <a:pt x="479" y="0"/>
                  </a:moveTo>
                  <a:cubicBezTo>
                    <a:pt x="476" y="0"/>
                    <a:pt x="476" y="0"/>
                    <a:pt x="476" y="0"/>
                  </a:cubicBezTo>
                  <a:cubicBezTo>
                    <a:pt x="473" y="66"/>
                    <a:pt x="465" y="132"/>
                    <a:pt x="465" y="133"/>
                  </a:cubicBezTo>
                  <a:cubicBezTo>
                    <a:pt x="460" y="169"/>
                    <a:pt x="432" y="186"/>
                    <a:pt x="425" y="186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6" y="186"/>
                    <a:pt x="3" y="175"/>
                    <a:pt x="3" y="17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6"/>
                    <a:pt x="3" y="189"/>
                    <a:pt x="16" y="189"/>
                  </a:cubicBezTo>
                  <a:cubicBezTo>
                    <a:pt x="425" y="189"/>
                    <a:pt x="425" y="189"/>
                    <a:pt x="425" y="189"/>
                  </a:cubicBezTo>
                  <a:cubicBezTo>
                    <a:pt x="434" y="189"/>
                    <a:pt x="463" y="170"/>
                    <a:pt x="468" y="133"/>
                  </a:cubicBezTo>
                  <a:cubicBezTo>
                    <a:pt x="468" y="132"/>
                    <a:pt x="476" y="66"/>
                    <a:pt x="479" y="0"/>
                  </a:cubicBezTo>
                </a:path>
              </a:pathLst>
            </a:custGeom>
            <a:solidFill>
              <a:srgbClr val="648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3" name="iŝḻîde">
              <a:extLst>
                <a:ext uri="{FF2B5EF4-FFF2-40B4-BE49-F238E27FC236}">
                  <a16:creationId xmlns:a16="http://schemas.microsoft.com/office/drawing/2014/main" xmlns="" id="{AB46D47B-1299-4108-954F-F401C2B8E970}"/>
                </a:ext>
              </a:extLst>
            </p:cNvPr>
            <p:cNvSpPr/>
            <p:nvPr/>
          </p:nvSpPr>
          <p:spPr bwMode="auto">
            <a:xfrm>
              <a:off x="2420144" y="3598069"/>
              <a:ext cx="1585912" cy="1016000"/>
            </a:xfrm>
            <a:custGeom>
              <a:avLst/>
              <a:gdLst>
                <a:gd name="T0" fmla="*/ 272 w 272"/>
                <a:gd name="T1" fmla="*/ 174 h 174"/>
                <a:gd name="T2" fmla="*/ 272 w 272"/>
                <a:gd name="T3" fmla="*/ 137 h 174"/>
                <a:gd name="T4" fmla="*/ 136 w 272"/>
                <a:gd name="T5" fmla="*/ 0 h 174"/>
                <a:gd name="T6" fmla="*/ 0 w 272"/>
                <a:gd name="T7" fmla="*/ 137 h 174"/>
                <a:gd name="T8" fmla="*/ 0 w 272"/>
                <a:gd name="T9" fmla="*/ 174 h 174"/>
                <a:gd name="T10" fmla="*/ 272 w 272"/>
                <a:gd name="T1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174">
                  <a:moveTo>
                    <a:pt x="272" y="174"/>
                  </a:moveTo>
                  <a:cubicBezTo>
                    <a:pt x="272" y="137"/>
                    <a:pt x="272" y="137"/>
                    <a:pt x="272" y="137"/>
                  </a:cubicBezTo>
                  <a:cubicBezTo>
                    <a:pt x="272" y="61"/>
                    <a:pt x="211" y="0"/>
                    <a:pt x="136" y="0"/>
                  </a:cubicBezTo>
                  <a:cubicBezTo>
                    <a:pt x="61" y="0"/>
                    <a:pt x="0" y="61"/>
                    <a:pt x="0" y="137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62" y="174"/>
                    <a:pt x="160" y="174"/>
                    <a:pt x="272" y="174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4" name="işļîḑè">
              <a:extLst>
                <a:ext uri="{FF2B5EF4-FFF2-40B4-BE49-F238E27FC236}">
                  <a16:creationId xmlns:a16="http://schemas.microsoft.com/office/drawing/2014/main" xmlns="" id="{A536A715-5D12-4264-A96F-2A0C18097A0F}"/>
                </a:ext>
              </a:extLst>
            </p:cNvPr>
            <p:cNvSpPr/>
            <p:nvPr/>
          </p:nvSpPr>
          <p:spPr bwMode="auto">
            <a:xfrm>
              <a:off x="8041481" y="3598069"/>
              <a:ext cx="1592262" cy="1016000"/>
            </a:xfrm>
            <a:custGeom>
              <a:avLst/>
              <a:gdLst>
                <a:gd name="T0" fmla="*/ 136 w 273"/>
                <a:gd name="T1" fmla="*/ 0 h 174"/>
                <a:gd name="T2" fmla="*/ 0 w 273"/>
                <a:gd name="T3" fmla="*/ 137 h 174"/>
                <a:gd name="T4" fmla="*/ 0 w 273"/>
                <a:gd name="T5" fmla="*/ 174 h 174"/>
                <a:gd name="T6" fmla="*/ 85 w 273"/>
                <a:gd name="T7" fmla="*/ 174 h 174"/>
                <a:gd name="T8" fmla="*/ 201 w 273"/>
                <a:gd name="T9" fmla="*/ 137 h 174"/>
                <a:gd name="T10" fmla="*/ 273 w 273"/>
                <a:gd name="T11" fmla="*/ 137 h 174"/>
                <a:gd name="T12" fmla="*/ 136 w 273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174">
                  <a:moveTo>
                    <a:pt x="136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3" y="174"/>
                    <a:pt x="85" y="174"/>
                    <a:pt x="85" y="174"/>
                  </a:cubicBezTo>
                  <a:cubicBezTo>
                    <a:pt x="85" y="174"/>
                    <a:pt x="138" y="137"/>
                    <a:pt x="201" y="137"/>
                  </a:cubicBezTo>
                  <a:cubicBezTo>
                    <a:pt x="238" y="137"/>
                    <a:pt x="259" y="137"/>
                    <a:pt x="273" y="137"/>
                  </a:cubicBezTo>
                  <a:cubicBezTo>
                    <a:pt x="273" y="61"/>
                    <a:pt x="211" y="0"/>
                    <a:pt x="136" y="0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5" name="îşľîḍè">
              <a:extLst>
                <a:ext uri="{FF2B5EF4-FFF2-40B4-BE49-F238E27FC236}">
                  <a16:creationId xmlns:a16="http://schemas.microsoft.com/office/drawing/2014/main" xmlns="" id="{F748253A-A428-421D-A598-2808C131D78F}"/>
                </a:ext>
              </a:extLst>
            </p:cNvPr>
            <p:cNvSpPr/>
            <p:nvPr/>
          </p:nvSpPr>
          <p:spPr bwMode="auto">
            <a:xfrm>
              <a:off x="2529681" y="3715544"/>
              <a:ext cx="1358900" cy="1360488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6" name="işḷîḓé">
              <a:extLst>
                <a:ext uri="{FF2B5EF4-FFF2-40B4-BE49-F238E27FC236}">
                  <a16:creationId xmlns:a16="http://schemas.microsoft.com/office/drawing/2014/main" xmlns="" id="{5422E17C-A54B-4E57-B707-82205E5A7B82}"/>
                </a:ext>
              </a:extLst>
            </p:cNvPr>
            <p:cNvSpPr/>
            <p:nvPr/>
          </p:nvSpPr>
          <p:spPr bwMode="auto">
            <a:xfrm>
              <a:off x="2682081" y="3866357"/>
              <a:ext cx="1055687" cy="1057275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7" name="isļïḓe">
              <a:extLst>
                <a:ext uri="{FF2B5EF4-FFF2-40B4-BE49-F238E27FC236}">
                  <a16:creationId xmlns:a16="http://schemas.microsoft.com/office/drawing/2014/main" xmlns="" id="{0D9C972A-6FD7-407A-BD54-9B14A333D9BC}"/>
                </a:ext>
              </a:extLst>
            </p:cNvPr>
            <p:cNvSpPr/>
            <p:nvPr/>
          </p:nvSpPr>
          <p:spPr bwMode="auto">
            <a:xfrm>
              <a:off x="2734469" y="3920332"/>
              <a:ext cx="950912" cy="950913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8" name="îsḻíde">
              <a:extLst>
                <a:ext uri="{FF2B5EF4-FFF2-40B4-BE49-F238E27FC236}">
                  <a16:creationId xmlns:a16="http://schemas.microsoft.com/office/drawing/2014/main" xmlns="" id="{9005C1DA-74A4-4E96-A50C-5BD648AAABCD}"/>
                </a:ext>
              </a:extLst>
            </p:cNvPr>
            <p:cNvSpPr/>
            <p:nvPr/>
          </p:nvSpPr>
          <p:spPr bwMode="auto">
            <a:xfrm>
              <a:off x="2793206" y="3977482"/>
              <a:ext cx="833437" cy="835025"/>
            </a:xfrm>
            <a:prstGeom prst="ellipse">
              <a:avLst/>
            </a:pr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49" name="iṥļiḓé">
              <a:extLst>
                <a:ext uri="{FF2B5EF4-FFF2-40B4-BE49-F238E27FC236}">
                  <a16:creationId xmlns:a16="http://schemas.microsoft.com/office/drawing/2014/main" xmlns="" id="{01CD881C-0015-4402-8172-EFCDE7B8C2E7}"/>
                </a:ext>
              </a:extLst>
            </p:cNvPr>
            <p:cNvSpPr/>
            <p:nvPr/>
          </p:nvSpPr>
          <p:spPr bwMode="auto">
            <a:xfrm>
              <a:off x="2839244" y="4018757"/>
              <a:ext cx="746125" cy="754063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0" name="îś1îḍè">
              <a:extLst>
                <a:ext uri="{FF2B5EF4-FFF2-40B4-BE49-F238E27FC236}">
                  <a16:creationId xmlns:a16="http://schemas.microsoft.com/office/drawing/2014/main" xmlns="" id="{2E1957D1-D370-4ED7-BB4D-2BCD26F64A70}"/>
                </a:ext>
              </a:extLst>
            </p:cNvPr>
            <p:cNvSpPr/>
            <p:nvPr/>
          </p:nvSpPr>
          <p:spPr bwMode="auto">
            <a:xfrm>
              <a:off x="3124994" y="4310857"/>
              <a:ext cx="174625" cy="169863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1" name="íṩliḑé">
              <a:extLst>
                <a:ext uri="{FF2B5EF4-FFF2-40B4-BE49-F238E27FC236}">
                  <a16:creationId xmlns:a16="http://schemas.microsoft.com/office/drawing/2014/main" xmlns="" id="{2D7FD1FD-0DC0-49F9-99CF-BB946BC9F8B4}"/>
                </a:ext>
              </a:extLst>
            </p:cNvPr>
            <p:cNvSpPr/>
            <p:nvPr/>
          </p:nvSpPr>
          <p:spPr bwMode="auto">
            <a:xfrm>
              <a:off x="3131344" y="3942557"/>
              <a:ext cx="157162" cy="427038"/>
            </a:xfrm>
            <a:custGeom>
              <a:avLst/>
              <a:gdLst>
                <a:gd name="T0" fmla="*/ 99 w 99"/>
                <a:gd name="T1" fmla="*/ 269 h 269"/>
                <a:gd name="T2" fmla="*/ 0 w 99"/>
                <a:gd name="T3" fmla="*/ 269 h 269"/>
                <a:gd name="T4" fmla="*/ 25 w 99"/>
                <a:gd name="T5" fmla="*/ 0 h 269"/>
                <a:gd name="T6" fmla="*/ 77 w 99"/>
                <a:gd name="T7" fmla="*/ 0 h 269"/>
                <a:gd name="T8" fmla="*/ 99 w 99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69">
                  <a:moveTo>
                    <a:pt x="99" y="269"/>
                  </a:moveTo>
                  <a:lnTo>
                    <a:pt x="0" y="269"/>
                  </a:lnTo>
                  <a:lnTo>
                    <a:pt x="25" y="0"/>
                  </a:lnTo>
                  <a:lnTo>
                    <a:pt x="77" y="0"/>
                  </a:lnTo>
                  <a:lnTo>
                    <a:pt x="99" y="269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2" name="iṥḻíḑê">
              <a:extLst>
                <a:ext uri="{FF2B5EF4-FFF2-40B4-BE49-F238E27FC236}">
                  <a16:creationId xmlns:a16="http://schemas.microsoft.com/office/drawing/2014/main" xmlns="" id="{45A453AD-6FA5-4FC4-B1B7-BFD1F0F87FB4}"/>
                </a:ext>
              </a:extLst>
            </p:cNvPr>
            <p:cNvSpPr/>
            <p:nvPr/>
          </p:nvSpPr>
          <p:spPr bwMode="auto">
            <a:xfrm>
              <a:off x="2769394" y="4217194"/>
              <a:ext cx="442912" cy="246063"/>
            </a:xfrm>
            <a:custGeom>
              <a:avLst/>
              <a:gdLst>
                <a:gd name="T0" fmla="*/ 279 w 279"/>
                <a:gd name="T1" fmla="*/ 59 h 155"/>
                <a:gd name="T2" fmla="*/ 246 w 279"/>
                <a:gd name="T3" fmla="*/ 155 h 155"/>
                <a:gd name="T4" fmla="*/ 0 w 279"/>
                <a:gd name="T5" fmla="*/ 48 h 155"/>
                <a:gd name="T6" fmla="*/ 15 w 279"/>
                <a:gd name="T7" fmla="*/ 0 h 155"/>
                <a:gd name="T8" fmla="*/ 279 w 279"/>
                <a:gd name="T9" fmla="*/ 5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55">
                  <a:moveTo>
                    <a:pt x="279" y="59"/>
                  </a:moveTo>
                  <a:lnTo>
                    <a:pt x="246" y="155"/>
                  </a:lnTo>
                  <a:lnTo>
                    <a:pt x="0" y="48"/>
                  </a:lnTo>
                  <a:lnTo>
                    <a:pt x="15" y="0"/>
                  </a:lnTo>
                  <a:lnTo>
                    <a:pt x="279" y="59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3" name="íS1ídè">
              <a:extLst>
                <a:ext uri="{FF2B5EF4-FFF2-40B4-BE49-F238E27FC236}">
                  <a16:creationId xmlns:a16="http://schemas.microsoft.com/office/drawing/2014/main" xmlns="" id="{5683DB97-F810-4B12-B246-5A7B15327DA2}"/>
                </a:ext>
              </a:extLst>
            </p:cNvPr>
            <p:cNvSpPr/>
            <p:nvPr/>
          </p:nvSpPr>
          <p:spPr bwMode="auto">
            <a:xfrm>
              <a:off x="2909094" y="4369594"/>
              <a:ext cx="350837" cy="414338"/>
            </a:xfrm>
            <a:custGeom>
              <a:avLst/>
              <a:gdLst>
                <a:gd name="T0" fmla="*/ 140 w 221"/>
                <a:gd name="T1" fmla="*/ 0 h 261"/>
                <a:gd name="T2" fmla="*/ 221 w 221"/>
                <a:gd name="T3" fmla="*/ 59 h 261"/>
                <a:gd name="T4" fmla="*/ 44 w 221"/>
                <a:gd name="T5" fmla="*/ 261 h 261"/>
                <a:gd name="T6" fmla="*/ 0 w 221"/>
                <a:gd name="T7" fmla="*/ 232 h 261"/>
                <a:gd name="T8" fmla="*/ 140 w 221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61">
                  <a:moveTo>
                    <a:pt x="140" y="0"/>
                  </a:moveTo>
                  <a:lnTo>
                    <a:pt x="221" y="59"/>
                  </a:lnTo>
                  <a:lnTo>
                    <a:pt x="44" y="261"/>
                  </a:lnTo>
                  <a:lnTo>
                    <a:pt x="0" y="23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4" name="ísḻiḓê">
              <a:extLst>
                <a:ext uri="{FF2B5EF4-FFF2-40B4-BE49-F238E27FC236}">
                  <a16:creationId xmlns:a16="http://schemas.microsoft.com/office/drawing/2014/main" xmlns="" id="{2807BA12-E98F-4176-BD93-655C4FEE1D41}"/>
                </a:ext>
              </a:extLst>
            </p:cNvPr>
            <p:cNvSpPr/>
            <p:nvPr/>
          </p:nvSpPr>
          <p:spPr bwMode="auto">
            <a:xfrm>
              <a:off x="3166269" y="4369594"/>
              <a:ext cx="344487" cy="414338"/>
            </a:xfrm>
            <a:custGeom>
              <a:avLst/>
              <a:gdLst>
                <a:gd name="T0" fmla="*/ 0 w 217"/>
                <a:gd name="T1" fmla="*/ 59 h 261"/>
                <a:gd name="T2" fmla="*/ 77 w 217"/>
                <a:gd name="T3" fmla="*/ 0 h 261"/>
                <a:gd name="T4" fmla="*/ 217 w 217"/>
                <a:gd name="T5" fmla="*/ 232 h 261"/>
                <a:gd name="T6" fmla="*/ 172 w 217"/>
                <a:gd name="T7" fmla="*/ 261 h 261"/>
                <a:gd name="T8" fmla="*/ 0 w 217"/>
                <a:gd name="T9" fmla="*/ 5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61">
                  <a:moveTo>
                    <a:pt x="0" y="59"/>
                  </a:moveTo>
                  <a:lnTo>
                    <a:pt x="77" y="0"/>
                  </a:lnTo>
                  <a:lnTo>
                    <a:pt x="217" y="232"/>
                  </a:lnTo>
                  <a:lnTo>
                    <a:pt x="172" y="261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5" name="îşliďè">
              <a:extLst>
                <a:ext uri="{FF2B5EF4-FFF2-40B4-BE49-F238E27FC236}">
                  <a16:creationId xmlns:a16="http://schemas.microsoft.com/office/drawing/2014/main" xmlns="" id="{E934FE1F-F0E2-478E-B83F-3E9568044BD0}"/>
                </a:ext>
              </a:extLst>
            </p:cNvPr>
            <p:cNvSpPr/>
            <p:nvPr/>
          </p:nvSpPr>
          <p:spPr bwMode="auto">
            <a:xfrm>
              <a:off x="3212306" y="4217194"/>
              <a:ext cx="442912" cy="246063"/>
            </a:xfrm>
            <a:custGeom>
              <a:avLst/>
              <a:gdLst>
                <a:gd name="T0" fmla="*/ 30 w 279"/>
                <a:gd name="T1" fmla="*/ 155 h 155"/>
                <a:gd name="T2" fmla="*/ 0 w 279"/>
                <a:gd name="T3" fmla="*/ 59 h 155"/>
                <a:gd name="T4" fmla="*/ 261 w 279"/>
                <a:gd name="T5" fmla="*/ 0 h 155"/>
                <a:gd name="T6" fmla="*/ 279 w 279"/>
                <a:gd name="T7" fmla="*/ 48 h 155"/>
                <a:gd name="T8" fmla="*/ 30 w 279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55">
                  <a:moveTo>
                    <a:pt x="30" y="155"/>
                  </a:moveTo>
                  <a:lnTo>
                    <a:pt x="0" y="59"/>
                  </a:lnTo>
                  <a:lnTo>
                    <a:pt x="261" y="0"/>
                  </a:lnTo>
                  <a:lnTo>
                    <a:pt x="279" y="48"/>
                  </a:lnTo>
                  <a:lnTo>
                    <a:pt x="30" y="155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6" name="îṡḷiḑè">
              <a:extLst>
                <a:ext uri="{FF2B5EF4-FFF2-40B4-BE49-F238E27FC236}">
                  <a16:creationId xmlns:a16="http://schemas.microsoft.com/office/drawing/2014/main" xmlns="" id="{D727DCA5-913D-4EDC-B2BC-7D4B1349DE4B}"/>
                </a:ext>
              </a:extLst>
            </p:cNvPr>
            <p:cNvSpPr/>
            <p:nvPr/>
          </p:nvSpPr>
          <p:spPr bwMode="auto">
            <a:xfrm>
              <a:off x="8157369" y="3715544"/>
              <a:ext cx="1358900" cy="1360488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7" name="ïṣļíḋè">
              <a:extLst>
                <a:ext uri="{FF2B5EF4-FFF2-40B4-BE49-F238E27FC236}">
                  <a16:creationId xmlns:a16="http://schemas.microsoft.com/office/drawing/2014/main" xmlns="" id="{C68F9691-F71D-4200-A281-0BBAB7156F8B}"/>
                </a:ext>
              </a:extLst>
            </p:cNvPr>
            <p:cNvSpPr/>
            <p:nvPr/>
          </p:nvSpPr>
          <p:spPr bwMode="auto">
            <a:xfrm>
              <a:off x="8309769" y="3866357"/>
              <a:ext cx="1055687" cy="1057275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8" name="iŝḻîḑé">
              <a:extLst>
                <a:ext uri="{FF2B5EF4-FFF2-40B4-BE49-F238E27FC236}">
                  <a16:creationId xmlns:a16="http://schemas.microsoft.com/office/drawing/2014/main" xmlns="" id="{373A685E-1646-4BA8-A26A-E7A4609146EF}"/>
                </a:ext>
              </a:extLst>
            </p:cNvPr>
            <p:cNvSpPr/>
            <p:nvPr/>
          </p:nvSpPr>
          <p:spPr bwMode="auto">
            <a:xfrm>
              <a:off x="8362156" y="3920332"/>
              <a:ext cx="950912" cy="950913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59" name="íṡ1îḋe">
              <a:extLst>
                <a:ext uri="{FF2B5EF4-FFF2-40B4-BE49-F238E27FC236}">
                  <a16:creationId xmlns:a16="http://schemas.microsoft.com/office/drawing/2014/main" xmlns="" id="{4D8900CC-A8D3-4653-8AB9-C4147D6E6124}"/>
                </a:ext>
              </a:extLst>
            </p:cNvPr>
            <p:cNvSpPr/>
            <p:nvPr/>
          </p:nvSpPr>
          <p:spPr bwMode="auto">
            <a:xfrm>
              <a:off x="8420894" y="3977482"/>
              <a:ext cx="833437" cy="835025"/>
            </a:xfrm>
            <a:prstGeom prst="ellipse">
              <a:avLst/>
            </a:pr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0" name="ísḷíḋé">
              <a:extLst>
                <a:ext uri="{FF2B5EF4-FFF2-40B4-BE49-F238E27FC236}">
                  <a16:creationId xmlns:a16="http://schemas.microsoft.com/office/drawing/2014/main" xmlns="" id="{FC51FE56-D119-4743-BD64-8F5AB31502CF}"/>
                </a:ext>
              </a:extLst>
            </p:cNvPr>
            <p:cNvSpPr/>
            <p:nvPr/>
          </p:nvSpPr>
          <p:spPr bwMode="auto">
            <a:xfrm>
              <a:off x="8460581" y="4018757"/>
              <a:ext cx="752475" cy="754063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1" name="íşļíḓe">
              <a:extLst>
                <a:ext uri="{FF2B5EF4-FFF2-40B4-BE49-F238E27FC236}">
                  <a16:creationId xmlns:a16="http://schemas.microsoft.com/office/drawing/2014/main" xmlns="" id="{452A902D-1ACC-40BC-9D1D-E80617D02626}"/>
                </a:ext>
              </a:extLst>
            </p:cNvPr>
            <p:cNvSpPr/>
            <p:nvPr/>
          </p:nvSpPr>
          <p:spPr bwMode="auto">
            <a:xfrm>
              <a:off x="8752681" y="4310857"/>
              <a:ext cx="169862" cy="169863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2" name="iśľïḍé">
              <a:extLst>
                <a:ext uri="{FF2B5EF4-FFF2-40B4-BE49-F238E27FC236}">
                  <a16:creationId xmlns:a16="http://schemas.microsoft.com/office/drawing/2014/main" xmlns="" id="{0F2825EE-7EF1-4B5E-B6FB-A627079801BD}"/>
                </a:ext>
              </a:extLst>
            </p:cNvPr>
            <p:cNvSpPr/>
            <p:nvPr/>
          </p:nvSpPr>
          <p:spPr bwMode="auto">
            <a:xfrm>
              <a:off x="8759031" y="3942557"/>
              <a:ext cx="157162" cy="427038"/>
            </a:xfrm>
            <a:custGeom>
              <a:avLst/>
              <a:gdLst>
                <a:gd name="T0" fmla="*/ 99 w 99"/>
                <a:gd name="T1" fmla="*/ 269 h 269"/>
                <a:gd name="T2" fmla="*/ 0 w 99"/>
                <a:gd name="T3" fmla="*/ 269 h 269"/>
                <a:gd name="T4" fmla="*/ 22 w 99"/>
                <a:gd name="T5" fmla="*/ 0 h 269"/>
                <a:gd name="T6" fmla="*/ 77 w 99"/>
                <a:gd name="T7" fmla="*/ 0 h 269"/>
                <a:gd name="T8" fmla="*/ 99 w 99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69">
                  <a:moveTo>
                    <a:pt x="99" y="269"/>
                  </a:moveTo>
                  <a:lnTo>
                    <a:pt x="0" y="269"/>
                  </a:lnTo>
                  <a:lnTo>
                    <a:pt x="22" y="0"/>
                  </a:lnTo>
                  <a:lnTo>
                    <a:pt x="77" y="0"/>
                  </a:lnTo>
                  <a:lnTo>
                    <a:pt x="99" y="269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3" name="ïSḻídê">
              <a:extLst>
                <a:ext uri="{FF2B5EF4-FFF2-40B4-BE49-F238E27FC236}">
                  <a16:creationId xmlns:a16="http://schemas.microsoft.com/office/drawing/2014/main" xmlns="" id="{8D2E1021-6FF0-47D1-8D77-DD714F9B4853}"/>
                </a:ext>
              </a:extLst>
            </p:cNvPr>
            <p:cNvSpPr/>
            <p:nvPr/>
          </p:nvSpPr>
          <p:spPr bwMode="auto">
            <a:xfrm>
              <a:off x="8390731" y="4217194"/>
              <a:ext cx="444500" cy="246063"/>
            </a:xfrm>
            <a:custGeom>
              <a:avLst/>
              <a:gdLst>
                <a:gd name="T0" fmla="*/ 280 w 280"/>
                <a:gd name="T1" fmla="*/ 59 h 155"/>
                <a:gd name="T2" fmla="*/ 250 w 280"/>
                <a:gd name="T3" fmla="*/ 155 h 155"/>
                <a:gd name="T4" fmla="*/ 0 w 280"/>
                <a:gd name="T5" fmla="*/ 48 h 155"/>
                <a:gd name="T6" fmla="*/ 19 w 280"/>
                <a:gd name="T7" fmla="*/ 0 h 155"/>
                <a:gd name="T8" fmla="*/ 280 w 280"/>
                <a:gd name="T9" fmla="*/ 5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5">
                  <a:moveTo>
                    <a:pt x="280" y="59"/>
                  </a:moveTo>
                  <a:lnTo>
                    <a:pt x="250" y="155"/>
                  </a:lnTo>
                  <a:lnTo>
                    <a:pt x="0" y="48"/>
                  </a:lnTo>
                  <a:lnTo>
                    <a:pt x="19" y="0"/>
                  </a:lnTo>
                  <a:lnTo>
                    <a:pt x="280" y="59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4" name="ïSľîḓé">
              <a:extLst>
                <a:ext uri="{FF2B5EF4-FFF2-40B4-BE49-F238E27FC236}">
                  <a16:creationId xmlns:a16="http://schemas.microsoft.com/office/drawing/2014/main" xmlns="" id="{26A3571C-4E63-498B-8BA1-C2930D4EF33D}"/>
                </a:ext>
              </a:extLst>
            </p:cNvPr>
            <p:cNvSpPr/>
            <p:nvPr/>
          </p:nvSpPr>
          <p:spPr bwMode="auto">
            <a:xfrm>
              <a:off x="8536781" y="4369594"/>
              <a:ext cx="350837" cy="414338"/>
            </a:xfrm>
            <a:custGeom>
              <a:avLst/>
              <a:gdLst>
                <a:gd name="T0" fmla="*/ 140 w 221"/>
                <a:gd name="T1" fmla="*/ 0 h 261"/>
                <a:gd name="T2" fmla="*/ 221 w 221"/>
                <a:gd name="T3" fmla="*/ 59 h 261"/>
                <a:gd name="T4" fmla="*/ 44 w 221"/>
                <a:gd name="T5" fmla="*/ 261 h 261"/>
                <a:gd name="T6" fmla="*/ 0 w 221"/>
                <a:gd name="T7" fmla="*/ 232 h 261"/>
                <a:gd name="T8" fmla="*/ 140 w 221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61">
                  <a:moveTo>
                    <a:pt x="140" y="0"/>
                  </a:moveTo>
                  <a:lnTo>
                    <a:pt x="221" y="59"/>
                  </a:lnTo>
                  <a:lnTo>
                    <a:pt x="44" y="261"/>
                  </a:lnTo>
                  <a:lnTo>
                    <a:pt x="0" y="23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5" name="íş1îḓé">
              <a:extLst>
                <a:ext uri="{FF2B5EF4-FFF2-40B4-BE49-F238E27FC236}">
                  <a16:creationId xmlns:a16="http://schemas.microsoft.com/office/drawing/2014/main" xmlns="" id="{7B9E2D25-9417-4681-A9EE-6C8D5ECE75BF}"/>
                </a:ext>
              </a:extLst>
            </p:cNvPr>
            <p:cNvSpPr/>
            <p:nvPr/>
          </p:nvSpPr>
          <p:spPr bwMode="auto">
            <a:xfrm>
              <a:off x="8787606" y="4369594"/>
              <a:ext cx="350837" cy="414338"/>
            </a:xfrm>
            <a:custGeom>
              <a:avLst/>
              <a:gdLst>
                <a:gd name="T0" fmla="*/ 0 w 221"/>
                <a:gd name="T1" fmla="*/ 59 h 261"/>
                <a:gd name="T2" fmla="*/ 81 w 221"/>
                <a:gd name="T3" fmla="*/ 0 h 261"/>
                <a:gd name="T4" fmla="*/ 221 w 221"/>
                <a:gd name="T5" fmla="*/ 232 h 261"/>
                <a:gd name="T6" fmla="*/ 176 w 221"/>
                <a:gd name="T7" fmla="*/ 261 h 261"/>
                <a:gd name="T8" fmla="*/ 0 w 221"/>
                <a:gd name="T9" fmla="*/ 5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61">
                  <a:moveTo>
                    <a:pt x="0" y="59"/>
                  </a:moveTo>
                  <a:lnTo>
                    <a:pt x="81" y="0"/>
                  </a:lnTo>
                  <a:lnTo>
                    <a:pt x="221" y="232"/>
                  </a:lnTo>
                  <a:lnTo>
                    <a:pt x="176" y="261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6" name="íṩlidè">
              <a:extLst>
                <a:ext uri="{FF2B5EF4-FFF2-40B4-BE49-F238E27FC236}">
                  <a16:creationId xmlns:a16="http://schemas.microsoft.com/office/drawing/2014/main" xmlns="" id="{E863BE2B-6E0F-4981-BFC1-D00015EEF044}"/>
                </a:ext>
              </a:extLst>
            </p:cNvPr>
            <p:cNvSpPr/>
            <p:nvPr/>
          </p:nvSpPr>
          <p:spPr bwMode="auto">
            <a:xfrm>
              <a:off x="8835231" y="4217194"/>
              <a:ext cx="442912" cy="246063"/>
            </a:xfrm>
            <a:custGeom>
              <a:avLst/>
              <a:gdLst>
                <a:gd name="T0" fmla="*/ 33 w 279"/>
                <a:gd name="T1" fmla="*/ 155 h 155"/>
                <a:gd name="T2" fmla="*/ 0 w 279"/>
                <a:gd name="T3" fmla="*/ 59 h 155"/>
                <a:gd name="T4" fmla="*/ 264 w 279"/>
                <a:gd name="T5" fmla="*/ 0 h 155"/>
                <a:gd name="T6" fmla="*/ 279 w 279"/>
                <a:gd name="T7" fmla="*/ 48 h 155"/>
                <a:gd name="T8" fmla="*/ 33 w 279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55">
                  <a:moveTo>
                    <a:pt x="33" y="155"/>
                  </a:moveTo>
                  <a:lnTo>
                    <a:pt x="0" y="59"/>
                  </a:lnTo>
                  <a:lnTo>
                    <a:pt x="264" y="0"/>
                  </a:lnTo>
                  <a:lnTo>
                    <a:pt x="279" y="48"/>
                  </a:lnTo>
                  <a:lnTo>
                    <a:pt x="33" y="155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7" name="ïŝḻîḑè">
              <a:extLst>
                <a:ext uri="{FF2B5EF4-FFF2-40B4-BE49-F238E27FC236}">
                  <a16:creationId xmlns:a16="http://schemas.microsoft.com/office/drawing/2014/main" xmlns="" id="{20370A7C-F14D-419E-A67F-9ED6E2C980E1}"/>
                </a:ext>
              </a:extLst>
            </p:cNvPr>
            <p:cNvSpPr/>
            <p:nvPr/>
          </p:nvSpPr>
          <p:spPr bwMode="auto">
            <a:xfrm>
              <a:off x="4758531" y="1974057"/>
              <a:ext cx="4349750" cy="812800"/>
            </a:xfrm>
            <a:custGeom>
              <a:avLst/>
              <a:gdLst>
                <a:gd name="T0" fmla="*/ 699 w 746"/>
                <a:gd name="T1" fmla="*/ 20 h 139"/>
                <a:gd name="T2" fmla="*/ 657 w 746"/>
                <a:gd name="T3" fmla="*/ 0 h 139"/>
                <a:gd name="T4" fmla="*/ 142 w 746"/>
                <a:gd name="T5" fmla="*/ 0 h 139"/>
                <a:gd name="T6" fmla="*/ 105 w 746"/>
                <a:gd name="T7" fmla="*/ 13 h 139"/>
                <a:gd name="T8" fmla="*/ 5 w 746"/>
                <a:gd name="T9" fmla="*/ 112 h 139"/>
                <a:gd name="T10" fmla="*/ 27 w 746"/>
                <a:gd name="T11" fmla="*/ 139 h 139"/>
                <a:gd name="T12" fmla="*/ 722 w 746"/>
                <a:gd name="T13" fmla="*/ 139 h 139"/>
                <a:gd name="T14" fmla="*/ 743 w 746"/>
                <a:gd name="T15" fmla="*/ 120 h 139"/>
                <a:gd name="T16" fmla="*/ 699 w 746"/>
                <a:gd name="T17" fmla="*/ 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6" h="139">
                  <a:moveTo>
                    <a:pt x="699" y="20"/>
                  </a:moveTo>
                  <a:cubicBezTo>
                    <a:pt x="695" y="15"/>
                    <a:pt x="685" y="0"/>
                    <a:pt x="657" y="0"/>
                  </a:cubicBezTo>
                  <a:cubicBezTo>
                    <a:pt x="629" y="0"/>
                    <a:pt x="142" y="0"/>
                    <a:pt x="142" y="0"/>
                  </a:cubicBezTo>
                  <a:cubicBezTo>
                    <a:pt x="128" y="0"/>
                    <a:pt x="117" y="0"/>
                    <a:pt x="105" y="13"/>
                  </a:cubicBezTo>
                  <a:cubicBezTo>
                    <a:pt x="92" y="26"/>
                    <a:pt x="11" y="107"/>
                    <a:pt x="5" y="112"/>
                  </a:cubicBezTo>
                  <a:cubicBezTo>
                    <a:pt x="0" y="117"/>
                    <a:pt x="0" y="139"/>
                    <a:pt x="27" y="139"/>
                  </a:cubicBezTo>
                  <a:cubicBezTo>
                    <a:pt x="55" y="139"/>
                    <a:pt x="705" y="139"/>
                    <a:pt x="722" y="139"/>
                  </a:cubicBezTo>
                  <a:cubicBezTo>
                    <a:pt x="739" y="139"/>
                    <a:pt x="746" y="131"/>
                    <a:pt x="743" y="120"/>
                  </a:cubicBezTo>
                  <a:cubicBezTo>
                    <a:pt x="740" y="109"/>
                    <a:pt x="704" y="26"/>
                    <a:pt x="699" y="2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8" name="iṣḻîḑe">
              <a:extLst>
                <a:ext uri="{FF2B5EF4-FFF2-40B4-BE49-F238E27FC236}">
                  <a16:creationId xmlns:a16="http://schemas.microsoft.com/office/drawing/2014/main" xmlns="" id="{2A1BA4C3-BD70-46AA-BDD2-62F7037668E4}"/>
                </a:ext>
              </a:extLst>
            </p:cNvPr>
            <p:cNvSpPr/>
            <p:nvPr/>
          </p:nvSpPr>
          <p:spPr bwMode="auto">
            <a:xfrm>
              <a:off x="9055894" y="1974057"/>
              <a:ext cx="658812" cy="736600"/>
            </a:xfrm>
            <a:custGeom>
              <a:avLst/>
              <a:gdLst>
                <a:gd name="T0" fmla="*/ 13 w 113"/>
                <a:gd name="T1" fmla="*/ 0 h 126"/>
                <a:gd name="T2" fmla="*/ 5 w 113"/>
                <a:gd name="T3" fmla="*/ 13 h 126"/>
                <a:gd name="T4" fmla="*/ 72 w 113"/>
                <a:gd name="T5" fmla="*/ 118 h 126"/>
                <a:gd name="T6" fmla="*/ 113 w 113"/>
                <a:gd name="T7" fmla="*/ 126 h 126"/>
                <a:gd name="T8" fmla="*/ 13 w 113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6">
                  <a:moveTo>
                    <a:pt x="13" y="0"/>
                  </a:moveTo>
                  <a:cubicBezTo>
                    <a:pt x="7" y="0"/>
                    <a:pt x="0" y="4"/>
                    <a:pt x="5" y="13"/>
                  </a:cubicBezTo>
                  <a:cubicBezTo>
                    <a:pt x="11" y="24"/>
                    <a:pt x="69" y="113"/>
                    <a:pt x="72" y="118"/>
                  </a:cubicBezTo>
                  <a:cubicBezTo>
                    <a:pt x="76" y="122"/>
                    <a:pt x="86" y="126"/>
                    <a:pt x="113" y="126"/>
                  </a:cubicBezTo>
                  <a:cubicBezTo>
                    <a:pt x="83" y="84"/>
                    <a:pt x="28" y="17"/>
                    <a:pt x="13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9" name="íş1ïḍè">
              <a:extLst>
                <a:ext uri="{FF2B5EF4-FFF2-40B4-BE49-F238E27FC236}">
                  <a16:creationId xmlns:a16="http://schemas.microsoft.com/office/drawing/2014/main" xmlns="" id="{7CC7FC97-353E-4939-9890-971575F62E23}"/>
                </a:ext>
              </a:extLst>
            </p:cNvPr>
            <p:cNvSpPr/>
            <p:nvPr/>
          </p:nvSpPr>
          <p:spPr bwMode="auto">
            <a:xfrm>
              <a:off x="3971131" y="1991519"/>
              <a:ext cx="1090612" cy="760413"/>
            </a:xfrm>
            <a:custGeom>
              <a:avLst/>
              <a:gdLst>
                <a:gd name="T0" fmla="*/ 50 w 187"/>
                <a:gd name="T1" fmla="*/ 130 h 130"/>
                <a:gd name="T2" fmla="*/ 70 w 187"/>
                <a:gd name="T3" fmla="*/ 118 h 130"/>
                <a:gd name="T4" fmla="*/ 175 w 187"/>
                <a:gd name="T5" fmla="*/ 16 h 130"/>
                <a:gd name="T6" fmla="*/ 177 w 187"/>
                <a:gd name="T7" fmla="*/ 0 h 130"/>
                <a:gd name="T8" fmla="*/ 145 w 187"/>
                <a:gd name="T9" fmla="*/ 0 h 130"/>
                <a:gd name="T10" fmla="*/ 126 w 187"/>
                <a:gd name="T11" fmla="*/ 16 h 130"/>
                <a:gd name="T12" fmla="*/ 0 w 187"/>
                <a:gd name="T13" fmla="*/ 126 h 130"/>
                <a:gd name="T14" fmla="*/ 8 w 187"/>
                <a:gd name="T15" fmla="*/ 130 h 130"/>
                <a:gd name="T16" fmla="*/ 50 w 187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30">
                  <a:moveTo>
                    <a:pt x="50" y="130"/>
                  </a:moveTo>
                  <a:cubicBezTo>
                    <a:pt x="54" y="130"/>
                    <a:pt x="60" y="127"/>
                    <a:pt x="70" y="118"/>
                  </a:cubicBezTo>
                  <a:cubicBezTo>
                    <a:pt x="79" y="110"/>
                    <a:pt x="167" y="23"/>
                    <a:pt x="175" y="16"/>
                  </a:cubicBezTo>
                  <a:cubicBezTo>
                    <a:pt x="183" y="9"/>
                    <a:pt x="187" y="0"/>
                    <a:pt x="177" y="0"/>
                  </a:cubicBezTo>
                  <a:cubicBezTo>
                    <a:pt x="172" y="0"/>
                    <a:pt x="159" y="0"/>
                    <a:pt x="145" y="0"/>
                  </a:cubicBezTo>
                  <a:cubicBezTo>
                    <a:pt x="139" y="4"/>
                    <a:pt x="133" y="10"/>
                    <a:pt x="126" y="16"/>
                  </a:cubicBezTo>
                  <a:cubicBezTo>
                    <a:pt x="87" y="54"/>
                    <a:pt x="16" y="126"/>
                    <a:pt x="0" y="126"/>
                  </a:cubicBezTo>
                  <a:cubicBezTo>
                    <a:pt x="3" y="128"/>
                    <a:pt x="6" y="130"/>
                    <a:pt x="8" y="130"/>
                  </a:cubicBezTo>
                  <a:cubicBezTo>
                    <a:pt x="16" y="130"/>
                    <a:pt x="46" y="130"/>
                    <a:pt x="50" y="13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0" name="iṥliḋê">
              <a:extLst>
                <a:ext uri="{FF2B5EF4-FFF2-40B4-BE49-F238E27FC236}">
                  <a16:creationId xmlns:a16="http://schemas.microsoft.com/office/drawing/2014/main" xmlns="" id="{F47AD2A5-7250-4673-88E2-2FB294F47F0C}"/>
                </a:ext>
              </a:extLst>
            </p:cNvPr>
            <p:cNvSpPr/>
            <p:nvPr/>
          </p:nvSpPr>
          <p:spPr bwMode="auto">
            <a:xfrm>
              <a:off x="7289006" y="1974057"/>
              <a:ext cx="296862" cy="812800"/>
            </a:xfrm>
            <a:custGeom>
              <a:avLst/>
              <a:gdLst>
                <a:gd name="T0" fmla="*/ 0 w 51"/>
                <a:gd name="T1" fmla="*/ 139 h 139"/>
                <a:gd name="T2" fmla="*/ 51 w 51"/>
                <a:gd name="T3" fmla="*/ 139 h 139"/>
                <a:gd name="T4" fmla="*/ 36 w 51"/>
                <a:gd name="T5" fmla="*/ 0 h 139"/>
                <a:gd name="T6" fmla="*/ 0 w 51"/>
                <a:gd name="T7" fmla="*/ 0 h 139"/>
                <a:gd name="T8" fmla="*/ 0 w 51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9">
                  <a:moveTo>
                    <a:pt x="0" y="139"/>
                  </a:moveTo>
                  <a:cubicBezTo>
                    <a:pt x="17" y="139"/>
                    <a:pt x="34" y="139"/>
                    <a:pt x="51" y="1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0"/>
                    <a:pt x="12" y="0"/>
                    <a:pt x="0" y="0"/>
                  </a:cubicBezTo>
                  <a:lnTo>
                    <a:pt x="0" y="139"/>
                  </a:lnTo>
                  <a:close/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1" name="iṣľïḋê">
              <a:extLst>
                <a:ext uri="{FF2B5EF4-FFF2-40B4-BE49-F238E27FC236}">
                  <a16:creationId xmlns:a16="http://schemas.microsoft.com/office/drawing/2014/main" xmlns="" id="{1F26FF6F-2211-4B64-94E3-F548972770A3}"/>
                </a:ext>
              </a:extLst>
            </p:cNvPr>
            <p:cNvSpPr/>
            <p:nvPr/>
          </p:nvSpPr>
          <p:spPr bwMode="auto">
            <a:xfrm>
              <a:off x="1981994" y="3044032"/>
              <a:ext cx="874712" cy="542925"/>
            </a:xfrm>
            <a:custGeom>
              <a:avLst/>
              <a:gdLst>
                <a:gd name="T0" fmla="*/ 132 w 150"/>
                <a:gd name="T1" fmla="*/ 2 h 93"/>
                <a:gd name="T2" fmla="*/ 51 w 150"/>
                <a:gd name="T3" fmla="*/ 25 h 93"/>
                <a:gd name="T4" fmla="*/ 24 w 150"/>
                <a:gd name="T5" fmla="*/ 93 h 93"/>
                <a:gd name="T6" fmla="*/ 69 w 150"/>
                <a:gd name="T7" fmla="*/ 93 h 93"/>
                <a:gd name="T8" fmla="*/ 123 w 150"/>
                <a:gd name="T9" fmla="*/ 60 h 93"/>
                <a:gd name="T10" fmla="*/ 132 w 150"/>
                <a:gd name="T1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93">
                  <a:moveTo>
                    <a:pt x="132" y="2"/>
                  </a:moveTo>
                  <a:cubicBezTo>
                    <a:pt x="116" y="4"/>
                    <a:pt x="69" y="14"/>
                    <a:pt x="51" y="25"/>
                  </a:cubicBezTo>
                  <a:cubicBezTo>
                    <a:pt x="32" y="36"/>
                    <a:pt x="0" y="93"/>
                    <a:pt x="24" y="93"/>
                  </a:cubicBezTo>
                  <a:cubicBezTo>
                    <a:pt x="47" y="93"/>
                    <a:pt x="63" y="93"/>
                    <a:pt x="69" y="93"/>
                  </a:cubicBezTo>
                  <a:cubicBezTo>
                    <a:pt x="75" y="93"/>
                    <a:pt x="107" y="83"/>
                    <a:pt x="123" y="60"/>
                  </a:cubicBezTo>
                  <a:cubicBezTo>
                    <a:pt x="140" y="37"/>
                    <a:pt x="150" y="0"/>
                    <a:pt x="13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2" name="işḻíḓè">
              <a:extLst>
                <a:ext uri="{FF2B5EF4-FFF2-40B4-BE49-F238E27FC236}">
                  <a16:creationId xmlns:a16="http://schemas.microsoft.com/office/drawing/2014/main" xmlns="" id="{DE2D1D83-1AC9-4FBF-A856-BFA466065276}"/>
                </a:ext>
              </a:extLst>
            </p:cNvPr>
            <p:cNvSpPr/>
            <p:nvPr/>
          </p:nvSpPr>
          <p:spPr bwMode="auto">
            <a:xfrm>
              <a:off x="2296319" y="3044032"/>
              <a:ext cx="560387" cy="542925"/>
            </a:xfrm>
            <a:custGeom>
              <a:avLst/>
              <a:gdLst>
                <a:gd name="T0" fmla="*/ 15 w 96"/>
                <a:gd name="T1" fmla="*/ 93 h 93"/>
                <a:gd name="T2" fmla="*/ 69 w 96"/>
                <a:gd name="T3" fmla="*/ 60 h 93"/>
                <a:gd name="T4" fmla="*/ 78 w 96"/>
                <a:gd name="T5" fmla="*/ 2 h 93"/>
                <a:gd name="T6" fmla="*/ 49 w 96"/>
                <a:gd name="T7" fmla="*/ 8 h 93"/>
                <a:gd name="T8" fmla="*/ 0 w 96"/>
                <a:gd name="T9" fmla="*/ 93 h 93"/>
                <a:gd name="T10" fmla="*/ 15 w 96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3">
                  <a:moveTo>
                    <a:pt x="15" y="93"/>
                  </a:moveTo>
                  <a:cubicBezTo>
                    <a:pt x="21" y="93"/>
                    <a:pt x="53" y="83"/>
                    <a:pt x="69" y="60"/>
                  </a:cubicBezTo>
                  <a:cubicBezTo>
                    <a:pt x="86" y="37"/>
                    <a:pt x="96" y="0"/>
                    <a:pt x="78" y="2"/>
                  </a:cubicBezTo>
                  <a:cubicBezTo>
                    <a:pt x="72" y="3"/>
                    <a:pt x="61" y="5"/>
                    <a:pt x="49" y="8"/>
                  </a:cubicBezTo>
                  <a:cubicBezTo>
                    <a:pt x="29" y="25"/>
                    <a:pt x="1" y="56"/>
                    <a:pt x="0" y="93"/>
                  </a:cubicBezTo>
                  <a:cubicBezTo>
                    <a:pt x="7" y="93"/>
                    <a:pt x="12" y="93"/>
                    <a:pt x="15" y="93"/>
                  </a:cubicBezTo>
                  <a:close/>
                </a:path>
              </a:pathLst>
            </a:custGeom>
            <a:solidFill>
              <a:srgbClr val="FF7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3" name="iśľïḍe">
              <a:extLst>
                <a:ext uri="{FF2B5EF4-FFF2-40B4-BE49-F238E27FC236}">
                  <a16:creationId xmlns:a16="http://schemas.microsoft.com/office/drawing/2014/main" xmlns="" id="{3E419D4C-2B69-4C82-AE2F-63941408AEB3}"/>
                </a:ext>
              </a:extLst>
            </p:cNvPr>
            <p:cNvSpPr/>
            <p:nvPr/>
          </p:nvSpPr>
          <p:spPr bwMode="auto">
            <a:xfrm>
              <a:off x="9621044" y="2967832"/>
              <a:ext cx="215900" cy="514350"/>
            </a:xfrm>
            <a:custGeom>
              <a:avLst/>
              <a:gdLst>
                <a:gd name="T0" fmla="*/ 37 w 37"/>
                <a:gd name="T1" fmla="*/ 88 h 88"/>
                <a:gd name="T2" fmla="*/ 37 w 37"/>
                <a:gd name="T3" fmla="*/ 0 h 88"/>
                <a:gd name="T4" fmla="*/ 10 w 37"/>
                <a:gd name="T5" fmla="*/ 0 h 88"/>
                <a:gd name="T6" fmla="*/ 0 w 37"/>
                <a:gd name="T7" fmla="*/ 11 h 88"/>
                <a:gd name="T8" fmla="*/ 0 w 37"/>
                <a:gd name="T9" fmla="*/ 78 h 88"/>
                <a:gd name="T10" fmla="*/ 10 w 37"/>
                <a:gd name="T11" fmla="*/ 88 h 88"/>
                <a:gd name="T12" fmla="*/ 37 w 37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88">
                  <a:moveTo>
                    <a:pt x="37" y="88"/>
                  </a:moveTo>
                  <a:cubicBezTo>
                    <a:pt x="37" y="76"/>
                    <a:pt x="37" y="25"/>
                    <a:pt x="3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8"/>
                    <a:pt x="10" y="88"/>
                  </a:cubicBezTo>
                  <a:cubicBezTo>
                    <a:pt x="37" y="88"/>
                    <a:pt x="37" y="88"/>
                    <a:pt x="37" y="88"/>
                  </a:cubicBezTo>
                  <a:close/>
                </a:path>
              </a:pathLst>
            </a:custGeom>
            <a:solidFill>
              <a:srgbClr val="FF7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4" name="îŝlïdê">
              <a:extLst>
                <a:ext uri="{FF2B5EF4-FFF2-40B4-BE49-F238E27FC236}">
                  <a16:creationId xmlns:a16="http://schemas.microsoft.com/office/drawing/2014/main" xmlns="" id="{94F1718A-947C-4CE6-A30D-B19F5668220A}"/>
                </a:ext>
              </a:extLst>
            </p:cNvPr>
            <p:cNvSpPr/>
            <p:nvPr/>
          </p:nvSpPr>
          <p:spPr bwMode="auto">
            <a:xfrm>
              <a:off x="9621044" y="3318669"/>
              <a:ext cx="215900" cy="163513"/>
            </a:xfrm>
            <a:custGeom>
              <a:avLst/>
              <a:gdLst>
                <a:gd name="T0" fmla="*/ 37 w 37"/>
                <a:gd name="T1" fmla="*/ 28 h 28"/>
                <a:gd name="T2" fmla="*/ 37 w 37"/>
                <a:gd name="T3" fmla="*/ 0 h 28"/>
                <a:gd name="T4" fmla="*/ 0 w 37"/>
                <a:gd name="T5" fmla="*/ 0 h 28"/>
                <a:gd name="T6" fmla="*/ 0 w 37"/>
                <a:gd name="T7" fmla="*/ 18 h 28"/>
                <a:gd name="T8" fmla="*/ 10 w 37"/>
                <a:gd name="T9" fmla="*/ 28 h 28"/>
                <a:gd name="T10" fmla="*/ 37 w 37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8">
                  <a:moveTo>
                    <a:pt x="37" y="28"/>
                  </a:moveTo>
                  <a:cubicBezTo>
                    <a:pt x="37" y="23"/>
                    <a:pt x="37" y="13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4" y="28"/>
                    <a:pt x="10" y="28"/>
                  </a:cubicBezTo>
                  <a:cubicBezTo>
                    <a:pt x="37" y="28"/>
                    <a:pt x="37" y="28"/>
                    <a:pt x="37" y="28"/>
                  </a:cubicBezTo>
                  <a:close/>
                </a:path>
              </a:pathLst>
            </a:custGeom>
            <a:solidFill>
              <a:srgbClr val="DB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5" name="íṣ1iḓé">
              <a:extLst>
                <a:ext uri="{FF2B5EF4-FFF2-40B4-BE49-F238E27FC236}">
                  <a16:creationId xmlns:a16="http://schemas.microsoft.com/office/drawing/2014/main" xmlns="" id="{9D5B293B-FF93-444C-87FC-E0E22FB69366}"/>
                </a:ext>
              </a:extLst>
            </p:cNvPr>
            <p:cNvSpPr/>
            <p:nvPr/>
          </p:nvSpPr>
          <p:spPr bwMode="auto">
            <a:xfrm>
              <a:off x="5866606" y="1974057"/>
              <a:ext cx="735012" cy="812800"/>
            </a:xfrm>
            <a:custGeom>
              <a:avLst/>
              <a:gdLst>
                <a:gd name="T0" fmla="*/ 161 w 463"/>
                <a:gd name="T1" fmla="*/ 512 h 512"/>
                <a:gd name="T2" fmla="*/ 0 w 463"/>
                <a:gd name="T3" fmla="*/ 512 h 512"/>
                <a:gd name="T4" fmla="*/ 301 w 463"/>
                <a:gd name="T5" fmla="*/ 0 h 512"/>
                <a:gd name="T6" fmla="*/ 463 w 463"/>
                <a:gd name="T7" fmla="*/ 0 h 512"/>
                <a:gd name="T8" fmla="*/ 161 w 463"/>
                <a:gd name="T9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512">
                  <a:moveTo>
                    <a:pt x="161" y="512"/>
                  </a:moveTo>
                  <a:lnTo>
                    <a:pt x="0" y="512"/>
                  </a:lnTo>
                  <a:lnTo>
                    <a:pt x="301" y="0"/>
                  </a:lnTo>
                  <a:lnTo>
                    <a:pt x="463" y="0"/>
                  </a:lnTo>
                  <a:lnTo>
                    <a:pt x="161" y="512"/>
                  </a:lnTo>
                  <a:close/>
                </a:path>
              </a:pathLst>
            </a:custGeom>
            <a:solidFill>
              <a:srgbClr val="8A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76" name="iṣľiḑê">
              <a:extLst>
                <a:ext uri="{FF2B5EF4-FFF2-40B4-BE49-F238E27FC236}">
                  <a16:creationId xmlns:a16="http://schemas.microsoft.com/office/drawing/2014/main" xmlns="" id="{5D161E9B-1069-4179-B022-678DD43CF278}"/>
                </a:ext>
              </a:extLst>
            </p:cNvPr>
            <p:cNvSpPr/>
            <p:nvPr/>
          </p:nvSpPr>
          <p:spPr bwMode="auto">
            <a:xfrm>
              <a:off x="6460331" y="1974057"/>
              <a:ext cx="641350" cy="812800"/>
            </a:xfrm>
            <a:custGeom>
              <a:avLst/>
              <a:gdLst>
                <a:gd name="T0" fmla="*/ 103 w 404"/>
                <a:gd name="T1" fmla="*/ 512 h 512"/>
                <a:gd name="T2" fmla="*/ 0 w 404"/>
                <a:gd name="T3" fmla="*/ 512 h 512"/>
                <a:gd name="T4" fmla="*/ 302 w 404"/>
                <a:gd name="T5" fmla="*/ 0 h 512"/>
                <a:gd name="T6" fmla="*/ 404 w 404"/>
                <a:gd name="T7" fmla="*/ 0 h 512"/>
                <a:gd name="T8" fmla="*/ 103 w 404"/>
                <a:gd name="T9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512">
                  <a:moveTo>
                    <a:pt x="103" y="512"/>
                  </a:moveTo>
                  <a:lnTo>
                    <a:pt x="0" y="512"/>
                  </a:lnTo>
                  <a:lnTo>
                    <a:pt x="302" y="0"/>
                  </a:lnTo>
                  <a:lnTo>
                    <a:pt x="404" y="0"/>
                  </a:lnTo>
                  <a:lnTo>
                    <a:pt x="103" y="512"/>
                  </a:lnTo>
                  <a:close/>
                </a:path>
              </a:pathLst>
            </a:custGeom>
            <a:solidFill>
              <a:srgbClr val="8A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033877"/>
              <a:endParaRPr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778" name="Chart 63"/>
          <p:cNvGraphicFramePr/>
          <p:nvPr>
            <p:extLst>
              <p:ext uri="{D42A27DB-BD31-4B8C-83A1-F6EECF244321}">
                <p14:modId xmlns:p14="http://schemas.microsoft.com/office/powerpoint/2010/main" val="3012745960"/>
              </p:ext>
            </p:extLst>
          </p:nvPr>
        </p:nvGraphicFramePr>
        <p:xfrm>
          <a:off x="5831649" y="4875124"/>
          <a:ext cx="4164294" cy="226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781" name="TextBox 780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8147853" y="6032765"/>
            <a:ext cx="765766" cy="359875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algn="ctr" defTabSz="1033877"/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782" name="TextBox 781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7558159" y="6229544"/>
            <a:ext cx="765766" cy="359875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algn="ctr" defTabSz="1033877"/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sp>
        <p:nvSpPr>
          <p:cNvPr id="1157" name="矩形 261">
            <a:extLst>
              <a:ext uri="{FF2B5EF4-FFF2-40B4-BE49-F238E27FC236}">
                <a16:creationId xmlns:a16="http://schemas.microsoft.com/office/drawing/2014/main" xmlns="" id="{FBC4B662-F2C0-437B-BA01-6E4AC487CF77}"/>
              </a:ext>
            </a:extLst>
          </p:cNvPr>
          <p:cNvSpPr/>
          <p:nvPr/>
        </p:nvSpPr>
        <p:spPr>
          <a:xfrm>
            <a:off x="9562054" y="5496371"/>
            <a:ext cx="1136354" cy="143251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3395" tIns="51686" rIns="103395" bIns="51686" rtlCol="0" anchor="ctr"/>
          <a:lstStyle/>
          <a:p>
            <a:pPr algn="ctr" defTabSz="1033877">
              <a:defRPr/>
            </a:pPr>
            <a:endParaRPr lang="zh-CN" altLang="en-US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pic>
        <p:nvPicPr>
          <p:cNvPr id="1160" name="Picture 2" descr="\\10.10.1.6\общие папки\Обмен\#БРЕНДБУК\Логотип и шрифт\Логотип\Паттерн узор.png">
            <a:extLst>
              <a:ext uri="{FF2B5EF4-FFF2-40B4-BE49-F238E27FC236}">
                <a16:creationId xmlns:a16="http://schemas.microsoft.com/office/drawing/2014/main" xmlns="" id="{9C2052B0-46BE-4305-9730-CDD0C7476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68"/>
          <a:stretch/>
        </p:blipFill>
        <p:spPr bwMode="auto">
          <a:xfrm rot="10800000">
            <a:off x="97525" y="3924329"/>
            <a:ext cx="1643280" cy="74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8" name="Прямоугольник 467">
            <a:extLst>
              <a:ext uri="{FF2B5EF4-FFF2-40B4-BE49-F238E27FC236}">
                <a16:creationId xmlns:a16="http://schemas.microsoft.com/office/drawing/2014/main" xmlns="" id="{189B58E0-51ED-4807-8B91-3E472BB1F126}"/>
              </a:ext>
            </a:extLst>
          </p:cNvPr>
          <p:cNvSpPr/>
          <p:nvPr/>
        </p:nvSpPr>
        <p:spPr>
          <a:xfrm>
            <a:off x="-398793" y="3497808"/>
            <a:ext cx="5842211" cy="504491"/>
          </a:xfrm>
          <a:prstGeom prst="rect">
            <a:avLst/>
          </a:prstGeom>
        </p:spPr>
        <p:txBody>
          <a:bodyPr wrap="square" lIns="103395" tIns="51686" rIns="103395" bIns="51686">
            <a:spAutoFit/>
          </a:bodyPr>
          <a:lstStyle/>
          <a:p>
            <a:pPr algn="ctr" defTabSz="1032600"/>
            <a:r>
              <a:rPr lang="ru-RU" sz="1300" b="1" dirty="0">
                <a:solidFill>
                  <a:srgbClr val="277764"/>
                </a:solidFill>
                <a:latin typeface="Arial" pitchFamily="34" charset="0"/>
                <a:cs typeface="Arial" pitchFamily="34" charset="0"/>
              </a:rPr>
              <a:t>Динамика поступлений по </a:t>
            </a:r>
          </a:p>
          <a:p>
            <a:pPr algn="ctr" defTabSz="1032600"/>
            <a:r>
              <a:rPr lang="ru-RU" sz="1300" b="1" dirty="0">
                <a:solidFill>
                  <a:srgbClr val="277764"/>
                </a:solidFill>
                <a:latin typeface="Arial" pitchFamily="34" charset="0"/>
                <a:cs typeface="Arial" pitchFamily="34" charset="0"/>
              </a:rPr>
              <a:t>имущественным налогам за 2019-2020гг.(</a:t>
            </a:r>
            <a:r>
              <a:rPr lang="ru-RU" sz="1300" b="1" dirty="0" err="1">
                <a:solidFill>
                  <a:srgbClr val="277764"/>
                </a:solidFill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1300" b="1" dirty="0">
                <a:solidFill>
                  <a:srgbClr val="277764"/>
                </a:solidFill>
                <a:latin typeface="Arial" pitchFamily="34" charset="0"/>
                <a:cs typeface="Arial" pitchFamily="34" charset="0"/>
              </a:rPr>
              <a:t>.) </a:t>
            </a:r>
          </a:p>
        </p:txBody>
      </p:sp>
      <p:sp>
        <p:nvSpPr>
          <p:cNvPr id="469" name="TextBox 468">
            <a:extLst>
              <a:ext uri="{FF2B5EF4-FFF2-40B4-BE49-F238E27FC236}">
                <a16:creationId xmlns:a16="http://schemas.microsoft.com/office/drawing/2014/main" xmlns="" id="{7FD29709-44EF-4250-B622-0945A4E5A91E}"/>
              </a:ext>
            </a:extLst>
          </p:cNvPr>
          <p:cNvSpPr txBox="1"/>
          <p:nvPr/>
        </p:nvSpPr>
        <p:spPr>
          <a:xfrm>
            <a:off x="6523398" y="4521015"/>
            <a:ext cx="1283092" cy="319825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defTabSz="1033877"/>
            <a:r>
              <a:rPr lang="ru-RU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584" name="TextBox 583">
            <a:extLst>
              <a:ext uri="{FF2B5EF4-FFF2-40B4-BE49-F238E27FC236}">
                <a16:creationId xmlns:a16="http://schemas.microsoft.com/office/drawing/2014/main" xmlns="" id="{7FD72612-DFDF-484A-8231-CFD7F61F406A}"/>
              </a:ext>
            </a:extLst>
          </p:cNvPr>
          <p:cNvSpPr txBox="1"/>
          <p:nvPr/>
        </p:nvSpPr>
        <p:spPr>
          <a:xfrm>
            <a:off x="6454447" y="6409439"/>
            <a:ext cx="1283092" cy="319825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defTabSz="1033877"/>
            <a:r>
              <a:rPr lang="ru-RU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592" name="TextBox 591">
            <a:extLst>
              <a:ext uri="{FF2B5EF4-FFF2-40B4-BE49-F238E27FC236}">
                <a16:creationId xmlns:a16="http://schemas.microsoft.com/office/drawing/2014/main" xmlns="" id="{72F91E2D-4FF3-473D-BF4C-08FD3D930F97}"/>
              </a:ext>
            </a:extLst>
          </p:cNvPr>
          <p:cNvSpPr txBox="1"/>
          <p:nvPr/>
        </p:nvSpPr>
        <p:spPr>
          <a:xfrm>
            <a:off x="6596672" y="2076030"/>
            <a:ext cx="1283092" cy="319825"/>
          </a:xfrm>
          <a:prstGeom prst="rect">
            <a:avLst/>
          </a:prstGeom>
          <a:noFill/>
        </p:spPr>
        <p:txBody>
          <a:bodyPr wrap="square" lIns="103395" tIns="51686" rIns="103395" bIns="51686" rtlCol="0">
            <a:spAutoFit/>
          </a:bodyPr>
          <a:lstStyle/>
          <a:p>
            <a:pPr defTabSz="1033877"/>
            <a:r>
              <a:rPr lang="ru-RU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18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3061"/>
            <a:ext cx="10706100" cy="101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635" y="3493088"/>
            <a:ext cx="3357584" cy="7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404003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26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26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26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269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168976303"/>
              </p:ext>
            </p:extLst>
          </p:nvPr>
        </p:nvGraphicFramePr>
        <p:xfrm>
          <a:off x="255522" y="1016997"/>
          <a:ext cx="4890164" cy="3284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5071434" y="789503"/>
            <a:ext cx="5436039" cy="3627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defTabSz="1041456" fontAlgn="ctr"/>
            <a:r>
              <a:rPr lang="ru-RU" sz="1400" dirty="0">
                <a:solidFill>
                  <a:prstClr val="black"/>
                </a:solidFill>
              </a:rPr>
              <a:t>        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прочие налоговые поступления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0,3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млн. рублей</a:t>
            </a:r>
            <a:endParaRPr lang="ru-RU" sz="1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лок-схема: узел 40"/>
          <p:cNvSpPr/>
          <p:nvPr/>
        </p:nvSpPr>
        <p:spPr>
          <a:xfrm>
            <a:off x="4944950" y="753180"/>
            <a:ext cx="508557" cy="435387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2744"/>
            <a:endParaRPr lang="ru-RU">
              <a:solidFill>
                <a:srgbClr val="4EB3CF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071436" y="1329823"/>
            <a:ext cx="5436040" cy="3546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just" defTabSz="1041456" fontAlgn="ctr"/>
            <a:r>
              <a:rPr lang="ru-RU" sz="1300" dirty="0">
                <a:solidFill>
                  <a:prstClr val="black"/>
                </a:solidFill>
              </a:rPr>
              <a:t>        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доходы от использования имущества –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267,1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рублей</a:t>
            </a:r>
            <a:endParaRPr lang="ru-RU" sz="13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4949548" y="1288227"/>
            <a:ext cx="508557" cy="435387"/>
          </a:xfrm>
          <a:prstGeom prst="flowChartConnector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2744"/>
            <a:endParaRPr lang="ru-RU">
              <a:solidFill>
                <a:srgbClr val="4EB3CF"/>
              </a:solidFill>
            </a:endParaRPr>
          </a:p>
        </p:txBody>
      </p:sp>
      <p:pic>
        <p:nvPicPr>
          <p:cNvPr id="53" name="Рисунок 52" descr="Город">
            <a:extLst>
              <a:ext uri="{FF2B5EF4-FFF2-40B4-BE49-F238E27FC236}">
                <a16:creationId xmlns="" xmlns:a16="http://schemas.microsoft.com/office/drawing/2014/main" id="{34CDEA5D-D6E3-4DBD-BC8E-176BB941AB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62840" y="1288227"/>
            <a:ext cx="490667" cy="462570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5087828" y="1859876"/>
            <a:ext cx="5419647" cy="367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1456"/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плата за негативное воздействие на окружающую среду </a:t>
            </a:r>
          </a:p>
          <a:p>
            <a:pPr algn="ctr" defTabSz="1041456"/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61,9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млн. рублей</a:t>
            </a:r>
            <a:endParaRPr lang="ru-RU" sz="13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лок-схема: узел 54"/>
          <p:cNvSpPr/>
          <p:nvPr/>
        </p:nvSpPr>
        <p:spPr>
          <a:xfrm>
            <a:off x="4965940" y="1826965"/>
            <a:ext cx="508557" cy="435387"/>
          </a:xfrm>
          <a:prstGeom prst="flowChartConnector">
            <a:avLst/>
          </a:prstGeom>
          <a:solidFill>
            <a:srgbClr val="00ACA8"/>
          </a:solidFill>
          <a:ln w="38100" cap="flat" cmpd="sng" algn="ctr">
            <a:solidFill>
              <a:srgbClr val="00ACA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2744"/>
            <a:endParaRPr lang="ru-RU">
              <a:solidFill>
                <a:srgbClr val="4EB3CF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087826" y="2400226"/>
            <a:ext cx="5419645" cy="334543"/>
          </a:xfrm>
          <a:prstGeom prst="rect">
            <a:avLst/>
          </a:prstGeom>
          <a:solidFill>
            <a:srgbClr val="FFBA9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1456" fontAlgn="ctr"/>
            <a:r>
              <a:rPr lang="ru-RU" sz="1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доходы от оказания платных услуг и компенсации </a:t>
            </a:r>
          </a:p>
          <a:p>
            <a:pPr algn="ctr" defTabSz="1041456" fontAlgn="ctr"/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затрат государства –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53,1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рублей</a:t>
            </a:r>
            <a:endParaRPr lang="ru-RU" sz="13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лок-схема: узел 56"/>
          <p:cNvSpPr/>
          <p:nvPr/>
        </p:nvSpPr>
        <p:spPr>
          <a:xfrm>
            <a:off x="4965941" y="2362978"/>
            <a:ext cx="508557" cy="435387"/>
          </a:xfrm>
          <a:prstGeom prst="flowChartConnector">
            <a:avLst/>
          </a:prstGeom>
          <a:solidFill>
            <a:srgbClr val="FF6619"/>
          </a:solidFill>
          <a:ln w="38100" cap="flat" cmpd="sng" algn="ctr">
            <a:solidFill>
              <a:srgbClr val="FF661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2744"/>
            <a:endParaRPr lang="ru-RU">
              <a:solidFill>
                <a:srgbClr val="4EB3CF"/>
              </a:solidFill>
            </a:endParaRPr>
          </a:p>
        </p:txBody>
      </p:sp>
      <p:cxnSp>
        <p:nvCxnSpPr>
          <p:cNvPr id="64" name="Прямая соединительная линия 63"/>
          <p:cNvCxnSpPr>
            <a:stCxn id="48" idx="2"/>
          </p:cNvCxnSpPr>
          <p:nvPr/>
        </p:nvCxnSpPr>
        <p:spPr>
          <a:xfrm flipH="1">
            <a:off x="3986372" y="1505919"/>
            <a:ext cx="963173" cy="1213"/>
          </a:xfrm>
          <a:prstGeom prst="line">
            <a:avLst/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Соединительная линия уступом 70"/>
          <p:cNvCxnSpPr>
            <a:stCxn id="55" idx="2"/>
          </p:cNvCxnSpPr>
          <p:nvPr/>
        </p:nvCxnSpPr>
        <p:spPr>
          <a:xfrm rot="10800000" flipV="1">
            <a:off x="4654630" y="2044659"/>
            <a:ext cx="311307" cy="970523"/>
          </a:xfrm>
          <a:prstGeom prst="bentConnector2">
            <a:avLst/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 flipV="1">
            <a:off x="4387331" y="3015178"/>
            <a:ext cx="267298" cy="3"/>
          </a:xfrm>
          <a:prstGeom prst="line">
            <a:avLst/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5102688" y="2924903"/>
            <a:ext cx="5419645" cy="398138"/>
          </a:xfrm>
          <a:prstGeom prst="rect">
            <a:avLst/>
          </a:prstGeom>
          <a:solidFill>
            <a:srgbClr val="FFE593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1456" fontAlgn="ctr"/>
            <a:r>
              <a:rPr lang="ru-RU" sz="1400" b="1" dirty="0">
                <a:solidFill>
                  <a:prstClr val="black"/>
                </a:solidFill>
              </a:rPr>
              <a:t>      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доходы от продажи материальных и нематериальных активов -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31,5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рублей</a:t>
            </a:r>
            <a:endParaRPr lang="ru-RU" sz="13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Блок-схема: узел 82"/>
          <p:cNvSpPr/>
          <p:nvPr/>
        </p:nvSpPr>
        <p:spPr>
          <a:xfrm>
            <a:off x="4965941" y="2906282"/>
            <a:ext cx="508557" cy="435387"/>
          </a:xfrm>
          <a:prstGeom prst="flowChartConnector">
            <a:avLst/>
          </a:prstGeom>
          <a:solidFill>
            <a:srgbClr val="FFC000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2744"/>
            <a:endParaRPr lang="ru-RU">
              <a:solidFill>
                <a:srgbClr val="4EB3CF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132407" y="3493087"/>
            <a:ext cx="5389925" cy="3717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1456" fontAlgn="ctr"/>
            <a:r>
              <a:rPr lang="ru-RU" sz="1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штрафы, санкции, возмещение ущерба</a:t>
            </a:r>
          </a:p>
          <a:p>
            <a:pPr algn="ctr" defTabSz="1041456" fontAlgn="ctr"/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583,4</a:t>
            </a:r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млн. рублей</a:t>
            </a:r>
            <a:endParaRPr lang="ru-RU" sz="13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4995661" y="3445299"/>
            <a:ext cx="508557" cy="435387"/>
          </a:xfrm>
          <a:prstGeom prst="flowChartConnector">
            <a:avLst/>
          </a:prstGeom>
          <a:solidFill>
            <a:srgbClr val="297D53"/>
          </a:solidFill>
          <a:ln w="38100" cap="flat" cmpd="sng" algn="ctr">
            <a:solidFill>
              <a:srgbClr val="297D5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104274" tIns="52138" rIns="104274" bIns="52138" rtlCol="0" anchor="ctr">
            <a:noAutofit/>
          </a:bodyPr>
          <a:lstStyle/>
          <a:p>
            <a:pPr algn="ctr" defTabSz="1042744"/>
            <a:endParaRPr lang="ru-RU">
              <a:solidFill>
                <a:srgbClr val="4EB3CF"/>
              </a:solidFill>
            </a:endParaRPr>
          </a:p>
        </p:txBody>
      </p:sp>
      <p:cxnSp>
        <p:nvCxnSpPr>
          <p:cNvPr id="104" name="Соединительная линия уступом 103"/>
          <p:cNvCxnSpPr>
            <a:stCxn id="57" idx="2"/>
          </p:cNvCxnSpPr>
          <p:nvPr/>
        </p:nvCxnSpPr>
        <p:spPr>
          <a:xfrm rot="10800000" flipV="1">
            <a:off x="4728364" y="2580671"/>
            <a:ext cx="237575" cy="1048589"/>
          </a:xfrm>
          <a:prstGeom prst="bentConnector2">
            <a:avLst/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>
            <a:off x="4068295" y="3637239"/>
            <a:ext cx="660071" cy="0"/>
          </a:xfrm>
          <a:prstGeom prst="line">
            <a:avLst/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Соединительная линия уступом 114"/>
          <p:cNvCxnSpPr>
            <a:stCxn id="32" idx="0"/>
            <a:endCxn id="41" idx="2"/>
          </p:cNvCxnSpPr>
          <p:nvPr/>
        </p:nvCxnSpPr>
        <p:spPr>
          <a:xfrm rot="5400000" flipH="1" flipV="1">
            <a:off x="3799713" y="-128236"/>
            <a:ext cx="46125" cy="2244342"/>
          </a:xfrm>
          <a:prstGeom prst="bentConnector2">
            <a:avLst/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1" name="Рисунок 120" descr="Профессор">
            <a:extLst>
              <a:ext uri="{FF2B5EF4-FFF2-40B4-BE49-F238E27FC236}">
                <a16:creationId xmlns="" xmlns:a16="http://schemas.microsoft.com/office/drawing/2014/main" id="{1A141A64-15EC-49E1-99EF-B447EA7A702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24747" y="3445634"/>
            <a:ext cx="433356" cy="408541"/>
          </a:xfrm>
          <a:prstGeom prst="rect">
            <a:avLst/>
          </a:prstGeom>
        </p:spPr>
      </p:pic>
      <p:pic>
        <p:nvPicPr>
          <p:cNvPr id="122" name="Рисунок 121" descr="Открытая ладонь с растением">
            <a:extLst>
              <a:ext uri="{FF2B5EF4-FFF2-40B4-BE49-F238E27FC236}">
                <a16:creationId xmlns="" xmlns:a16="http://schemas.microsoft.com/office/drawing/2014/main" id="{79AE78FC-1877-484A-AC69-A56AECFE19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12806" y="1826964"/>
            <a:ext cx="474262" cy="447104"/>
          </a:xfrm>
          <a:prstGeom prst="rect">
            <a:avLst/>
          </a:prstGeom>
        </p:spPr>
      </p:pic>
      <p:pic>
        <p:nvPicPr>
          <p:cNvPr id="123" name="Рисунок 122" descr="Монеты">
            <a:extLst>
              <a:ext uri="{FF2B5EF4-FFF2-40B4-BE49-F238E27FC236}">
                <a16:creationId xmlns="" xmlns:a16="http://schemas.microsoft.com/office/drawing/2014/main" id="{E88A9436-0ACA-43C0-B21A-B248B39E009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048017" y="825703"/>
            <a:ext cx="344403" cy="324681"/>
          </a:xfrm>
          <a:prstGeom prst="rect">
            <a:avLst/>
          </a:prstGeom>
        </p:spPr>
      </p:pic>
      <p:sp>
        <p:nvSpPr>
          <p:cNvPr id="125" name="TextBox 124"/>
          <p:cNvSpPr txBox="1"/>
          <p:nvPr/>
        </p:nvSpPr>
        <p:spPr>
          <a:xfrm>
            <a:off x="2301759" y="2802423"/>
            <a:ext cx="1056626" cy="746246"/>
          </a:xfrm>
          <a:prstGeom prst="rect">
            <a:avLst/>
          </a:prstGeom>
          <a:noFill/>
        </p:spPr>
        <p:txBody>
          <a:bodyPr wrap="square" lIns="104147" tIns="52072" rIns="104147" bIns="52072" rtlCol="0">
            <a:spAutoFit/>
          </a:bodyPr>
          <a:lstStyle/>
          <a:p>
            <a:pPr defTabSz="1042744">
              <a:defRPr/>
            </a:pPr>
            <a:r>
              <a:rPr lang="ru-RU" sz="2300" b="1" i="1" kern="0" dirty="0">
                <a:solidFill>
                  <a:srgbClr val="9BBB59">
                    <a:lumMod val="50000"/>
                  </a:srgbClr>
                </a:solidFill>
              </a:rPr>
              <a:t>2020</a:t>
            </a:r>
          </a:p>
          <a:p>
            <a:pPr defTabSz="1042744">
              <a:defRPr/>
            </a:pPr>
            <a:endParaRPr lang="ru-RU" b="1" i="1" kern="0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419466" y="3115243"/>
            <a:ext cx="589378" cy="351394"/>
          </a:xfrm>
          <a:prstGeom prst="rect">
            <a:avLst/>
          </a:prstGeom>
          <a:noFill/>
        </p:spPr>
        <p:txBody>
          <a:bodyPr wrap="square" lIns="104147" tIns="52072" rIns="104147" bIns="52072" rtlCol="0">
            <a:spAutoFit/>
          </a:bodyPr>
          <a:lstStyle/>
          <a:p>
            <a:pPr defTabSz="1042744">
              <a:defRPr/>
            </a:pPr>
            <a:r>
              <a:rPr lang="ru-RU" sz="1600" b="1" kern="0" dirty="0">
                <a:solidFill>
                  <a:srgbClr val="9BBB59">
                    <a:lumMod val="50000"/>
                  </a:srgbClr>
                </a:solidFill>
              </a:rPr>
              <a:t>год</a:t>
            </a:r>
          </a:p>
        </p:txBody>
      </p:sp>
      <p:sp>
        <p:nvSpPr>
          <p:cNvPr id="37" name="文本框 123">
            <a:extLst>
              <a:ext uri="{FF2B5EF4-FFF2-40B4-BE49-F238E27FC236}">
                <a16:creationId xmlns="" xmlns:a16="http://schemas.microsoft.com/office/drawing/2014/main" id="{8FE280B4-5A12-4960-BAC4-A34FBD90732D}"/>
              </a:ext>
            </a:extLst>
          </p:cNvPr>
          <p:cNvSpPr txBox="1"/>
          <p:nvPr/>
        </p:nvSpPr>
        <p:spPr>
          <a:xfrm>
            <a:off x="1900322" y="2079001"/>
            <a:ext cx="1627665" cy="843970"/>
          </a:xfrm>
          <a:prstGeom prst="rect">
            <a:avLst/>
          </a:prstGeom>
          <a:noFill/>
        </p:spPr>
        <p:txBody>
          <a:bodyPr wrap="none" lIns="104274" tIns="52138" rIns="104274" bIns="52138" rtlCol="0">
            <a:spAutoFit/>
          </a:bodyPr>
          <a:lstStyle>
            <a:defPPr>
              <a:defRPr lang="zh-CN"/>
            </a:defPPr>
            <a:lvl1pPr>
              <a:defRPr sz="450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algn="ctr" defTabSz="782058"/>
            <a:r>
              <a:rPr lang="ru-RU" altLang="zh-CN" sz="2700" dirty="0">
                <a:solidFill>
                  <a:srgbClr val="FF0000"/>
                </a:solidFill>
                <a:ea typeface="微软雅黑"/>
              </a:rPr>
              <a:t>997,3</a:t>
            </a:r>
          </a:p>
          <a:p>
            <a:pPr algn="ctr" defTabSz="782058"/>
            <a:r>
              <a:rPr lang="ru-RU" altLang="zh-CN" sz="2100" dirty="0">
                <a:solidFill>
                  <a:srgbClr val="FF0000"/>
                </a:solidFill>
                <a:ea typeface="微软雅黑"/>
              </a:rPr>
              <a:t>млн. рублей</a:t>
            </a:r>
            <a:endParaRPr lang="en-US" altLang="zh-CN" sz="2100" dirty="0">
              <a:solidFill>
                <a:srgbClr val="FF0000"/>
              </a:solidFill>
              <a:ea typeface="微软雅黑"/>
            </a:endParaRPr>
          </a:p>
        </p:txBody>
      </p:sp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:p14="http://schemas.microsoft.com/office/powerpoint/2010/main" val="993752166"/>
              </p:ext>
            </p:extLst>
          </p:nvPr>
        </p:nvGraphicFramePr>
        <p:xfrm>
          <a:off x="-1155951" y="3975231"/>
          <a:ext cx="13218907" cy="3249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pic>
        <p:nvPicPr>
          <p:cNvPr id="43" name="Рисунок 4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7" y="4"/>
            <a:ext cx="1476882" cy="984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92840" y="-30163"/>
            <a:ext cx="7822778" cy="720847"/>
          </a:xfrm>
          <a:prstGeom prst="rect">
            <a:avLst/>
          </a:prstGeom>
        </p:spPr>
        <p:txBody>
          <a:bodyPr wrap="square" lIns="104274" tIns="52138" rIns="104274" bIns="52138">
            <a:spAutoFit/>
          </a:bodyPr>
          <a:lstStyle/>
          <a:p>
            <a:pPr defTabSz="1042744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доходной части бюджета по неналоговым доходам за 2020 год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3407" y="1198303"/>
            <a:ext cx="1459662" cy="705459"/>
          </a:xfrm>
          <a:prstGeom prst="rect">
            <a:avLst/>
          </a:prstGeom>
        </p:spPr>
        <p:txBody>
          <a:bodyPr wrap="square" lIns="104274" tIns="52138" rIns="104274" bIns="52138">
            <a:spAutoFit/>
          </a:bodyPr>
          <a:lstStyle/>
          <a:p>
            <a:pPr algn="ctr" defTabSz="1041456">
              <a:defRPr/>
            </a:pPr>
            <a:r>
              <a:rPr lang="ru-RU" sz="1300" b="1" i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Структура неналоговых доходов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8DFDD96D-F84E-45F5-A154-23725CB71966}"/>
              </a:ext>
            </a:extLst>
          </p:cNvPr>
          <p:cNvSpPr txBox="1"/>
          <p:nvPr/>
        </p:nvSpPr>
        <p:spPr>
          <a:xfrm>
            <a:off x="9373087" y="4244452"/>
            <a:ext cx="1283092" cy="351528"/>
          </a:xfrm>
          <a:prstGeom prst="rect">
            <a:avLst/>
          </a:prstGeom>
          <a:noFill/>
        </p:spPr>
        <p:txBody>
          <a:bodyPr wrap="square" lIns="104274" tIns="52138" rIns="104274" bIns="52138" rtlCol="0">
            <a:spAutoFit/>
          </a:bodyPr>
          <a:lstStyle/>
          <a:p>
            <a:pPr defTabSz="1042744"/>
            <a:r>
              <a:rPr lang="ru-RU" sz="16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pic>
        <p:nvPicPr>
          <p:cNvPr id="45" name="Рисунок 44" descr="Тележка для покупок">
            <a:extLst>
              <a:ext uri="{FF2B5EF4-FFF2-40B4-BE49-F238E27FC236}">
                <a16:creationId xmlns="" xmlns:a16="http://schemas.microsoft.com/office/drawing/2014/main" id="{A95E1CC7-C4E8-468A-A055-7D4427AAACB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48017" y="2959904"/>
            <a:ext cx="385196" cy="363139"/>
          </a:xfrm>
          <a:prstGeom prst="rect">
            <a:avLst/>
          </a:prstGeom>
        </p:spPr>
      </p:pic>
      <p:sp>
        <p:nvSpPr>
          <p:cNvPr id="46" name="iconfont-1191-866883">
            <a:extLst>
              <a:ext uri="{FF2B5EF4-FFF2-40B4-BE49-F238E27FC236}">
                <a16:creationId xmlns="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048016" y="2419838"/>
            <a:ext cx="346813" cy="295317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74" tIns="52138" rIns="104274" bIns="52138" rtlCol="0" anchor="ctr"/>
          <a:lstStyle/>
          <a:p>
            <a:pPr algn="ctr" defTabSz="1042744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Соединительная линия уступом 7"/>
          <p:cNvCxnSpPr>
            <a:stCxn id="83" idx="2"/>
          </p:cNvCxnSpPr>
          <p:nvPr/>
        </p:nvCxnSpPr>
        <p:spPr>
          <a:xfrm rot="10800000" flipV="1">
            <a:off x="3723270" y="3123975"/>
            <a:ext cx="1242672" cy="860418"/>
          </a:xfrm>
          <a:prstGeom prst="bentConnector3">
            <a:avLst>
              <a:gd name="adj1" fmla="val 38866"/>
            </a:avLst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 flipV="1">
            <a:off x="3008850" y="3678981"/>
            <a:ext cx="1957092" cy="565470"/>
          </a:xfrm>
          <a:prstGeom prst="bentConnector3">
            <a:avLst>
              <a:gd name="adj1" fmla="val 6938"/>
            </a:avLst>
          </a:prstGeom>
          <a:ln>
            <a:solidFill>
              <a:srgbClr val="297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0129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02" y="969861"/>
            <a:ext cx="7577453" cy="595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232" y="3041167"/>
            <a:ext cx="2846274" cy="55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C8744D0B-E69D-44DF-9EDB-1EF9326ED40D}"/>
              </a:ext>
            </a:extLst>
          </p:cNvPr>
          <p:cNvGrpSpPr/>
          <p:nvPr/>
        </p:nvGrpSpPr>
        <p:grpSpPr>
          <a:xfrm>
            <a:off x="3" y="6698925"/>
            <a:ext cx="10706100" cy="915708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:a16="http://schemas.microsoft.com/office/drawing/2014/main" xmlns="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785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xmlns="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785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785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7859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72" name="Picture 2" descr="\\10.10.1.6\общие папки\Обмен\#БРЕНДБУК\Логотип и шрифт\Логотип\Паттерн узор.png">
            <a:extLst>
              <a:ext uri="{FF2B5EF4-FFF2-40B4-BE49-F238E27FC236}">
                <a16:creationId xmlns:a16="http://schemas.microsoft.com/office/drawing/2014/main" xmlns="" id="{9C2052B0-46BE-4305-9730-CDD0C7476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68"/>
          <a:stretch/>
        </p:blipFill>
        <p:spPr bwMode="auto">
          <a:xfrm rot="10800000">
            <a:off x="-3641" y="2755200"/>
            <a:ext cx="1367598" cy="7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32" y="-8051"/>
            <a:ext cx="10706100" cy="81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57"/>
            <a:ext cx="1476882" cy="984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4506" y="-30163"/>
            <a:ext cx="7822778" cy="720211"/>
          </a:xfrm>
          <a:prstGeom prst="rect">
            <a:avLst/>
          </a:prstGeom>
        </p:spPr>
        <p:txBody>
          <a:bodyPr wrap="square" lIns="103661" tIns="51823" rIns="103661" bIns="51823">
            <a:spAutoFit/>
          </a:bodyPr>
          <a:lstStyle/>
          <a:p>
            <a:pPr defTabSz="1036567"/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Безвозмездные поступления в бюджет муниципального образования Нефтеюганский район</a:t>
            </a:r>
            <a:endParaRPr lang="en-US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F31A58-497B-4C3A-A198-63B17CE553C2}"/>
              </a:ext>
            </a:extLst>
          </p:cNvPr>
          <p:cNvSpPr txBox="1"/>
          <p:nvPr/>
        </p:nvSpPr>
        <p:spPr>
          <a:xfrm>
            <a:off x="121329" y="1491133"/>
            <a:ext cx="1242629" cy="320102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>
              <a:defRPr/>
            </a:pPr>
            <a:r>
              <a:rPr lang="ru-RU" sz="14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graphicFrame>
        <p:nvGraphicFramePr>
          <p:cNvPr id="166" name="Диаграмма 165">
            <a:extLst>
              <a:ext uri="{FF2B5EF4-FFF2-40B4-BE49-F238E27FC236}">
                <a16:creationId xmlns:a16="http://schemas.microsoft.com/office/drawing/2014/main" xmlns="" id="{8187349B-3589-4B93-BE30-1F38489E7D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6355376"/>
              </p:ext>
            </p:extLst>
          </p:nvPr>
        </p:nvGraphicFramePr>
        <p:xfrm>
          <a:off x="443593" y="4266437"/>
          <a:ext cx="5390818" cy="3035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0F24DE7A-6E70-449E-8F12-7F632A1EE514}"/>
              </a:ext>
            </a:extLst>
          </p:cNvPr>
          <p:cNvSpPr txBox="1"/>
          <p:nvPr/>
        </p:nvSpPr>
        <p:spPr>
          <a:xfrm rot="16200000">
            <a:off x="3653085" y="5887437"/>
            <a:ext cx="1227122" cy="395861"/>
          </a:xfrm>
          <a:prstGeom prst="rect">
            <a:avLst/>
          </a:prstGeom>
          <a:solidFill>
            <a:schemeClr val="bg1">
              <a:lumMod val="95000"/>
              <a:alpha val="73000"/>
            </a:schemeClr>
          </a:solidFill>
        </p:spPr>
        <p:txBody>
          <a:bodyPr wrap="square" lIns="103661" tIns="51823" rIns="103661" bIns="51823" rtlCol="0">
            <a:spAutoFit/>
          </a:bodyPr>
          <a:lstStyle/>
          <a:p>
            <a:pPr algn="ctr" defTabSz="1036567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3 990,6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xmlns="" id="{6527660E-81DC-4C16-BC41-E141A906532C}"/>
              </a:ext>
            </a:extLst>
          </p:cNvPr>
          <p:cNvSpPr txBox="1"/>
          <p:nvPr/>
        </p:nvSpPr>
        <p:spPr>
          <a:xfrm rot="16200000">
            <a:off x="1884171" y="5825457"/>
            <a:ext cx="1227122" cy="395861"/>
          </a:xfrm>
          <a:prstGeom prst="rect">
            <a:avLst/>
          </a:prstGeom>
          <a:solidFill>
            <a:schemeClr val="bg1">
              <a:lumMod val="95000"/>
              <a:alpha val="73000"/>
            </a:schemeClr>
          </a:solidFill>
        </p:spPr>
        <p:txBody>
          <a:bodyPr wrap="square" lIns="103661" tIns="51823" rIns="103661" bIns="51823" rtlCol="0">
            <a:spAutoFit/>
          </a:bodyPr>
          <a:lstStyle/>
          <a:p>
            <a:pPr algn="ctr" defTabSz="1036567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4 066,0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xmlns="" id="{463EB37A-0ED0-4644-A1D0-97B8F2341CFE}"/>
              </a:ext>
            </a:extLst>
          </p:cNvPr>
          <p:cNvSpPr txBox="1"/>
          <p:nvPr/>
        </p:nvSpPr>
        <p:spPr>
          <a:xfrm rot="16200000">
            <a:off x="175049" y="5930945"/>
            <a:ext cx="1227122" cy="395861"/>
          </a:xfrm>
          <a:prstGeom prst="rect">
            <a:avLst/>
          </a:prstGeom>
          <a:solidFill>
            <a:schemeClr val="bg1">
              <a:lumMod val="95000"/>
              <a:alpha val="73000"/>
            </a:schemeClr>
          </a:solidFill>
        </p:spPr>
        <p:txBody>
          <a:bodyPr wrap="square" lIns="103661" tIns="51823" rIns="103661" bIns="51823" rtlCol="0">
            <a:spAutoFit/>
          </a:bodyPr>
          <a:lstStyle/>
          <a:p>
            <a:pPr algn="ctr" defTabSz="1036567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2 769,1</a:t>
            </a:r>
          </a:p>
        </p:txBody>
      </p:sp>
      <p:sp>
        <p:nvSpPr>
          <p:cNvPr id="170" name="Прямоугольник 169">
            <a:extLst>
              <a:ext uri="{FF2B5EF4-FFF2-40B4-BE49-F238E27FC236}">
                <a16:creationId xmlns:a16="http://schemas.microsoft.com/office/drawing/2014/main" xmlns="" id="{DA8FD10F-C7F0-4625-9D76-60BFAD981215}"/>
              </a:ext>
            </a:extLst>
          </p:cNvPr>
          <p:cNvSpPr/>
          <p:nvPr/>
        </p:nvSpPr>
        <p:spPr>
          <a:xfrm>
            <a:off x="1402350" y="4688596"/>
            <a:ext cx="991612" cy="381657"/>
          </a:xfrm>
          <a:prstGeom prst="rect">
            <a:avLst/>
          </a:prstGeom>
          <a:noFill/>
        </p:spPr>
        <p:txBody>
          <a:bodyPr wrap="none" lIns="103661" tIns="51823" rIns="103661" bIns="51823" rtlCol="0">
            <a:spAutoFit/>
          </a:bodyPr>
          <a:lstStyle/>
          <a:p>
            <a:pPr defTabSz="1036567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144,1%</a:t>
            </a:r>
          </a:p>
        </p:txBody>
      </p:sp>
      <p:sp>
        <p:nvSpPr>
          <p:cNvPr id="171" name="Прямоугольник 170">
            <a:extLst>
              <a:ext uri="{FF2B5EF4-FFF2-40B4-BE49-F238E27FC236}">
                <a16:creationId xmlns:a16="http://schemas.microsoft.com/office/drawing/2014/main" xmlns="" id="{96D594F4-56B8-49F2-8173-190D5876ACFF}"/>
              </a:ext>
            </a:extLst>
          </p:cNvPr>
          <p:cNvSpPr/>
          <p:nvPr/>
        </p:nvSpPr>
        <p:spPr>
          <a:xfrm>
            <a:off x="3467912" y="4688596"/>
            <a:ext cx="863372" cy="381657"/>
          </a:xfrm>
          <a:prstGeom prst="rect">
            <a:avLst/>
          </a:prstGeom>
          <a:noFill/>
        </p:spPr>
        <p:txBody>
          <a:bodyPr wrap="none" lIns="103661" tIns="51823" rIns="103661" bIns="51823" rtlCol="0">
            <a:spAutoFit/>
          </a:bodyPr>
          <a:lstStyle/>
          <a:p>
            <a:pPr defTabSz="1036567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98,1%</a:t>
            </a:r>
          </a:p>
        </p:txBody>
      </p:sp>
      <p:sp>
        <p:nvSpPr>
          <p:cNvPr id="172" name="Стрелка вправо 5">
            <a:extLst>
              <a:ext uri="{FF2B5EF4-FFF2-40B4-BE49-F238E27FC236}">
                <a16:creationId xmlns:a16="http://schemas.microsoft.com/office/drawing/2014/main" xmlns="" id="{C494753C-947A-4F9E-8579-08D404E8FB07}"/>
              </a:ext>
            </a:extLst>
          </p:cNvPr>
          <p:cNvSpPr/>
          <p:nvPr/>
        </p:nvSpPr>
        <p:spPr>
          <a:xfrm>
            <a:off x="3419721" y="4974971"/>
            <a:ext cx="1050215" cy="23812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3661" tIns="51823" rIns="103661" bIns="51823" rtlCol="0" anchor="ctr"/>
          <a:lstStyle/>
          <a:p>
            <a:pPr algn="ctr" defTabSz="103656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3" name="Стрелка вправо 106">
            <a:extLst>
              <a:ext uri="{FF2B5EF4-FFF2-40B4-BE49-F238E27FC236}">
                <a16:creationId xmlns:a16="http://schemas.microsoft.com/office/drawing/2014/main" xmlns="" id="{B384A6D9-A0D8-4207-8E3C-F4E14D55C0B4}"/>
              </a:ext>
            </a:extLst>
          </p:cNvPr>
          <p:cNvSpPr/>
          <p:nvPr/>
        </p:nvSpPr>
        <p:spPr>
          <a:xfrm flipH="1">
            <a:off x="1393719" y="4986020"/>
            <a:ext cx="1093117" cy="23812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03661" tIns="51823" rIns="103661" bIns="51823" rtlCol="0" anchor="ctr"/>
          <a:lstStyle/>
          <a:p>
            <a:pPr algn="ctr" defTabSz="103656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xmlns="" id="{B6EBD4A5-C4D0-4201-80A0-69BCC4CD9759}"/>
              </a:ext>
            </a:extLst>
          </p:cNvPr>
          <p:cNvSpPr txBox="1"/>
          <p:nvPr/>
        </p:nvSpPr>
        <p:spPr>
          <a:xfrm>
            <a:off x="6626686" y="3699549"/>
            <a:ext cx="3904095" cy="750989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algn="ctr" defTabSz="1036567"/>
            <a:r>
              <a:rPr lang="ru-RU" sz="1400" b="1" dirty="0">
                <a:solidFill>
                  <a:srgbClr val="E90D0D"/>
                </a:solidFill>
                <a:latin typeface="Arial" pitchFamily="34" charset="0"/>
                <a:cs typeface="Arial" pitchFamily="34" charset="0"/>
              </a:rPr>
              <a:t>Межбюджетные трансферты, передаваемые бюджету муниципального района из бюджетов поселений</a:t>
            </a:r>
          </a:p>
        </p:txBody>
      </p:sp>
      <p:sp>
        <p:nvSpPr>
          <p:cNvPr id="64" name="Oval 104"/>
          <p:cNvSpPr/>
          <p:nvPr/>
        </p:nvSpPr>
        <p:spPr>
          <a:xfrm>
            <a:off x="412084" y="1749520"/>
            <a:ext cx="2277872" cy="194391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65" name="Oval 105"/>
          <p:cNvSpPr/>
          <p:nvPr/>
        </p:nvSpPr>
        <p:spPr>
          <a:xfrm>
            <a:off x="1716880" y="1509955"/>
            <a:ext cx="639403" cy="545659"/>
          </a:xfrm>
          <a:prstGeom prst="ellipse">
            <a:avLst/>
          </a:prstGeom>
          <a:solidFill>
            <a:srgbClr val="E90D0D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66" name="Oval 106"/>
          <p:cNvSpPr/>
          <p:nvPr/>
        </p:nvSpPr>
        <p:spPr>
          <a:xfrm>
            <a:off x="1135354" y="3439762"/>
            <a:ext cx="832275" cy="710255"/>
          </a:xfrm>
          <a:prstGeom prst="ellipse">
            <a:avLst/>
          </a:prstGeom>
          <a:solidFill>
            <a:schemeClr val="bg1">
              <a:lumMod val="6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67" name="Oval 107"/>
          <p:cNvSpPr/>
          <p:nvPr/>
        </p:nvSpPr>
        <p:spPr>
          <a:xfrm>
            <a:off x="1914847" y="3013033"/>
            <a:ext cx="955159" cy="815123"/>
          </a:xfrm>
          <a:prstGeom prst="ellipse">
            <a:avLst/>
          </a:prstGeom>
          <a:solidFill>
            <a:srgbClr val="2F916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68" name="Oval 108"/>
          <p:cNvSpPr/>
          <p:nvPr/>
        </p:nvSpPr>
        <p:spPr>
          <a:xfrm>
            <a:off x="1860427" y="1984212"/>
            <a:ext cx="1198879" cy="1023111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" lastClr="FFFFFF"/>
              </a:solidFill>
              <a:latin typeface="Arial"/>
            </a:endParaRPr>
          </a:p>
        </p:txBody>
      </p:sp>
      <p:cxnSp>
        <p:nvCxnSpPr>
          <p:cNvPr id="90" name="Elbow Connector 143"/>
          <p:cNvCxnSpPr/>
          <p:nvPr/>
        </p:nvCxnSpPr>
        <p:spPr>
          <a:xfrm flipV="1">
            <a:off x="2392482" y="1224138"/>
            <a:ext cx="1800529" cy="563364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  <a:headEnd type="oval"/>
            <a:tailEnd type="oval"/>
          </a:ln>
          <a:effectLst/>
        </p:spPr>
      </p:cxnSp>
      <p:sp>
        <p:nvSpPr>
          <p:cNvPr id="92" name="Text Placeholder 3"/>
          <p:cNvSpPr txBox="1">
            <a:spLocks/>
          </p:cNvSpPr>
          <p:nvPr/>
        </p:nvSpPr>
        <p:spPr>
          <a:xfrm>
            <a:off x="4727112" y="2363431"/>
            <a:ext cx="1876177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6567">
              <a:defRPr/>
            </a:pPr>
            <a:r>
              <a:rPr lang="ru-RU" b="1" kern="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Субсидии</a:t>
            </a:r>
            <a:endParaRPr lang="en-US" b="1" kern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4681114" y="2894291"/>
            <a:ext cx="1876177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6567">
              <a:defRPr/>
            </a:pPr>
            <a:r>
              <a:rPr lang="ru-RU" b="1" kern="0" dirty="0">
                <a:solidFill>
                  <a:srgbClr val="2F9160"/>
                </a:solidFill>
                <a:latin typeface="Arial" pitchFamily="34" charset="0"/>
                <a:cs typeface="Arial" pitchFamily="34" charset="0"/>
              </a:rPr>
              <a:t>Субвенции</a:t>
            </a:r>
            <a:endParaRPr lang="en-US" b="1" kern="0" dirty="0">
              <a:solidFill>
                <a:srgbClr val="2F91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4681114" y="3370866"/>
            <a:ext cx="2588396" cy="49244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6567">
              <a:defRPr/>
            </a:pPr>
            <a:r>
              <a:rPr lang="ru-RU" b="1" kern="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Иные межбюджетные трансферты</a:t>
            </a:r>
          </a:p>
        </p:txBody>
      </p:sp>
      <p:sp>
        <p:nvSpPr>
          <p:cNvPr id="95" name="Text Placeholder 3"/>
          <p:cNvSpPr txBox="1">
            <a:spLocks/>
          </p:cNvSpPr>
          <p:nvPr/>
        </p:nvSpPr>
        <p:spPr>
          <a:xfrm>
            <a:off x="4681172" y="1061284"/>
            <a:ext cx="5707993" cy="135421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6567">
              <a:defRPr/>
            </a:pPr>
            <a:r>
              <a:rPr lang="ru-RU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Дотации</a:t>
            </a:r>
            <a:endParaRPr lang="en-US" b="1" kern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94353" indent="-194353" algn="l" defTabSz="1036567">
              <a:buFontTx/>
              <a:buChar char="-"/>
              <a:defRPr/>
            </a:pPr>
            <a:r>
              <a:rPr lang="ru-RU" sz="1100" kern="0" dirty="0">
                <a:solidFill>
                  <a:prstClr val="black"/>
                </a:solidFill>
              </a:rPr>
              <a:t>дотация на сбалансированность </a:t>
            </a:r>
            <a:r>
              <a:rPr lang="ru-RU" sz="1300" b="1" kern="0" dirty="0">
                <a:solidFill>
                  <a:prstClr val="black"/>
                </a:solidFill>
              </a:rPr>
              <a:t>139,7</a:t>
            </a:r>
            <a:r>
              <a:rPr lang="ru-RU" sz="1100" kern="0" dirty="0">
                <a:solidFill>
                  <a:prstClr val="black"/>
                </a:solidFill>
              </a:rPr>
              <a:t> млн. рублей;</a:t>
            </a:r>
          </a:p>
          <a:p>
            <a:pPr marL="194353" indent="-194353" algn="l" defTabSz="1036567">
              <a:buFontTx/>
              <a:buChar char="-"/>
            </a:pPr>
            <a:r>
              <a:rPr lang="ru-RU" sz="1100" kern="0" dirty="0">
                <a:solidFill>
                  <a:prstClr val="black"/>
                </a:solidFill>
              </a:rPr>
              <a:t>дотация в целях поощрения городских округов и муниципальных районов ХМАО - Югры за развитие практик инициативного бюджетирования в сумме </a:t>
            </a:r>
            <a:r>
              <a:rPr lang="ru-RU" sz="1300" b="1" kern="0" dirty="0">
                <a:solidFill>
                  <a:prstClr val="black"/>
                </a:solidFill>
              </a:rPr>
              <a:t>6,4 </a:t>
            </a:r>
            <a:r>
              <a:rPr lang="ru-RU" sz="1100" kern="0" dirty="0">
                <a:solidFill>
                  <a:prstClr val="black"/>
                </a:solidFill>
              </a:rPr>
              <a:t>млн. рублей;</a:t>
            </a:r>
          </a:p>
          <a:p>
            <a:pPr marL="194353" indent="-194353" algn="l" defTabSz="1036567">
              <a:buFontTx/>
              <a:buChar char="-"/>
            </a:pPr>
            <a:r>
              <a:rPr lang="ru-RU" sz="1100" kern="0" dirty="0">
                <a:solidFill>
                  <a:prstClr val="black"/>
                </a:solidFill>
              </a:rPr>
              <a:t>дотация в целях стимулирования роста налогового потенциала и качества планирования доходов в сумме </a:t>
            </a:r>
            <a:r>
              <a:rPr lang="ru-RU" sz="1300" b="1" kern="0" dirty="0">
                <a:solidFill>
                  <a:prstClr val="black"/>
                </a:solidFill>
              </a:rPr>
              <a:t>2,4</a:t>
            </a:r>
            <a:r>
              <a:rPr lang="ru-RU" sz="1100" kern="0" dirty="0">
                <a:solidFill>
                  <a:prstClr val="black"/>
                </a:solidFill>
              </a:rPr>
              <a:t> млн. рублей</a:t>
            </a:r>
          </a:p>
          <a:p>
            <a:pPr marL="194353" indent="-194353" algn="l" defTabSz="1036567">
              <a:buFontTx/>
              <a:buChar char="-"/>
              <a:defRPr/>
            </a:pPr>
            <a:endParaRPr lang="en-US" sz="1100" kern="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7" name="Rectangle 194"/>
          <p:cNvSpPr/>
          <p:nvPr/>
        </p:nvSpPr>
        <p:spPr>
          <a:xfrm>
            <a:off x="3199035" y="980922"/>
            <a:ext cx="993918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036567">
              <a:defRPr/>
            </a:pPr>
            <a:r>
              <a:rPr lang="ru-RU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3,9</a:t>
            </a:r>
            <a:r>
              <a:rPr lang="en-US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98" name="Rectangle 195"/>
          <p:cNvSpPr/>
          <p:nvPr/>
        </p:nvSpPr>
        <p:spPr>
          <a:xfrm>
            <a:off x="2946971" y="3370806"/>
            <a:ext cx="1245986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036567">
              <a:defRPr/>
            </a:pPr>
            <a:r>
              <a:rPr lang="ru-RU" b="1" kern="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kern="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99" name="Rectangle 196"/>
          <p:cNvSpPr/>
          <p:nvPr/>
        </p:nvSpPr>
        <p:spPr>
          <a:xfrm>
            <a:off x="3419664" y="2756335"/>
            <a:ext cx="843870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036567">
              <a:defRPr/>
            </a:pPr>
            <a:r>
              <a:rPr lang="ru-RU" b="1" kern="0" dirty="0">
                <a:solidFill>
                  <a:srgbClr val="2F9160"/>
                </a:solidFill>
                <a:latin typeface="Arial" pitchFamily="34" charset="0"/>
                <a:cs typeface="Arial" pitchFamily="34" charset="0"/>
              </a:rPr>
              <a:t>46,5</a:t>
            </a:r>
            <a:r>
              <a:rPr lang="en-US" b="1" kern="0" dirty="0">
                <a:solidFill>
                  <a:srgbClr val="2F916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00" name="Rectangle 197"/>
          <p:cNvSpPr/>
          <p:nvPr/>
        </p:nvSpPr>
        <p:spPr>
          <a:xfrm>
            <a:off x="3298940" y="2223915"/>
            <a:ext cx="964594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036567">
              <a:defRPr/>
            </a:pPr>
            <a:r>
              <a:rPr lang="ru-RU" b="1" kern="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48,6</a:t>
            </a:r>
            <a:r>
              <a:rPr lang="en-US" b="1" kern="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01" name="Freeform 45"/>
          <p:cNvSpPr>
            <a:spLocks noEditPoints="1"/>
          </p:cNvSpPr>
          <p:nvPr/>
        </p:nvSpPr>
        <p:spPr bwMode="auto">
          <a:xfrm>
            <a:off x="4356647" y="2359675"/>
            <a:ext cx="262370" cy="2239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vert="horz" wrap="square" lIns="103661" tIns="51823" rIns="103661" bIns="51823" numCol="1" anchor="t" anchorCtr="0" compatLnSpc="1">
            <a:prstTxWarp prst="textNoShape">
              <a:avLst/>
            </a:prstTxWarp>
          </a:bodyPr>
          <a:lstStyle/>
          <a:p>
            <a:pPr defTabSz="1036567">
              <a:defRPr/>
            </a:pPr>
            <a:endParaRPr lang="en-US" kern="0" dirty="0">
              <a:solidFill>
                <a:srgbClr val="FFC000"/>
              </a:solidFill>
            </a:endParaRPr>
          </a:p>
        </p:txBody>
      </p:sp>
      <p:sp>
        <p:nvSpPr>
          <p:cNvPr id="102" name="Freeform 45"/>
          <p:cNvSpPr>
            <a:spLocks noEditPoints="1"/>
          </p:cNvSpPr>
          <p:nvPr/>
        </p:nvSpPr>
        <p:spPr bwMode="auto">
          <a:xfrm>
            <a:off x="4333391" y="2915850"/>
            <a:ext cx="262370" cy="2239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2F9160"/>
          </a:solidFill>
          <a:ln w="9525">
            <a:noFill/>
            <a:round/>
            <a:headEnd/>
            <a:tailEnd/>
          </a:ln>
        </p:spPr>
        <p:txBody>
          <a:bodyPr vert="horz" wrap="square" lIns="103661" tIns="51823" rIns="103661" bIns="51823" numCol="1" anchor="t" anchorCtr="0" compatLnSpc="1">
            <a:prstTxWarp prst="textNoShape">
              <a:avLst/>
            </a:prstTxWarp>
          </a:bodyPr>
          <a:lstStyle/>
          <a:p>
            <a:pPr defTabSz="1036567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3" name="Freeform 45"/>
          <p:cNvSpPr>
            <a:spLocks noEditPoints="1"/>
          </p:cNvSpPr>
          <p:nvPr/>
        </p:nvSpPr>
        <p:spPr bwMode="auto">
          <a:xfrm>
            <a:off x="4333391" y="3463571"/>
            <a:ext cx="262370" cy="2239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3661" tIns="51823" rIns="103661" bIns="51823" numCol="1" anchor="t" anchorCtr="0" compatLnSpc="1">
            <a:prstTxWarp prst="textNoShape">
              <a:avLst/>
            </a:prstTxWarp>
          </a:bodyPr>
          <a:lstStyle/>
          <a:p>
            <a:pPr defTabSz="1036567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4" name="Freeform 45"/>
          <p:cNvSpPr>
            <a:spLocks noEditPoints="1"/>
          </p:cNvSpPr>
          <p:nvPr/>
        </p:nvSpPr>
        <p:spPr bwMode="auto">
          <a:xfrm>
            <a:off x="4317355" y="1063752"/>
            <a:ext cx="262370" cy="2239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E90D0D"/>
          </a:solidFill>
          <a:ln w="9525">
            <a:noFill/>
            <a:round/>
            <a:headEnd/>
            <a:tailEnd/>
          </a:ln>
        </p:spPr>
        <p:txBody>
          <a:bodyPr vert="horz" wrap="square" lIns="103661" tIns="51823" rIns="103661" bIns="51823" numCol="1" anchor="t" anchorCtr="0" compatLnSpc="1">
            <a:prstTxWarp prst="textNoShape">
              <a:avLst/>
            </a:prstTxWarp>
          </a:bodyPr>
          <a:lstStyle/>
          <a:p>
            <a:pPr defTabSz="1036567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180" name="Elbow Connector 141"/>
          <p:cNvCxnSpPr/>
          <p:nvPr/>
        </p:nvCxnSpPr>
        <p:spPr>
          <a:xfrm flipV="1">
            <a:off x="3005218" y="2495819"/>
            <a:ext cx="1187793" cy="275877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82" name="Elbow Connector 141"/>
          <p:cNvCxnSpPr/>
          <p:nvPr/>
        </p:nvCxnSpPr>
        <p:spPr>
          <a:xfrm flipV="1">
            <a:off x="1872867" y="3693487"/>
            <a:ext cx="2320090" cy="357771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84" name="Elbow Connector 141"/>
          <p:cNvCxnSpPr/>
          <p:nvPr/>
        </p:nvCxnSpPr>
        <p:spPr>
          <a:xfrm flipV="1">
            <a:off x="2917820" y="3027747"/>
            <a:ext cx="1252012" cy="442306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  <a:headEnd type="oval"/>
            <a:tailEnd type="oval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677788" y="1607685"/>
            <a:ext cx="834960" cy="351528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148,5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2012279" y="2359621"/>
            <a:ext cx="1072993" cy="351528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1 837,7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1950282" y="3262663"/>
            <a:ext cx="1072993" cy="351528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1 758,7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1195722" y="3630384"/>
            <a:ext cx="1072993" cy="351528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37,1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708423" y="2095179"/>
            <a:ext cx="1122298" cy="38229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b="1" i="1" dirty="0">
                <a:solidFill>
                  <a:srgbClr val="E90D0D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b="1" i="1" dirty="0" smtClean="0">
                <a:solidFill>
                  <a:srgbClr val="E90D0D"/>
                </a:solidFill>
                <a:latin typeface="Arial" pitchFamily="34" charset="0"/>
                <a:cs typeface="Arial" pitchFamily="34" charset="0"/>
              </a:rPr>
              <a:t>782,0</a:t>
            </a:r>
            <a:endParaRPr lang="ru-RU" b="1" i="1" dirty="0">
              <a:solidFill>
                <a:srgbClr val="E90D0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397004" y="2433835"/>
            <a:ext cx="1856631" cy="949946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algn="ctr" defTabSz="1036567"/>
            <a:r>
              <a:rPr lang="ru-RU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Безвозмездные поступления от вышестоящих бюджетов бюджетной системы РФ 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xmlns="" id="{680AD19F-0C0B-4DA1-8EC9-4A8800FEF644}"/>
              </a:ext>
            </a:extLst>
          </p:cNvPr>
          <p:cNvSpPr txBox="1"/>
          <p:nvPr/>
        </p:nvSpPr>
        <p:spPr>
          <a:xfrm>
            <a:off x="-273925" y="942631"/>
            <a:ext cx="4041449" cy="535545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>
            <a:defPPr>
              <a:defRPr lang="ru-RU"/>
            </a:defPPr>
            <a:lvl1pPr algn="ctr">
              <a:defRPr sz="2400" b="1" i="1" u="sng">
                <a:latin typeface="Times New Roman" pitchFamily="18" charset="0"/>
                <a:cs typeface="Times New Roman" pitchFamily="18" charset="0"/>
              </a:defRPr>
            </a:lvl1pPr>
          </a:lstStyle>
          <a:p>
            <a:pPr defTabSz="1036567">
              <a:defRPr/>
            </a:pPr>
            <a:r>
              <a:rPr lang="ru-RU" sz="1400" i="0" u="none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и структура безвозмездных поступлений в 2020 г.</a:t>
            </a:r>
          </a:p>
        </p:txBody>
      </p:sp>
      <p:sp>
        <p:nvSpPr>
          <p:cNvPr id="200" name="Hexagon 4"/>
          <p:cNvSpPr/>
          <p:nvPr/>
        </p:nvSpPr>
        <p:spPr>
          <a:xfrm>
            <a:off x="6454640" y="5446704"/>
            <a:ext cx="1547365" cy="1153370"/>
          </a:xfrm>
          <a:prstGeom prst="hexagon">
            <a:avLst/>
          </a:prstGeom>
          <a:solidFill>
            <a:srgbClr val="2F9160"/>
          </a:solidFill>
          <a:ln w="25400" cap="flat" cmpd="sng" algn="ctr">
            <a:noFill/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sz="5500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201" name="Hexagon 7"/>
          <p:cNvSpPr/>
          <p:nvPr/>
        </p:nvSpPr>
        <p:spPr>
          <a:xfrm>
            <a:off x="7759106" y="4851782"/>
            <a:ext cx="1547365" cy="1153370"/>
          </a:xfrm>
          <a:prstGeom prst="hexagon">
            <a:avLst/>
          </a:prstGeom>
          <a:solidFill>
            <a:srgbClr val="2F9160"/>
          </a:solidFill>
          <a:ln w="25400" cap="flat" cmpd="sng" algn="ctr">
            <a:noFill/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sz="5500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202" name="Hexagon 10"/>
          <p:cNvSpPr/>
          <p:nvPr/>
        </p:nvSpPr>
        <p:spPr>
          <a:xfrm>
            <a:off x="9096258" y="5428467"/>
            <a:ext cx="1547365" cy="1153370"/>
          </a:xfrm>
          <a:prstGeom prst="hexagon">
            <a:avLst/>
          </a:prstGeom>
          <a:solidFill>
            <a:srgbClr val="2F9160"/>
          </a:solidFill>
          <a:ln w="25400" cap="flat" cmpd="sng" algn="ctr">
            <a:noFill/>
            <a:prstDash val="solid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sz="5500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231" name="Text Placeholder 3"/>
          <p:cNvSpPr txBox="1">
            <a:spLocks/>
          </p:cNvSpPr>
          <p:nvPr/>
        </p:nvSpPr>
        <p:spPr>
          <a:xfrm>
            <a:off x="6785934" y="5055663"/>
            <a:ext cx="814325" cy="3724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6567">
              <a:spcBef>
                <a:spcPct val="20000"/>
              </a:spcBef>
              <a:defRPr/>
            </a:pPr>
            <a:r>
              <a:rPr lang="ru-RU" sz="11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</a:rPr>
              <a:t>Исполнено </a:t>
            </a:r>
          </a:p>
          <a:p>
            <a:pPr defTabSz="1036567">
              <a:spcBef>
                <a:spcPct val="20000"/>
              </a:spcBef>
              <a:defRPr/>
            </a:pPr>
            <a:r>
              <a:rPr lang="ru-RU" sz="11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</a:rPr>
              <a:t>за 2019 год</a:t>
            </a:r>
            <a:endParaRPr lang="en-US" sz="13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</p:txBody>
      </p:sp>
      <p:sp>
        <p:nvSpPr>
          <p:cNvPr id="233" name="Text Placeholder 3"/>
          <p:cNvSpPr txBox="1">
            <a:spLocks/>
          </p:cNvSpPr>
          <p:nvPr/>
        </p:nvSpPr>
        <p:spPr>
          <a:xfrm>
            <a:off x="8167359" y="6100491"/>
            <a:ext cx="814325" cy="3724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6567">
              <a:spcBef>
                <a:spcPct val="20000"/>
              </a:spcBef>
              <a:defRPr/>
            </a:pPr>
            <a:r>
              <a:rPr lang="ru-RU" sz="11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</a:rPr>
              <a:t>Исполнено </a:t>
            </a:r>
          </a:p>
          <a:p>
            <a:pPr defTabSz="1036567">
              <a:spcBef>
                <a:spcPct val="20000"/>
              </a:spcBef>
              <a:defRPr/>
            </a:pPr>
            <a:r>
              <a:rPr lang="ru-RU" sz="11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</a:rPr>
              <a:t>за 2020 год</a:t>
            </a:r>
            <a:endParaRPr lang="en-US" sz="13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</p:txBody>
      </p:sp>
      <p:sp>
        <p:nvSpPr>
          <p:cNvPr id="234" name="Text Placeholder 3"/>
          <p:cNvSpPr txBox="1">
            <a:spLocks/>
          </p:cNvSpPr>
          <p:nvPr/>
        </p:nvSpPr>
        <p:spPr>
          <a:xfrm>
            <a:off x="9348526" y="5013156"/>
            <a:ext cx="1242328" cy="3724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6567">
              <a:spcBef>
                <a:spcPct val="20000"/>
              </a:spcBef>
              <a:defRPr/>
            </a:pPr>
            <a:r>
              <a:rPr lang="ru-RU" sz="11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</a:rPr>
              <a:t>Уточненный план</a:t>
            </a:r>
          </a:p>
          <a:p>
            <a:pPr defTabSz="1036567">
              <a:spcBef>
                <a:spcPct val="20000"/>
              </a:spcBef>
              <a:defRPr/>
            </a:pPr>
            <a:r>
              <a:rPr lang="ru-RU" sz="11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</a:rPr>
              <a:t>на 2020 год</a:t>
            </a:r>
            <a:endParaRPr lang="en-US" sz="13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98014" y="5693035"/>
            <a:ext cx="1034939" cy="38229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206,5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E0F31A58-497B-4C3A-A198-63B17CE553C2}"/>
              </a:ext>
            </a:extLst>
          </p:cNvPr>
          <p:cNvSpPr txBox="1"/>
          <p:nvPr/>
        </p:nvSpPr>
        <p:spPr>
          <a:xfrm>
            <a:off x="6733274" y="5968303"/>
            <a:ext cx="1242629" cy="30471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>
              <a:defRPr/>
            </a:pPr>
            <a:r>
              <a:rPr lang="ru-RU" sz="1300" b="1" i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8061319" y="5108247"/>
            <a:ext cx="1034939" cy="38229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208,6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xmlns="" id="{E0F31A58-497B-4C3A-A198-63B17CE553C2}"/>
              </a:ext>
            </a:extLst>
          </p:cNvPr>
          <p:cNvSpPr txBox="1"/>
          <p:nvPr/>
        </p:nvSpPr>
        <p:spPr>
          <a:xfrm>
            <a:off x="8001947" y="5363497"/>
            <a:ext cx="1242629" cy="30471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>
              <a:defRPr/>
            </a:pPr>
            <a:r>
              <a:rPr lang="ru-RU" sz="1300" b="1" i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xmlns="" id="{E0F31A58-497B-4C3A-A198-63B17CE553C2}"/>
              </a:ext>
            </a:extLst>
          </p:cNvPr>
          <p:cNvSpPr txBox="1"/>
          <p:nvPr/>
        </p:nvSpPr>
        <p:spPr>
          <a:xfrm>
            <a:off x="9335423" y="5919843"/>
            <a:ext cx="1242629" cy="30471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>
              <a:defRPr/>
            </a:pPr>
            <a:r>
              <a:rPr lang="ru-RU" sz="1300" b="1" i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Млн, руб.</a:t>
            </a:r>
          </a:p>
        </p:txBody>
      </p:sp>
      <p:sp>
        <p:nvSpPr>
          <p:cNvPr id="242" name="TextBox 241"/>
          <p:cNvSpPr txBox="1"/>
          <p:nvPr/>
        </p:nvSpPr>
        <p:spPr>
          <a:xfrm>
            <a:off x="9402745" y="5678297"/>
            <a:ext cx="1034939" cy="382293"/>
          </a:xfrm>
          <a:prstGeom prst="rect">
            <a:avLst/>
          </a:prstGeom>
          <a:noFill/>
        </p:spPr>
        <p:txBody>
          <a:bodyPr wrap="square" lIns="103661" tIns="51823" rIns="103661" bIns="51823" rtlCol="0">
            <a:spAutoFit/>
          </a:bodyPr>
          <a:lstStyle/>
          <a:p>
            <a:pPr defTabSz="1036567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210.7</a:t>
            </a:r>
            <a:endParaRPr lang="ru-RU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4" name="Arc 106"/>
          <p:cNvSpPr/>
          <p:nvPr/>
        </p:nvSpPr>
        <p:spPr>
          <a:xfrm rot="19213360">
            <a:off x="8433295" y="4618777"/>
            <a:ext cx="1470143" cy="1385958"/>
          </a:xfrm>
          <a:prstGeom prst="arc">
            <a:avLst>
              <a:gd name="adj1" fmla="val 17164829"/>
              <a:gd name="adj2" fmla="val 494685"/>
            </a:avLst>
          </a:prstGeom>
          <a:noFill/>
          <a:ln w="28575" cap="flat" cmpd="sng" algn="ctr">
            <a:solidFill>
              <a:schemeClr val="accent5">
                <a:lumMod val="50000"/>
              </a:schemeClr>
            </a:solidFill>
            <a:prstDash val="sysDot"/>
            <a:tailEnd type="stealth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47" name="Arc 106"/>
          <p:cNvSpPr/>
          <p:nvPr/>
        </p:nvSpPr>
        <p:spPr>
          <a:xfrm rot="15357355" flipV="1">
            <a:off x="7139918" y="4573585"/>
            <a:ext cx="1385958" cy="1624746"/>
          </a:xfrm>
          <a:prstGeom prst="arc">
            <a:avLst>
              <a:gd name="adj1" fmla="val 19258841"/>
              <a:gd name="adj2" fmla="val 2762154"/>
            </a:avLst>
          </a:prstGeom>
          <a:noFill/>
          <a:ln w="28575" cap="flat" cmpd="sng" algn="ctr">
            <a:solidFill>
              <a:schemeClr val="accent5">
                <a:lumMod val="50000"/>
              </a:schemeClr>
            </a:solidFill>
            <a:prstDash val="sysDot"/>
            <a:tailEnd type="stealth"/>
          </a:ln>
          <a:effectLst/>
        </p:spPr>
        <p:txBody>
          <a:bodyPr lIns="103661" tIns="51823" rIns="103661" bIns="51823" rtlCol="0" anchor="ctr"/>
          <a:lstStyle/>
          <a:p>
            <a:pPr algn="ctr" defTabSz="1036567">
              <a:defRPr/>
            </a:pPr>
            <a:endParaRPr lang="en-US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48" name="Rectangle 197"/>
          <p:cNvSpPr/>
          <p:nvPr/>
        </p:nvSpPr>
        <p:spPr>
          <a:xfrm>
            <a:off x="6739470" y="4578337"/>
            <a:ext cx="747896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036567">
              <a:defRPr/>
            </a:pPr>
            <a:r>
              <a:rPr lang="ru-RU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101</a:t>
            </a:r>
            <a:r>
              <a:rPr lang="en-US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249" name="Rectangle 197"/>
          <p:cNvSpPr/>
          <p:nvPr/>
        </p:nvSpPr>
        <p:spPr>
          <a:xfrm>
            <a:off x="9306413" y="4479403"/>
            <a:ext cx="747896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036567">
              <a:defRPr/>
            </a:pPr>
            <a:r>
              <a:rPr lang="ru-RU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99</a:t>
            </a:r>
            <a:r>
              <a:rPr lang="en-US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250" name="Прямоугольник 249"/>
          <p:cNvSpPr/>
          <p:nvPr/>
        </p:nvSpPr>
        <p:spPr>
          <a:xfrm>
            <a:off x="6612140" y="2223914"/>
            <a:ext cx="4049613" cy="829330"/>
          </a:xfrm>
          <a:prstGeom prst="rect">
            <a:avLst/>
          </a:prstGeom>
          <a:solidFill>
            <a:srgbClr val="F1F8E4"/>
          </a:solidFill>
          <a:ln w="25400" cap="flat" cmpd="sng" algn="ctr">
            <a:noFill/>
            <a:prstDash val="solid"/>
          </a:ln>
          <a:effectLst>
            <a:softEdge rad="31750"/>
          </a:effectLst>
        </p:spPr>
        <p:txBody>
          <a:bodyPr lIns="118208" tIns="59081" rIns="118208" bIns="59081" rtlCol="0" anchor="ctr"/>
          <a:lstStyle/>
          <a:p>
            <a:pPr algn="ctr" defTabSz="1036567"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252" name="矩形 47"/>
          <p:cNvSpPr>
            <a:spLocks noChangeArrowheads="1"/>
          </p:cNvSpPr>
          <p:nvPr/>
        </p:nvSpPr>
        <p:spPr bwMode="auto">
          <a:xfrm>
            <a:off x="6557292" y="2408437"/>
            <a:ext cx="4258693" cy="5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699" tIns="38851" rIns="77699" bIns="3885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036567">
              <a:lnSpc>
                <a:spcPts val="1711"/>
              </a:lnSpc>
              <a:buNone/>
            </a:pPr>
            <a:r>
              <a:rPr lang="ru-RU" altLang="zh-CN" sz="1400" b="1" dirty="0">
                <a:solidFill>
                  <a:srgbClr val="FF0000"/>
                </a:solidFill>
                <a:latin typeface="Arial" pitchFamily="34" charset="0"/>
                <a:cs typeface="Arial" panose="020B0604020202020204" pitchFamily="34" charset="0"/>
              </a:rPr>
              <a:t>Прочие безвозмездные поступления от организаций – 188,8 млн. рублей.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432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5">
            <a:extLst>
              <a:ext uri="{FF2B5EF4-FFF2-40B4-BE49-F238E27FC236}">
                <a16:creationId xmlns="" xmlns:a16="http://schemas.microsoft.com/office/drawing/2014/main" id="{047D56AD-601F-4F87-8465-EDD73B9A6880}"/>
              </a:ext>
            </a:extLst>
          </p:cNvPr>
          <p:cNvGrpSpPr/>
          <p:nvPr/>
        </p:nvGrpSpPr>
        <p:grpSpPr>
          <a:xfrm>
            <a:off x="3135569" y="1335603"/>
            <a:ext cx="1618426" cy="2014417"/>
            <a:chOff x="3326226" y="1131591"/>
            <a:chExt cx="2736303" cy="3510138"/>
          </a:xfrm>
        </p:grpSpPr>
        <p:sp>
          <p:nvSpPr>
            <p:cNvPr id="134" name="Parallelogram 23">
              <a:extLst>
                <a:ext uri="{FF2B5EF4-FFF2-40B4-BE49-F238E27FC236}">
                  <a16:creationId xmlns="" xmlns:a16="http://schemas.microsoft.com/office/drawing/2014/main" id="{EE14B8B0-BD01-4D19-B31E-D83E2501F0CD}"/>
                </a:ext>
              </a:extLst>
            </p:cNvPr>
            <p:cNvSpPr/>
            <p:nvPr/>
          </p:nvSpPr>
          <p:spPr>
            <a:xfrm rot="16200000" flipH="1">
              <a:off x="3391077" y="2834373"/>
              <a:ext cx="1742505" cy="1872208"/>
            </a:xfrm>
            <a:prstGeom prst="parallelogram">
              <a:avLst>
                <a:gd name="adj" fmla="val 60720"/>
              </a:avLst>
            </a:prstGeom>
            <a:solidFill>
              <a:srgbClr val="C00000">
                <a:alpha val="43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dirty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Parallelogram 24">
              <a:extLst>
                <a:ext uri="{FF2B5EF4-FFF2-40B4-BE49-F238E27FC236}">
                  <a16:creationId xmlns="" xmlns:a16="http://schemas.microsoft.com/office/drawing/2014/main" id="{E3AE9834-B0BB-48A9-B331-6DAB688AD2EA}"/>
                </a:ext>
              </a:extLst>
            </p:cNvPr>
            <p:cNvSpPr/>
            <p:nvPr/>
          </p:nvSpPr>
          <p:spPr>
            <a:xfrm rot="5400000" flipH="1" flipV="1">
              <a:off x="4010302" y="2391727"/>
              <a:ext cx="1368154" cy="1008115"/>
            </a:xfrm>
            <a:prstGeom prst="parallelogram">
              <a:avLst>
                <a:gd name="adj" fmla="val 69427"/>
              </a:avLst>
            </a:prstGeom>
            <a:solidFill>
              <a:srgbClr val="1B6F53">
                <a:alpha val="62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dirty="0">
                <a:solidFill>
                  <a:srgbClr val="1B6F5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Parallelogram 25">
              <a:extLst>
                <a:ext uri="{FF2B5EF4-FFF2-40B4-BE49-F238E27FC236}">
                  <a16:creationId xmlns="" xmlns:a16="http://schemas.microsoft.com/office/drawing/2014/main" id="{2B8633D7-B6EB-438B-A4C3-23E28A4D2F05}"/>
                </a:ext>
              </a:extLst>
            </p:cNvPr>
            <p:cNvSpPr/>
            <p:nvPr/>
          </p:nvSpPr>
          <p:spPr>
            <a:xfrm rot="16200000" flipH="1">
              <a:off x="4255172" y="1066740"/>
              <a:ext cx="1742505" cy="1872208"/>
            </a:xfrm>
            <a:prstGeom prst="parallelogram">
              <a:avLst>
                <a:gd name="adj" fmla="val 60720"/>
              </a:avLst>
            </a:prstGeom>
            <a:solidFill>
              <a:srgbClr val="C00000">
                <a:alpha val="56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dirty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8" name="Group 5">
            <a:extLst>
              <a:ext uri="{FF2B5EF4-FFF2-40B4-BE49-F238E27FC236}">
                <a16:creationId xmlns="" xmlns:a16="http://schemas.microsoft.com/office/drawing/2014/main" id="{D89FDF04-372B-4C5D-AF92-D87D4D2E4D3D}"/>
              </a:ext>
            </a:extLst>
          </p:cNvPr>
          <p:cNvGrpSpPr/>
          <p:nvPr/>
        </p:nvGrpSpPr>
        <p:grpSpPr>
          <a:xfrm>
            <a:off x="8909847" y="1287663"/>
            <a:ext cx="1618426" cy="2014417"/>
            <a:chOff x="3326226" y="1131591"/>
            <a:chExt cx="2736303" cy="3510138"/>
          </a:xfrm>
        </p:grpSpPr>
        <p:sp>
          <p:nvSpPr>
            <p:cNvPr id="129" name="Parallelogram 23">
              <a:extLst>
                <a:ext uri="{FF2B5EF4-FFF2-40B4-BE49-F238E27FC236}">
                  <a16:creationId xmlns="" xmlns:a16="http://schemas.microsoft.com/office/drawing/2014/main" id="{7DD79893-64A0-4E5C-AF92-7A278F612474}"/>
                </a:ext>
              </a:extLst>
            </p:cNvPr>
            <p:cNvSpPr/>
            <p:nvPr/>
          </p:nvSpPr>
          <p:spPr>
            <a:xfrm rot="16200000" flipH="1">
              <a:off x="3391077" y="2834373"/>
              <a:ext cx="1742505" cy="1872208"/>
            </a:xfrm>
            <a:prstGeom prst="parallelogram">
              <a:avLst>
                <a:gd name="adj" fmla="val 60720"/>
              </a:avLst>
            </a:prstGeom>
            <a:solidFill>
              <a:srgbClr val="C00000">
                <a:alpha val="43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dirty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0" name="Parallelogram 24">
              <a:extLst>
                <a:ext uri="{FF2B5EF4-FFF2-40B4-BE49-F238E27FC236}">
                  <a16:creationId xmlns="" xmlns:a16="http://schemas.microsoft.com/office/drawing/2014/main" id="{2960CD1B-3BA9-438A-8D0B-0FB8A5ADA08A}"/>
                </a:ext>
              </a:extLst>
            </p:cNvPr>
            <p:cNvSpPr/>
            <p:nvPr/>
          </p:nvSpPr>
          <p:spPr>
            <a:xfrm rot="5400000" flipH="1" flipV="1">
              <a:off x="4010302" y="2391727"/>
              <a:ext cx="1368154" cy="1008115"/>
            </a:xfrm>
            <a:prstGeom prst="parallelogram">
              <a:avLst>
                <a:gd name="adj" fmla="val 69427"/>
              </a:avLst>
            </a:prstGeom>
            <a:solidFill>
              <a:srgbClr val="1B6F53">
                <a:alpha val="62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dirty="0">
                <a:solidFill>
                  <a:srgbClr val="1B6F5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1" name="Parallelogram 25">
              <a:extLst>
                <a:ext uri="{FF2B5EF4-FFF2-40B4-BE49-F238E27FC236}">
                  <a16:creationId xmlns="" xmlns:a16="http://schemas.microsoft.com/office/drawing/2014/main" id="{C7014858-F70F-4524-856B-41345EFC406F}"/>
                </a:ext>
              </a:extLst>
            </p:cNvPr>
            <p:cNvSpPr/>
            <p:nvPr/>
          </p:nvSpPr>
          <p:spPr>
            <a:xfrm rot="16200000" flipH="1">
              <a:off x="4255172" y="1066740"/>
              <a:ext cx="1742505" cy="1872208"/>
            </a:xfrm>
            <a:prstGeom prst="parallelogram">
              <a:avLst>
                <a:gd name="adj" fmla="val 60720"/>
              </a:avLst>
            </a:prstGeom>
            <a:solidFill>
              <a:srgbClr val="C00000">
                <a:alpha val="56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dirty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3058"/>
            <a:ext cx="10706100" cy="75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16291" y="6396741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1"/>
                <a:ext cx="10706100" cy="13716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070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070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070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0700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0" y="8770"/>
            <a:ext cx="1476882" cy="751288"/>
          </a:xfrm>
          <a:prstGeom prst="rect">
            <a:avLst/>
          </a:prstGeom>
        </p:spPr>
      </p:pic>
      <p:sp>
        <p:nvSpPr>
          <p:cNvPr id="133" name="Заголовок 1"/>
          <p:cNvSpPr txBox="1">
            <a:spLocks/>
          </p:cNvSpPr>
          <p:nvPr/>
        </p:nvSpPr>
        <p:spPr>
          <a:xfrm>
            <a:off x="2166711" y="372302"/>
            <a:ext cx="6929900" cy="66433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lIns="102849" tIns="51409" rIns="102849" bIns="51409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Удельный объем доходов в бюджете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Нефтеюганского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 в разрезе главных администраторов доходов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Равнобедренный треугольник 72">
            <a:extLst>
              <a:ext uri="{FF2B5EF4-FFF2-40B4-BE49-F238E27FC236}">
                <a16:creationId xmlns="" xmlns:a16="http://schemas.microsoft.com/office/drawing/2014/main" id="{507E7D6D-0484-4456-BD6A-75417DCEC22E}"/>
              </a:ext>
            </a:extLst>
          </p:cNvPr>
          <p:cNvSpPr/>
          <p:nvPr/>
        </p:nvSpPr>
        <p:spPr>
          <a:xfrm>
            <a:off x="3316192" y="6219690"/>
            <a:ext cx="3461061" cy="1111257"/>
          </a:xfrm>
          <a:prstGeom prst="triangle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4">
                <a:lumMod val="50000"/>
                <a:alpha val="90000"/>
              </a:schemeClr>
            </a:solidFill>
            <a:prstDash val="solid"/>
          </a:ln>
          <a:effectLst/>
        </p:spPr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7EFB0936-09AB-463D-BB86-5F5C84596BB5}"/>
              </a:ext>
            </a:extLst>
          </p:cNvPr>
          <p:cNvSpPr/>
          <p:nvPr/>
        </p:nvSpPr>
        <p:spPr>
          <a:xfrm rot="194995">
            <a:off x="280332" y="6122805"/>
            <a:ext cx="9751414" cy="2681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4">
                <a:lumMod val="50000"/>
                <a:alpha val="90000"/>
              </a:schemeClr>
            </a:solidFill>
            <a:prstDash val="solid"/>
          </a:ln>
          <a:effectLst/>
        </p:spPr>
      </p:sp>
      <p:sp>
        <p:nvSpPr>
          <p:cNvPr id="75" name="Text Box 51">
            <a:extLst>
              <a:ext uri="{FF2B5EF4-FFF2-40B4-BE49-F238E27FC236}">
                <a16:creationId xmlns="" xmlns:a16="http://schemas.microsoft.com/office/drawing/2014/main" id="{1DE73856-AD7A-4DC1-A767-41E80801798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796235" y="6528630"/>
            <a:ext cx="2498146" cy="84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Налоговые и </a:t>
            </a:r>
          </a:p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неналоговые доходы</a:t>
            </a:r>
          </a:p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2 320,1 млн. руб.</a:t>
            </a:r>
          </a:p>
        </p:txBody>
      </p:sp>
      <p:pic>
        <p:nvPicPr>
          <p:cNvPr id="76" name="Picture 2" descr="C:\Users\RakovaE.A\Desktop\f10535a1947cddffd3508436698b1435ff580c5b.jpg">
            <a:extLst>
              <a:ext uri="{FF2B5EF4-FFF2-40B4-BE49-F238E27FC236}">
                <a16:creationId xmlns="" xmlns:a16="http://schemas.microsoft.com/office/drawing/2014/main" id="{D562F114-5D6A-4E9C-8B22-9CE1258E29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5" r="19285"/>
          <a:stretch/>
        </p:blipFill>
        <p:spPr bwMode="auto">
          <a:xfrm>
            <a:off x="5552035" y="2952862"/>
            <a:ext cx="699824" cy="6794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Line 8">
            <a:extLst>
              <a:ext uri="{FF2B5EF4-FFF2-40B4-BE49-F238E27FC236}">
                <a16:creationId xmlns="" xmlns:a16="http://schemas.microsoft.com/office/drawing/2014/main" id="{5A960D72-D8F8-49C7-A8FC-84F3CC32D575}"/>
              </a:ext>
            </a:extLst>
          </p:cNvPr>
          <p:cNvSpPr>
            <a:spLocks noChangeShapeType="1"/>
          </p:cNvSpPr>
          <p:nvPr/>
        </p:nvSpPr>
        <p:spPr bwMode="gray">
          <a:xfrm>
            <a:off x="134905" y="3620344"/>
            <a:ext cx="3477088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="" xmlns:a16="http://schemas.microsoft.com/office/drawing/2014/main" id="{0476939D-817F-4F50-9EAA-80594282CDE1}"/>
              </a:ext>
            </a:extLst>
          </p:cNvPr>
          <p:cNvSpPr/>
          <p:nvPr/>
        </p:nvSpPr>
        <p:spPr>
          <a:xfrm>
            <a:off x="723972" y="3043592"/>
            <a:ext cx="2984175" cy="597749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Нефтеюганского района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630DB464-0D5D-472D-8AA4-B142B3F11539}"/>
              </a:ext>
            </a:extLst>
          </p:cNvPr>
          <p:cNvSpPr txBox="1"/>
          <p:nvPr/>
        </p:nvSpPr>
        <p:spPr>
          <a:xfrm>
            <a:off x="3412140" y="3205620"/>
            <a:ext cx="1743896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287,4 млн. руб.</a:t>
            </a:r>
          </a:p>
        </p:txBody>
      </p:sp>
      <p:sp>
        <p:nvSpPr>
          <p:cNvPr id="88" name="Freeform 3">
            <a:extLst>
              <a:ext uri="{FF2B5EF4-FFF2-40B4-BE49-F238E27FC236}">
                <a16:creationId xmlns="" xmlns:a16="http://schemas.microsoft.com/office/drawing/2014/main" id="{7FF5C7A4-3558-4EEB-907C-2CDEC7CBDCBF}"/>
              </a:ext>
            </a:extLst>
          </p:cNvPr>
          <p:cNvSpPr>
            <a:spLocks noEditPoints="1"/>
          </p:cNvSpPr>
          <p:nvPr/>
        </p:nvSpPr>
        <p:spPr bwMode="gray">
          <a:xfrm rot="19125682" flipH="1">
            <a:off x="4394171" y="2123558"/>
            <a:ext cx="981851" cy="486775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102849" tIns="51409" rIns="102849" bIns="51409"/>
          <a:lstStyle/>
          <a:p>
            <a:pPr defTabSz="1028392">
              <a:defRPr/>
            </a:pPr>
            <a:endParaRPr lang="ru-RU" kern="0" dirty="0">
              <a:solidFill>
                <a:srgbClr val="FFFFFF"/>
              </a:solidFill>
            </a:endParaRPr>
          </a:p>
        </p:txBody>
      </p:sp>
      <p:sp>
        <p:nvSpPr>
          <p:cNvPr id="89" name="Line 8">
            <a:extLst>
              <a:ext uri="{FF2B5EF4-FFF2-40B4-BE49-F238E27FC236}">
                <a16:creationId xmlns="" xmlns:a16="http://schemas.microsoft.com/office/drawing/2014/main" id="{15525A7D-C9E7-46AA-BDA9-FF55703E2101}"/>
              </a:ext>
            </a:extLst>
          </p:cNvPr>
          <p:cNvSpPr>
            <a:spLocks noChangeShapeType="1"/>
          </p:cNvSpPr>
          <p:nvPr/>
        </p:nvSpPr>
        <p:spPr bwMode="gray">
          <a:xfrm>
            <a:off x="168108" y="4189530"/>
            <a:ext cx="3477087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90" name="Прямоугольник 89">
            <a:extLst>
              <a:ext uri="{FF2B5EF4-FFF2-40B4-BE49-F238E27FC236}">
                <a16:creationId xmlns="" xmlns:a16="http://schemas.microsoft.com/office/drawing/2014/main" id="{05C7AD82-EB98-437E-91A8-F855E44444B6}"/>
              </a:ext>
            </a:extLst>
          </p:cNvPr>
          <p:cNvSpPr/>
          <p:nvPr/>
        </p:nvSpPr>
        <p:spPr>
          <a:xfrm>
            <a:off x="300873" y="3583466"/>
            <a:ext cx="3731677" cy="597749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 имущественных отношений 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2C3D6A33-4722-458F-A691-54467F6B4E8F}"/>
              </a:ext>
            </a:extLst>
          </p:cNvPr>
          <p:cNvSpPr txBox="1"/>
          <p:nvPr/>
        </p:nvSpPr>
        <p:spPr>
          <a:xfrm>
            <a:off x="3399229" y="3856157"/>
            <a:ext cx="1743896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34,4 млн. руб.</a:t>
            </a:r>
          </a:p>
        </p:txBody>
      </p:sp>
      <p:sp>
        <p:nvSpPr>
          <p:cNvPr id="92" name="Прямоугольник 91">
            <a:extLst>
              <a:ext uri="{FF2B5EF4-FFF2-40B4-BE49-F238E27FC236}">
                <a16:creationId xmlns="" xmlns:a16="http://schemas.microsoft.com/office/drawing/2014/main" id="{13CC4E00-B8E0-456E-B1D6-62AA10B53D45}"/>
              </a:ext>
            </a:extLst>
          </p:cNvPr>
          <p:cNvSpPr/>
          <p:nvPr/>
        </p:nvSpPr>
        <p:spPr>
          <a:xfrm>
            <a:off x="4438391" y="3530090"/>
            <a:ext cx="937781" cy="382305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9,3%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="" xmlns:a16="http://schemas.microsoft.com/office/drawing/2014/main" id="{62936AE6-6A92-4B9E-821D-9B5B6D233F7B}"/>
              </a:ext>
            </a:extLst>
          </p:cNvPr>
          <p:cNvSpPr/>
          <p:nvPr/>
        </p:nvSpPr>
        <p:spPr>
          <a:xfrm>
            <a:off x="4417987" y="2881903"/>
            <a:ext cx="669372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78%</a:t>
            </a:r>
          </a:p>
        </p:txBody>
      </p:sp>
      <p:sp>
        <p:nvSpPr>
          <p:cNvPr id="94" name="Line 8">
            <a:extLst>
              <a:ext uri="{FF2B5EF4-FFF2-40B4-BE49-F238E27FC236}">
                <a16:creationId xmlns="" xmlns:a16="http://schemas.microsoft.com/office/drawing/2014/main" id="{C7C87B6D-11B7-4227-A958-9E1E33E800A1}"/>
              </a:ext>
            </a:extLst>
          </p:cNvPr>
          <p:cNvSpPr>
            <a:spLocks noChangeShapeType="1"/>
          </p:cNvSpPr>
          <p:nvPr/>
        </p:nvSpPr>
        <p:spPr bwMode="gray">
          <a:xfrm>
            <a:off x="161831" y="5063687"/>
            <a:ext cx="3450162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95" name="Line 8">
            <a:extLst>
              <a:ext uri="{FF2B5EF4-FFF2-40B4-BE49-F238E27FC236}">
                <a16:creationId xmlns="" xmlns:a16="http://schemas.microsoft.com/office/drawing/2014/main" id="{487CC44F-F0F7-4A85-A2DA-B3E712A64B93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183018" y="5751057"/>
            <a:ext cx="3471321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96" name="Прямоугольник 95">
            <a:extLst>
              <a:ext uri="{FF2B5EF4-FFF2-40B4-BE49-F238E27FC236}">
                <a16:creationId xmlns="" xmlns:a16="http://schemas.microsoft.com/office/drawing/2014/main" id="{C508A4B7-C286-4CE9-A187-75D4179130A7}"/>
              </a:ext>
            </a:extLst>
          </p:cNvPr>
          <p:cNvSpPr/>
          <p:nvPr/>
        </p:nvSpPr>
        <p:spPr>
          <a:xfrm>
            <a:off x="222383" y="4228699"/>
            <a:ext cx="3415496" cy="843970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строительства и жилищно-коммунального комплекса 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5EB65EA1-829D-4759-A835-AA2875D456A3}"/>
              </a:ext>
            </a:extLst>
          </p:cNvPr>
          <p:cNvSpPr txBox="1"/>
          <p:nvPr/>
        </p:nvSpPr>
        <p:spPr>
          <a:xfrm>
            <a:off x="3399227" y="4599518"/>
            <a:ext cx="1743895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13,7 млн. руб.</a:t>
            </a:r>
          </a:p>
        </p:txBody>
      </p:sp>
      <p:sp>
        <p:nvSpPr>
          <p:cNvPr id="98" name="Прямоугольник 97">
            <a:extLst>
              <a:ext uri="{FF2B5EF4-FFF2-40B4-BE49-F238E27FC236}">
                <a16:creationId xmlns="" xmlns:a16="http://schemas.microsoft.com/office/drawing/2014/main" id="{1742FFD4-E9A7-4E1F-B9A4-D89BD7752D6D}"/>
              </a:ext>
            </a:extLst>
          </p:cNvPr>
          <p:cNvSpPr/>
          <p:nvPr/>
        </p:nvSpPr>
        <p:spPr>
          <a:xfrm>
            <a:off x="4471392" y="4258067"/>
            <a:ext cx="733492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3,7%</a:t>
            </a:r>
          </a:p>
        </p:txBody>
      </p:sp>
      <p:sp>
        <p:nvSpPr>
          <p:cNvPr id="99" name="Прямоугольник 98">
            <a:extLst>
              <a:ext uri="{FF2B5EF4-FFF2-40B4-BE49-F238E27FC236}">
                <a16:creationId xmlns="" xmlns:a16="http://schemas.microsoft.com/office/drawing/2014/main" id="{A9FE116E-F506-401F-A9C2-4970B60C8EA9}"/>
              </a:ext>
            </a:extLst>
          </p:cNvPr>
          <p:cNvSpPr/>
          <p:nvPr/>
        </p:nvSpPr>
        <p:spPr>
          <a:xfrm>
            <a:off x="161961" y="5134347"/>
            <a:ext cx="3502473" cy="597749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Другие муниципальные  </a:t>
            </a:r>
          </a:p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администраторы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94BD01AB-0C95-4B41-8A17-8AFD065A923A}"/>
              </a:ext>
            </a:extLst>
          </p:cNvPr>
          <p:cNvSpPr txBox="1"/>
          <p:nvPr/>
        </p:nvSpPr>
        <p:spPr>
          <a:xfrm>
            <a:off x="3430271" y="5302767"/>
            <a:ext cx="1743895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33,2 млн. руб.</a:t>
            </a:r>
          </a:p>
        </p:txBody>
      </p: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0B10366A-EA36-4129-B11C-E9EBF3251AA9}"/>
              </a:ext>
            </a:extLst>
          </p:cNvPr>
          <p:cNvSpPr/>
          <p:nvPr/>
        </p:nvSpPr>
        <p:spPr>
          <a:xfrm>
            <a:off x="4542099" y="4973973"/>
            <a:ext cx="541131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9%</a:t>
            </a: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="" xmlns:a16="http://schemas.microsoft.com/office/drawing/2014/main" id="{98A464DF-5B2C-4E5E-B4A7-6CAF7152CA07}"/>
              </a:ext>
            </a:extLst>
          </p:cNvPr>
          <p:cNvSpPr/>
          <p:nvPr/>
        </p:nvSpPr>
        <p:spPr>
          <a:xfrm>
            <a:off x="113389" y="1791786"/>
            <a:ext cx="3485632" cy="936303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algn="ctr" defTabSz="399955">
              <a:spcBef>
                <a:spcPct val="0"/>
              </a:spcBef>
              <a:defRPr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 </a:t>
            </a:r>
          </a:p>
          <a:p>
            <a:pPr algn="ctr" defTabSz="399955">
              <a:spcBef>
                <a:spcPct val="0"/>
              </a:spcBef>
              <a:defRPr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администраторы</a:t>
            </a:r>
          </a:p>
          <a:p>
            <a:pPr algn="ctr" defTabSz="399955">
              <a:spcBef>
                <a:spcPct val="0"/>
              </a:spcBef>
              <a:defRPr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368,7 млн. руб.</a:t>
            </a:r>
          </a:p>
        </p:txBody>
      </p:sp>
      <p:grpSp>
        <p:nvGrpSpPr>
          <p:cNvPr id="103" name="Группа 102">
            <a:extLst>
              <a:ext uri="{FF2B5EF4-FFF2-40B4-BE49-F238E27FC236}">
                <a16:creationId xmlns="" xmlns:a16="http://schemas.microsoft.com/office/drawing/2014/main" id="{0589E556-9BBB-4BE1-9470-FD2D25B3B11B}"/>
              </a:ext>
            </a:extLst>
          </p:cNvPr>
          <p:cNvGrpSpPr/>
          <p:nvPr/>
        </p:nvGrpSpPr>
        <p:grpSpPr>
          <a:xfrm>
            <a:off x="3702299" y="1878046"/>
            <a:ext cx="932627" cy="751288"/>
            <a:chOff x="3987800" y="1337733"/>
            <a:chExt cx="797614" cy="681555"/>
          </a:xfrm>
          <a:solidFill>
            <a:srgbClr val="3886CC"/>
          </a:solidFill>
          <a:effectLst/>
        </p:grpSpPr>
        <p:sp>
          <p:nvSpPr>
            <p:cNvPr id="104" name="Овал 103">
              <a:extLst>
                <a:ext uri="{FF2B5EF4-FFF2-40B4-BE49-F238E27FC236}">
                  <a16:creationId xmlns="" xmlns:a16="http://schemas.microsoft.com/office/drawing/2014/main" id="{7D2FEBAB-E9BB-448B-89D0-E9216EDA9E2D}"/>
                </a:ext>
              </a:extLst>
            </p:cNvPr>
            <p:cNvSpPr/>
            <p:nvPr/>
          </p:nvSpPr>
          <p:spPr>
            <a:xfrm>
              <a:off x="3987800" y="1337733"/>
              <a:ext cx="759302" cy="68155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1028392">
                <a:defRPr/>
              </a:pPr>
              <a:endParaRPr lang="ru-RU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="" xmlns:a16="http://schemas.microsoft.com/office/drawing/2014/main" id="{194EC99B-E2D9-4483-820D-50658EB9345A}"/>
                </a:ext>
              </a:extLst>
            </p:cNvPr>
            <p:cNvSpPr txBox="1"/>
            <p:nvPr/>
          </p:nvSpPr>
          <p:spPr>
            <a:xfrm>
              <a:off x="4068137" y="1501658"/>
              <a:ext cx="717277" cy="33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28392">
                <a:defRPr/>
              </a:pPr>
              <a:r>
                <a:rPr lang="ru-RU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15,9%</a:t>
              </a:r>
            </a:p>
          </p:txBody>
        </p:sp>
      </p:grpSp>
      <p:sp>
        <p:nvSpPr>
          <p:cNvPr id="106" name="Прямоугольник 105">
            <a:extLst>
              <a:ext uri="{FF2B5EF4-FFF2-40B4-BE49-F238E27FC236}">
                <a16:creationId xmlns="" xmlns:a16="http://schemas.microsoft.com/office/drawing/2014/main" id="{896AFE87-9C2D-4A29-A3BF-164205987A36}"/>
              </a:ext>
            </a:extLst>
          </p:cNvPr>
          <p:cNvSpPr/>
          <p:nvPr/>
        </p:nvSpPr>
        <p:spPr>
          <a:xfrm>
            <a:off x="6140185" y="3002685"/>
            <a:ext cx="3202755" cy="597749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Федеральная налоговая </a:t>
            </a:r>
          </a:p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служба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BE75B47E-1B9B-4902-8BDA-AA0A20DFAEEE}"/>
              </a:ext>
            </a:extLst>
          </p:cNvPr>
          <p:cNvSpPr txBox="1"/>
          <p:nvPr/>
        </p:nvSpPr>
        <p:spPr>
          <a:xfrm>
            <a:off x="8535721" y="3264387"/>
            <a:ext cx="2021190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1 317,1 млн. руб.</a:t>
            </a:r>
          </a:p>
        </p:txBody>
      </p:sp>
      <p:sp>
        <p:nvSpPr>
          <p:cNvPr id="108" name="Line 8">
            <a:extLst>
              <a:ext uri="{FF2B5EF4-FFF2-40B4-BE49-F238E27FC236}">
                <a16:creationId xmlns="" xmlns:a16="http://schemas.microsoft.com/office/drawing/2014/main" id="{F1B4AF88-D92A-4E77-82EE-CFD64AD3A5DE}"/>
              </a:ext>
            </a:extLst>
          </p:cNvPr>
          <p:cNvSpPr>
            <a:spLocks noChangeShapeType="1"/>
          </p:cNvSpPr>
          <p:nvPr/>
        </p:nvSpPr>
        <p:spPr bwMode="gray">
          <a:xfrm>
            <a:off x="6049062" y="3650342"/>
            <a:ext cx="3477088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109" name="Line 8">
            <a:extLst>
              <a:ext uri="{FF2B5EF4-FFF2-40B4-BE49-F238E27FC236}">
                <a16:creationId xmlns="" xmlns:a16="http://schemas.microsoft.com/office/drawing/2014/main" id="{877F9526-7097-4406-A701-6706FB3D2F2E}"/>
              </a:ext>
            </a:extLst>
          </p:cNvPr>
          <p:cNvSpPr>
            <a:spLocks noChangeShapeType="1"/>
          </p:cNvSpPr>
          <p:nvPr/>
        </p:nvSpPr>
        <p:spPr bwMode="gray">
          <a:xfrm>
            <a:off x="6046495" y="4551998"/>
            <a:ext cx="3477088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110" name="Прямоугольник 109">
            <a:extLst>
              <a:ext uri="{FF2B5EF4-FFF2-40B4-BE49-F238E27FC236}">
                <a16:creationId xmlns="" xmlns:a16="http://schemas.microsoft.com/office/drawing/2014/main" id="{B82BF65C-6488-4DA9-BC2C-5AED44D183C0}"/>
              </a:ext>
            </a:extLst>
          </p:cNvPr>
          <p:cNvSpPr/>
          <p:nvPr/>
        </p:nvSpPr>
        <p:spPr>
          <a:xfrm>
            <a:off x="5929060" y="3699145"/>
            <a:ext cx="3829536" cy="843970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Служба по контролю и надзору</a:t>
            </a:r>
          </a:p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сфере охраны окружающей </a:t>
            </a:r>
          </a:p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среды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00E3DE0E-830F-4AA6-A8D6-1387FE952DE1}"/>
              </a:ext>
            </a:extLst>
          </p:cNvPr>
          <p:cNvSpPr txBox="1"/>
          <p:nvPr/>
        </p:nvSpPr>
        <p:spPr>
          <a:xfrm>
            <a:off x="8714860" y="4216258"/>
            <a:ext cx="1790888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563,6 млн. руб.</a:t>
            </a:r>
          </a:p>
        </p:txBody>
      </p:sp>
      <p:sp>
        <p:nvSpPr>
          <p:cNvPr id="112" name="Line 8">
            <a:extLst>
              <a:ext uri="{FF2B5EF4-FFF2-40B4-BE49-F238E27FC236}">
                <a16:creationId xmlns="" xmlns:a16="http://schemas.microsoft.com/office/drawing/2014/main" id="{CF3C2C25-D088-4B53-8911-4C245BB80A78}"/>
              </a:ext>
            </a:extLst>
          </p:cNvPr>
          <p:cNvSpPr>
            <a:spLocks noChangeShapeType="1"/>
          </p:cNvSpPr>
          <p:nvPr/>
        </p:nvSpPr>
        <p:spPr bwMode="gray">
          <a:xfrm>
            <a:off x="6046495" y="5488085"/>
            <a:ext cx="3477088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="" xmlns:a16="http://schemas.microsoft.com/office/drawing/2014/main" id="{B5A92CF9-5411-4EB1-B8A5-45FDFA34F302}"/>
              </a:ext>
            </a:extLst>
          </p:cNvPr>
          <p:cNvSpPr/>
          <p:nvPr/>
        </p:nvSpPr>
        <p:spPr>
          <a:xfrm>
            <a:off x="5929057" y="4631887"/>
            <a:ext cx="3284643" cy="843970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федеральной </a:t>
            </a:r>
          </a:p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службы по надзору в сфере природопользования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DF72FF88-3E6E-490F-965B-75C6C229B235}"/>
              </a:ext>
            </a:extLst>
          </p:cNvPr>
          <p:cNvSpPr txBox="1"/>
          <p:nvPr/>
        </p:nvSpPr>
        <p:spPr>
          <a:xfrm>
            <a:off x="8887321" y="5112555"/>
            <a:ext cx="1710450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61,9 млн. руб.</a:t>
            </a:r>
          </a:p>
        </p:txBody>
      </p:sp>
      <p:sp>
        <p:nvSpPr>
          <p:cNvPr id="115" name="Line 8">
            <a:extLst>
              <a:ext uri="{FF2B5EF4-FFF2-40B4-BE49-F238E27FC236}">
                <a16:creationId xmlns="" xmlns:a16="http://schemas.microsoft.com/office/drawing/2014/main" id="{97897706-0EF6-4349-8CE3-C36A1EFA8CD8}"/>
              </a:ext>
            </a:extLst>
          </p:cNvPr>
          <p:cNvSpPr>
            <a:spLocks noChangeShapeType="1"/>
          </p:cNvSpPr>
          <p:nvPr/>
        </p:nvSpPr>
        <p:spPr bwMode="gray">
          <a:xfrm>
            <a:off x="6064543" y="6166651"/>
            <a:ext cx="3477088" cy="12041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849" tIns="51409" rIns="102849" bIns="51409" anchor="ctr"/>
          <a:lstStyle/>
          <a:p>
            <a:pPr defTabSz="1028392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116" name="Прямоугольник 115">
            <a:extLst>
              <a:ext uri="{FF2B5EF4-FFF2-40B4-BE49-F238E27FC236}">
                <a16:creationId xmlns="" xmlns:a16="http://schemas.microsoft.com/office/drawing/2014/main" id="{597938FB-88A5-464F-AC38-4225514F70B9}"/>
              </a:ext>
            </a:extLst>
          </p:cNvPr>
          <p:cNvSpPr/>
          <p:nvPr/>
        </p:nvSpPr>
        <p:spPr>
          <a:xfrm>
            <a:off x="5996799" y="5566083"/>
            <a:ext cx="3149160" cy="597749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Другие федеральные </a:t>
            </a:r>
          </a:p>
          <a:p>
            <a:pPr defTabSz="399955">
              <a:spcBef>
                <a:spcPct val="0"/>
              </a:spcBef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региональные службы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C35028E9-F547-47C0-AD3D-A618F2303486}"/>
              </a:ext>
            </a:extLst>
          </p:cNvPr>
          <p:cNvSpPr txBox="1"/>
          <p:nvPr/>
        </p:nvSpPr>
        <p:spPr>
          <a:xfrm>
            <a:off x="8883928" y="5791122"/>
            <a:ext cx="1660463" cy="3502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49" tIns="51409" rIns="102849" bIns="51409" rtlCol="0">
            <a:spAutoFit/>
          </a:bodyPr>
          <a:lstStyle/>
          <a:p>
            <a:pPr algn="ctr" defTabSz="1028392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8,8 млн. руб.</a:t>
            </a: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="" xmlns:a16="http://schemas.microsoft.com/office/drawing/2014/main" id="{C13E3BA1-F9D1-452A-A47E-B79676A1367E}"/>
              </a:ext>
            </a:extLst>
          </p:cNvPr>
          <p:cNvSpPr/>
          <p:nvPr/>
        </p:nvSpPr>
        <p:spPr>
          <a:xfrm>
            <a:off x="5901946" y="1855291"/>
            <a:ext cx="3556127" cy="936303"/>
          </a:xfrm>
          <a:prstGeom prst="rect">
            <a:avLst/>
          </a:prstGeom>
        </p:spPr>
        <p:txBody>
          <a:bodyPr wrap="square" lIns="102849" tIns="51409" rIns="102849" bIns="51409">
            <a:spAutoFit/>
          </a:bodyPr>
          <a:lstStyle/>
          <a:p>
            <a:pPr algn="ctr" defTabSz="399955">
              <a:spcBef>
                <a:spcPct val="0"/>
              </a:spcBef>
              <a:defRPr/>
            </a:pPr>
            <a:r>
              <a:rPr lang="ru-RU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Федеральные и окружные </a:t>
            </a:r>
          </a:p>
          <a:p>
            <a:pPr algn="ctr" defTabSz="399955">
              <a:spcBef>
                <a:spcPct val="0"/>
              </a:spcBef>
              <a:defRPr/>
            </a:pPr>
            <a:r>
              <a:rPr lang="ru-RU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администраторы</a:t>
            </a:r>
          </a:p>
          <a:p>
            <a:pPr algn="ctr" defTabSz="399955">
              <a:spcBef>
                <a:spcPct val="0"/>
              </a:spcBef>
              <a:defRPr/>
            </a:pPr>
            <a:r>
              <a:rPr lang="ru-RU" b="1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1 951,4 млн. руб.</a:t>
            </a:r>
            <a:endParaRPr lang="ru-RU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3" name="Группа 122">
            <a:extLst>
              <a:ext uri="{FF2B5EF4-FFF2-40B4-BE49-F238E27FC236}">
                <a16:creationId xmlns="" xmlns:a16="http://schemas.microsoft.com/office/drawing/2014/main" id="{1092084D-C641-406F-806F-E15B78F3C971}"/>
              </a:ext>
            </a:extLst>
          </p:cNvPr>
          <p:cNvGrpSpPr/>
          <p:nvPr/>
        </p:nvGrpSpPr>
        <p:grpSpPr>
          <a:xfrm>
            <a:off x="9418285" y="1877335"/>
            <a:ext cx="887830" cy="751288"/>
            <a:chOff x="3987800" y="1337733"/>
            <a:chExt cx="759302" cy="681555"/>
          </a:xfrm>
          <a:solidFill>
            <a:schemeClr val="accent3">
              <a:lumMod val="75000"/>
            </a:schemeClr>
          </a:solidFill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24" name="Овал 123">
              <a:extLst>
                <a:ext uri="{FF2B5EF4-FFF2-40B4-BE49-F238E27FC236}">
                  <a16:creationId xmlns="" xmlns:a16="http://schemas.microsoft.com/office/drawing/2014/main" id="{90C16443-D152-4FCD-AA84-BBCC541052A0}"/>
                </a:ext>
              </a:extLst>
            </p:cNvPr>
            <p:cNvSpPr/>
            <p:nvPr/>
          </p:nvSpPr>
          <p:spPr>
            <a:xfrm>
              <a:off x="3987800" y="1337733"/>
              <a:ext cx="759302" cy="681555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</a:ln>
            <a:effectLst/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1028392">
                <a:defRPr/>
              </a:pPr>
              <a:endParaRPr lang="ru-RU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="" xmlns:a16="http://schemas.microsoft.com/office/drawing/2014/main" id="{C4699BF0-5B71-47C1-8305-09E266E706AD}"/>
                </a:ext>
              </a:extLst>
            </p:cNvPr>
            <p:cNvSpPr txBox="1"/>
            <p:nvPr/>
          </p:nvSpPr>
          <p:spPr>
            <a:xfrm>
              <a:off x="3999051" y="1509233"/>
              <a:ext cx="717277" cy="335051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rtlCol="0">
              <a:spAutoFit/>
            </a:bodyPr>
            <a:lstStyle/>
            <a:p>
              <a:pPr algn="ctr" defTabSz="1028392">
                <a:defRPr/>
              </a:pPr>
              <a:r>
                <a:rPr lang="ru-RU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84,1%</a:t>
              </a:r>
            </a:p>
          </p:txBody>
        </p:sp>
      </p:grpSp>
      <p:pic>
        <p:nvPicPr>
          <p:cNvPr id="126" name="Picture 2" descr="C:\Users\RakovaE.A\Desktop\презентация Бюджет для граждан\Coat_of_Arms_of_Nefteyugansky_rayon_(Khanty-Mansyisky_AO).gif">
            <a:extLst>
              <a:ext uri="{FF2B5EF4-FFF2-40B4-BE49-F238E27FC236}">
                <a16:creationId xmlns="" xmlns:a16="http://schemas.microsoft.com/office/drawing/2014/main" id="{6A0D031F-1A06-42C7-9922-A4167ABCD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" y="3012912"/>
            <a:ext cx="628104" cy="559545"/>
          </a:xfrm>
          <a:prstGeom prst="ellipse">
            <a:avLst/>
          </a:prstGeom>
          <a:ln w="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4">
            <a:extLst>
              <a:ext uri="{FF2B5EF4-FFF2-40B4-BE49-F238E27FC236}">
                <a16:creationId xmlns="" xmlns:a16="http://schemas.microsoft.com/office/drawing/2014/main" id="{89FC3039-5243-4B31-8C73-6CDA98AD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884064" y="106196"/>
            <a:ext cx="1790889" cy="107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" name="Picture 4">
            <a:extLst>
              <a:ext uri="{FF2B5EF4-FFF2-40B4-BE49-F238E27FC236}">
                <a16:creationId xmlns="" xmlns:a16="http://schemas.microsoft.com/office/drawing/2014/main" id="{2DDF9C80-5999-4745-943B-CA5F2061D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3" y="6768611"/>
            <a:ext cx="1696027" cy="72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Прямоугольник 64">
            <a:extLst>
              <a:ext uri="{FF2B5EF4-FFF2-40B4-BE49-F238E27FC236}">
                <a16:creationId xmlns="" xmlns:a16="http://schemas.microsoft.com/office/drawing/2014/main" id="{43B5738A-1374-482C-8A19-44CEEBF180CA}"/>
              </a:ext>
            </a:extLst>
          </p:cNvPr>
          <p:cNvSpPr/>
          <p:nvPr/>
        </p:nvSpPr>
        <p:spPr>
          <a:xfrm>
            <a:off x="9558986" y="2947321"/>
            <a:ext cx="861732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67,5%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="" xmlns:a16="http://schemas.microsoft.com/office/drawing/2014/main" id="{F48B3CE9-692F-4695-81E4-4506A28160C8}"/>
              </a:ext>
            </a:extLst>
          </p:cNvPr>
          <p:cNvSpPr/>
          <p:nvPr/>
        </p:nvSpPr>
        <p:spPr>
          <a:xfrm>
            <a:off x="9576096" y="3806507"/>
            <a:ext cx="861732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28,9%</a:t>
            </a:r>
          </a:p>
        </p:txBody>
      </p:sp>
      <p:sp>
        <p:nvSpPr>
          <p:cNvPr id="70" name="Прямоугольник 69">
            <a:extLst>
              <a:ext uri="{FF2B5EF4-FFF2-40B4-BE49-F238E27FC236}">
                <a16:creationId xmlns="" xmlns:a16="http://schemas.microsoft.com/office/drawing/2014/main" id="{5EF2E20F-0928-4ED2-A7F3-F98B2A9BA5E6}"/>
              </a:ext>
            </a:extLst>
          </p:cNvPr>
          <p:cNvSpPr/>
          <p:nvPr/>
        </p:nvSpPr>
        <p:spPr>
          <a:xfrm>
            <a:off x="9708928" y="4755341"/>
            <a:ext cx="733492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3,2%</a:t>
            </a:r>
          </a:p>
        </p:txBody>
      </p:sp>
      <p:sp>
        <p:nvSpPr>
          <p:cNvPr id="71" name="Прямоугольник 70">
            <a:extLst>
              <a:ext uri="{FF2B5EF4-FFF2-40B4-BE49-F238E27FC236}">
                <a16:creationId xmlns="" xmlns:a16="http://schemas.microsoft.com/office/drawing/2014/main" id="{7FFC604C-5784-4712-BB13-FBAA47AF1A74}"/>
              </a:ext>
            </a:extLst>
          </p:cNvPr>
          <p:cNvSpPr/>
          <p:nvPr/>
        </p:nvSpPr>
        <p:spPr>
          <a:xfrm>
            <a:off x="9757440" y="5446186"/>
            <a:ext cx="733492" cy="380821"/>
          </a:xfrm>
          <a:prstGeom prst="rect">
            <a:avLst/>
          </a:prstGeom>
        </p:spPr>
        <p:txBody>
          <a:bodyPr wrap="none" lIns="102849" tIns="51409" rIns="102849" bIns="51409">
            <a:spAutoFit/>
          </a:bodyPr>
          <a:lstStyle/>
          <a:p>
            <a:pPr algn="ctr" defTabSz="1028392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564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764" y="1107783"/>
            <a:ext cx="7577453" cy="595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3058"/>
            <a:ext cx="10706100" cy="110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C8744D0B-E69D-44DF-9EDB-1EF9326ED40D}"/>
              </a:ext>
            </a:extLst>
          </p:cNvPr>
          <p:cNvGrpSpPr/>
          <p:nvPr/>
        </p:nvGrpSpPr>
        <p:grpSpPr>
          <a:xfrm>
            <a:off x="3" y="6459000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:a16="http://schemas.microsoft.com/office/drawing/2014/main" xmlns="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921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xmlns="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921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921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9210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44"/>
            <a:ext cx="1476882" cy="984013"/>
          </a:xfrm>
          <a:prstGeom prst="rect">
            <a:avLst/>
          </a:prstGeom>
        </p:spPr>
      </p:pic>
      <p:pic>
        <p:nvPicPr>
          <p:cNvPr id="472" name="Picture 2" descr="\\10.10.1.6\общие папки\Обмен\#БРЕНДБУК\Логотип и шрифт\Логотип\Паттерн узор.png">
            <a:extLst>
              <a:ext uri="{FF2B5EF4-FFF2-40B4-BE49-F238E27FC236}">
                <a16:creationId xmlns:a16="http://schemas.microsoft.com/office/drawing/2014/main" xmlns="" id="{9C2052B0-46BE-4305-9730-CDD0C7476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68"/>
          <a:stretch/>
        </p:blipFill>
        <p:spPr bwMode="auto">
          <a:xfrm rot="10800000">
            <a:off x="2259276" y="886749"/>
            <a:ext cx="1428542" cy="7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Заголовок 1"/>
          <p:cNvSpPr txBox="1">
            <a:spLocks/>
          </p:cNvSpPr>
          <p:nvPr/>
        </p:nvSpPr>
        <p:spPr>
          <a:xfrm>
            <a:off x="1688306" y="103277"/>
            <a:ext cx="6262941" cy="55236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lIns="103814" tIns="51902" rIns="103814" bIns="5190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38109">
              <a:defRPr/>
            </a:pPr>
            <a:r>
              <a:rPr lang="ru-RU" sz="21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Исполнение консолидированного бюджета по доходам за 2020 год</a:t>
            </a:r>
            <a:endParaRPr lang="en-US" sz="2100" b="1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4" name="Таблица 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187493"/>
              </p:ext>
            </p:extLst>
          </p:nvPr>
        </p:nvGraphicFramePr>
        <p:xfrm>
          <a:off x="3420832" y="984018"/>
          <a:ext cx="7044347" cy="2641688"/>
        </p:xfrm>
        <a:graphic>
          <a:graphicData uri="http://schemas.openxmlformats.org/drawingml/2006/table">
            <a:tbl>
              <a:tblPr/>
              <a:tblGrid>
                <a:gridCol w="18656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30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87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39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929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49668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Исполнение </a:t>
                      </a:r>
                      <a:b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 2020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исполнения по налоговым и неналоговым доходам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Пойковский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594,3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588,6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Каркатеевы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67,8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69,2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Куть-Ях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60,3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61,6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Лемпино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34,4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34,5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Салым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132,7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153,5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Сентябрьский 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66,1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68,8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Усть-Юган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75,4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75,1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20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с.п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Сингапай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127,0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126,6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529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200" b="1" i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Итого по поселениям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1 158,0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1 177,9</a:t>
                      </a:r>
                    </a:p>
                  </a:txBody>
                  <a:tcPr marL="11137" marR="11137" marT="1050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102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109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135" name="Группа 134"/>
          <p:cNvGrpSpPr/>
          <p:nvPr/>
        </p:nvGrpSpPr>
        <p:grpSpPr>
          <a:xfrm>
            <a:off x="150665" y="1344560"/>
            <a:ext cx="3084284" cy="2840029"/>
            <a:chOff x="-3" y="2101896"/>
            <a:chExt cx="4024314" cy="3513315"/>
          </a:xfrm>
        </p:grpSpPr>
        <p:sp>
          <p:nvSpPr>
            <p:cNvPr id="136" name="直角三角形 16"/>
            <p:cNvSpPr/>
            <p:nvPr/>
          </p:nvSpPr>
          <p:spPr>
            <a:xfrm rot="20431873">
              <a:off x="1746799" y="4682951"/>
              <a:ext cx="1814495" cy="932260"/>
            </a:xfrm>
            <a:custGeom>
              <a:avLst/>
              <a:gdLst>
                <a:gd name="connsiteX0" fmla="*/ 0 w 2278743"/>
                <a:gd name="connsiteY0" fmla="*/ 1008740 h 1008740"/>
                <a:gd name="connsiteX1" fmla="*/ 0 w 2278743"/>
                <a:gd name="connsiteY1" fmla="*/ 0 h 1008740"/>
                <a:gd name="connsiteX2" fmla="*/ 2278743 w 2278743"/>
                <a:gd name="connsiteY2" fmla="*/ 1008740 h 1008740"/>
                <a:gd name="connsiteX3" fmla="*/ 0 w 2278743"/>
                <a:gd name="connsiteY3" fmla="*/ 1008740 h 1008740"/>
                <a:gd name="connsiteX0" fmla="*/ 0 w 2278743"/>
                <a:gd name="connsiteY0" fmla="*/ 703940 h 703940"/>
                <a:gd name="connsiteX1" fmla="*/ 1882140 w 2278743"/>
                <a:gd name="connsiteY1" fmla="*/ 0 h 703940"/>
                <a:gd name="connsiteX2" fmla="*/ 2278743 w 2278743"/>
                <a:gd name="connsiteY2" fmla="*/ 703940 h 703940"/>
                <a:gd name="connsiteX3" fmla="*/ 0 w 2278743"/>
                <a:gd name="connsiteY3" fmla="*/ 703940 h 703940"/>
                <a:gd name="connsiteX0" fmla="*/ 0 w 2408283"/>
                <a:gd name="connsiteY0" fmla="*/ 703940 h 1237340"/>
                <a:gd name="connsiteX1" fmla="*/ 1882140 w 2408283"/>
                <a:gd name="connsiteY1" fmla="*/ 0 h 1237340"/>
                <a:gd name="connsiteX2" fmla="*/ 2408283 w 2408283"/>
                <a:gd name="connsiteY2" fmla="*/ 1237340 h 1237340"/>
                <a:gd name="connsiteX3" fmla="*/ 0 w 2408283"/>
                <a:gd name="connsiteY3" fmla="*/ 703940 h 123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8283" h="1237340">
                  <a:moveTo>
                    <a:pt x="0" y="703940"/>
                  </a:moveTo>
                  <a:lnTo>
                    <a:pt x="1882140" y="0"/>
                  </a:lnTo>
                  <a:lnTo>
                    <a:pt x="2408283" y="1237340"/>
                  </a:lnTo>
                  <a:lnTo>
                    <a:pt x="0" y="703940"/>
                  </a:lnTo>
                  <a:close/>
                </a:path>
              </a:pathLst>
            </a:custGeom>
            <a:solidFill>
              <a:srgbClr val="BC7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38109">
                <a:defRPr/>
              </a:pPr>
              <a:endParaRPr lang="zh-CN" altLang="en-US" sz="16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37" name="矩形 23"/>
            <p:cNvSpPr/>
            <p:nvPr/>
          </p:nvSpPr>
          <p:spPr>
            <a:xfrm>
              <a:off x="0" y="2293004"/>
              <a:ext cx="3854098" cy="2711195"/>
            </a:xfrm>
            <a:prstGeom prst="rect">
              <a:avLst/>
            </a:prstGeom>
            <a:solidFill>
              <a:srgbClr val="FFF3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38109">
                <a:defRPr/>
              </a:pPr>
              <a:endParaRPr lang="zh-CN" altLang="en-US" sz="16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38" name="直角三角形 10"/>
            <p:cNvSpPr/>
            <p:nvPr/>
          </p:nvSpPr>
          <p:spPr>
            <a:xfrm flipH="1" flipV="1">
              <a:off x="-3" y="5004199"/>
              <a:ext cx="3854098" cy="328907"/>
            </a:xfrm>
            <a:custGeom>
              <a:avLst/>
              <a:gdLst>
                <a:gd name="connsiteX0" fmla="*/ 0 w 5115340"/>
                <a:gd name="connsiteY0" fmla="*/ 783772 h 783772"/>
                <a:gd name="connsiteX1" fmla="*/ 0 w 5115340"/>
                <a:gd name="connsiteY1" fmla="*/ 0 h 783772"/>
                <a:gd name="connsiteX2" fmla="*/ 5115340 w 5115340"/>
                <a:gd name="connsiteY2" fmla="*/ 783772 h 783772"/>
                <a:gd name="connsiteX3" fmla="*/ 0 w 5115340"/>
                <a:gd name="connsiteY3" fmla="*/ 783772 h 783772"/>
                <a:gd name="connsiteX0" fmla="*/ 0 w 5115340"/>
                <a:gd name="connsiteY0" fmla="*/ 609601 h 609601"/>
                <a:gd name="connsiteX1" fmla="*/ 203200 w 5115340"/>
                <a:gd name="connsiteY1" fmla="*/ 0 h 609601"/>
                <a:gd name="connsiteX2" fmla="*/ 5115340 w 5115340"/>
                <a:gd name="connsiteY2" fmla="*/ 609601 h 609601"/>
                <a:gd name="connsiteX3" fmla="*/ 0 w 5115340"/>
                <a:gd name="connsiteY3" fmla="*/ 609601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5340" h="609601">
                  <a:moveTo>
                    <a:pt x="0" y="609601"/>
                  </a:moveTo>
                  <a:lnTo>
                    <a:pt x="203200" y="0"/>
                  </a:lnTo>
                  <a:lnTo>
                    <a:pt x="5115340" y="609601"/>
                  </a:lnTo>
                  <a:lnTo>
                    <a:pt x="0" y="609601"/>
                  </a:lnTo>
                  <a:close/>
                </a:path>
              </a:pathLst>
            </a:cu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38109">
                <a:defRPr/>
              </a:pPr>
              <a:endParaRPr lang="zh-CN" altLang="en-US" sz="16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39" name="矩形 25"/>
            <p:cNvSpPr/>
            <p:nvPr/>
          </p:nvSpPr>
          <p:spPr>
            <a:xfrm>
              <a:off x="-1" y="2101896"/>
              <a:ext cx="4024312" cy="398886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38109">
                <a:defRPr/>
              </a:pPr>
              <a:endParaRPr lang="zh-CN" altLang="en-US" sz="16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40" name="直角三角形 26"/>
            <p:cNvSpPr/>
            <p:nvPr/>
          </p:nvSpPr>
          <p:spPr>
            <a:xfrm flipV="1">
              <a:off x="3854095" y="2498524"/>
              <a:ext cx="170216" cy="209646"/>
            </a:xfrm>
            <a:prstGeom prst="rtTriangle">
              <a:avLst/>
            </a:prstGeom>
            <a:solidFill>
              <a:srgbClr val="AC66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38109">
                <a:defRPr/>
              </a:pPr>
              <a:endParaRPr lang="zh-CN" altLang="en-US" sz="1600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141" name="Прямоугольник 140"/>
          <p:cNvSpPr/>
          <p:nvPr/>
        </p:nvSpPr>
        <p:spPr>
          <a:xfrm>
            <a:off x="248697" y="1638093"/>
            <a:ext cx="2855796" cy="210536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 lIns="103814" tIns="51902" rIns="103814" bIns="51902">
            <a:spAutoFit/>
          </a:bodyPr>
          <a:lstStyle/>
          <a:p>
            <a:pPr algn="just" defTabSz="1038109">
              <a:defRPr/>
            </a:pPr>
            <a:r>
              <a:rPr lang="ru-RU" sz="1300" b="1" u="sng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Консолидированный бюджет муниципального района</a:t>
            </a:r>
            <a:r>
              <a:rPr lang="ru-RU" sz="13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 — это бюджет муниципального района (районный бюджет) и свод бюджетов городских и сельских поселений, входящих в состав муниципального района (без учета межбюджетных трансфертов между этими бюджетами)</a:t>
            </a:r>
          </a:p>
        </p:txBody>
      </p:sp>
      <p:graphicFrame>
        <p:nvGraphicFramePr>
          <p:cNvPr id="142" name="Диаграмма 141"/>
          <p:cNvGraphicFramePr/>
          <p:nvPr>
            <p:extLst>
              <p:ext uri="{D42A27DB-BD31-4B8C-83A1-F6EECF244321}">
                <p14:modId xmlns:p14="http://schemas.microsoft.com/office/powerpoint/2010/main" val="3526690350"/>
              </p:ext>
            </p:extLst>
          </p:nvPr>
        </p:nvGraphicFramePr>
        <p:xfrm>
          <a:off x="150665" y="4016920"/>
          <a:ext cx="5725386" cy="3540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43" name="Picture 2" descr="\\srvkomfin\share\Доходы\2019\ГОДОВОЙ ОТЧЕТ за 2018 год\#Публичные слушания\Картинки\rfhnbyrf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039" y="3690632"/>
            <a:ext cx="3526679" cy="3324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" name="TextBox 143"/>
          <p:cNvSpPr txBox="1"/>
          <p:nvPr/>
        </p:nvSpPr>
        <p:spPr>
          <a:xfrm>
            <a:off x="7658877" y="4835040"/>
            <a:ext cx="2411739" cy="659292"/>
          </a:xfrm>
          <a:prstGeom prst="rect">
            <a:avLst/>
          </a:prstGeom>
          <a:noFill/>
        </p:spPr>
        <p:txBody>
          <a:bodyPr wrap="square" lIns="103814" tIns="51902" rIns="103814" bIns="51902" rtlCol="0">
            <a:spAutoFit/>
          </a:bodyPr>
          <a:lstStyle/>
          <a:p>
            <a:pPr defTabSz="1038109">
              <a:defRPr/>
            </a:pPr>
            <a:r>
              <a:rPr lang="ru-RU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Нефтеюганский район</a:t>
            </a:r>
          </a:p>
        </p:txBody>
      </p:sp>
      <p:sp>
        <p:nvSpPr>
          <p:cNvPr id="150" name="Стрелка влево 149"/>
          <p:cNvSpPr/>
          <p:nvPr/>
        </p:nvSpPr>
        <p:spPr>
          <a:xfrm>
            <a:off x="1692807" y="5959242"/>
            <a:ext cx="3576526" cy="396877"/>
          </a:xfrm>
          <a:prstGeom prst="leftArrow">
            <a:avLst/>
          </a:prstGeom>
          <a:solidFill>
            <a:schemeClr val="accent4">
              <a:lumMod val="40000"/>
              <a:lumOff val="60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03814" tIns="51902" rIns="103814" bIns="51902" rtlCol="0" anchor="ctr"/>
          <a:lstStyle/>
          <a:p>
            <a:pPr algn="ctr" defTabSz="1038109">
              <a:defRPr/>
            </a:pPr>
            <a:endParaRPr lang="ru-RU" kern="0">
              <a:solidFill>
                <a:sysClr val="window" lastClr="FFFFFF"/>
              </a:solidFill>
            </a:endParaRPr>
          </a:p>
        </p:txBody>
      </p:sp>
      <p:sp>
        <p:nvSpPr>
          <p:cNvPr id="151" name="Стрелка влево 150"/>
          <p:cNvSpPr/>
          <p:nvPr/>
        </p:nvSpPr>
        <p:spPr>
          <a:xfrm>
            <a:off x="3383032" y="5397351"/>
            <a:ext cx="1970024" cy="396877"/>
          </a:xfrm>
          <a:prstGeom prst="leftArrow">
            <a:avLst/>
          </a:prstGeom>
          <a:solidFill>
            <a:schemeClr val="accent4">
              <a:lumMod val="40000"/>
              <a:lumOff val="60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03814" tIns="51902" rIns="103814" bIns="51902" rtlCol="0" anchor="ctr"/>
          <a:lstStyle/>
          <a:p>
            <a:pPr algn="ctr" defTabSz="1038109">
              <a:defRPr/>
            </a:pPr>
            <a:endParaRPr lang="ru-RU" kern="0">
              <a:solidFill>
                <a:sysClr val="window" lastClr="FFFFFF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234949" y="5971086"/>
            <a:ext cx="1171233" cy="382305"/>
          </a:xfrm>
          <a:prstGeom prst="rect">
            <a:avLst/>
          </a:prstGeom>
          <a:noFill/>
          <a:effectLst/>
        </p:spPr>
        <p:txBody>
          <a:bodyPr wrap="square" lIns="103814" tIns="51902" rIns="103814" bIns="51902" rtlCol="0">
            <a:spAutoFit/>
          </a:bodyPr>
          <a:lstStyle/>
          <a:p>
            <a:pPr defTabSz="1038109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120%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3994234" y="5421034"/>
            <a:ext cx="1344528" cy="3823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3814" tIns="51902" rIns="103814" bIns="51902" rtlCol="0">
            <a:spAutoFit/>
          </a:bodyPr>
          <a:lstStyle/>
          <a:p>
            <a:pPr defTabSz="1038109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99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028904" y="695662"/>
            <a:ext cx="1466621" cy="304872"/>
          </a:xfrm>
          <a:prstGeom prst="rect">
            <a:avLst/>
          </a:prstGeom>
          <a:noFill/>
        </p:spPr>
        <p:txBody>
          <a:bodyPr wrap="square" lIns="103814" tIns="51902" rIns="103814" bIns="51902" rtlCol="0">
            <a:spAutoFit/>
          </a:bodyPr>
          <a:lstStyle/>
          <a:p>
            <a:pPr algn="r" defTabSz="1038109"/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-249918" y="4234852"/>
            <a:ext cx="1466621" cy="304872"/>
          </a:xfrm>
          <a:prstGeom prst="rect">
            <a:avLst/>
          </a:prstGeom>
          <a:noFill/>
        </p:spPr>
        <p:txBody>
          <a:bodyPr wrap="square" lIns="103814" tIns="51902" rIns="103814" bIns="51902" rtlCol="0">
            <a:spAutoFit/>
          </a:bodyPr>
          <a:lstStyle/>
          <a:p>
            <a:pPr algn="r" defTabSz="1038109"/>
            <a:r>
              <a:rPr lang="ru-RU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7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209396"/>
            <a:ext cx="10706100" cy="1405238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14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14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14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149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78645" y="4609433"/>
            <a:ext cx="866877" cy="273265"/>
          </a:xfrm>
          <a:prstGeom prst="rect">
            <a:avLst/>
          </a:prstGeom>
          <a:noFill/>
        </p:spPr>
        <p:txBody>
          <a:bodyPr wrap="none" lIns="103015" tIns="51491" rIns="103015" bIns="51491" rtlCol="0">
            <a:spAutoFit/>
          </a:bodyPr>
          <a:lstStyle/>
          <a:p>
            <a:pPr defTabSz="1030047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89" name="Picture 4">
            <a:extLst>
              <a:ext uri="{FF2B5EF4-FFF2-40B4-BE49-F238E27FC236}">
                <a16:creationId xmlns="" xmlns:a16="http://schemas.microsoft.com/office/drawing/2014/main" id="{89FC3039-5243-4B31-8C73-6CDA98AD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8" y="6588977"/>
            <a:ext cx="1943407" cy="79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112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803385" y="-30163"/>
            <a:ext cx="6742921" cy="719541"/>
          </a:xfrm>
          <a:prstGeom prst="rect">
            <a:avLst/>
          </a:prstGeom>
        </p:spPr>
        <p:txBody>
          <a:bodyPr wrap="square" lIns="103015" tIns="51491" rIns="103015" bIns="51491">
            <a:spAutoFit/>
          </a:bodyPr>
          <a:lstStyle/>
          <a:p>
            <a:pPr defTabSz="1030047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</a:t>
            </a:r>
            <a:b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 доходам за 2020 год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0" name="Таблица 3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332070"/>
              </p:ext>
            </p:extLst>
          </p:nvPr>
        </p:nvGraphicFramePr>
        <p:xfrm>
          <a:off x="178596" y="881910"/>
          <a:ext cx="10486952" cy="6551915"/>
        </p:xfrm>
        <a:graphic>
          <a:graphicData uri="http://schemas.openxmlformats.org/drawingml/2006/table">
            <a:tbl>
              <a:tblPr/>
              <a:tblGrid>
                <a:gridCol w="1336474"/>
                <a:gridCol w="3635216"/>
                <a:gridCol w="844653"/>
                <a:gridCol w="855345"/>
                <a:gridCol w="908804"/>
                <a:gridCol w="780502"/>
                <a:gridCol w="534591"/>
                <a:gridCol w="502515"/>
                <a:gridCol w="534591"/>
                <a:gridCol w="554261"/>
              </a:tblGrid>
              <a:tr h="459880">
                <a:tc row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</a:p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</a:p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2019 </a:t>
                      </a:r>
                      <a:b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000" b="1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Первоначальный план на 2020 год </a:t>
                      </a:r>
                      <a:b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000" b="1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 на 2020 год</a:t>
                      </a:r>
                      <a:b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000" b="1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год </a:t>
                      </a:r>
                    </a:p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 сравнению с уточненным планом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 сравнению с исполнением 2019 г.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9880"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31" marR="2431" marT="24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31" marR="2431" marT="24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31" marR="2431" marT="24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31" marR="2431" marT="24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31" marR="2431" marT="24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31" marR="2431" marT="2431" marB="0" anchor="ctr"/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Отклонение   +, -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Отклонение   +, -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2242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1 00 00000 00 0000 000</a:t>
                      </a: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НАЛОГОВЫЕ И НЕНАЛОГОВЫЕ:</a:t>
                      </a: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563,1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488,1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488,1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93,3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243,0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137" marR="11137" marT="1050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7067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НАЛОГОВЫЕ ДОХОДЫ: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296,9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473,2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395,2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322,8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94,8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01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01 02000 01 0000 110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доходы  физических лиц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157,8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326,8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247,4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187,8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95,2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59,5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74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03 02000 01 0000 110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96,6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923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совокупный доход, в том числе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15,3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74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05 01000 00 0000 110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986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05 02000 02 0000 110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151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05 03000 01 0000 110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сельскохозяйственный налог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74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05 04000 02 0000 110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</a:t>
                      </a:r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патентной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системы </a:t>
                      </a:r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налогообложения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869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имущество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28,5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40,6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41,1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105,3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151,6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067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06 01000 00 0000 110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имущество физических лиц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135,9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191,6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067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06 04000 02 0000 110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Транспортный налог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219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06 06000 00 0000 110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Земельный налог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28,1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101,49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135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08 00000 00 0000 000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Государственная пошлина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117,0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74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09 00000 00 0000 000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924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НЕНАЛОГОВЫЕ ДОХОДЫ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014,9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092,8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95,6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074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307,2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240,4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257,0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267,1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103,9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86,9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40,2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067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12 01000 00 0000 120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Плата за негативное воздействие на окружающую среду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24,4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59,0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61,9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Св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200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37,5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70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49,5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-0,04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198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93,8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875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Штрафы, санкции, возмещение ущерба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850,8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687,0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693,3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583,4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109,9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5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17 00000 00 0000 000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неналоговые доходы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84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2 00 00000 00 0000 000</a:t>
                      </a: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807,4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438,6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060,8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167,8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107,0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148,5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360,4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72148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 8 50 00000 00 0000 000</a:t>
                      </a: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ДОХОДОВ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370,5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926,7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548,8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487,9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61,0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117,4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842" marR="2842" marT="268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1" name="TextBox 310"/>
          <p:cNvSpPr txBox="1"/>
          <p:nvPr/>
        </p:nvSpPr>
        <p:spPr>
          <a:xfrm>
            <a:off x="9264405" y="525925"/>
            <a:ext cx="1386250" cy="380987"/>
          </a:xfrm>
          <a:prstGeom prst="rect">
            <a:avLst/>
          </a:prstGeom>
          <a:noFill/>
        </p:spPr>
        <p:txBody>
          <a:bodyPr wrap="none" lIns="103015" tIns="51491" rIns="103015" bIns="51491" rtlCol="0">
            <a:spAutoFit/>
          </a:bodyPr>
          <a:lstStyle/>
          <a:p>
            <a:pPr defTabSz="1030047">
              <a:defRPr/>
            </a:pPr>
            <a:r>
              <a:rPr lang="ru-RU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5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209396"/>
            <a:ext cx="10706100" cy="1405238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371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371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371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3713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78640" y="4609423"/>
            <a:ext cx="867234" cy="273447"/>
          </a:xfrm>
          <a:prstGeom prst="rect">
            <a:avLst/>
          </a:prstGeom>
          <a:noFill/>
        </p:spPr>
        <p:txBody>
          <a:bodyPr wrap="none" lIns="103192" tIns="51581" rIns="103192" bIns="51581" rtlCol="0">
            <a:spAutoFit/>
          </a:bodyPr>
          <a:lstStyle/>
          <a:p>
            <a:pPr defTabSz="1031833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97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503609" y="-30163"/>
            <a:ext cx="8407803" cy="719723"/>
          </a:xfrm>
          <a:prstGeom prst="rect">
            <a:avLst/>
          </a:prstGeom>
        </p:spPr>
        <p:txBody>
          <a:bodyPr wrap="square" lIns="103192" tIns="51581" rIns="103192" bIns="51581">
            <a:spAutoFit/>
          </a:bodyPr>
          <a:lstStyle/>
          <a:p>
            <a:pPr defTabSz="1031833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за 2020 год (причины отклонения налоговых доходов от первоначального плана)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0" name="Таблица 3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449232"/>
              </p:ext>
            </p:extLst>
          </p:nvPr>
        </p:nvGraphicFramePr>
        <p:xfrm>
          <a:off x="178596" y="785992"/>
          <a:ext cx="10467236" cy="6723434"/>
        </p:xfrm>
        <a:graphic>
          <a:graphicData uri="http://schemas.openxmlformats.org/drawingml/2006/table">
            <a:tbl>
              <a:tblPr/>
              <a:tblGrid>
                <a:gridCol w="2176252"/>
                <a:gridCol w="1314658"/>
                <a:gridCol w="1143000"/>
                <a:gridCol w="780178"/>
                <a:gridCol w="966043"/>
                <a:gridCol w="4087105"/>
              </a:tblGrid>
              <a:tr h="60036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Первоначальный план на 2020 год</a:t>
                      </a:r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год 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выполнения от первоначального плана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отклонения от первоначального плана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3784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НАЛОГОВЫЕ ДОХОДЫ: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1 473,2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322,8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89,8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068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доходы  физических лиц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01 02000 01 0000 110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1 326,8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1 187,8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89,5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по результатам деятельности предприятий в сложных экономических условиях на фоне распространения  новой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инфекции, вызванной COVID-2019, и принятия мер по ликвидации ее последствий на федеральном уровне.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640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03 02000 01 0000 110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5,7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доходов от уплаты акцизов на нефтепродукты, администрируемых Федеральным казначейством.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561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совокупный доход, в том числе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82,7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4637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1 05 01000 00 0000 110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85,3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72,3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Снижение в связи с вводом режима повышенной готовности на территории Ханты-Мансийского автономного округа – Югры в соответствии с Постановлениями Губернатора Ханты-Мансийского автономного округа – Югры "О дополнительных мерах по предотвращению завоза и распространения новой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инфекции, вызванной COVID-2019, в Ханты-Мансийском автономном округе – Югре", в соответствии с Постановлением Правительства РФ от 02 апреля 2020 № 409, а также в связи с вступлением в силу Закона Ханты-Мансийского автономного округа-Югры от 1 апреля 2020 года № 35-оз "О внесении изменений в отдельные законы Ханты-Мансийского автономного округа - Югры".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96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1 05 02000 02 0000 110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77,3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по </a:t>
                      </a:r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результатам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деятельности предприятий, использующих единый налог на вмененный доход для отдельных видов деятельности. Снижение поступлений связано с переносом сроков уплаты ЕНВД  в связи с пандемией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 COVID-2019 в  соответствии с Постановлением Правительства РФ от 02 апреля 2020 № 409.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96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сельскохозяйственный налог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05 03000 01 0000 110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49,6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по </a:t>
                      </a:r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результатам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деятельности предприятий, использующих в качестве системы налогообложения единый сельскохозяйственный налог. Снижение поступлений связано с переносом сроков уплаты ЕСХН  в связи с пандемией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 COVID-2019 в  соответствии с Постановлением Правительства РФ от 02 апреля 2020 № 409.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640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патентной системы налогооблажения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05 04000 02 0000 110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от налогоплательщиков, применяющих патентную систему налогообложения.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84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имущество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40,6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43,2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106,5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12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имущество физических лиц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06 01000 00 0000 110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Св 200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от налогоплательщиков по срокам уплаты, а также частичное погашение задолженности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84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Транспортный налог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06 04000 02 0000 110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12,9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14,5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112,1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от налогоплательщиков по срокам уплаты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03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Земельный налог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06 06000 00 0000 110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27,3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от налогоплательщиков по срокам уплаты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640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Государственная пошлина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08 00000 00 0000 000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3,4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164,0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государственной пошлины по делам, рассматриваемым в судах общей юрисдикции. Данный вид дохода носит заявительный характер.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640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09 00000 00 0000 000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1" name="TextBox 310"/>
          <p:cNvSpPr txBox="1"/>
          <p:nvPr/>
        </p:nvSpPr>
        <p:spPr>
          <a:xfrm>
            <a:off x="9697942" y="492103"/>
            <a:ext cx="993871" cy="288835"/>
          </a:xfrm>
          <a:prstGeom prst="rect">
            <a:avLst/>
          </a:prstGeom>
          <a:noFill/>
        </p:spPr>
        <p:txBody>
          <a:bodyPr wrap="none" lIns="103192" tIns="51581" rIns="103192" bIns="51581" rtlCol="0">
            <a:spAutoFit/>
          </a:bodyPr>
          <a:lstStyle/>
          <a:p>
            <a:pPr defTabSz="1031833">
              <a:defRPr/>
            </a:pPr>
            <a:r>
              <a:rPr lang="ru-RU" sz="12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075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209396"/>
            <a:ext cx="10706100" cy="1405238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539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539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539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5390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78632" y="4609415"/>
            <a:ext cx="867618" cy="273644"/>
          </a:xfrm>
          <a:prstGeom prst="rect">
            <a:avLst/>
          </a:prstGeom>
          <a:noFill/>
        </p:spPr>
        <p:txBody>
          <a:bodyPr wrap="none" lIns="103382" tIns="51679" rIns="103382" bIns="51679" rtlCol="0">
            <a:spAutoFit/>
          </a:bodyPr>
          <a:lstStyle/>
          <a:p>
            <a:pPr defTabSz="1033749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80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503512" y="-30163"/>
            <a:ext cx="8685790" cy="719920"/>
          </a:xfrm>
          <a:prstGeom prst="rect">
            <a:avLst/>
          </a:prstGeom>
        </p:spPr>
        <p:txBody>
          <a:bodyPr wrap="square" lIns="103382" tIns="51679" rIns="103382" bIns="51679">
            <a:spAutoFit/>
          </a:bodyPr>
          <a:lstStyle/>
          <a:p>
            <a:pPr defTabSz="1033749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за 2020 год (причины отклонения налоговых доходов от уточненного плана)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23558"/>
              </p:ext>
            </p:extLst>
          </p:nvPr>
        </p:nvGraphicFramePr>
        <p:xfrm>
          <a:off x="62299" y="856687"/>
          <a:ext cx="10581669" cy="6567664"/>
        </p:xfrm>
        <a:graphic>
          <a:graphicData uri="http://schemas.openxmlformats.org/drawingml/2006/table">
            <a:tbl>
              <a:tblPr/>
              <a:tblGrid>
                <a:gridCol w="2013552"/>
                <a:gridCol w="1390543"/>
                <a:gridCol w="934271"/>
                <a:gridCol w="803908"/>
                <a:gridCol w="869090"/>
                <a:gridCol w="4570305"/>
              </a:tblGrid>
              <a:tr h="61323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 на 2020 </a:t>
                      </a:r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год 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выполнения </a:t>
                      </a: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уточненного плана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отклонения от </a:t>
                      </a:r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уточненного </a:t>
                      </a: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5666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НАЛОГОВЫЕ ДОХОДЫ: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395,2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322,8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94,8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364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доходы  физических лиц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01 02000 01 0000 110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247,4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187,8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95,2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по результатам деятельности предприятий в сложных экономических условиях на фоне распространения  новой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инфекции, вызванной COVID-2019, и принятия мер по ликвидации ее последствий на федеральном уровне. Отклонение менее 5%.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11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03 02000 01 0000 110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доходов от уплаты акцизов на нефтепродукты, администрируемых Федеральным казначейством.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95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совокупный доход, в том числе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82,7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3807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05 01000 00 0000 110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85,3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72,3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Снижение в связи с вводом режима повышенной готовности на территории Ханты-Мансийского автономного округа – Югры в соответствии с Постановлениями Губернатора Ханты-Мансийского автономного округа – Югры "О дополнительных мерах по предотвращению завоза и распространения новой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инфекции, вызванной COVID-2019, в Ханты-Мансийском автономном округе – Югре", в соответствии с Постановлением Правительства РФ от 02 апреля 2020 № 409, а также в связи с вступлением в силу Закона Ханты-Мансийского автономного округа-Югры от 1 апреля 2020 года № 35-оз "О внесении изменений в отдельные законы Ханты-Мансийского автономного округа - Югры".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864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05 02000 02 0000 110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77,3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по </a:t>
                      </a:r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результатам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деятельности предприятий, использующих единый налог на вмененный доход для отдельных видов деятельности. Снижение поступлений связано с переносом сроков уплаты ЕНВД  в связи с пандемией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 COVID-2019 в  соответствии с Постановлением Правительства РФ от 02 апреля 2020 № 409.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182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сельскохозяйственный налог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05 03000 01 0000 110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49,6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по </a:t>
                      </a:r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результатам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деятельности предприятий, использующих в качестве системы налогообложения единый сельскохозяйственный налог. Снижение поступлений связано с переносом сроков уплаты ЕСХН  в связи с пандемией </a:t>
                      </a:r>
                      <a:r>
                        <a:rPr lang="ru-RU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 COVID-2019 в  соответствии с Постановлением Правительства РФ от 02 апреля 2020 № 409.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11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патентной системы налогооблажения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05 04000 02 0000 110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Поступления от налогоплательщиков, применяющих патентную систему налогообложения.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595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Налоги на имущество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41,1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43,2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105,3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95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имущество физических лиц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06 01000 00 0000 110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135,9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от налогоплательщиков по срокам уплаты, а также частичное погашение задолженности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030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Транспортный налог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06 04000 02 0000 110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112,1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от налогоплательщиков по срокам уплаты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066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Земельный налог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06 06000 00 0000 110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27,6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от налогоплательщиков по срокам уплаты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95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Государственная пошлина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08 00000 00 0000 000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112,9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государственной пошлины по делам, рассматриваемым в судах общей юрисдикции. Данный вид дохода носит заявительный характер.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11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09 00000 00 0000 000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857" marR="3857" marT="3637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627637" y="564490"/>
            <a:ext cx="1123329" cy="319811"/>
          </a:xfrm>
          <a:prstGeom prst="rect">
            <a:avLst/>
          </a:prstGeom>
          <a:noFill/>
        </p:spPr>
        <p:txBody>
          <a:bodyPr wrap="none" lIns="103382" tIns="51679" rIns="103382" bIns="51679" rtlCol="0">
            <a:spAutoFit/>
          </a:bodyPr>
          <a:lstStyle/>
          <a:p>
            <a:pPr defTabSz="1033749"/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22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3" name="Заголовок 1"/>
          <p:cNvSpPr txBox="1">
            <a:spLocks/>
          </p:cNvSpPr>
          <p:nvPr/>
        </p:nvSpPr>
        <p:spPr>
          <a:xfrm>
            <a:off x="3312964" y="637383"/>
            <a:ext cx="3785543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соответствии:</a:t>
            </a:r>
            <a:endParaRPr lang="en-US" sz="2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835" y="322273"/>
            <a:ext cx="2763047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Прямоугольник 57"/>
          <p:cNvSpPr/>
          <p:nvPr/>
        </p:nvSpPr>
        <p:spPr>
          <a:xfrm>
            <a:off x="773908" y="1493897"/>
            <a:ext cx="8640960" cy="5292501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788917" lvl="1" indent="-338275" algn="just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Статьей 28 Федерального закона от 06.10.2003      №131-ФЗ «Об общих принципах организации местного самоуправления в Российской Федерации»</a:t>
            </a:r>
          </a:p>
          <a:p>
            <a:pPr lvl="1" algn="just">
              <a:spcAft>
                <a:spcPts val="600"/>
              </a:spcAft>
              <a:buFont typeface="Arial" pitchFamily="34" charset="0"/>
              <a:buChar char="•"/>
            </a:pP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88917" lvl="1" indent="-338275" algn="just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 статьей 15 Устава Нефтеюганского муниципального района Ханты-Мансийского автономного округа-Югры</a:t>
            </a:r>
          </a:p>
          <a:p>
            <a:pPr lvl="1" algn="just">
              <a:spcAft>
                <a:spcPts val="600"/>
              </a:spcAft>
              <a:buFont typeface="Arial" pitchFamily="34" charset="0"/>
              <a:buChar char="•"/>
            </a:pP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88917" lvl="1" indent="-338275" algn="just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 постановлением Главы Нефтеюганского района от 12.03.2021 № 26-пг «О назначении публичных слушаний по проекту решения Думы Нефтеюганского района «Об исполнении бюджета Нефтеюганского района за 2020 год»</a:t>
            </a:r>
          </a:p>
        </p:txBody>
      </p:sp>
    </p:spTree>
    <p:extLst>
      <p:ext uri="{BB962C8B-B14F-4D97-AF65-F5344CB8AC3E}">
        <p14:creationId xmlns:p14="http://schemas.microsoft.com/office/powerpoint/2010/main" val="30537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765302"/>
            <a:ext cx="10706100" cy="849332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7184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7184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7184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7184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78623" y="4609405"/>
            <a:ext cx="868028" cy="273854"/>
          </a:xfrm>
          <a:prstGeom prst="rect">
            <a:avLst/>
          </a:prstGeom>
          <a:noFill/>
        </p:spPr>
        <p:txBody>
          <a:bodyPr wrap="none" lIns="103585" tIns="51783" rIns="103585" bIns="51783" rtlCol="0">
            <a:spAutoFit/>
          </a:bodyPr>
          <a:lstStyle/>
          <a:p>
            <a:pPr defTabSz="1035798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62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503510" y="-30163"/>
            <a:ext cx="8525412" cy="720131"/>
          </a:xfrm>
          <a:prstGeom prst="rect">
            <a:avLst/>
          </a:prstGeom>
        </p:spPr>
        <p:txBody>
          <a:bodyPr wrap="square" lIns="103585" tIns="51783" rIns="103585" bIns="51783">
            <a:spAutoFit/>
          </a:bodyPr>
          <a:lstStyle/>
          <a:p>
            <a:pPr defTabSz="1035798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за 2020 год (причины отклонения неналоговых доходов от первоначального плана)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312532"/>
              </p:ext>
            </p:extLst>
          </p:nvPr>
        </p:nvGraphicFramePr>
        <p:xfrm>
          <a:off x="103437" y="939914"/>
          <a:ext cx="10499357" cy="6394153"/>
        </p:xfrm>
        <a:graphic>
          <a:graphicData uri="http://schemas.openxmlformats.org/drawingml/2006/table">
            <a:tbl>
              <a:tblPr/>
              <a:tblGrid>
                <a:gridCol w="2606873"/>
                <a:gridCol w="1581877"/>
                <a:gridCol w="1282319"/>
                <a:gridCol w="841440"/>
                <a:gridCol w="1260348"/>
                <a:gridCol w="2926500"/>
              </a:tblGrid>
              <a:tr h="52636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Первоначальный план на 2020 год </a:t>
                      </a:r>
                      <a:b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год 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выполнения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 первоначального плана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отклонения от первоначального плана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7695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НЕНАЛОГОВЫЕ ДОХОДЫ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014,9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997,3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19468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240,4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267,1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111,1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авансовых платежей по договорам аренды на земельные участки.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575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Плата за негативное воздействие на окружающую среду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12 01000 00 0000 120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20,3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61,9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Св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200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поступлением платы за выбросы загрязняющих веществ в атмосферный воздух стационарными объектами, а также увеличение поступлений платы за выбросы загрязняющих веществ, образующихся при сжигании на факельных установках и (или) рассеивании попутного нефтяного газа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3323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46,2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53,1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115,1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дебиторской задолженности прошлых лет по страховым взносам на обязательное социальное страхование в случае временной нетрудоспособности и в связи с материнством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3323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20,7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31,5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152,0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проведением претензионной работы с должниками, в результате чего произведена оплата задолженности прошлых лет, произведена оплата по договорам купли-продажи с опережением.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0449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Штрафы, санкции, возмещение ущерба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687,0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583,4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Снижение поступлений сумм по искам о возмещении вреда, причиненного окружающей среде  связанно с  приостановлением контрольных мероприятий в связи с пандемией вызванной новой </a:t>
                      </a:r>
                      <a:r>
                        <a:rPr lang="ru-RU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инфекции, COVID-2019.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464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неналоговые доходы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17 00000 00 0000 000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поступлением платежей по  исполнительному листу. Отклонение менее 5%.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554999" y="626393"/>
            <a:ext cx="1126111" cy="320021"/>
          </a:xfrm>
          <a:prstGeom prst="rect">
            <a:avLst/>
          </a:prstGeom>
          <a:noFill/>
        </p:spPr>
        <p:txBody>
          <a:bodyPr wrap="none" lIns="103585" tIns="51783" rIns="103585" bIns="51783" rtlCol="0">
            <a:spAutoFit/>
          </a:bodyPr>
          <a:lstStyle/>
          <a:p>
            <a:pPr defTabSz="1035798"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43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626407"/>
            <a:ext cx="10706100" cy="988227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9097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9097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9097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9097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78616" y="4609397"/>
            <a:ext cx="868464" cy="274081"/>
          </a:xfrm>
          <a:prstGeom prst="rect">
            <a:avLst/>
          </a:prstGeom>
          <a:noFill/>
        </p:spPr>
        <p:txBody>
          <a:bodyPr wrap="none" lIns="103801" tIns="51895" rIns="103801" bIns="51895" rtlCol="0">
            <a:spAutoFit/>
          </a:bodyPr>
          <a:lstStyle/>
          <a:p>
            <a:pPr defTabSz="1037980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44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551680" y="46037"/>
            <a:ext cx="8899626" cy="704968"/>
          </a:xfrm>
          <a:prstGeom prst="rect">
            <a:avLst/>
          </a:prstGeom>
        </p:spPr>
        <p:txBody>
          <a:bodyPr wrap="square" lIns="103801" tIns="51895" rIns="103801" bIns="51895">
            <a:spAutoFit/>
          </a:bodyPr>
          <a:lstStyle/>
          <a:p>
            <a:pPr defTabSz="1037980"/>
            <a:r>
              <a:rPr lang="ru-RU" sz="19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за 2020 год (причины отклонения неналоговых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доходов</a:t>
            </a:r>
            <a:r>
              <a:rPr lang="ru-RU" sz="19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от уточненного плана)</a:t>
            </a:r>
            <a:endParaRPr lang="en-US" sz="19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06336" y="771237"/>
            <a:ext cx="1384823" cy="381802"/>
          </a:xfrm>
          <a:prstGeom prst="rect">
            <a:avLst/>
          </a:prstGeom>
          <a:noFill/>
        </p:spPr>
        <p:txBody>
          <a:bodyPr wrap="none" lIns="103801" tIns="51895" rIns="103801" bIns="51895" rtlCol="0">
            <a:spAutoFit/>
          </a:bodyPr>
          <a:lstStyle/>
          <a:p>
            <a:pPr defTabSz="1037980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704325"/>
              </p:ext>
            </p:extLst>
          </p:nvPr>
        </p:nvGraphicFramePr>
        <p:xfrm>
          <a:off x="299701" y="1129023"/>
          <a:ext cx="10349672" cy="5996241"/>
        </p:xfrm>
        <a:graphic>
          <a:graphicData uri="http://schemas.openxmlformats.org/drawingml/2006/table">
            <a:tbl>
              <a:tblPr/>
              <a:tblGrid>
                <a:gridCol w="2155520"/>
                <a:gridCol w="2057053"/>
                <a:gridCol w="1200004"/>
                <a:gridCol w="911341"/>
                <a:gridCol w="1077761"/>
                <a:gridCol w="2947993"/>
              </a:tblGrid>
              <a:tr h="54387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 на 2020 год</a:t>
                      </a:r>
                      <a:b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год 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выполнения уточненного плана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отклонения от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уточненного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7417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НЕНАЛОГОВЫЕ ДОХОДЫ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1 092,8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997,3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16528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257,0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267,1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103,9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авансовых платежей по договорам аренды на земельные участки.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472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Плата за негативное воздействие на окружающую среду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12 01000 00 0000 120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59,0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61,9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поступлением платы за размещение отходов производства. Отклонение менее 5%.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827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53,2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53,1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дебиторской задолженности прошлых лет по страховым взносам на обязательное социальное страхование в случае временной нетрудоспособности и в связи с </a:t>
                      </a:r>
                      <a:r>
                        <a:rPr lang="ru-RU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материнством.Отклонение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менее 5%.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8325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30,1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31,5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проведением претензионной работы с должниками, в результате чего произведена оплата задолженности прошлых лет, произведена оплата по договорам купли-продажи с опережением.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8153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Штрафы, санкции, возмещение ущерба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693,3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583,4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Снижение поступлений сумм по искам о возмещении вреда, причиненного окружающей среде  связанно с  приостановлением контрольных мероприятий в связи с пандемией вызванной новой </a:t>
                      </a:r>
                      <a:r>
                        <a:rPr lang="ru-RU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коронавирусной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инфекции, COVID-2019.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387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неналоговые доходы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17 00000 00 0000 000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104,8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Увеличение в связи с поступлением платежей по  исполнительному листу. Отклонение менее 5%.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29" marR="5929" marT="559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5662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522154"/>
            <a:ext cx="10706100" cy="1092480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112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112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112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112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78608" y="4609386"/>
            <a:ext cx="868927" cy="274319"/>
          </a:xfrm>
          <a:prstGeom prst="rect">
            <a:avLst/>
          </a:prstGeom>
          <a:noFill/>
        </p:spPr>
        <p:txBody>
          <a:bodyPr wrap="none" lIns="104030" tIns="52013" rIns="104030" bIns="52013" rtlCol="0">
            <a:spAutoFit/>
          </a:bodyPr>
          <a:lstStyle/>
          <a:p>
            <a:pPr defTabSz="1040297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24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535906" y="-30163"/>
            <a:ext cx="9144000" cy="720595"/>
          </a:xfrm>
          <a:prstGeom prst="rect">
            <a:avLst/>
          </a:prstGeom>
        </p:spPr>
        <p:txBody>
          <a:bodyPr wrap="square" lIns="104030" tIns="52013" rIns="104030" bIns="52013">
            <a:spAutoFit/>
          </a:bodyPr>
          <a:lstStyle/>
          <a:p>
            <a:pPr defTabSz="1040297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за 2020 год (причины отклонения безвозмездных поступлений от первоначального плана)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592276"/>
              </p:ext>
            </p:extLst>
          </p:nvPr>
        </p:nvGraphicFramePr>
        <p:xfrm>
          <a:off x="243973" y="961884"/>
          <a:ext cx="10467337" cy="6179590"/>
        </p:xfrm>
        <a:graphic>
          <a:graphicData uri="http://schemas.openxmlformats.org/drawingml/2006/table">
            <a:tbl>
              <a:tblPr/>
              <a:tblGrid>
                <a:gridCol w="2980938"/>
                <a:gridCol w="1587595"/>
                <a:gridCol w="838200"/>
                <a:gridCol w="685800"/>
                <a:gridCol w="990600"/>
                <a:gridCol w="3384204"/>
              </a:tblGrid>
              <a:tr h="68435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Первоначальный план на 2020 год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выполнения </a:t>
                      </a:r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 первоначального плана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отклонения от первоначального плана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3996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3 438,6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4 167,8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121,2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6137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 от других бюджетов бюджетной системы Российской Федерации, в том числе: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 </a:t>
                      </a:r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02  00000  00  0000  000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3 438,6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3 990,6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116,1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488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Дотации бюджетам бюджетной системы Российской Федерации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02 10000 00 0000 150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148,5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Св 200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дотаций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7828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02 20000 00 0000 150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1 504,2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1 837,7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122,2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субсидий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488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Субвенции бюджетам бюджетной системы Российской Федерации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02 30000 00 0000 150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1 718,3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1 758,7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субвенций 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843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Иные межбюджетные трансферты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02 40000 00 0000 150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37,1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Св 200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иных межбюджетных трансфертов 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198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Межбюджетные трансферты, передаваемые бюджетам муниципальных районов из бюджетов поселений на осуществление части полномочий по решению вопросов местного значения в соответствии с заключенными соглашениями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Справочно:</a:t>
                      </a:r>
                      <a:b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i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02 40014 05 0000 150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203,8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208,6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i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102,4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в соответствии с заключенными соглашениями о передаче полномочий из бюджетов поселений в муниципальный район 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488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безвозмездные поступления от негосударственных организаций в бюджеты муниципальных районов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04 05099 05 0000 150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188,8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в соответствии с заключенными договорами пожертвования.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8519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бюджетов муниципальных районов от возврата бюджетами бюджетной системы Российской Федерации остатков субсидий, субвенций и иных межбюджетных трансфертов, имеющих целевое назначение, прошлых лет, а также от возврата организациями остатков субсидий прошлых лет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18 00000 05 0000 150</a:t>
                      </a:r>
                      <a:b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возврата остатков субсидий, субвенций и иных межбюджетных трансфертов, имеющих целевое назначение, прошлых лет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8437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19 00000 05 0000 150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-12,0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Произведен возврат остатков субсидий и субвенций прошлых лет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621510" y="694058"/>
            <a:ext cx="1127010" cy="320485"/>
          </a:xfrm>
          <a:prstGeom prst="rect">
            <a:avLst/>
          </a:prstGeom>
          <a:noFill/>
        </p:spPr>
        <p:txBody>
          <a:bodyPr wrap="none" lIns="104030" tIns="52013" rIns="104030" bIns="52013" rtlCol="0">
            <a:spAutoFit/>
          </a:bodyPr>
          <a:lstStyle/>
          <a:p>
            <a:pPr defTabSz="1040297"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21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8595" y="4609375"/>
            <a:ext cx="869419" cy="274571"/>
          </a:xfrm>
          <a:prstGeom prst="rect">
            <a:avLst/>
          </a:prstGeom>
          <a:noFill/>
        </p:spPr>
        <p:txBody>
          <a:bodyPr wrap="none" lIns="104274" tIns="52138" rIns="104274" bIns="52138" rtlCol="0">
            <a:spAutoFit/>
          </a:bodyPr>
          <a:lstStyle/>
          <a:p>
            <a:pPr defTabSz="1042744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1"/>
            <a:ext cx="10706100" cy="112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" y="3"/>
            <a:ext cx="1476882" cy="984013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1534202" y="-30163"/>
            <a:ext cx="8536104" cy="720847"/>
          </a:xfrm>
          <a:prstGeom prst="rect">
            <a:avLst/>
          </a:prstGeom>
        </p:spPr>
        <p:txBody>
          <a:bodyPr wrap="square" lIns="104274" tIns="52138" rIns="104274" bIns="52138">
            <a:spAutoFit/>
          </a:bodyPr>
          <a:lstStyle/>
          <a:p>
            <a:pPr defTabSz="1042744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за 2020 год (причины отклонения безвозмездных поступлений </a:t>
            </a: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уточненного плана)</a:t>
            </a:r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927862"/>
              </p:ext>
            </p:extLst>
          </p:nvPr>
        </p:nvGraphicFramePr>
        <p:xfrm>
          <a:off x="67749" y="842421"/>
          <a:ext cx="10638354" cy="6678035"/>
        </p:xfrm>
        <a:graphic>
          <a:graphicData uri="http://schemas.openxmlformats.org/drawingml/2006/table">
            <a:tbl>
              <a:tblPr/>
              <a:tblGrid>
                <a:gridCol w="3389854"/>
                <a:gridCol w="1403643"/>
                <a:gridCol w="882788"/>
                <a:gridCol w="934561"/>
                <a:gridCol w="1065876"/>
                <a:gridCol w="2961632"/>
              </a:tblGrid>
              <a:tr h="481191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 дохода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дохода по классификации РФ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 на </a:t>
                      </a:r>
                      <a:endParaRPr lang="ru-RU" sz="1000" b="1" u="none" strike="noStrike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 за 2020 год 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выполнения </a:t>
                      </a: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уточненного плана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отклонения от </a:t>
                      </a:r>
                      <a:r>
                        <a:rPr lang="ru-RU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уточненного </a:t>
                      </a: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5420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b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0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060,8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0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167,8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3904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 fontAlgn="ctr">
                        <a:tabLst/>
                      </a:pP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 от других бюджетов бюджетной системы Российской Федерации, в том числе: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2 02 00000 </a:t>
                      </a:r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00 </a:t>
                      </a: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0000  </a:t>
                      </a:r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066,0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 </a:t>
                      </a:r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990,6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ctr"/>
                      <a:r>
                        <a:rPr lang="ru-RU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Дотации бюджетам бюджетной системы Российской Федерации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02 10000 00 0000 150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148,5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148,5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дотаций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02 20000 00 0000 150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1 898,1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1 837,7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субсидий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Субвенции бюджетам бюджетной системы Российской Федерации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02 30000 00 0000 150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1 770,4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1 758,7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субвенций 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29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Иные межбюджетные трансферты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02 40000 00 0000 150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37,1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иных межбюджетных трансфертов  согласно принятым уведомлениям от департамента финансов ХМАО-Югры в соответствии с Законом о бюджете автономного округа.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2980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Межбюджетные трансферты, передаваемые бюджетам муниципальных районов из бюджетов поселений на осуществление части полномочий по решению вопросов местного значения в соответствии с заключенными соглашениями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Справочно:</a:t>
                      </a:r>
                      <a:b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i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02 40014 05 0000 150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210,7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208,6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i="1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Поступление в соответствии с заключенными соглашениями о передаче полномочий из бюджетов поселений в муниципальный район 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363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безвозмездные поступления от негосударственных организаций в бюджеты муниципальных районов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04 05099 05 0000 150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188,8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Св 200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Фактическое поступление в соответствии с заключенными договорами пожертвования.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555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безвозмездные поступления в бюджеты муниципальных районов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07 05000 05 0000 150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788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бюджетов муниципальных районов от возврата бюджетами бюджетной системы Российской Федерации остатков субсидий, субвенций и иных межбюджетных трансфертов, имеющих целевое назначение, прошлых лет, а также от возврата организациями остатков субсидий прошлых лет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18 00000 05 0000 150</a:t>
                      </a:r>
                      <a:b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возврата остатков субсидий, субвенций и иных межбюджетных трансфертов, имеющих целевое назначение, прошлых лет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2"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19 00000 05 0000 150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-12,0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-12,0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63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27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6990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654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3174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39811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6445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3080" algn="l" defTabSz="91327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Произведен возврат остатков субсидий и субвенций прошлых лет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28" marR="4428" marT="4174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578601" y="564491"/>
            <a:ext cx="1127502" cy="320738"/>
          </a:xfrm>
          <a:prstGeom prst="rect">
            <a:avLst/>
          </a:prstGeom>
          <a:noFill/>
        </p:spPr>
        <p:txBody>
          <a:bodyPr wrap="none" lIns="104274" tIns="52138" rIns="104274" bIns="52138" rtlCol="0">
            <a:spAutoFit/>
          </a:bodyPr>
          <a:lstStyle/>
          <a:p>
            <a:pPr defTabSz="1042744"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00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526506" y="-157928"/>
            <a:ext cx="5498306" cy="655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54" tIns="45076" rIns="90154" bIns="45076" rtlCol="0" anchor="ctr"/>
          <a:lstStyle/>
          <a:p>
            <a:pPr algn="ctr"/>
            <a:endParaRPr lang="ru-RU" sz="3300" b="1" u="sng" dirty="0">
              <a:solidFill>
                <a:srgbClr val="4F81BD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Прямоугольник 13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18D02489-1135-4297-92A3-70E1E38BB363}"/>
              </a:ext>
            </a:extLst>
          </p:cNvPr>
          <p:cNvSpPr/>
          <p:nvPr/>
        </p:nvSpPr>
        <p:spPr>
          <a:xfrm>
            <a:off x="1182734" y="2255837"/>
            <a:ext cx="81858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расходам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98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75422" y="5989637"/>
                <a:ext cx="3352800" cy="758826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835" y="5795021"/>
            <a:ext cx="1151761" cy="95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14233"/>
              </p:ext>
            </p:extLst>
          </p:nvPr>
        </p:nvGraphicFramePr>
        <p:xfrm>
          <a:off x="273539" y="1265242"/>
          <a:ext cx="6596364" cy="4255994"/>
        </p:xfrm>
        <a:graphic>
          <a:graphicData uri="http://schemas.openxmlformats.org/drawingml/2006/table">
            <a:tbl>
              <a:tblPr firstRow="1">
                <a:tableStyleId>{0505E3EF-67EA-436B-97B2-0124C06EBD24}</a:tableStyleId>
              </a:tblPr>
              <a:tblGrid>
                <a:gridCol w="2481567"/>
                <a:gridCol w="1295400"/>
                <a:gridCol w="1295400"/>
                <a:gridCol w="1523997"/>
              </a:tblGrid>
              <a:tr h="1386840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бюджета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u="none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(млн.руб.)</a:t>
                      </a:r>
                      <a:endParaRPr lang="ru-RU" sz="1700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u="none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(млн.руб.)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u="none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 исполнения от общего расхода       за 2020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847407">
                <a:tc>
                  <a:txBody>
                    <a:bodyPr/>
                    <a:lstStyle/>
                    <a:p>
                      <a:pPr algn="ctr"/>
                      <a:r>
                        <a:rPr lang="ru-RU" sz="17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Бюджет Нефтеюганского района</a:t>
                      </a:r>
                      <a:endParaRPr lang="ru-RU" sz="17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3 110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3 025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44,3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ru-RU" sz="1700" u="non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Бюджет автономного округа</a:t>
                      </a:r>
                      <a:endParaRPr lang="ru-RU" sz="1700" b="1" u="non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2 784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3 599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52,8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8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u="non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Федеральный бюджет</a:t>
                      </a:r>
                      <a:endParaRPr lang="ru-RU" sz="1700" b="1" u="non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808">
                <a:tc>
                  <a:txBody>
                    <a:bodyPr/>
                    <a:lstStyle/>
                    <a:p>
                      <a:pPr lvl="0"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Благотворительность </a:t>
                      </a:r>
                      <a:endParaRPr lang="ru-RU" sz="17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ru-RU" sz="17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  <a:endParaRPr lang="ru-RU" sz="17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</a:t>
                      </a:r>
                      <a:endParaRPr lang="ru-RU" sz="17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u="non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ИТОГО:</a:t>
                      </a:r>
                      <a:endParaRPr lang="ru-RU" sz="1700" b="1" u="non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6 096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6 819</a:t>
                      </a:r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 b="1" dirty="0" smtClean="0">
                        <a:solidFill>
                          <a:prstClr val="black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240158" y="5811165"/>
            <a:ext cx="2743551" cy="78807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22 муниципальных программ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78836" y="2355685"/>
            <a:ext cx="3276599" cy="279951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0198" tIns="45098" rIns="90198" bIns="45098" rtlCol="0">
            <a:spAutoFit/>
          </a:bodyPr>
          <a:lstStyle/>
          <a:p>
            <a:pPr marL="281892" indent="-281892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</a:p>
          <a:p>
            <a:pPr marL="281892" indent="-281892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 algn="just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Жилье и городская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</a:t>
            </a:r>
          </a:p>
          <a:p>
            <a:pPr marL="281892" indent="-281892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Экология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Малое и среднее предпринимательство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и поддержка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индивидуальной предпринимательской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инициативы</a:t>
            </a:r>
          </a:p>
          <a:p>
            <a:pPr marL="281892" indent="-281892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Культура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272247" y="726030"/>
            <a:ext cx="2811294" cy="69160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национальных проектах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35467" y="5815538"/>
            <a:ext cx="2162404" cy="83099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99,5 % от общего объема расходов</a:t>
            </a:r>
          </a:p>
          <a:p>
            <a:pPr algn="ctr"/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860" y="1587526"/>
            <a:ext cx="916047" cy="66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http://qrcoder.ru/code/?http%3A%2F%2Fwww.admoil.ru%2Findex.php%2Fdokumenty%2Fmunitsipalnye-programmy&amp;4&amp;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33" y="537378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94986" y="-30163"/>
            <a:ext cx="5908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параметры расходов бюджета Нефтеюганского района за 2020 год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0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006" y="4694237"/>
            <a:ext cx="5330028" cy="110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87789"/>
              </p:ext>
            </p:extLst>
          </p:nvPr>
        </p:nvGraphicFramePr>
        <p:xfrm>
          <a:off x="3821906" y="834082"/>
          <a:ext cx="6609248" cy="3315365"/>
        </p:xfrm>
        <a:graphic>
          <a:graphicData uri="http://schemas.openxmlformats.org/drawingml/2006/table">
            <a:tbl>
              <a:tblPr firstRow="1">
                <a:tableStyleId>{0505E3EF-67EA-436B-97B2-0124C06EBD24}</a:tableStyleId>
              </a:tblPr>
              <a:tblGrid>
                <a:gridCol w="640021"/>
                <a:gridCol w="1930627"/>
                <a:gridCol w="1371600"/>
                <a:gridCol w="1371600"/>
                <a:gridCol w="1295400"/>
              </a:tblGrid>
              <a:tr h="8516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направления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Уточненный план (тыс.рублей)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 (тыс.рублей)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 выполнения </a:t>
                      </a:r>
                      <a:r>
                        <a:rPr lang="ru-RU" sz="16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уточненного плана, % 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254 506,5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236 705,8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99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Жилье и городская среда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463 569,6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435 602,3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Малое и среднее предпринимательство и поддержка индивидуальной предпринимательской инициативы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3 260,1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3 260,1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58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721 336,3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675 568,3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029" y="2961844"/>
            <a:ext cx="434193" cy="33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043" y="1874837"/>
            <a:ext cx="41084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371" y="2312987"/>
            <a:ext cx="450189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07368"/>
              </p:ext>
            </p:extLst>
          </p:nvPr>
        </p:nvGraphicFramePr>
        <p:xfrm>
          <a:off x="178355" y="4293034"/>
          <a:ext cx="6019800" cy="304309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286000"/>
                <a:gridCol w="1676400"/>
                <a:gridCol w="2057400"/>
              </a:tblGrid>
              <a:tr h="760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Национальные проекты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Региональные проекты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 в 2020 году целевых показателей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ДЕМОГРАФИЯ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ЖИЛЬЕ И ГОРОДСКАЯ СРЕДА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ЭКОЛОГИЯ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2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МАЛОЕ И СРЕДНЕЕ ПРЕДПРИНИМАТЕЛЬСТВО И ПОДДЕРЖКА ИНДИВИДУАЛЬНОЙ ПРЕДПРИНИМАТЕЛЬСКОЙ ИНИЦИАТИВЫ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13131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 1"/>
          <p:cNvSpPr txBox="1"/>
          <p:nvPr/>
        </p:nvSpPr>
        <p:spPr>
          <a:xfrm>
            <a:off x="402481" y="2950329"/>
            <a:ext cx="3124200" cy="6771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373">
              <a:defRPr/>
            </a:pPr>
            <a:r>
              <a:rPr lang="ru-RU" sz="2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Исполнение показателей</a:t>
            </a:r>
          </a:p>
        </p:txBody>
      </p:sp>
      <p:sp>
        <p:nvSpPr>
          <p:cNvPr id="23" name="燕尾形 106"/>
          <p:cNvSpPr/>
          <p:nvPr/>
        </p:nvSpPr>
        <p:spPr>
          <a:xfrm rot="5400000">
            <a:off x="1767660" y="3585485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pic>
        <p:nvPicPr>
          <p:cNvPr id="1030" name="Picture 6" descr="https://r1.nubex.ru/s7134-b8e/f1353_a0/35d65951b88bbb72888eac294911cdf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2" y="1063164"/>
            <a:ext cx="3712837" cy="180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348728" y="19994"/>
            <a:ext cx="8188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Расходы на реализацию портфелей проектов, основанных на национальных и федеральных проектах (программах)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32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35909" y="-30163"/>
            <a:ext cx="7772400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Нефтеюганского района на реализацию </a:t>
            </a:r>
          </a:p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Указов Президента с учетом бюджетов всех уровней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28741" y="1228505"/>
            <a:ext cx="6417568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 lIns="90198" tIns="45098" rIns="90198" bIns="45098">
            <a:spAutoFit/>
          </a:bodyPr>
          <a:lstStyle/>
          <a:p>
            <a:pPr algn="ctr"/>
            <a:r>
              <a:rPr lang="ru-RU" b="1" dirty="0" smtClean="0">
                <a:solidFill>
                  <a:srgbClr val="0E4E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по заработной плате </a:t>
            </a:r>
          </a:p>
          <a:p>
            <a:pPr algn="ctr"/>
            <a:r>
              <a:rPr lang="ru-RU" b="1" dirty="0" smtClean="0">
                <a:solidFill>
                  <a:srgbClr val="0E4E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отдельных категорий работников сферы образования и культуры </a:t>
            </a:r>
            <a:r>
              <a:rPr lang="ru-RU" b="1" u="sng" dirty="0" smtClean="0">
                <a:solidFill>
                  <a:srgbClr val="0E4E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достигнуты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868857678"/>
              </p:ext>
            </p:extLst>
          </p:nvPr>
        </p:nvGraphicFramePr>
        <p:xfrm>
          <a:off x="-245025" y="2346176"/>
          <a:ext cx="10569144" cy="456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079785" y="2007659"/>
            <a:ext cx="1071247" cy="337298"/>
          </a:xfrm>
          <a:prstGeom prst="rect">
            <a:avLst/>
          </a:prstGeom>
          <a:noFill/>
        </p:spPr>
        <p:txBody>
          <a:bodyPr wrap="none" lIns="90198" tIns="45098" rIns="90198" bIns="45098" rtlCol="0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Тыс.руб.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079455" y="2680501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63,8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314330" y="2860521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58,2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510877" y="2593020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66,0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791674" y="2625934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64,1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854544" y="2943955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57,5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022308" y="2490992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68,8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9244015" y="2580439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66,1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2655517" y="2585346"/>
            <a:ext cx="576064" cy="360040"/>
          </a:xfrm>
          <a:prstGeom prst="rect">
            <a:avLst/>
          </a:prstGeom>
        </p:spPr>
        <p:txBody>
          <a:bodyPr wrap="square" lIns="90198" tIns="45098" rIns="90198" bIns="45098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65,8</a:t>
            </a:r>
          </a:p>
        </p:txBody>
      </p:sp>
      <p:pic>
        <p:nvPicPr>
          <p:cNvPr id="27" name="Picture 4" descr="https://ds04.infourok.ru/uploads/ex/00bf/00145f96-86507247/img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244" y="250577"/>
            <a:ext cx="1919460" cy="14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qrcoder.ru/code/?http%3A%2F%2Fwww.admoil.ru%2Fispolnenie-ukazov-prezidenta&amp;4&amp;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12" y="5913437"/>
            <a:ext cx="1471723" cy="147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9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506" y="322377"/>
            <a:ext cx="1847800" cy="208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" name="Группа 109"/>
          <p:cNvGrpSpPr/>
          <p:nvPr/>
        </p:nvGrpSpPr>
        <p:grpSpPr>
          <a:xfrm>
            <a:off x="0" y="6463684"/>
            <a:ext cx="10691813" cy="1123101"/>
            <a:chOff x="-14287" y="6142037"/>
            <a:chExt cx="10706100" cy="1444625"/>
          </a:xfrm>
        </p:grpSpPr>
        <p:grpSp>
          <p:nvGrpSpPr>
            <p:cNvPr id="111" name="Группа 110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115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6" name="Прямоугольник 115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Прямоугольник 116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4" name="Прямоугольник 113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13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289969"/>
            <a:ext cx="2871519" cy="80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08387" y="4635015"/>
            <a:ext cx="2871519" cy="80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535906" y="-106363"/>
            <a:ext cx="6553200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семьи и детства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675477"/>
              </p:ext>
            </p:extLst>
          </p:nvPr>
        </p:nvGraphicFramePr>
        <p:xfrm>
          <a:off x="392908" y="2545369"/>
          <a:ext cx="9916317" cy="447926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839118"/>
                <a:gridCol w="914400"/>
                <a:gridCol w="914400"/>
                <a:gridCol w="1219200"/>
                <a:gridCol w="990600"/>
                <a:gridCol w="914400"/>
                <a:gridCol w="914400"/>
                <a:gridCol w="1143000"/>
                <a:gridCol w="1066799"/>
              </a:tblGrid>
              <a:tr h="19138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Кассовое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исполнение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61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местный бюджет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целевые МБТ из бюджета автономного округа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местный бюджет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целевые МБТ из бюджета автономного округа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930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счет средств федерального бюджета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счет средств федерального бюджета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3954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242,9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554,3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688,6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1,4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216,1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544,2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672,0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Times New Roman"/>
                        </a:rPr>
                        <a:t>1,4</a:t>
                      </a:r>
                      <a:endParaRPr lang="ru-RU" sz="13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населения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Активная 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политика </a:t>
                      </a:r>
                      <a:endParaRPr lang="ru-RU" sz="12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занятости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8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Физическая 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культура </a:t>
                      </a:r>
                      <a:endParaRPr lang="ru-RU" sz="12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87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87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детей-сирот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</a:t>
                      </a:r>
                      <a:endParaRPr lang="ru-RU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90" marR="6590" marT="65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368,9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645,2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723,7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327,0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620,6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706,4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460706" y="2191312"/>
            <a:ext cx="1143000" cy="337367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98110" y="808038"/>
            <a:ext cx="5343525" cy="1477328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Информация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об объемах бюджетных ассигнований, направленных органами местного самоуправления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государственную поддержку семьи 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детей в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2020 году</a:t>
            </a:r>
          </a:p>
        </p:txBody>
      </p:sp>
    </p:spTree>
    <p:extLst>
      <p:ext uri="{BB962C8B-B14F-4D97-AF65-F5344CB8AC3E}">
        <p14:creationId xmlns:p14="http://schemas.microsoft.com/office/powerpoint/2010/main" val="399876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107" y="1451621"/>
            <a:ext cx="1151761" cy="95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0" name="Picture 2" descr="https://im0-tub-ru.yandex.net/i?id=09b424528e03d77025570c6af30e3016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2" y="1480979"/>
            <a:ext cx="1450434" cy="78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Заголовок 1"/>
          <p:cNvSpPr txBox="1">
            <a:spLocks/>
          </p:cNvSpPr>
          <p:nvPr/>
        </p:nvSpPr>
        <p:spPr>
          <a:xfrm>
            <a:off x="1459705" y="46037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Исполнение бюджета за счет средств благотворительной помощи (с учетом средств прошлых лет)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5" name="Группа 114"/>
          <p:cNvGrpSpPr/>
          <p:nvPr/>
        </p:nvGrpSpPr>
        <p:grpSpPr>
          <a:xfrm>
            <a:off x="1814889" y="1459021"/>
            <a:ext cx="1921866" cy="850848"/>
            <a:chOff x="2330473" y="1336976"/>
            <a:chExt cx="1921866" cy="850848"/>
          </a:xfrm>
          <a:solidFill>
            <a:srgbClr val="DEA900"/>
          </a:solidFill>
        </p:grpSpPr>
        <p:sp>
          <p:nvSpPr>
            <p:cNvPr id="116" name="Скругленный прямоугольник 115"/>
            <p:cNvSpPr/>
            <p:nvPr/>
          </p:nvSpPr>
          <p:spPr>
            <a:xfrm>
              <a:off x="2330473" y="1336976"/>
              <a:ext cx="1809089" cy="850848"/>
            </a:xfrm>
            <a:prstGeom prst="roundRect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408297" y="1565583"/>
              <a:ext cx="18440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162,3 млн.руб.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18" name="Таблица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53810"/>
              </p:ext>
            </p:extLst>
          </p:nvPr>
        </p:nvGraphicFramePr>
        <p:xfrm>
          <a:off x="1002506" y="2789237"/>
          <a:ext cx="8763000" cy="4238836"/>
        </p:xfrm>
        <a:graphic>
          <a:graphicData uri="http://schemas.openxmlformats.org/drawingml/2006/table">
            <a:tbl>
              <a:tblPr firstRow="1">
                <a:tableStyleId>{0505E3EF-67EA-436B-97B2-0124C06EBD24}</a:tableStyleId>
              </a:tblPr>
              <a:tblGrid>
                <a:gridCol w="7391400"/>
                <a:gridCol w="1371600"/>
              </a:tblGrid>
              <a:tr h="59541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Направление</a:t>
                      </a:r>
                      <a:r>
                        <a:rPr lang="ru-RU" sz="17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расходования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населения района из числа коренных малочисленных народов Севера 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Ремонтные работы по объекту «Полигон для захоронения бытовых отходов в </a:t>
                      </a:r>
                      <a:r>
                        <a:rPr lang="ru-RU" sz="17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сп.Салым</a:t>
                      </a: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418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Строительно-монтажные работы сетей водоснабжения сп.Каркатеевы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32,5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Инженерная подготовка территории микрорайона </a:t>
                      </a:r>
                      <a:r>
                        <a:rPr lang="ru-RU" sz="17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Коржавино</a:t>
                      </a: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гп.Пойковский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Улучшение материально-технической базы объектов сферы образования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69,1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Пусконаладочные работы по объекту «Инженерная территория гидронамыва в сп.Чеускино»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950121" y="2408237"/>
            <a:ext cx="1107091" cy="368076"/>
          </a:xfrm>
          <a:prstGeom prst="rect">
            <a:avLst/>
          </a:prstGeom>
        </p:spPr>
        <p:txBody>
          <a:bodyPr wrap="none" lIns="90198" tIns="45098" rIns="90198" bIns="45098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2" name="Группа 111"/>
          <p:cNvGrpSpPr/>
          <p:nvPr/>
        </p:nvGrpSpPr>
        <p:grpSpPr>
          <a:xfrm>
            <a:off x="4784996" y="1529455"/>
            <a:ext cx="5437712" cy="709979"/>
            <a:chOff x="4737133" y="1041000"/>
            <a:chExt cx="1863498" cy="709979"/>
          </a:xfrm>
        </p:grpSpPr>
        <p:sp>
          <p:nvSpPr>
            <p:cNvPr id="113" name="Folded Corner 45"/>
            <p:cNvSpPr/>
            <p:nvPr/>
          </p:nvSpPr>
          <p:spPr>
            <a:xfrm>
              <a:off x="4737133" y="1041000"/>
              <a:ext cx="1863498" cy="709979"/>
            </a:xfrm>
            <a:prstGeom prst="foldedCorner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756589" y="1043639"/>
              <a:ext cx="18440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Направлены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на социально-экономическое развитие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Нефтеюганского района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95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835" y="322273"/>
            <a:ext cx="2763047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98515D1C-D70D-4EB8-872B-E09BE2649EDF}"/>
              </a:ext>
            </a:extLst>
          </p:cNvPr>
          <p:cNvSpPr/>
          <p:nvPr/>
        </p:nvSpPr>
        <p:spPr>
          <a:xfrm>
            <a:off x="4346007" y="885211"/>
            <a:ext cx="229529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Оглавление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0E53936-47EC-4D1F-87AD-EF3A23E37C9F}"/>
              </a:ext>
            </a:extLst>
          </p:cNvPr>
          <p:cNvSpPr/>
          <p:nvPr/>
        </p:nvSpPr>
        <p:spPr>
          <a:xfrm>
            <a:off x="1029178" y="1712923"/>
            <a:ext cx="86416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Основные параметры исполнения бюджета муниципального                            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района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за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2020 год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……………...…………………………………………………4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Анализ исполнения бюджета по доходам за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2020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год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……………………6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Анализ исполнения бюджета по расходам за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2020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…………………24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Межбюджетные трансферты за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2020 год 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…………..………………………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Исполнение в рамках муниципальных программ за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2020 год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…………61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Итоги социально-экономического развития </a:t>
            </a:r>
          </a:p>
          <a:p>
            <a:pPr lvl="0"/>
            <a:r>
              <a:rPr lang="ru-RU" b="1" dirty="0">
                <a:latin typeface="Arial" pitchFamily="34" charset="0"/>
                <a:cs typeface="Arial" pitchFamily="34" charset="0"/>
              </a:rPr>
              <a:t>      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района за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2020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……………………………………….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Tx/>
              <a:buAutoNum type="arabicPeriod" startAt="7"/>
            </a:pPr>
            <a:r>
              <a:rPr lang="ru-RU" b="1" dirty="0">
                <a:latin typeface="Arial" pitchFamily="34" charset="0"/>
                <a:cs typeface="Arial" pitchFamily="34" charset="0"/>
              </a:rPr>
              <a:t>Информация о состоянии муниципального долга </a:t>
            </a:r>
          </a:p>
          <a:p>
            <a:pPr lvl="0"/>
            <a:r>
              <a:rPr lang="ru-RU" b="1" dirty="0">
                <a:latin typeface="Arial" pitchFamily="34" charset="0"/>
                <a:cs typeface="Arial" pitchFamily="34" charset="0"/>
              </a:rPr>
              <a:t>      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района 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01.01.2020 и 01.01.2021……………………..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6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Рисунок 7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051" y="2182331"/>
            <a:ext cx="1536192" cy="1519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40506" y="2332037"/>
            <a:ext cx="6172200" cy="41894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231235" y="-10624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 ориентированный бюджет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88305" y="733347"/>
            <a:ext cx="6553200" cy="64633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«Образование 21 века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9371" y="3017893"/>
            <a:ext cx="182222" cy="368076"/>
          </a:xfrm>
          <a:prstGeom prst="rect">
            <a:avLst/>
          </a:prstGeom>
          <a:noFill/>
        </p:spPr>
        <p:txBody>
          <a:bodyPr wrap="none" lIns="90198" tIns="45098" rIns="90198" bIns="45098" rtlCol="0">
            <a:spAutoFit/>
          </a:bodyPr>
          <a:lstStyle/>
          <a:p>
            <a:endParaRPr lang="ru-RU" dirty="0"/>
          </a:p>
        </p:txBody>
      </p:sp>
      <p:sp>
        <p:nvSpPr>
          <p:cNvPr id="21" name="燕尾形 106"/>
          <p:cNvSpPr/>
          <p:nvPr/>
        </p:nvSpPr>
        <p:spPr>
          <a:xfrm rot="5400000">
            <a:off x="587387" y="2505842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22" name="直接连接符 107"/>
          <p:cNvCxnSpPr/>
          <p:nvPr/>
        </p:nvCxnSpPr>
        <p:spPr>
          <a:xfrm>
            <a:off x="784181" y="3094037"/>
            <a:ext cx="5259869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162955" y="2563952"/>
            <a:ext cx="4901211" cy="4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60" tIns="33832" rIns="67660" bIns="3383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реализации основных образовательных программ        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1 806 млн. руб.</a:t>
            </a:r>
          </a:p>
        </p:txBody>
      </p:sp>
      <p:sp>
        <p:nvSpPr>
          <p:cNvPr id="24" name="燕尾形 106"/>
          <p:cNvSpPr/>
          <p:nvPr/>
        </p:nvSpPr>
        <p:spPr>
          <a:xfrm rot="5400000">
            <a:off x="587387" y="3418537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162827" y="3170300"/>
            <a:ext cx="5106875" cy="83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60" tIns="33832" rIns="67660" bIns="3383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Развитие системы дополнительного образования. Формирование эффективной системы выявления, поддержки и развития способностей и талантов у детей и молодежи                            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26 млн. руб.</a:t>
            </a:r>
          </a:p>
        </p:txBody>
      </p:sp>
      <p:cxnSp>
        <p:nvCxnSpPr>
          <p:cNvPr id="26" name="直接连接符 107"/>
          <p:cNvCxnSpPr/>
          <p:nvPr/>
        </p:nvCxnSpPr>
        <p:spPr>
          <a:xfrm>
            <a:off x="790949" y="4025306"/>
            <a:ext cx="5180722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燕尾形 106"/>
          <p:cNvSpPr/>
          <p:nvPr/>
        </p:nvSpPr>
        <p:spPr>
          <a:xfrm rot="5400000">
            <a:off x="587387" y="4006130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162826" y="4114904"/>
            <a:ext cx="4844880" cy="50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60" tIns="33832" rIns="67660" bIns="3383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отдыха и оздоровления детей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7 млн. руб.</a:t>
            </a:r>
          </a:p>
        </p:txBody>
      </p:sp>
      <p:cxnSp>
        <p:nvCxnSpPr>
          <p:cNvPr id="30" name="直接连接符 107"/>
          <p:cNvCxnSpPr/>
          <p:nvPr/>
        </p:nvCxnSpPr>
        <p:spPr>
          <a:xfrm>
            <a:off x="781839" y="4625743"/>
            <a:ext cx="5198943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燕尾形 106"/>
          <p:cNvSpPr/>
          <p:nvPr/>
        </p:nvSpPr>
        <p:spPr>
          <a:xfrm rot="5400000">
            <a:off x="585045" y="4651969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130772" y="4753656"/>
            <a:ext cx="4808845" cy="50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60" tIns="33832" rIns="67660" bIns="3383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Развитие системы оценки качества образования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1 млн. руб.</a:t>
            </a:r>
          </a:p>
        </p:txBody>
      </p:sp>
      <p:cxnSp>
        <p:nvCxnSpPr>
          <p:cNvPr id="33" name="直接连接符 107"/>
          <p:cNvCxnSpPr/>
          <p:nvPr/>
        </p:nvCxnSpPr>
        <p:spPr>
          <a:xfrm flipV="1">
            <a:off x="808455" y="5215522"/>
            <a:ext cx="5145711" cy="51557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燕尾形 106"/>
          <p:cNvSpPr/>
          <p:nvPr/>
        </p:nvSpPr>
        <p:spPr>
          <a:xfrm rot="5400000">
            <a:off x="585042" y="5843520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1162954" y="5415946"/>
            <a:ext cx="4791339" cy="1079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60" tIns="33832" rIns="67660" bIns="3383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реализации национальной системы профессионального роста педагогических работников, развитие наставничества, кадрового потенциала отрасли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15 млн. руб.</a:t>
            </a:r>
          </a:p>
        </p:txBody>
      </p:sp>
      <p:cxnSp>
        <p:nvCxnSpPr>
          <p:cNvPr id="36" name="直接连接符 107"/>
          <p:cNvCxnSpPr/>
          <p:nvPr/>
        </p:nvCxnSpPr>
        <p:spPr>
          <a:xfrm flipV="1">
            <a:off x="781839" y="6451289"/>
            <a:ext cx="5225871" cy="2578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72"/>
          <p:cNvCxnSpPr/>
          <p:nvPr/>
        </p:nvCxnSpPr>
        <p:spPr>
          <a:xfrm>
            <a:off x="6618200" y="2540887"/>
            <a:ext cx="0" cy="9880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73"/>
          <p:cNvGrpSpPr/>
          <p:nvPr/>
        </p:nvGrpSpPr>
        <p:grpSpPr>
          <a:xfrm>
            <a:off x="6474183" y="2318942"/>
            <a:ext cx="331970" cy="331970"/>
            <a:chOff x="304800" y="673100"/>
            <a:chExt cx="4000500" cy="4000500"/>
          </a:xfrm>
          <a:solidFill>
            <a:srgbClr val="1F6E6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906232" y="2631606"/>
            <a:ext cx="3456383" cy="73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92" tIns="45092" rIns="90192" bIns="450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lvl="0" eaLnBrk="0" fontAlgn="base" hangingPunct="0">
              <a:spcAft>
                <a:spcPct val="0"/>
              </a:spcAft>
              <a:buNone/>
            </a:pPr>
            <a:r>
              <a:rPr lang="ru-RU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Выдано </a:t>
            </a:r>
            <a:r>
              <a:rPr lang="ru-RU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2918</a:t>
            </a:r>
            <a:r>
              <a:rPr lang="ru-RU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сертификатов персонифицированного финансирования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直接连接符 78"/>
          <p:cNvCxnSpPr/>
          <p:nvPr/>
        </p:nvCxnSpPr>
        <p:spPr>
          <a:xfrm>
            <a:off x="6618200" y="3693015"/>
            <a:ext cx="0" cy="9880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79"/>
          <p:cNvGrpSpPr/>
          <p:nvPr/>
        </p:nvGrpSpPr>
        <p:grpSpPr>
          <a:xfrm>
            <a:off x="6474183" y="3471074"/>
            <a:ext cx="331970" cy="331970"/>
            <a:chOff x="304800" y="673100"/>
            <a:chExt cx="4000500" cy="4000500"/>
          </a:xfrm>
          <a:solidFill>
            <a:srgbClr val="1F6E6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906232" y="3783730"/>
            <a:ext cx="3456383" cy="73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92" tIns="45092" rIns="90192" bIns="450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lvl="0" eaLnBrk="0" fontAlgn="base" hangingPunct="0">
              <a:spcAft>
                <a:spcPct val="0"/>
              </a:spcAft>
              <a:buNone/>
            </a:pPr>
            <a:r>
              <a:rPr lang="ru-RU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Функционировали </a:t>
            </a:r>
            <a:r>
              <a:rPr lang="ru-RU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lang="ru-RU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лагеря для детей школьного возраста с применением дистанционных технологий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直接连接符 84"/>
          <p:cNvCxnSpPr/>
          <p:nvPr/>
        </p:nvCxnSpPr>
        <p:spPr>
          <a:xfrm>
            <a:off x="6618200" y="4845143"/>
            <a:ext cx="0" cy="9880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85"/>
          <p:cNvGrpSpPr/>
          <p:nvPr/>
        </p:nvGrpSpPr>
        <p:grpSpPr>
          <a:xfrm>
            <a:off x="6474183" y="4623198"/>
            <a:ext cx="331970" cy="331970"/>
            <a:chOff x="304800" y="673100"/>
            <a:chExt cx="4000500" cy="4000500"/>
          </a:xfrm>
          <a:solidFill>
            <a:srgbClr val="1F6E6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6906232" y="4935854"/>
            <a:ext cx="3456383" cy="73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92" tIns="45092" rIns="90192" bIns="4509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lvl="0" eaLnBrk="0" fontAlgn="base" hangingPunct="0">
              <a:spcAft>
                <a:spcPct val="0"/>
              </a:spcAft>
              <a:buNone/>
            </a:pPr>
            <a:r>
              <a:rPr lang="ru-RU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ru-RU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выпускников получили аттестат с отличием, медаль «За особые успехи в учении»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0" name="组合 90"/>
          <p:cNvGrpSpPr/>
          <p:nvPr/>
        </p:nvGrpSpPr>
        <p:grpSpPr>
          <a:xfrm>
            <a:off x="6474183" y="5717283"/>
            <a:ext cx="331970" cy="331970"/>
            <a:chOff x="304800" y="673100"/>
            <a:chExt cx="4000500" cy="4000500"/>
          </a:xfrm>
          <a:solidFill>
            <a:srgbClr val="1F6E6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9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31" name="Picture 7" descr="C:\Users\gaidenraihan\Desktop\ima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336" y="5656569"/>
            <a:ext cx="1243069" cy="7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Скругленный прямоугольник 57"/>
          <p:cNvSpPr/>
          <p:nvPr/>
        </p:nvSpPr>
        <p:spPr>
          <a:xfrm>
            <a:off x="545435" y="1570037"/>
            <a:ext cx="6857999" cy="45817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Дошкольное, общее и дополнительное образование детей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923356" y="1843858"/>
            <a:ext cx="1905000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1 856 млн.руб.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499016" y="197275"/>
            <a:ext cx="2013625" cy="369332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2 496 млн.руб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74" name="Группа 73"/>
          <p:cNvGrpSpPr/>
          <p:nvPr/>
        </p:nvGrpSpPr>
        <p:grpSpPr>
          <a:xfrm>
            <a:off x="8367412" y="157822"/>
            <a:ext cx="2276826" cy="1652722"/>
            <a:chOff x="6904951" y="511887"/>
            <a:chExt cx="1947220" cy="1499319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6904951" y="894369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 показателей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79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511887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694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231235" y="-10624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 ориентированный бюджет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145506" y="695111"/>
            <a:ext cx="6553200" cy="64633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«Образование 21 века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436543" y="197564"/>
            <a:ext cx="2013625" cy="337367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2 496 млн.руб.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108247" y="2332037"/>
            <a:ext cx="4503938" cy="27971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4" tIns="51421" rIns="102874" bIns="51421"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40508" y="2332037"/>
            <a:ext cx="5733488" cy="38290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spcCol="0"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endParaRPr lang="ru-RU" dirty="0"/>
          </a:p>
        </p:txBody>
      </p:sp>
      <p:sp>
        <p:nvSpPr>
          <p:cNvPr id="79" name="燕尾形 106"/>
          <p:cNvSpPr/>
          <p:nvPr/>
        </p:nvSpPr>
        <p:spPr>
          <a:xfrm rot="5400000">
            <a:off x="587389" y="2505842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80" name="直接连接符 107"/>
          <p:cNvCxnSpPr/>
          <p:nvPr/>
        </p:nvCxnSpPr>
        <p:spPr>
          <a:xfrm>
            <a:off x="784310" y="3094038"/>
            <a:ext cx="4982711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162957" y="2563946"/>
            <a:ext cx="4901211" cy="50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проект «Современная школа»    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237 млн. руб.</a:t>
            </a:r>
          </a:p>
        </p:txBody>
      </p:sp>
      <p:sp>
        <p:nvSpPr>
          <p:cNvPr id="82" name="燕尾形 106"/>
          <p:cNvSpPr/>
          <p:nvPr/>
        </p:nvSpPr>
        <p:spPr>
          <a:xfrm rot="5400000">
            <a:off x="587389" y="3334631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1101107" y="3260372"/>
            <a:ext cx="4969427" cy="69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комплексной безопасности и комфортных условий образовательного процесса                                                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37 млн. руб.</a:t>
            </a:r>
          </a:p>
        </p:txBody>
      </p:sp>
      <p:cxnSp>
        <p:nvCxnSpPr>
          <p:cNvPr id="84" name="直接连接符 107"/>
          <p:cNvCxnSpPr/>
          <p:nvPr/>
        </p:nvCxnSpPr>
        <p:spPr>
          <a:xfrm>
            <a:off x="790949" y="3941400"/>
            <a:ext cx="4975942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燕尾形 106"/>
          <p:cNvSpPr/>
          <p:nvPr/>
        </p:nvSpPr>
        <p:spPr>
          <a:xfrm rot="5400000">
            <a:off x="608221" y="4505046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86" name="直接连接符 107"/>
          <p:cNvCxnSpPr/>
          <p:nvPr/>
        </p:nvCxnSpPr>
        <p:spPr>
          <a:xfrm>
            <a:off x="790949" y="5129221"/>
            <a:ext cx="4975942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燕尾形 106"/>
          <p:cNvSpPr/>
          <p:nvPr/>
        </p:nvSpPr>
        <p:spPr>
          <a:xfrm rot="5400000">
            <a:off x="608222" y="5262788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1122542" y="4040223"/>
            <a:ext cx="5015817" cy="103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spcBef>
                <a:spcPts val="0"/>
              </a:spcBef>
              <a:buNone/>
            </a:pPr>
            <a:r>
              <a:rPr lang="ru-RU" altLang="zh-CN" sz="1600" dirty="0"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Развитие инфраструктуры системы образования (проектирование, строительство (реконструкция) объектов образования, приобретение объектов недвижимого имущества для размещения образовательных организаций)      </a:t>
            </a:r>
            <a:r>
              <a:rPr lang="ru-RU" altLang="zh-CN" sz="16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197 млн. руб.</a:t>
            </a:r>
          </a:p>
        </p:txBody>
      </p:sp>
      <p:cxnSp>
        <p:nvCxnSpPr>
          <p:cNvPr id="89" name="直接连接符 107"/>
          <p:cNvCxnSpPr/>
          <p:nvPr/>
        </p:nvCxnSpPr>
        <p:spPr>
          <a:xfrm>
            <a:off x="784310" y="5913861"/>
            <a:ext cx="4958437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燕尾形 106"/>
          <p:cNvSpPr/>
          <p:nvPr/>
        </p:nvSpPr>
        <p:spPr>
          <a:xfrm rot="5400000">
            <a:off x="9974619" y="2523290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91" name="直接连接符 107"/>
          <p:cNvCxnSpPr/>
          <p:nvPr/>
        </p:nvCxnSpPr>
        <p:spPr>
          <a:xfrm>
            <a:off x="6250874" y="3181518"/>
            <a:ext cx="3926318" cy="1714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1114585" y="5241913"/>
            <a:ext cx="4969427" cy="69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функций управления в сфере образования и молодежной политики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164 млн. руб.</a:t>
            </a: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6250874" y="2332090"/>
            <a:ext cx="3642178" cy="88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развития гражданско-патриотических, военно-патриотических качеств молодежи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1 млн. руб.</a:t>
            </a:r>
          </a:p>
        </p:txBody>
      </p:sp>
      <p:sp>
        <p:nvSpPr>
          <p:cNvPr id="95" name="燕尾形 106"/>
          <p:cNvSpPr/>
          <p:nvPr/>
        </p:nvSpPr>
        <p:spPr>
          <a:xfrm rot="5400000">
            <a:off x="9997249" y="4213499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96" name="直接连接符 107"/>
          <p:cNvCxnSpPr/>
          <p:nvPr/>
        </p:nvCxnSpPr>
        <p:spPr>
          <a:xfrm>
            <a:off x="6250875" y="4819118"/>
            <a:ext cx="3943168" cy="1714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6278838" y="3362768"/>
            <a:ext cx="3715268" cy="14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вовлечения молодежи в активную социальную деятельность. Поддержка общественных инициатив и проектов, в том числе в сфере добровольчества (волонтерства)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4 млн. руб.</a:t>
            </a:r>
          </a:p>
        </p:txBody>
      </p:sp>
      <p:pic>
        <p:nvPicPr>
          <p:cNvPr id="1026" name="Picture 2" descr="C:\Users\gaidenraihan\Desktop\kisspng-bible-christian-ministry-christian-church-child-un-oh-come-let-us-adore-him-5ae7b727c10581.88439936152513514379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07" b="90000" l="4000" r="96556">
                        <a14:foregroundMark x1="33333" y1="47963" x2="33333" y2="47963"/>
                        <a14:foregroundMark x1="67000" y1="52778" x2="67000" y2="52778"/>
                        <a14:foregroundMark x1="25444" y1="25741" x2="25444" y2="25741"/>
                        <a14:foregroundMark x1="13222" y1="26296" x2="13222" y2="26296"/>
                        <a14:foregroundMark x1="80778" y1="22963" x2="80778" y2="22963"/>
                        <a14:foregroundMark x1="85778" y1="27037" x2="85778" y2="27037"/>
                        <a14:foregroundMark x1="85667" y1="56111" x2="85667" y2="56111"/>
                        <a14:foregroundMark x1="83667" y1="48704" x2="83667" y2="48704"/>
                        <a14:foregroundMark x1="96556" y1="23704" x2="96556" y2="23704"/>
                        <a14:foregroundMark x1="52222" y1="14074" x2="52222" y2="14074"/>
                        <a14:foregroundMark x1="58333" y1="11111" x2="58333" y2="11111"/>
                        <a14:foregroundMark x1="44222" y1="3704" x2="44222" y2="3704"/>
                        <a14:foregroundMark x1="7667" y1="26852" x2="7667" y2="26852"/>
                        <a14:foregroundMark x1="4000" y1="26852" x2="4000" y2="26852"/>
                        <a14:foregroundMark x1="40889" y1="80185" x2="40889" y2="80185"/>
                        <a14:foregroundMark x1="55556" y1="2407" x2="55556" y2="2407"/>
                        <a14:foregroundMark x1="48778" y1="76852" x2="48778" y2="76852"/>
                        <a14:foregroundMark x1="56889" y1="76296" x2="56889" y2="76296"/>
                        <a14:foregroundMark x1="58000" y1="78333" x2="58000" y2="78333"/>
                        <a14:foregroundMark x1="59000" y1="77778" x2="59000" y2="77778"/>
                        <a14:foregroundMark x1="29444" y1="83148" x2="29444" y2="83148"/>
                        <a14:foregroundMark x1="28667" y1="86481" x2="28667" y2="86481"/>
                        <a14:foregroundMark x1="24333" y1="83889" x2="24333" y2="83889"/>
                        <a14:foregroundMark x1="23444" y1="80926" x2="23444" y2="80926"/>
                        <a14:foregroundMark x1="25556" y1="86667" x2="25556" y2="86667"/>
                        <a14:foregroundMark x1="24667" y1="88519" x2="24667" y2="88519"/>
                        <a14:foregroundMark x1="26778" y1="85741" x2="26778" y2="85741"/>
                        <a14:foregroundMark x1="49556" y1="79815" x2="49556" y2="79815"/>
                        <a14:foregroundMark x1="78333" y1="86667" x2="78333" y2="86667"/>
                        <a14:foregroundMark x1="78333" y1="85370" x2="78333" y2="85370"/>
                        <a14:foregroundMark x1="79333" y1="86296" x2="79333" y2="86296"/>
                        <a14:foregroundMark x1="78333" y1="88333" x2="78333" y2="88333"/>
                        <a14:foregroundMark x1="79556" y1="88704" x2="79556" y2="88704"/>
                        <a14:foregroundMark x1="83222" y1="8704" x2="83222" y2="8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433" y="5241862"/>
            <a:ext cx="3230975" cy="148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Скругленный прямоугольник 37"/>
          <p:cNvSpPr/>
          <p:nvPr/>
        </p:nvSpPr>
        <p:spPr>
          <a:xfrm>
            <a:off x="322347" y="1410461"/>
            <a:ext cx="5556960" cy="69298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Ресурсное обеспечение в сфере образования и молодежной политики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108247" y="1410461"/>
            <a:ext cx="4503938" cy="69298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t"/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Молодежь Нефтеюганского района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779972" y="1843858"/>
            <a:ext cx="1905000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5 млн.руб.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158991" y="1843858"/>
            <a:ext cx="1905000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635 млн.руб.</a:t>
            </a:r>
          </a:p>
        </p:txBody>
      </p:sp>
    </p:spTree>
    <p:extLst>
      <p:ext uri="{BB962C8B-B14F-4D97-AF65-F5344CB8AC3E}">
        <p14:creationId xmlns:p14="http://schemas.microsoft.com/office/powerpoint/2010/main" val="351383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idenraihan\Desktop\куль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71" y="1636422"/>
            <a:ext cx="2049295" cy="175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231235" y="-65237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 ориентированный бюджет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73077" y="690000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«Развитие культуры Нефтеюганского района  на 2019-2024 годы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и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период до 2030 года»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8106" y="1700217"/>
            <a:ext cx="4207131" cy="14478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Укрепление единого культурного пространства в Нефтеюганском районе. Поддержка творческих инициатив, способствующих самореализации граждан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685896" y="3558251"/>
            <a:ext cx="2590799" cy="9906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Совершенствование системы управления в сфере культуры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428966" y="1793329"/>
            <a:ext cx="3098540" cy="99602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прав граждан на доступ к объектам сферы культуры и информационным ресурсам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Line 8"/>
          <p:cNvSpPr>
            <a:spLocks noChangeShapeType="1"/>
          </p:cNvSpPr>
          <p:nvPr/>
        </p:nvSpPr>
        <p:spPr bwMode="gray">
          <a:xfrm>
            <a:off x="88106" y="3970337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2" name="Line 8"/>
          <p:cNvSpPr>
            <a:spLocks noChangeShapeType="1"/>
          </p:cNvSpPr>
          <p:nvPr/>
        </p:nvSpPr>
        <p:spPr bwMode="gray">
          <a:xfrm>
            <a:off x="88103" y="4548851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3" name="Line 8"/>
          <p:cNvSpPr>
            <a:spLocks noChangeShapeType="1"/>
          </p:cNvSpPr>
          <p:nvPr/>
        </p:nvSpPr>
        <p:spPr bwMode="gray">
          <a:xfrm>
            <a:off x="92923" y="5329649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4" name="Line 8"/>
          <p:cNvSpPr>
            <a:spLocks noChangeShapeType="1"/>
          </p:cNvSpPr>
          <p:nvPr/>
        </p:nvSpPr>
        <p:spPr bwMode="gray">
          <a:xfrm>
            <a:off x="88103" y="5989639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981" y="3246486"/>
            <a:ext cx="4267328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Развитие художественного образования, обеспечение функционирования системы ПФДО детей                                       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63 млн. руб.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796" y="4067820"/>
            <a:ext cx="4267328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Стимулирование культурного разнообразия             </a:t>
            </a: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217 млн. руб.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2794" y="4591039"/>
            <a:ext cx="4202310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субсидий некоммерческим организациям, реализованы 4 проекта                                                   </a:t>
            </a: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2 млн. руб.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796" y="5466469"/>
            <a:ext cx="4267328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Развитие библиотечного дела             </a:t>
            </a: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47 млн. руб.</a:t>
            </a: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gray">
          <a:xfrm>
            <a:off x="4724720" y="5432900"/>
            <a:ext cx="255197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85896" y="4694291"/>
            <a:ext cx="2590799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Департамента культуры и спорта  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26 млн. руб.</a:t>
            </a: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Line 8"/>
          <p:cNvSpPr>
            <a:spLocks noChangeShapeType="1"/>
          </p:cNvSpPr>
          <p:nvPr/>
        </p:nvSpPr>
        <p:spPr bwMode="gray">
          <a:xfrm>
            <a:off x="4763543" y="6615963"/>
            <a:ext cx="255197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24719" y="5443390"/>
            <a:ext cx="2590799" cy="138373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МКУ «Управление по обеспечению деятельности учреждений культуры и спорта»    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65 млн. руб.</a:t>
            </a: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Line 8"/>
          <p:cNvSpPr>
            <a:spLocks noChangeShapeType="1"/>
          </p:cNvSpPr>
          <p:nvPr/>
        </p:nvSpPr>
        <p:spPr bwMode="gray">
          <a:xfrm>
            <a:off x="7483078" y="3856039"/>
            <a:ext cx="3020892" cy="10444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429094" y="2898270"/>
            <a:ext cx="3098541" cy="1168295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Основное мероприятие «Укрепление материально-технической базы учреждений культуры»      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9 млн. руб.</a:t>
            </a: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Line 8"/>
          <p:cNvSpPr>
            <a:spLocks noChangeShapeType="1"/>
          </p:cNvSpPr>
          <p:nvPr/>
        </p:nvSpPr>
        <p:spPr bwMode="gray">
          <a:xfrm>
            <a:off x="7552849" y="4834645"/>
            <a:ext cx="2923558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465358" y="4006259"/>
            <a:ext cx="3098540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Модернизация материально-технической базы детских школ искусств             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0,5 млн. руб.</a:t>
            </a: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 descr="C:\Users\gaidenraihan\Desktop\культ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60" y="5134315"/>
            <a:ext cx="1474528" cy="14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5815470" y="4354391"/>
            <a:ext cx="1650015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91 млн.руб.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77998" y="2812688"/>
            <a:ext cx="1905000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329 млн.руб.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868912" y="2531335"/>
            <a:ext cx="1674044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 млн.руб.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619316" y="89968"/>
            <a:ext cx="2013625" cy="369332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430 млн.руб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47" name="Группа 46"/>
          <p:cNvGrpSpPr/>
          <p:nvPr/>
        </p:nvGrpSpPr>
        <p:grpSpPr>
          <a:xfrm>
            <a:off x="8292279" y="46037"/>
            <a:ext cx="2276826" cy="1652722"/>
            <a:chOff x="6904951" y="511887"/>
            <a:chExt cx="1947220" cy="1499319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6904951" y="894369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 показателей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58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511887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9627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12759" y="5962650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2050" name="Picture 2" descr="C:\Users\gaidenraihan\Desktop\гт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" y="5553746"/>
            <a:ext cx="2047038" cy="150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Группа 78"/>
          <p:cNvGrpSpPr/>
          <p:nvPr/>
        </p:nvGrpSpPr>
        <p:grpSpPr>
          <a:xfrm>
            <a:off x="357173" y="2356900"/>
            <a:ext cx="4115618" cy="3607881"/>
            <a:chOff x="-3" y="2101895"/>
            <a:chExt cx="4024325" cy="3513314"/>
          </a:xfrm>
        </p:grpSpPr>
        <p:sp>
          <p:nvSpPr>
            <p:cNvPr id="80" name="直角三角形 16"/>
            <p:cNvSpPr/>
            <p:nvPr/>
          </p:nvSpPr>
          <p:spPr>
            <a:xfrm rot="20431873">
              <a:off x="1746803" y="4682949"/>
              <a:ext cx="1814499" cy="932260"/>
            </a:xfrm>
            <a:custGeom>
              <a:avLst/>
              <a:gdLst>
                <a:gd name="connsiteX0" fmla="*/ 0 w 2278743"/>
                <a:gd name="connsiteY0" fmla="*/ 1008740 h 1008740"/>
                <a:gd name="connsiteX1" fmla="*/ 0 w 2278743"/>
                <a:gd name="connsiteY1" fmla="*/ 0 h 1008740"/>
                <a:gd name="connsiteX2" fmla="*/ 2278743 w 2278743"/>
                <a:gd name="connsiteY2" fmla="*/ 1008740 h 1008740"/>
                <a:gd name="connsiteX3" fmla="*/ 0 w 2278743"/>
                <a:gd name="connsiteY3" fmla="*/ 1008740 h 1008740"/>
                <a:gd name="connsiteX0" fmla="*/ 0 w 2278743"/>
                <a:gd name="connsiteY0" fmla="*/ 703940 h 703940"/>
                <a:gd name="connsiteX1" fmla="*/ 1882140 w 2278743"/>
                <a:gd name="connsiteY1" fmla="*/ 0 h 703940"/>
                <a:gd name="connsiteX2" fmla="*/ 2278743 w 2278743"/>
                <a:gd name="connsiteY2" fmla="*/ 703940 h 703940"/>
                <a:gd name="connsiteX3" fmla="*/ 0 w 2278743"/>
                <a:gd name="connsiteY3" fmla="*/ 703940 h 703940"/>
                <a:gd name="connsiteX0" fmla="*/ 0 w 2408283"/>
                <a:gd name="connsiteY0" fmla="*/ 703940 h 1237340"/>
                <a:gd name="connsiteX1" fmla="*/ 1882140 w 2408283"/>
                <a:gd name="connsiteY1" fmla="*/ 0 h 1237340"/>
                <a:gd name="connsiteX2" fmla="*/ 2408283 w 2408283"/>
                <a:gd name="connsiteY2" fmla="*/ 1237340 h 1237340"/>
                <a:gd name="connsiteX3" fmla="*/ 0 w 2408283"/>
                <a:gd name="connsiteY3" fmla="*/ 703940 h 123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8283" h="1237340">
                  <a:moveTo>
                    <a:pt x="0" y="703940"/>
                  </a:moveTo>
                  <a:lnTo>
                    <a:pt x="1882140" y="0"/>
                  </a:lnTo>
                  <a:lnTo>
                    <a:pt x="2408283" y="1237340"/>
                  </a:lnTo>
                  <a:lnTo>
                    <a:pt x="0" y="703940"/>
                  </a:lnTo>
                  <a:close/>
                </a:path>
              </a:pathLst>
            </a:cu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1" name="矩形 23"/>
            <p:cNvSpPr/>
            <p:nvPr/>
          </p:nvSpPr>
          <p:spPr>
            <a:xfrm>
              <a:off x="-1" y="2293003"/>
              <a:ext cx="3854108" cy="2580809"/>
            </a:xfrm>
            <a:prstGeom prst="rect">
              <a:avLst/>
            </a:prstGeom>
            <a:solidFill>
              <a:srgbClr val="EFF3EA"/>
            </a:solidFill>
            <a:ln w="12700" cap="flat" cmpd="sng" algn="ctr">
              <a:solidFill>
                <a:srgbClr val="1F6E6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2" name="直角三角形 10"/>
            <p:cNvSpPr/>
            <p:nvPr/>
          </p:nvSpPr>
          <p:spPr>
            <a:xfrm flipH="1" flipV="1">
              <a:off x="-3" y="4873810"/>
              <a:ext cx="3854108" cy="459297"/>
            </a:xfrm>
            <a:custGeom>
              <a:avLst/>
              <a:gdLst>
                <a:gd name="connsiteX0" fmla="*/ 0 w 5115340"/>
                <a:gd name="connsiteY0" fmla="*/ 783772 h 783772"/>
                <a:gd name="connsiteX1" fmla="*/ 0 w 5115340"/>
                <a:gd name="connsiteY1" fmla="*/ 0 h 783772"/>
                <a:gd name="connsiteX2" fmla="*/ 5115340 w 5115340"/>
                <a:gd name="connsiteY2" fmla="*/ 783772 h 783772"/>
                <a:gd name="connsiteX3" fmla="*/ 0 w 5115340"/>
                <a:gd name="connsiteY3" fmla="*/ 783772 h 783772"/>
                <a:gd name="connsiteX0" fmla="*/ 0 w 5115340"/>
                <a:gd name="connsiteY0" fmla="*/ 609601 h 609601"/>
                <a:gd name="connsiteX1" fmla="*/ 203200 w 5115340"/>
                <a:gd name="connsiteY1" fmla="*/ 0 h 609601"/>
                <a:gd name="connsiteX2" fmla="*/ 5115340 w 5115340"/>
                <a:gd name="connsiteY2" fmla="*/ 609601 h 609601"/>
                <a:gd name="connsiteX3" fmla="*/ 0 w 5115340"/>
                <a:gd name="connsiteY3" fmla="*/ 609601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5340" h="609601">
                  <a:moveTo>
                    <a:pt x="0" y="609601"/>
                  </a:moveTo>
                  <a:lnTo>
                    <a:pt x="203200" y="0"/>
                  </a:lnTo>
                  <a:lnTo>
                    <a:pt x="5115340" y="609601"/>
                  </a:lnTo>
                  <a:lnTo>
                    <a:pt x="0" y="609601"/>
                  </a:lnTo>
                  <a:close/>
                </a:path>
              </a:pathLst>
            </a:cu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3" name="矩形 25"/>
            <p:cNvSpPr/>
            <p:nvPr/>
          </p:nvSpPr>
          <p:spPr>
            <a:xfrm>
              <a:off x="-1" y="2101895"/>
              <a:ext cx="4024323" cy="398886"/>
            </a:xfrm>
            <a:prstGeom prst="rect">
              <a:avLst/>
            </a:pr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4" name="直角三角形 26"/>
            <p:cNvSpPr/>
            <p:nvPr/>
          </p:nvSpPr>
          <p:spPr>
            <a:xfrm flipV="1">
              <a:off x="3854094" y="2498524"/>
              <a:ext cx="170217" cy="209646"/>
            </a:xfrm>
            <a:prstGeom prst="rtTriangle">
              <a:avLst/>
            </a:pr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351185" y="-185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 ориентированный бюджет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88306" y="752942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«Развитие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физической культуры и спорта в Нефтеюганском районе                          на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2019-2024 годы и на период до 2030 года»</a:t>
            </a:r>
          </a:p>
        </p:txBody>
      </p:sp>
      <p:sp>
        <p:nvSpPr>
          <p:cNvPr id="38" name="五边形 37"/>
          <p:cNvSpPr/>
          <p:nvPr/>
        </p:nvSpPr>
        <p:spPr>
          <a:xfrm flipH="1">
            <a:off x="4632111" y="1904869"/>
            <a:ext cx="4811241" cy="61955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198" tIns="45098" rIns="90198" bIns="450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五边形 38"/>
          <p:cNvSpPr/>
          <p:nvPr/>
        </p:nvSpPr>
        <p:spPr>
          <a:xfrm flipH="1">
            <a:off x="4632109" y="2701555"/>
            <a:ext cx="4811240" cy="61955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198" tIns="45098" rIns="90198" bIns="450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五边形 41"/>
          <p:cNvSpPr/>
          <p:nvPr/>
        </p:nvSpPr>
        <p:spPr>
          <a:xfrm flipH="1">
            <a:off x="4632107" y="3460492"/>
            <a:ext cx="4811239" cy="700350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198" tIns="45098" rIns="90198" bIns="450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五边形 42"/>
          <p:cNvSpPr/>
          <p:nvPr/>
        </p:nvSpPr>
        <p:spPr>
          <a:xfrm flipH="1">
            <a:off x="4632109" y="4237037"/>
            <a:ext cx="4811238" cy="61955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198" tIns="45098" rIns="90198" bIns="450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五边形 43"/>
          <p:cNvSpPr/>
          <p:nvPr/>
        </p:nvSpPr>
        <p:spPr>
          <a:xfrm flipH="1">
            <a:off x="4632337" y="5044698"/>
            <a:ext cx="4811238" cy="61955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198" tIns="45098" rIns="90198" bIns="450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五边形 44"/>
          <p:cNvSpPr/>
          <p:nvPr/>
        </p:nvSpPr>
        <p:spPr>
          <a:xfrm flipH="1">
            <a:off x="4632108" y="5774396"/>
            <a:ext cx="4811242" cy="61955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198" tIns="45098" rIns="90198" bIns="450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5836" y="2706315"/>
            <a:ext cx="3567351" cy="2553289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Развитие детско-юношеского спорта         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77,1 млн. руб.</a:t>
            </a:r>
          </a:p>
          <a:p>
            <a:pPr marL="281892" indent="-281892">
              <a:buFont typeface="Wingdings" pitchFamily="2" charset="2"/>
              <a:buChar char="Ø"/>
            </a:pP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отраслью физической культуры и спорта   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0,1 мл. руб.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Развитие массовой физической культуры и спорта, школьного спорта              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107,5 млн. 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34777" y="1917200"/>
            <a:ext cx="4349857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Доля населения, систематически занимающегося физической культурой и спортом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44,7 %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996751" y="2749764"/>
            <a:ext cx="4573805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Всего жителям было присвоено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696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знаков отличия, из них: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470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золото,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210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серебро,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бронза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996751" y="3461429"/>
            <a:ext cx="4573805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67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спортивно-массовых мероприятий, в числе которых Всероссийское мероприятие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«Лыжня России – 2020»</a:t>
            </a: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034776" y="4285256"/>
            <a:ext cx="4573805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Организованы и осуществляют учебно-тренировочный процесс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спортивных секций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034647" y="4985197"/>
            <a:ext cx="4408704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Уровень обеспеченности граждан спортивными сооружениями, исходя из единовременной пропускной способности объектов спорта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50,8 %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888835" y="5831236"/>
            <a:ext cx="4573805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Реализуется проект «Крепкое здоровье – крепкий район»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gaidenraihan\Desktop\физку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8" y="1174748"/>
            <a:ext cx="1480870" cy="927948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512" y="1933058"/>
            <a:ext cx="7016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428" y="2716831"/>
            <a:ext cx="622768" cy="60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777" y="3461373"/>
            <a:ext cx="686203" cy="64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9408" y="4288996"/>
            <a:ext cx="735013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33" y="5099896"/>
            <a:ext cx="652463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557" y="5851369"/>
            <a:ext cx="585787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8241506" y="198439"/>
            <a:ext cx="2340663" cy="1652722"/>
            <a:chOff x="8241506" y="198437"/>
            <a:chExt cx="2340663" cy="1652721"/>
          </a:xfrm>
        </p:grpSpPr>
        <p:sp>
          <p:nvSpPr>
            <p:cNvPr id="48" name="TextBox 47"/>
            <p:cNvSpPr txBox="1"/>
            <p:nvPr/>
          </p:nvSpPr>
          <p:spPr>
            <a:xfrm>
              <a:off x="8568544" y="242362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185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8241506" y="198437"/>
              <a:ext cx="2276827" cy="1652721"/>
              <a:chOff x="6904951" y="511887"/>
              <a:chExt cx="1947220" cy="1499319"/>
            </a:xfrm>
          </p:grpSpPr>
          <p:sp>
            <p:nvSpPr>
              <p:cNvPr id="51" name="Прямоугольник 50"/>
              <p:cNvSpPr/>
              <p:nvPr/>
            </p:nvSpPr>
            <p:spPr>
              <a:xfrm>
                <a:off x="6904951" y="894369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 показателей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86 %</a:t>
                </a:r>
              </a:p>
            </p:txBody>
          </p:sp>
          <p:pic>
            <p:nvPicPr>
              <p:cNvPr id="52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511887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461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12759" y="5962650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257430" y="-10624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 ориентированный бюджет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73077" y="690000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«Социальная поддержка жителей Нефтеюганского района на 2019-2024 годы                   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ltGray">
          <a:xfrm rot="5400000">
            <a:off x="-1572768" y="3079120"/>
            <a:ext cx="4053568" cy="242437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solidFill>
            <a:srgbClr val="B0D8B7"/>
          </a:solidFill>
          <a:ln>
            <a:noFill/>
          </a:ln>
          <a:effectLst/>
          <a:extLst/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8" name="Group 9"/>
          <p:cNvGrpSpPr>
            <a:grpSpLocks/>
          </p:cNvGrpSpPr>
          <p:nvPr/>
        </p:nvGrpSpPr>
        <p:grpSpPr bwMode="auto">
          <a:xfrm>
            <a:off x="545312" y="2057105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50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9"/>
          <p:cNvGrpSpPr>
            <a:grpSpLocks/>
          </p:cNvGrpSpPr>
          <p:nvPr/>
        </p:nvGrpSpPr>
        <p:grpSpPr bwMode="auto">
          <a:xfrm>
            <a:off x="999253" y="2684335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57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9"/>
          <p:cNvGrpSpPr>
            <a:grpSpLocks/>
          </p:cNvGrpSpPr>
          <p:nvPr/>
        </p:nvGrpSpPr>
        <p:grpSpPr bwMode="auto">
          <a:xfrm>
            <a:off x="1348666" y="4067111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69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Group 9"/>
          <p:cNvGrpSpPr>
            <a:grpSpLocks/>
          </p:cNvGrpSpPr>
          <p:nvPr/>
        </p:nvGrpSpPr>
        <p:grpSpPr bwMode="auto">
          <a:xfrm>
            <a:off x="556405" y="5844289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89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Group 9"/>
          <p:cNvGrpSpPr>
            <a:grpSpLocks/>
          </p:cNvGrpSpPr>
          <p:nvPr/>
        </p:nvGrpSpPr>
        <p:grpSpPr bwMode="auto">
          <a:xfrm>
            <a:off x="987584" y="5280229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96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Group 9"/>
          <p:cNvGrpSpPr>
            <a:grpSpLocks/>
          </p:cNvGrpSpPr>
          <p:nvPr/>
        </p:nvGrpSpPr>
        <p:grpSpPr bwMode="auto">
          <a:xfrm>
            <a:off x="1297022" y="3369460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103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7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09" name="文本框 34"/>
          <p:cNvSpPr txBox="1"/>
          <p:nvPr/>
        </p:nvSpPr>
        <p:spPr>
          <a:xfrm>
            <a:off x="998393" y="1962879"/>
            <a:ext cx="5462438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Произведены ежемесячные выплаты на обеспечение детей – сирот и детей, оставшихся без попечения родителей: содержание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179 человек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на проезд 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142 человек</a:t>
            </a:r>
          </a:p>
        </p:txBody>
      </p:sp>
      <p:sp>
        <p:nvSpPr>
          <p:cNvPr id="110" name="文本框 34"/>
          <p:cNvSpPr txBox="1"/>
          <p:nvPr/>
        </p:nvSpPr>
        <p:spPr>
          <a:xfrm>
            <a:off x="1409468" y="2723595"/>
            <a:ext cx="4983936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Выплата единовременного пособия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выпускникам по окончанию школы</a:t>
            </a:r>
            <a:endParaRPr lang="ru-RU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34"/>
          <p:cNvSpPr txBox="1"/>
          <p:nvPr/>
        </p:nvSpPr>
        <p:spPr>
          <a:xfrm>
            <a:off x="1338497" y="5542677"/>
            <a:ext cx="4791050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Возмещены расходы по оздоровлению детей  </a:t>
            </a: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получателям </a:t>
            </a:r>
          </a:p>
        </p:txBody>
      </p:sp>
      <p:sp>
        <p:nvSpPr>
          <p:cNvPr id="112" name="文本框 34"/>
          <p:cNvSpPr txBox="1"/>
          <p:nvPr/>
        </p:nvSpPr>
        <p:spPr>
          <a:xfrm>
            <a:off x="944959" y="6062911"/>
            <a:ext cx="5372274" cy="30652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 воспитание в семьи граждан передано</a:t>
            </a:r>
            <a:r>
              <a:rPr 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детей </a:t>
            </a:r>
          </a:p>
        </p:txBody>
      </p:sp>
      <p:sp>
        <p:nvSpPr>
          <p:cNvPr id="113" name="文本框 34"/>
          <p:cNvSpPr txBox="1"/>
          <p:nvPr/>
        </p:nvSpPr>
        <p:spPr>
          <a:xfrm>
            <a:off x="1559589" y="4793823"/>
            <a:ext cx="5283474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Заключено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муниципальных контрактов на приобретение </a:t>
            </a:r>
            <a:r>
              <a:rPr 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жилых помещений в сп. Сингапай, сп.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Чеускино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гп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Пойковском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34"/>
          <p:cNvSpPr txBox="1"/>
          <p:nvPr/>
        </p:nvSpPr>
        <p:spPr>
          <a:xfrm>
            <a:off x="1688145" y="4080493"/>
            <a:ext cx="4774891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Произведены выплаты ежемесячного вознаграждения приемным родителям. Всего получателей –                   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 человек</a:t>
            </a:r>
          </a:p>
        </p:txBody>
      </p:sp>
      <p:grpSp>
        <p:nvGrpSpPr>
          <p:cNvPr id="115" name="Group 9"/>
          <p:cNvGrpSpPr>
            <a:grpSpLocks/>
          </p:cNvGrpSpPr>
          <p:nvPr/>
        </p:nvGrpSpPr>
        <p:grpSpPr bwMode="auto">
          <a:xfrm>
            <a:off x="1247202" y="4681865"/>
            <a:ext cx="381000" cy="537400"/>
            <a:chOff x="2078" y="1322"/>
            <a:chExt cx="1615" cy="2278"/>
          </a:xfrm>
          <a:solidFill>
            <a:srgbClr val="1A806D"/>
          </a:solidFill>
        </p:grpSpPr>
        <p:sp>
          <p:nvSpPr>
            <p:cNvPr id="116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2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3"/>
            <p:cNvSpPr>
              <a:spLocks noChangeArrowheads="1"/>
            </p:cNvSpPr>
            <p:nvPr/>
          </p:nvSpPr>
          <p:spPr bwMode="gray">
            <a:xfrm>
              <a:off x="2254" y="1322"/>
              <a:ext cx="1101" cy="220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14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Oval 15"/>
            <p:cNvSpPr>
              <a:spLocks noChangeArrowheads="1"/>
            </p:cNvSpPr>
            <p:nvPr/>
          </p:nvSpPr>
          <p:spPr bwMode="gray">
            <a:xfrm>
              <a:off x="2337" y="1376"/>
              <a:ext cx="1096" cy="2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22" name="文本框 34"/>
          <p:cNvSpPr txBox="1"/>
          <p:nvPr/>
        </p:nvSpPr>
        <p:spPr>
          <a:xfrm>
            <a:off x="1666233" y="3292931"/>
            <a:ext cx="5040743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Предоставлена единовременная выплата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гражданам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страдающим хронической почечной недостаточностью и нуждающихся в процедуре программного гемодиализа</a:t>
            </a:r>
            <a:endParaRPr lang="ru-RU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Picture 14" descr="https://im0-tub-ru.yandex.net/i?id=199218ba9fbf68a6da427b70c5b302da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71" y="3309457"/>
            <a:ext cx="1060982" cy="133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" name="TextBox 147"/>
          <p:cNvSpPr txBox="1"/>
          <p:nvPr/>
        </p:nvSpPr>
        <p:spPr>
          <a:xfrm>
            <a:off x="7158890" y="3932269"/>
            <a:ext cx="3276599" cy="230832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0198" tIns="45098" rIns="90198" bIns="45098" rtlCol="0">
            <a:spAutoFit/>
          </a:bodyPr>
          <a:lstStyle/>
          <a:p>
            <a:pPr algn="ctr" defTabSz="902037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АНО «Центр социальной помощи «Дарина»</a:t>
            </a:r>
          </a:p>
          <a:p>
            <a:pPr algn="ctr" defTabSz="902037">
              <a:defRPr/>
            </a:pPr>
            <a:r>
              <a:rPr lang="ru-RU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лиц, желающих принять на воспитание в свою семью ребенка, оставшегося без попечения родителей</a:t>
            </a:r>
          </a:p>
          <a:p>
            <a:pPr algn="ctr" defTabSz="902037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свидетельств</a:t>
            </a:r>
          </a:p>
          <a:p>
            <a:pPr algn="ctr" defTabSz="902037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 прохождении подготовки </a:t>
            </a:r>
          </a:p>
          <a:p>
            <a:pPr algn="just" defTabSz="902037">
              <a:defRPr/>
            </a:pPr>
            <a:endParaRPr lang="ru-RU" sz="1600" b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333" y="3180842"/>
            <a:ext cx="916047" cy="66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gaidenraihan\Desktop\Картинки к слайдам\0a876313-f180-4fbd-b19d-6b0c4de2f79d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723" y="1822334"/>
            <a:ext cx="1354245" cy="135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Группа 82"/>
          <p:cNvGrpSpPr/>
          <p:nvPr/>
        </p:nvGrpSpPr>
        <p:grpSpPr>
          <a:xfrm>
            <a:off x="8263043" y="46037"/>
            <a:ext cx="2340663" cy="1652722"/>
            <a:chOff x="8241506" y="198437"/>
            <a:chExt cx="2340663" cy="1652721"/>
          </a:xfrm>
        </p:grpSpPr>
        <p:sp>
          <p:nvSpPr>
            <p:cNvPr id="84" name="TextBox 83"/>
            <p:cNvSpPr txBox="1"/>
            <p:nvPr/>
          </p:nvSpPr>
          <p:spPr>
            <a:xfrm>
              <a:off x="8568544" y="242362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85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grpSp>
          <p:nvGrpSpPr>
            <p:cNvPr id="124" name="Группа 123"/>
            <p:cNvGrpSpPr/>
            <p:nvPr/>
          </p:nvGrpSpPr>
          <p:grpSpPr>
            <a:xfrm>
              <a:off x="8241506" y="198437"/>
              <a:ext cx="2276827" cy="1652721"/>
              <a:chOff x="6904951" y="511887"/>
              <a:chExt cx="1947220" cy="1499319"/>
            </a:xfrm>
          </p:grpSpPr>
          <p:sp>
            <p:nvSpPr>
              <p:cNvPr id="125" name="Прямоугольник 124"/>
              <p:cNvSpPr/>
              <p:nvPr/>
            </p:nvSpPr>
            <p:spPr>
              <a:xfrm>
                <a:off x="6904951" y="894369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 показателя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75 %</a:t>
                </a:r>
              </a:p>
            </p:txBody>
          </p:sp>
          <p:pic>
            <p:nvPicPr>
              <p:cNvPr id="126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511887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4444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gaidenraihan\Desktop\Картинки к слайдам\img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37" y="435037"/>
            <a:ext cx="2732963" cy="204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12759" y="6436695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231235" y="-10624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 ориентированный бюджет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023890" y="722907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«Доступная среда Нефтеюганского района на 2019-2024 годы                                 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" name="图片 74">
            <a:extLst>
              <a:ext uri="{FF2B5EF4-FFF2-40B4-BE49-F238E27FC236}">
                <a16:creationId xmlns:a16="http://schemas.microsoft.com/office/drawing/2014/main" xmlns="" id="{6DB5A0EA-099A-4DF8-BBFC-DB9891388E1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4587" y="1671905"/>
            <a:ext cx="8398542" cy="17322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8D935784-D565-469D-8B8B-78CE23CD7BA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39" y="3015080"/>
            <a:ext cx="7744281" cy="16859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654" y="2150210"/>
            <a:ext cx="942293" cy="775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gaidenraihan\Desktop\Картинки к слайдам\i (1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518" y="3506875"/>
            <a:ext cx="702134" cy="70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23629" y="2060905"/>
            <a:ext cx="5685195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условий инвалидам для беспрепятственного доступа к объектам социальной инфраструктуры посредством проведения комплекса мероприятий по дооборудованию и адаптации объектов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1,1 млн. руб.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976929" y="3450713"/>
            <a:ext cx="5138985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доступности предоставляемых инвалидам услуг с учетом имеющихся у них нарушений     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0,1 млн. руб.</a:t>
            </a:r>
          </a:p>
        </p:txBody>
      </p:sp>
      <p:sp>
        <p:nvSpPr>
          <p:cNvPr id="125" name="Line 8"/>
          <p:cNvSpPr>
            <a:spLocks noChangeShapeType="1"/>
          </p:cNvSpPr>
          <p:nvPr/>
        </p:nvSpPr>
        <p:spPr bwMode="gray">
          <a:xfrm flipH="1">
            <a:off x="240509" y="4699444"/>
            <a:ext cx="2514600" cy="14854"/>
          </a:xfrm>
          <a:prstGeom prst="line">
            <a:avLst/>
          </a:prstGeom>
          <a:noFill/>
          <a:ln w="25400">
            <a:solidFill>
              <a:srgbClr val="1F6E6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6" name="Line 8"/>
          <p:cNvSpPr>
            <a:spLocks noChangeShapeType="1"/>
          </p:cNvSpPr>
          <p:nvPr/>
        </p:nvSpPr>
        <p:spPr bwMode="gray">
          <a:xfrm flipH="1">
            <a:off x="249863" y="5532436"/>
            <a:ext cx="3240949" cy="0"/>
          </a:xfrm>
          <a:prstGeom prst="line">
            <a:avLst/>
          </a:prstGeom>
          <a:noFill/>
          <a:ln w="25400">
            <a:solidFill>
              <a:srgbClr val="1F6E6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7" name="Line 8"/>
          <p:cNvSpPr>
            <a:spLocks noChangeShapeType="1"/>
          </p:cNvSpPr>
          <p:nvPr/>
        </p:nvSpPr>
        <p:spPr bwMode="gray">
          <a:xfrm flipH="1">
            <a:off x="7208009" y="5608637"/>
            <a:ext cx="3240949" cy="0"/>
          </a:xfrm>
          <a:prstGeom prst="line">
            <a:avLst/>
          </a:prstGeom>
          <a:noFill/>
          <a:ln w="25400">
            <a:solidFill>
              <a:srgbClr val="1F6E6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8" name="Line 8"/>
          <p:cNvSpPr>
            <a:spLocks noChangeShapeType="1"/>
          </p:cNvSpPr>
          <p:nvPr/>
        </p:nvSpPr>
        <p:spPr bwMode="gray">
          <a:xfrm flipH="1" flipV="1">
            <a:off x="6031833" y="6493345"/>
            <a:ext cx="2576293" cy="10595"/>
          </a:xfrm>
          <a:prstGeom prst="line">
            <a:avLst/>
          </a:prstGeom>
          <a:noFill/>
          <a:ln w="25400">
            <a:solidFill>
              <a:srgbClr val="1F6E6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9" name="Line 8"/>
          <p:cNvSpPr>
            <a:spLocks noChangeShapeType="1"/>
          </p:cNvSpPr>
          <p:nvPr/>
        </p:nvSpPr>
        <p:spPr bwMode="gray">
          <a:xfrm flipH="1">
            <a:off x="271410" y="6736144"/>
            <a:ext cx="4769699" cy="0"/>
          </a:xfrm>
          <a:prstGeom prst="line">
            <a:avLst/>
          </a:prstGeom>
          <a:noFill/>
          <a:ln w="25400">
            <a:solidFill>
              <a:srgbClr val="1F6E6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906" y="3745382"/>
            <a:ext cx="2954610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Уровень доступности для инвалидов объектов социальной, транспортной инфраструктуры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75,8%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1408" y="4793823"/>
            <a:ext cx="3427174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мероприятий в онлайн-режиме для инвалидов и лиц с ОВЗ с общим охватом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3048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просмотров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400" y="5773908"/>
            <a:ext cx="4876800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Доля общеобразовательных организаций, в которых создана универсальная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безбарьерная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среда для инклюзивного образования детей-инвалидов, в общем количестве общеобразовательных организаций 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34,5 %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7527" y="4686103"/>
            <a:ext cx="3626268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педагогов прошли курсы повышения квалификации по направлению «Коррекционно-развивающая деятельность»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31709" y="5773901"/>
            <a:ext cx="2652492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Доля людей с ОВЗ, занимающихся спортом </a:t>
            </a:r>
          </a:p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16,9 %</a:t>
            </a:r>
          </a:p>
        </p:txBody>
      </p:sp>
      <p:pic>
        <p:nvPicPr>
          <p:cNvPr id="2052" name="Picture 4" descr="C:\Users\gaidenraihan\Desktop\Картинки к слайдам\доступная-среда-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872" y="4424478"/>
            <a:ext cx="2749550" cy="134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025" y="2039589"/>
            <a:ext cx="1107471" cy="673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8317709" y="145917"/>
            <a:ext cx="2340663" cy="1652722"/>
            <a:chOff x="8241506" y="198437"/>
            <a:chExt cx="2340663" cy="1652721"/>
          </a:xfrm>
        </p:grpSpPr>
        <p:sp>
          <p:nvSpPr>
            <p:cNvPr id="36" name="TextBox 35"/>
            <p:cNvSpPr txBox="1"/>
            <p:nvPr/>
          </p:nvSpPr>
          <p:spPr>
            <a:xfrm>
              <a:off x="8568544" y="242362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8241506" y="198437"/>
              <a:ext cx="2276827" cy="1652721"/>
              <a:chOff x="6904951" y="511887"/>
              <a:chExt cx="1947220" cy="1499319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6904951" y="894369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 показателя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97 %</a:t>
                </a:r>
              </a:p>
            </p:txBody>
          </p:sp>
          <p:pic>
            <p:nvPicPr>
              <p:cNvPr id="39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511887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4607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6465081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16834" y="-10624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Новый уровень жизни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88306" y="722907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«Обеспечение  экологической безопасности в Нефтеюганском районе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Oval 128"/>
          <p:cNvSpPr>
            <a:spLocks noChangeAspect="1"/>
          </p:cNvSpPr>
          <p:nvPr/>
        </p:nvSpPr>
        <p:spPr>
          <a:xfrm>
            <a:off x="364193" y="3316870"/>
            <a:ext cx="1452658" cy="1452658"/>
          </a:xfrm>
          <a:prstGeom prst="ellipse">
            <a:avLst/>
          </a:prstGeom>
          <a:solidFill>
            <a:srgbClr val="3D9FAC">
              <a:alpha val="8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0198" tIns="45098" rIns="90198" bIns="45098" rtlCol="0" anchor="ctr"/>
          <a:lstStyle/>
          <a:p>
            <a:pPr algn="ctr" defTabSz="902037">
              <a:defRPr/>
            </a:pPr>
            <a:endParaRPr lang="en-US" sz="1300" b="1" kern="0" dirty="0">
              <a:solidFill>
                <a:sysClr val="window" lastClr="FFFFFF"/>
              </a:solidFill>
              <a:latin typeface="Arial"/>
            </a:endParaRPr>
          </a:p>
        </p:txBody>
      </p:sp>
      <p:grpSp>
        <p:nvGrpSpPr>
          <p:cNvPr id="176" name="Group 154"/>
          <p:cNvGrpSpPr/>
          <p:nvPr/>
        </p:nvGrpSpPr>
        <p:grpSpPr>
          <a:xfrm>
            <a:off x="836046" y="3655657"/>
            <a:ext cx="508953" cy="775327"/>
            <a:chOff x="-938213" y="903288"/>
            <a:chExt cx="1765301" cy="2689225"/>
          </a:xfrm>
          <a:solidFill>
            <a:sysClr val="window" lastClr="FFFFFF"/>
          </a:solidFill>
        </p:grpSpPr>
        <p:sp>
          <p:nvSpPr>
            <p:cNvPr id="177" name="Freeform 17"/>
            <p:cNvSpPr>
              <a:spLocks noEditPoints="1"/>
            </p:cNvSpPr>
            <p:nvPr/>
          </p:nvSpPr>
          <p:spPr bwMode="auto">
            <a:xfrm>
              <a:off x="-409575" y="3113088"/>
              <a:ext cx="708025" cy="479425"/>
            </a:xfrm>
            <a:custGeom>
              <a:avLst/>
              <a:gdLst/>
              <a:ahLst/>
              <a:cxnLst>
                <a:cxn ang="0">
                  <a:pos x="176" y="2"/>
                </a:cxn>
                <a:cxn ang="0">
                  <a:pos x="13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6" y="102"/>
                </a:cxn>
                <a:cxn ang="0">
                  <a:pos x="48" y="102"/>
                </a:cxn>
                <a:cxn ang="0">
                  <a:pos x="65" y="122"/>
                </a:cxn>
                <a:cxn ang="0">
                  <a:pos x="77" y="127"/>
                </a:cxn>
                <a:cxn ang="0">
                  <a:pos x="111" y="127"/>
                </a:cxn>
                <a:cxn ang="0">
                  <a:pos x="123" y="122"/>
                </a:cxn>
                <a:cxn ang="0">
                  <a:pos x="140" y="102"/>
                </a:cxn>
                <a:cxn ang="0">
                  <a:pos x="172" y="102"/>
                </a:cxn>
                <a:cxn ang="0">
                  <a:pos x="188" y="86"/>
                </a:cxn>
                <a:cxn ang="0">
                  <a:pos x="188" y="0"/>
                </a:cxn>
                <a:cxn ang="0">
                  <a:pos x="186" y="1"/>
                </a:cxn>
                <a:cxn ang="0">
                  <a:pos x="176" y="2"/>
                </a:cxn>
                <a:cxn ang="0">
                  <a:pos x="176" y="2"/>
                </a:cxn>
                <a:cxn ang="0">
                  <a:pos x="176" y="2"/>
                </a:cxn>
              </a:cxnLst>
              <a:rect l="0" t="0" r="r" b="b"/>
              <a:pathLst>
                <a:path w="188" h="127">
                  <a:moveTo>
                    <a:pt x="176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0" y="2"/>
                    <a:pt x="6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7" y="102"/>
                    <a:pt x="16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8" y="125"/>
                    <a:pt x="72" y="127"/>
                    <a:pt x="77" y="127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6" y="127"/>
                    <a:pt x="120" y="125"/>
                    <a:pt x="123" y="12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81" y="102"/>
                    <a:pt x="188" y="95"/>
                    <a:pt x="188" y="86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82" y="2"/>
                    <a:pt x="179" y="2"/>
                    <a:pt x="176" y="2"/>
                  </a:cubicBezTo>
                  <a:close/>
                  <a:moveTo>
                    <a:pt x="176" y="2"/>
                  </a:moveTo>
                  <a:cubicBezTo>
                    <a:pt x="176" y="2"/>
                    <a:pt x="176" y="2"/>
                    <a:pt x="17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8" name="Freeform 18"/>
            <p:cNvSpPr>
              <a:spLocks noEditPoints="1"/>
            </p:cNvSpPr>
            <p:nvPr/>
          </p:nvSpPr>
          <p:spPr bwMode="auto">
            <a:xfrm>
              <a:off x="-938213" y="903288"/>
              <a:ext cx="1765301" cy="2132013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0" y="230"/>
                </a:cxn>
                <a:cxn ang="0">
                  <a:pos x="74" y="421"/>
                </a:cxn>
                <a:cxn ang="0">
                  <a:pos x="76" y="424"/>
                </a:cxn>
                <a:cxn ang="0">
                  <a:pos x="134" y="548"/>
                </a:cxn>
                <a:cxn ang="0">
                  <a:pos x="153" y="566"/>
                </a:cxn>
                <a:cxn ang="0">
                  <a:pos x="215" y="566"/>
                </a:cxn>
                <a:cxn ang="0">
                  <a:pos x="237" y="500"/>
                </a:cxn>
                <a:cxn ang="0">
                  <a:pos x="270" y="404"/>
                </a:cxn>
                <a:cxn ang="0">
                  <a:pos x="261" y="400"/>
                </a:cxn>
                <a:cxn ang="0">
                  <a:pos x="145" y="273"/>
                </a:cxn>
                <a:cxn ang="0">
                  <a:pos x="176" y="196"/>
                </a:cxn>
                <a:cxn ang="0">
                  <a:pos x="201" y="134"/>
                </a:cxn>
                <a:cxn ang="0">
                  <a:pos x="198" y="106"/>
                </a:cxn>
                <a:cxn ang="0">
                  <a:pos x="219" y="125"/>
                </a:cxn>
                <a:cxn ang="0">
                  <a:pos x="235" y="140"/>
                </a:cxn>
                <a:cxn ang="0">
                  <a:pos x="304" y="360"/>
                </a:cxn>
                <a:cxn ang="0">
                  <a:pos x="292" y="373"/>
                </a:cxn>
                <a:cxn ang="0">
                  <a:pos x="292" y="375"/>
                </a:cxn>
                <a:cxn ang="0">
                  <a:pos x="257" y="508"/>
                </a:cxn>
                <a:cxn ang="0">
                  <a:pos x="236" y="566"/>
                </a:cxn>
                <a:cxn ang="0">
                  <a:pos x="323" y="565"/>
                </a:cxn>
                <a:cxn ang="0">
                  <a:pos x="335" y="548"/>
                </a:cxn>
                <a:cxn ang="0">
                  <a:pos x="393" y="424"/>
                </a:cxn>
                <a:cxn ang="0">
                  <a:pos x="395" y="421"/>
                </a:cxn>
                <a:cxn ang="0">
                  <a:pos x="396" y="419"/>
                </a:cxn>
                <a:cxn ang="0">
                  <a:pos x="468" y="23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34" y="0"/>
                </a:cxn>
              </a:cxnLst>
              <a:rect l="0" t="0" r="r" b="b"/>
              <a:pathLst>
                <a:path w="468" h="566">
                  <a:moveTo>
                    <a:pt x="234" y="0"/>
                  </a:moveTo>
                  <a:cubicBezTo>
                    <a:pt x="105" y="0"/>
                    <a:pt x="0" y="103"/>
                    <a:pt x="0" y="230"/>
                  </a:cubicBezTo>
                  <a:cubicBezTo>
                    <a:pt x="0" y="295"/>
                    <a:pt x="28" y="367"/>
                    <a:pt x="74" y="421"/>
                  </a:cubicBezTo>
                  <a:cubicBezTo>
                    <a:pt x="76" y="424"/>
                    <a:pt x="76" y="424"/>
                    <a:pt x="76" y="424"/>
                  </a:cubicBezTo>
                  <a:cubicBezTo>
                    <a:pt x="82" y="432"/>
                    <a:pt x="134" y="500"/>
                    <a:pt x="134" y="548"/>
                  </a:cubicBezTo>
                  <a:cubicBezTo>
                    <a:pt x="134" y="558"/>
                    <a:pt x="142" y="566"/>
                    <a:pt x="153" y="566"/>
                  </a:cubicBezTo>
                  <a:cubicBezTo>
                    <a:pt x="215" y="566"/>
                    <a:pt x="215" y="566"/>
                    <a:pt x="215" y="566"/>
                  </a:cubicBezTo>
                  <a:cubicBezTo>
                    <a:pt x="216" y="552"/>
                    <a:pt x="224" y="532"/>
                    <a:pt x="237" y="500"/>
                  </a:cubicBezTo>
                  <a:cubicBezTo>
                    <a:pt x="250" y="470"/>
                    <a:pt x="265" y="434"/>
                    <a:pt x="270" y="404"/>
                  </a:cubicBezTo>
                  <a:cubicBezTo>
                    <a:pt x="261" y="400"/>
                    <a:pt x="261" y="400"/>
                    <a:pt x="261" y="400"/>
                  </a:cubicBezTo>
                  <a:cubicBezTo>
                    <a:pt x="228" y="384"/>
                    <a:pt x="150" y="340"/>
                    <a:pt x="145" y="273"/>
                  </a:cubicBezTo>
                  <a:cubicBezTo>
                    <a:pt x="143" y="242"/>
                    <a:pt x="160" y="218"/>
                    <a:pt x="176" y="196"/>
                  </a:cubicBezTo>
                  <a:cubicBezTo>
                    <a:pt x="190" y="176"/>
                    <a:pt x="204" y="157"/>
                    <a:pt x="201" y="134"/>
                  </a:cubicBezTo>
                  <a:cubicBezTo>
                    <a:pt x="198" y="106"/>
                    <a:pt x="198" y="106"/>
                    <a:pt x="198" y="106"/>
                  </a:cubicBezTo>
                  <a:cubicBezTo>
                    <a:pt x="219" y="125"/>
                    <a:pt x="219" y="125"/>
                    <a:pt x="219" y="125"/>
                  </a:cubicBezTo>
                  <a:cubicBezTo>
                    <a:pt x="224" y="130"/>
                    <a:pt x="229" y="135"/>
                    <a:pt x="235" y="140"/>
                  </a:cubicBezTo>
                  <a:cubicBezTo>
                    <a:pt x="297" y="197"/>
                    <a:pt x="368" y="263"/>
                    <a:pt x="304" y="360"/>
                  </a:cubicBezTo>
                  <a:cubicBezTo>
                    <a:pt x="292" y="373"/>
                    <a:pt x="292" y="373"/>
                    <a:pt x="292" y="373"/>
                  </a:cubicBezTo>
                  <a:cubicBezTo>
                    <a:pt x="292" y="374"/>
                    <a:pt x="292" y="374"/>
                    <a:pt x="292" y="375"/>
                  </a:cubicBezTo>
                  <a:cubicBezTo>
                    <a:pt x="297" y="413"/>
                    <a:pt x="274" y="466"/>
                    <a:pt x="257" y="508"/>
                  </a:cubicBezTo>
                  <a:cubicBezTo>
                    <a:pt x="249" y="525"/>
                    <a:pt x="237" y="556"/>
                    <a:pt x="236" y="566"/>
                  </a:cubicBezTo>
                  <a:cubicBezTo>
                    <a:pt x="323" y="565"/>
                    <a:pt x="323" y="565"/>
                    <a:pt x="323" y="565"/>
                  </a:cubicBezTo>
                  <a:cubicBezTo>
                    <a:pt x="330" y="562"/>
                    <a:pt x="335" y="555"/>
                    <a:pt x="335" y="548"/>
                  </a:cubicBezTo>
                  <a:cubicBezTo>
                    <a:pt x="335" y="505"/>
                    <a:pt x="377" y="444"/>
                    <a:pt x="393" y="424"/>
                  </a:cubicBezTo>
                  <a:cubicBezTo>
                    <a:pt x="394" y="423"/>
                    <a:pt x="395" y="422"/>
                    <a:pt x="395" y="421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441" y="364"/>
                    <a:pt x="468" y="294"/>
                    <a:pt x="468" y="230"/>
                  </a:cubicBezTo>
                  <a:cubicBezTo>
                    <a:pt x="468" y="103"/>
                    <a:pt x="363" y="0"/>
                    <a:pt x="234" y="0"/>
                  </a:cubicBezTo>
                  <a:close/>
                  <a:moveTo>
                    <a:pt x="234" y="0"/>
                  </a:moveTo>
                  <a:cubicBezTo>
                    <a:pt x="234" y="0"/>
                    <a:pt x="234" y="0"/>
                    <a:pt x="23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9" name="Freeform 19"/>
            <p:cNvSpPr>
              <a:spLocks noEditPoints="1"/>
            </p:cNvSpPr>
            <p:nvPr/>
          </p:nvSpPr>
          <p:spPr bwMode="auto">
            <a:xfrm>
              <a:off x="-319088" y="1490663"/>
              <a:ext cx="660400" cy="850900"/>
            </a:xfrm>
            <a:custGeom>
              <a:avLst/>
              <a:gdLst/>
              <a:ahLst/>
              <a:cxnLst>
                <a:cxn ang="0">
                  <a:pos x="64" y="66"/>
                </a:cxn>
                <a:cxn ang="0">
                  <a:pos x="124" y="190"/>
                </a:cxn>
                <a:cxn ang="0">
                  <a:pos x="57" y="0"/>
                </a:cxn>
                <a:cxn ang="0">
                  <a:pos x="29" y="52"/>
                </a:cxn>
                <a:cxn ang="0">
                  <a:pos x="2" y="116"/>
                </a:cxn>
                <a:cxn ang="0">
                  <a:pos x="106" y="225"/>
                </a:cxn>
                <a:cxn ang="0">
                  <a:pos x="108" y="226"/>
                </a:cxn>
                <a:cxn ang="0">
                  <a:pos x="107" y="221"/>
                </a:cxn>
                <a:cxn ang="0">
                  <a:pos x="48" y="79"/>
                </a:cxn>
                <a:cxn ang="0">
                  <a:pos x="46" y="77"/>
                </a:cxn>
                <a:cxn ang="0">
                  <a:pos x="62" y="63"/>
                </a:cxn>
                <a:cxn ang="0">
                  <a:pos x="64" y="66"/>
                </a:cxn>
                <a:cxn ang="0">
                  <a:pos x="64" y="66"/>
                </a:cxn>
                <a:cxn ang="0">
                  <a:pos x="64" y="66"/>
                </a:cxn>
              </a:cxnLst>
              <a:rect l="0" t="0" r="r" b="b"/>
              <a:pathLst>
                <a:path w="175" h="226">
                  <a:moveTo>
                    <a:pt x="64" y="66"/>
                  </a:moveTo>
                  <a:cubicBezTo>
                    <a:pt x="100" y="109"/>
                    <a:pt x="115" y="140"/>
                    <a:pt x="124" y="190"/>
                  </a:cubicBezTo>
                  <a:cubicBezTo>
                    <a:pt x="175" y="109"/>
                    <a:pt x="118" y="56"/>
                    <a:pt x="57" y="0"/>
                  </a:cubicBezTo>
                  <a:cubicBezTo>
                    <a:pt x="52" y="19"/>
                    <a:pt x="40" y="36"/>
                    <a:pt x="29" y="52"/>
                  </a:cubicBezTo>
                  <a:cubicBezTo>
                    <a:pt x="14" y="73"/>
                    <a:pt x="0" y="92"/>
                    <a:pt x="2" y="116"/>
                  </a:cubicBezTo>
                  <a:cubicBezTo>
                    <a:pt x="6" y="173"/>
                    <a:pt x="83" y="214"/>
                    <a:pt x="106" y="225"/>
                  </a:cubicBezTo>
                  <a:cubicBezTo>
                    <a:pt x="108" y="226"/>
                    <a:pt x="108" y="226"/>
                    <a:pt x="108" y="226"/>
                  </a:cubicBezTo>
                  <a:cubicBezTo>
                    <a:pt x="107" y="224"/>
                    <a:pt x="108" y="223"/>
                    <a:pt x="107" y="221"/>
                  </a:cubicBezTo>
                  <a:cubicBezTo>
                    <a:pt x="100" y="157"/>
                    <a:pt x="87" y="127"/>
                    <a:pt x="48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62" y="63"/>
                    <a:pt x="62" y="63"/>
                    <a:pt x="62" y="63"/>
                  </a:cubicBezTo>
                  <a:lnTo>
                    <a:pt x="64" y="66"/>
                  </a:lnTo>
                  <a:close/>
                  <a:moveTo>
                    <a:pt x="64" y="66"/>
                  </a:moveTo>
                  <a:cubicBezTo>
                    <a:pt x="64" y="66"/>
                    <a:pt x="64" y="66"/>
                    <a:pt x="64" y="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14" name="Oval 129"/>
          <p:cNvSpPr>
            <a:spLocks noChangeAspect="1"/>
          </p:cNvSpPr>
          <p:nvPr/>
        </p:nvSpPr>
        <p:spPr>
          <a:xfrm>
            <a:off x="1627528" y="2822212"/>
            <a:ext cx="2093489" cy="2093490"/>
          </a:xfrm>
          <a:prstGeom prst="ellipse">
            <a:avLst/>
          </a:prstGeom>
          <a:solidFill>
            <a:srgbClr val="1A806D">
              <a:alpha val="8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0198" tIns="45098" rIns="90198" bIns="45098" rtlCol="0" anchor="ctr"/>
          <a:lstStyle/>
          <a:p>
            <a:pPr algn="ctr" defTabSz="902037">
              <a:defRPr/>
            </a:pPr>
            <a:endParaRPr lang="en-US" sz="1400" b="1" kern="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215" name="Oval 145"/>
          <p:cNvSpPr>
            <a:spLocks noChangeAspect="1"/>
          </p:cNvSpPr>
          <p:nvPr/>
        </p:nvSpPr>
        <p:spPr>
          <a:xfrm>
            <a:off x="3179445" y="4004764"/>
            <a:ext cx="1487009" cy="1487009"/>
          </a:xfrm>
          <a:prstGeom prst="ellipse">
            <a:avLst/>
          </a:prstGeom>
          <a:solidFill>
            <a:srgbClr val="FEB834">
              <a:alpha val="8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0198" tIns="45098" rIns="90198" bIns="45098" rtlCol="0" anchor="ctr"/>
          <a:lstStyle/>
          <a:p>
            <a:pPr algn="ctr" defTabSz="902037">
              <a:defRPr/>
            </a:pPr>
            <a:endParaRPr lang="en-US" sz="1400" b="1" kern="0" dirty="0">
              <a:solidFill>
                <a:sysClr val="window" lastClr="FFFFFF"/>
              </a:solidFill>
              <a:latin typeface="Arial"/>
            </a:endParaRPr>
          </a:p>
        </p:txBody>
      </p:sp>
      <p:grpSp>
        <p:nvGrpSpPr>
          <p:cNvPr id="216" name="Group 147"/>
          <p:cNvGrpSpPr/>
          <p:nvPr/>
        </p:nvGrpSpPr>
        <p:grpSpPr>
          <a:xfrm>
            <a:off x="2260717" y="3390681"/>
            <a:ext cx="826860" cy="956795"/>
            <a:chOff x="427038" y="271462"/>
            <a:chExt cx="1111250" cy="1285875"/>
          </a:xfrm>
          <a:solidFill>
            <a:sysClr val="window" lastClr="FFFFFF"/>
          </a:solidFill>
        </p:grpSpPr>
        <p:sp>
          <p:nvSpPr>
            <p:cNvPr id="217" name="Freeform 5"/>
            <p:cNvSpPr>
              <a:spLocks noEditPoints="1"/>
            </p:cNvSpPr>
            <p:nvPr/>
          </p:nvSpPr>
          <p:spPr bwMode="auto">
            <a:xfrm>
              <a:off x="700088" y="271462"/>
              <a:ext cx="838200" cy="1285875"/>
            </a:xfrm>
            <a:custGeom>
              <a:avLst/>
              <a:gdLst/>
              <a:ahLst/>
              <a:cxnLst>
                <a:cxn ang="0">
                  <a:pos x="132" y="58"/>
                </a:cxn>
                <a:cxn ang="0">
                  <a:pos x="140" y="73"/>
                </a:cxn>
                <a:cxn ang="0">
                  <a:pos x="141" y="77"/>
                </a:cxn>
                <a:cxn ang="0">
                  <a:pos x="209" y="193"/>
                </a:cxn>
                <a:cxn ang="0">
                  <a:pos x="75" y="327"/>
                </a:cxn>
                <a:cxn ang="0">
                  <a:pos x="52" y="316"/>
                </a:cxn>
                <a:cxn ang="0">
                  <a:pos x="60" y="269"/>
                </a:cxn>
                <a:cxn ang="0">
                  <a:pos x="84" y="251"/>
                </a:cxn>
                <a:cxn ang="0">
                  <a:pos x="118" y="208"/>
                </a:cxn>
                <a:cxn ang="0">
                  <a:pos x="137" y="152"/>
                </a:cxn>
                <a:cxn ang="0">
                  <a:pos x="135" y="90"/>
                </a:cxn>
                <a:cxn ang="0">
                  <a:pos x="111" y="36"/>
                </a:cxn>
                <a:cxn ang="0">
                  <a:pos x="75" y="5"/>
                </a:cxn>
                <a:cxn ang="0">
                  <a:pos x="61" y="1"/>
                </a:cxn>
                <a:cxn ang="0">
                  <a:pos x="56" y="0"/>
                </a:cxn>
                <a:cxn ang="0">
                  <a:pos x="55" y="5"/>
                </a:cxn>
                <a:cxn ang="0">
                  <a:pos x="51" y="17"/>
                </a:cxn>
                <a:cxn ang="0">
                  <a:pos x="34" y="48"/>
                </a:cxn>
                <a:cxn ang="0">
                  <a:pos x="3" y="132"/>
                </a:cxn>
                <a:cxn ang="0">
                  <a:pos x="2" y="180"/>
                </a:cxn>
                <a:cxn ang="0">
                  <a:pos x="10" y="227"/>
                </a:cxn>
                <a:cxn ang="0">
                  <a:pos x="26" y="277"/>
                </a:cxn>
                <a:cxn ang="0">
                  <a:pos x="47" y="243"/>
                </a:cxn>
                <a:cxn ang="0">
                  <a:pos x="59" y="217"/>
                </a:cxn>
                <a:cxn ang="0">
                  <a:pos x="68" y="191"/>
                </a:cxn>
                <a:cxn ang="0">
                  <a:pos x="74" y="166"/>
                </a:cxn>
                <a:cxn ang="0">
                  <a:pos x="76" y="143"/>
                </a:cxn>
                <a:cxn ang="0">
                  <a:pos x="75" y="124"/>
                </a:cxn>
                <a:cxn ang="0">
                  <a:pos x="73" y="109"/>
                </a:cxn>
                <a:cxn ang="0">
                  <a:pos x="70" y="96"/>
                </a:cxn>
                <a:cxn ang="0">
                  <a:pos x="74" y="109"/>
                </a:cxn>
                <a:cxn ang="0">
                  <a:pos x="77" y="123"/>
                </a:cxn>
                <a:cxn ang="0">
                  <a:pos x="80" y="143"/>
                </a:cxn>
                <a:cxn ang="0">
                  <a:pos x="79" y="167"/>
                </a:cxn>
                <a:cxn ang="0">
                  <a:pos x="75" y="193"/>
                </a:cxn>
                <a:cxn ang="0">
                  <a:pos x="68" y="220"/>
                </a:cxn>
                <a:cxn ang="0">
                  <a:pos x="57" y="248"/>
                </a:cxn>
                <a:cxn ang="0">
                  <a:pos x="50" y="263"/>
                </a:cxn>
                <a:cxn ang="0">
                  <a:pos x="50" y="263"/>
                </a:cxn>
                <a:cxn ang="0">
                  <a:pos x="44" y="274"/>
                </a:cxn>
                <a:cxn ang="0">
                  <a:pos x="43" y="277"/>
                </a:cxn>
                <a:cxn ang="0">
                  <a:pos x="43" y="277"/>
                </a:cxn>
                <a:cxn ang="0">
                  <a:pos x="42" y="322"/>
                </a:cxn>
                <a:cxn ang="0">
                  <a:pos x="75" y="340"/>
                </a:cxn>
                <a:cxn ang="0">
                  <a:pos x="221" y="193"/>
                </a:cxn>
                <a:cxn ang="0">
                  <a:pos x="132" y="58"/>
                </a:cxn>
                <a:cxn ang="0">
                  <a:pos x="132" y="58"/>
                </a:cxn>
                <a:cxn ang="0">
                  <a:pos x="132" y="58"/>
                </a:cxn>
              </a:cxnLst>
              <a:rect l="0" t="0" r="r" b="b"/>
              <a:pathLst>
                <a:path w="221" h="340">
                  <a:moveTo>
                    <a:pt x="132" y="58"/>
                  </a:moveTo>
                  <a:cubicBezTo>
                    <a:pt x="134" y="64"/>
                    <a:pt x="137" y="68"/>
                    <a:pt x="140" y="73"/>
                  </a:cubicBezTo>
                  <a:cubicBezTo>
                    <a:pt x="140" y="74"/>
                    <a:pt x="141" y="76"/>
                    <a:pt x="141" y="77"/>
                  </a:cubicBezTo>
                  <a:cubicBezTo>
                    <a:pt x="182" y="100"/>
                    <a:pt x="209" y="143"/>
                    <a:pt x="209" y="193"/>
                  </a:cubicBezTo>
                  <a:cubicBezTo>
                    <a:pt x="209" y="267"/>
                    <a:pt x="149" y="327"/>
                    <a:pt x="75" y="327"/>
                  </a:cubicBezTo>
                  <a:cubicBezTo>
                    <a:pt x="75" y="327"/>
                    <a:pt x="59" y="327"/>
                    <a:pt x="52" y="316"/>
                  </a:cubicBezTo>
                  <a:cubicBezTo>
                    <a:pt x="46" y="306"/>
                    <a:pt x="49" y="290"/>
                    <a:pt x="60" y="269"/>
                  </a:cubicBezTo>
                  <a:cubicBezTo>
                    <a:pt x="68" y="264"/>
                    <a:pt x="76" y="258"/>
                    <a:pt x="84" y="251"/>
                  </a:cubicBezTo>
                  <a:cubicBezTo>
                    <a:pt x="97" y="240"/>
                    <a:pt x="109" y="225"/>
                    <a:pt x="118" y="208"/>
                  </a:cubicBezTo>
                  <a:cubicBezTo>
                    <a:pt x="127" y="191"/>
                    <a:pt x="134" y="172"/>
                    <a:pt x="137" y="152"/>
                  </a:cubicBezTo>
                  <a:cubicBezTo>
                    <a:pt x="140" y="132"/>
                    <a:pt x="140" y="111"/>
                    <a:pt x="135" y="90"/>
                  </a:cubicBezTo>
                  <a:cubicBezTo>
                    <a:pt x="131" y="70"/>
                    <a:pt x="122" y="51"/>
                    <a:pt x="111" y="36"/>
                  </a:cubicBezTo>
                  <a:cubicBezTo>
                    <a:pt x="100" y="20"/>
                    <a:pt x="86" y="9"/>
                    <a:pt x="75" y="5"/>
                  </a:cubicBezTo>
                  <a:cubicBezTo>
                    <a:pt x="70" y="2"/>
                    <a:pt x="64" y="1"/>
                    <a:pt x="61" y="1"/>
                  </a:cubicBezTo>
                  <a:cubicBezTo>
                    <a:pt x="58" y="0"/>
                    <a:pt x="56" y="0"/>
                    <a:pt x="56" y="0"/>
                  </a:cubicBezTo>
                  <a:cubicBezTo>
                    <a:pt x="56" y="0"/>
                    <a:pt x="56" y="2"/>
                    <a:pt x="55" y="5"/>
                  </a:cubicBezTo>
                  <a:cubicBezTo>
                    <a:pt x="55" y="8"/>
                    <a:pt x="53" y="12"/>
                    <a:pt x="51" y="17"/>
                  </a:cubicBezTo>
                  <a:cubicBezTo>
                    <a:pt x="47" y="26"/>
                    <a:pt x="41" y="37"/>
                    <a:pt x="34" y="48"/>
                  </a:cubicBezTo>
                  <a:cubicBezTo>
                    <a:pt x="20" y="71"/>
                    <a:pt x="8" y="100"/>
                    <a:pt x="3" y="132"/>
                  </a:cubicBezTo>
                  <a:cubicBezTo>
                    <a:pt x="1" y="147"/>
                    <a:pt x="0" y="164"/>
                    <a:pt x="2" y="180"/>
                  </a:cubicBezTo>
                  <a:cubicBezTo>
                    <a:pt x="3" y="196"/>
                    <a:pt x="6" y="212"/>
                    <a:pt x="10" y="227"/>
                  </a:cubicBezTo>
                  <a:cubicBezTo>
                    <a:pt x="14" y="239"/>
                    <a:pt x="22" y="269"/>
                    <a:pt x="26" y="277"/>
                  </a:cubicBezTo>
                  <a:cubicBezTo>
                    <a:pt x="34" y="266"/>
                    <a:pt x="41" y="255"/>
                    <a:pt x="47" y="243"/>
                  </a:cubicBezTo>
                  <a:cubicBezTo>
                    <a:pt x="52" y="234"/>
                    <a:pt x="55" y="226"/>
                    <a:pt x="59" y="217"/>
                  </a:cubicBezTo>
                  <a:cubicBezTo>
                    <a:pt x="63" y="209"/>
                    <a:pt x="65" y="200"/>
                    <a:pt x="68" y="191"/>
                  </a:cubicBezTo>
                  <a:cubicBezTo>
                    <a:pt x="71" y="183"/>
                    <a:pt x="72" y="174"/>
                    <a:pt x="74" y="166"/>
                  </a:cubicBezTo>
                  <a:cubicBezTo>
                    <a:pt x="75" y="158"/>
                    <a:pt x="76" y="150"/>
                    <a:pt x="76" y="143"/>
                  </a:cubicBezTo>
                  <a:cubicBezTo>
                    <a:pt x="76" y="136"/>
                    <a:pt x="76" y="130"/>
                    <a:pt x="75" y="124"/>
                  </a:cubicBezTo>
                  <a:cubicBezTo>
                    <a:pt x="75" y="118"/>
                    <a:pt x="73" y="113"/>
                    <a:pt x="73" y="109"/>
                  </a:cubicBezTo>
                  <a:cubicBezTo>
                    <a:pt x="71" y="101"/>
                    <a:pt x="70" y="96"/>
                    <a:pt x="70" y="96"/>
                  </a:cubicBezTo>
                  <a:cubicBezTo>
                    <a:pt x="70" y="96"/>
                    <a:pt x="71" y="101"/>
                    <a:pt x="74" y="109"/>
                  </a:cubicBezTo>
                  <a:cubicBezTo>
                    <a:pt x="75" y="113"/>
                    <a:pt x="77" y="117"/>
                    <a:pt x="77" y="123"/>
                  </a:cubicBezTo>
                  <a:cubicBezTo>
                    <a:pt x="78" y="129"/>
                    <a:pt x="79" y="136"/>
                    <a:pt x="80" y="143"/>
                  </a:cubicBezTo>
                  <a:cubicBezTo>
                    <a:pt x="80" y="151"/>
                    <a:pt x="80" y="159"/>
                    <a:pt x="79" y="167"/>
                  </a:cubicBezTo>
                  <a:cubicBezTo>
                    <a:pt x="78" y="175"/>
                    <a:pt x="77" y="184"/>
                    <a:pt x="75" y="193"/>
                  </a:cubicBezTo>
                  <a:cubicBezTo>
                    <a:pt x="73" y="202"/>
                    <a:pt x="71" y="211"/>
                    <a:pt x="68" y="220"/>
                  </a:cubicBezTo>
                  <a:cubicBezTo>
                    <a:pt x="64" y="229"/>
                    <a:pt x="61" y="239"/>
                    <a:pt x="57" y="248"/>
                  </a:cubicBezTo>
                  <a:cubicBezTo>
                    <a:pt x="55" y="253"/>
                    <a:pt x="52" y="258"/>
                    <a:pt x="50" y="263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48" y="267"/>
                    <a:pt x="46" y="270"/>
                    <a:pt x="44" y="274"/>
                  </a:cubicBezTo>
                  <a:cubicBezTo>
                    <a:pt x="44" y="275"/>
                    <a:pt x="43" y="276"/>
                    <a:pt x="43" y="27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36" y="296"/>
                    <a:pt x="35" y="311"/>
                    <a:pt x="42" y="322"/>
                  </a:cubicBezTo>
                  <a:cubicBezTo>
                    <a:pt x="52" y="339"/>
                    <a:pt x="74" y="340"/>
                    <a:pt x="75" y="340"/>
                  </a:cubicBezTo>
                  <a:cubicBezTo>
                    <a:pt x="155" y="340"/>
                    <a:pt x="221" y="274"/>
                    <a:pt x="221" y="193"/>
                  </a:cubicBezTo>
                  <a:cubicBezTo>
                    <a:pt x="221" y="133"/>
                    <a:pt x="184" y="81"/>
                    <a:pt x="132" y="58"/>
                  </a:cubicBezTo>
                  <a:close/>
                  <a:moveTo>
                    <a:pt x="132" y="58"/>
                  </a:moveTo>
                  <a:cubicBezTo>
                    <a:pt x="132" y="58"/>
                    <a:pt x="132" y="58"/>
                    <a:pt x="132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8" name="Freeform 6"/>
            <p:cNvSpPr>
              <a:spLocks noEditPoints="1"/>
            </p:cNvSpPr>
            <p:nvPr/>
          </p:nvSpPr>
          <p:spPr bwMode="auto">
            <a:xfrm>
              <a:off x="427038" y="490537"/>
              <a:ext cx="346075" cy="1001713"/>
            </a:xfrm>
            <a:custGeom>
              <a:avLst/>
              <a:gdLst/>
              <a:ahLst/>
              <a:cxnLst>
                <a:cxn ang="0">
                  <a:pos x="69" y="217"/>
                </a:cxn>
                <a:cxn ang="0">
                  <a:pos x="32" y="205"/>
                </a:cxn>
                <a:cxn ang="0">
                  <a:pos x="12" y="135"/>
                </a:cxn>
                <a:cxn ang="0">
                  <a:pos x="85" y="16"/>
                </a:cxn>
                <a:cxn ang="0">
                  <a:pos x="91" y="0"/>
                </a:cxn>
                <a:cxn ang="0">
                  <a:pos x="0" y="135"/>
                </a:cxn>
                <a:cxn ang="0">
                  <a:pos x="22" y="212"/>
                </a:cxn>
                <a:cxn ang="0">
                  <a:pos x="17" y="251"/>
                </a:cxn>
                <a:cxn ang="0">
                  <a:pos x="20" y="256"/>
                </a:cxn>
                <a:cxn ang="0">
                  <a:pos x="29" y="250"/>
                </a:cxn>
                <a:cxn ang="0">
                  <a:pos x="39" y="265"/>
                </a:cxn>
                <a:cxn ang="0">
                  <a:pos x="49" y="259"/>
                </a:cxn>
                <a:cxn ang="0">
                  <a:pos x="40" y="243"/>
                </a:cxn>
                <a:cxn ang="0">
                  <a:pos x="51" y="236"/>
                </a:cxn>
                <a:cxn ang="0">
                  <a:pos x="61" y="251"/>
                </a:cxn>
                <a:cxn ang="0">
                  <a:pos x="71" y="245"/>
                </a:cxn>
                <a:cxn ang="0">
                  <a:pos x="61" y="230"/>
                </a:cxn>
                <a:cxn ang="0">
                  <a:pos x="73" y="222"/>
                </a:cxn>
                <a:cxn ang="0">
                  <a:pos x="69" y="217"/>
                </a:cxn>
                <a:cxn ang="0">
                  <a:pos x="25" y="238"/>
                </a:cxn>
                <a:cxn ang="0">
                  <a:pos x="33" y="218"/>
                </a:cxn>
                <a:cxn ang="0">
                  <a:pos x="55" y="219"/>
                </a:cxn>
                <a:cxn ang="0">
                  <a:pos x="25" y="238"/>
                </a:cxn>
                <a:cxn ang="0">
                  <a:pos x="25" y="238"/>
                </a:cxn>
                <a:cxn ang="0">
                  <a:pos x="25" y="238"/>
                </a:cxn>
              </a:cxnLst>
              <a:rect l="0" t="0" r="r" b="b"/>
              <a:pathLst>
                <a:path w="91" h="265">
                  <a:moveTo>
                    <a:pt x="69" y="217"/>
                  </a:moveTo>
                  <a:cubicBezTo>
                    <a:pt x="61" y="205"/>
                    <a:pt x="46" y="200"/>
                    <a:pt x="32" y="205"/>
                  </a:cubicBezTo>
                  <a:cubicBezTo>
                    <a:pt x="19" y="184"/>
                    <a:pt x="12" y="160"/>
                    <a:pt x="12" y="135"/>
                  </a:cubicBezTo>
                  <a:cubicBezTo>
                    <a:pt x="12" y="83"/>
                    <a:pt x="42" y="39"/>
                    <a:pt x="85" y="16"/>
                  </a:cubicBezTo>
                  <a:cubicBezTo>
                    <a:pt x="86" y="10"/>
                    <a:pt x="88" y="5"/>
                    <a:pt x="91" y="0"/>
                  </a:cubicBezTo>
                  <a:cubicBezTo>
                    <a:pt x="38" y="22"/>
                    <a:pt x="0" y="74"/>
                    <a:pt x="0" y="135"/>
                  </a:cubicBezTo>
                  <a:cubicBezTo>
                    <a:pt x="0" y="162"/>
                    <a:pt x="8" y="189"/>
                    <a:pt x="22" y="212"/>
                  </a:cubicBezTo>
                  <a:cubicBezTo>
                    <a:pt x="11" y="222"/>
                    <a:pt x="9" y="238"/>
                    <a:pt x="17" y="251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39" y="265"/>
                    <a:pt x="39" y="265"/>
                    <a:pt x="39" y="265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51" y="236"/>
                    <a:pt x="51" y="236"/>
                    <a:pt x="51" y="236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71" y="245"/>
                    <a:pt x="71" y="245"/>
                    <a:pt x="71" y="245"/>
                  </a:cubicBezTo>
                  <a:cubicBezTo>
                    <a:pt x="61" y="230"/>
                    <a:pt x="61" y="230"/>
                    <a:pt x="61" y="230"/>
                  </a:cubicBezTo>
                  <a:cubicBezTo>
                    <a:pt x="73" y="222"/>
                    <a:pt x="73" y="222"/>
                    <a:pt x="73" y="222"/>
                  </a:cubicBezTo>
                  <a:lnTo>
                    <a:pt x="69" y="217"/>
                  </a:lnTo>
                  <a:close/>
                  <a:moveTo>
                    <a:pt x="25" y="238"/>
                  </a:moveTo>
                  <a:cubicBezTo>
                    <a:pt x="23" y="231"/>
                    <a:pt x="26" y="222"/>
                    <a:pt x="33" y="218"/>
                  </a:cubicBezTo>
                  <a:cubicBezTo>
                    <a:pt x="40" y="213"/>
                    <a:pt x="49" y="214"/>
                    <a:pt x="55" y="219"/>
                  </a:cubicBezTo>
                  <a:lnTo>
                    <a:pt x="25" y="238"/>
                  </a:lnTo>
                  <a:close/>
                  <a:moveTo>
                    <a:pt x="25" y="238"/>
                  </a:moveTo>
                  <a:cubicBezTo>
                    <a:pt x="25" y="238"/>
                    <a:pt x="25" y="238"/>
                    <a:pt x="25" y="2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19" name="Group 152"/>
          <p:cNvGrpSpPr/>
          <p:nvPr/>
        </p:nvGrpSpPr>
        <p:grpSpPr>
          <a:xfrm>
            <a:off x="3524625" y="4473538"/>
            <a:ext cx="837999" cy="502301"/>
            <a:chOff x="-958850" y="123825"/>
            <a:chExt cx="3201988" cy="1919288"/>
          </a:xfrm>
          <a:solidFill>
            <a:sysClr val="window" lastClr="FFFFFF"/>
          </a:solidFill>
        </p:grpSpPr>
        <p:grpSp>
          <p:nvGrpSpPr>
            <p:cNvPr id="220" name="Group 151"/>
            <p:cNvGrpSpPr/>
            <p:nvPr/>
          </p:nvGrpSpPr>
          <p:grpSpPr>
            <a:xfrm>
              <a:off x="-958850" y="123825"/>
              <a:ext cx="3201988" cy="1919288"/>
              <a:chOff x="-958850" y="123825"/>
              <a:chExt cx="3201988" cy="1919288"/>
            </a:xfrm>
            <a:grpFill/>
          </p:grpSpPr>
          <p:sp>
            <p:nvSpPr>
              <p:cNvPr id="222" name="Freeform 11"/>
              <p:cNvSpPr>
                <a:spLocks noEditPoints="1"/>
              </p:cNvSpPr>
              <p:nvPr/>
            </p:nvSpPr>
            <p:spPr bwMode="auto">
              <a:xfrm>
                <a:off x="-958850" y="968375"/>
                <a:ext cx="598488" cy="1058863"/>
              </a:xfrm>
              <a:custGeom>
                <a:avLst/>
                <a:gdLst/>
                <a:ahLst/>
                <a:cxnLst>
                  <a:cxn ang="0">
                    <a:pos x="0" y="667"/>
                  </a:cxn>
                  <a:cxn ang="0">
                    <a:pos x="377" y="667"/>
                  </a:cxn>
                  <a:cxn ang="0">
                    <a:pos x="377" y="575"/>
                  </a:cxn>
                  <a:cxn ang="0">
                    <a:pos x="109" y="575"/>
                  </a:cxn>
                  <a:cxn ang="0">
                    <a:pos x="109" y="366"/>
                  </a:cxn>
                  <a:cxn ang="0">
                    <a:pos x="358" y="366"/>
                  </a:cxn>
                  <a:cxn ang="0">
                    <a:pos x="358" y="273"/>
                  </a:cxn>
                  <a:cxn ang="0">
                    <a:pos x="109" y="273"/>
                  </a:cxn>
                  <a:cxn ang="0">
                    <a:pos x="109" y="93"/>
                  </a:cxn>
                  <a:cxn ang="0">
                    <a:pos x="377" y="93"/>
                  </a:cxn>
                  <a:cxn ang="0">
                    <a:pos x="377" y="0"/>
                  </a:cxn>
                  <a:cxn ang="0">
                    <a:pos x="0" y="0"/>
                  </a:cxn>
                  <a:cxn ang="0">
                    <a:pos x="0" y="667"/>
                  </a:cxn>
                  <a:cxn ang="0">
                    <a:pos x="0" y="667"/>
                  </a:cxn>
                  <a:cxn ang="0">
                    <a:pos x="0" y="667"/>
                  </a:cxn>
                </a:cxnLst>
                <a:rect l="0" t="0" r="r" b="b"/>
                <a:pathLst>
                  <a:path w="377" h="667">
                    <a:moveTo>
                      <a:pt x="0" y="667"/>
                    </a:moveTo>
                    <a:lnTo>
                      <a:pt x="377" y="667"/>
                    </a:lnTo>
                    <a:lnTo>
                      <a:pt x="377" y="575"/>
                    </a:lnTo>
                    <a:lnTo>
                      <a:pt x="109" y="575"/>
                    </a:lnTo>
                    <a:lnTo>
                      <a:pt x="109" y="366"/>
                    </a:lnTo>
                    <a:lnTo>
                      <a:pt x="358" y="366"/>
                    </a:lnTo>
                    <a:lnTo>
                      <a:pt x="358" y="273"/>
                    </a:lnTo>
                    <a:lnTo>
                      <a:pt x="109" y="273"/>
                    </a:lnTo>
                    <a:lnTo>
                      <a:pt x="109" y="93"/>
                    </a:lnTo>
                    <a:lnTo>
                      <a:pt x="377" y="93"/>
                    </a:lnTo>
                    <a:lnTo>
                      <a:pt x="377" y="0"/>
                    </a:lnTo>
                    <a:lnTo>
                      <a:pt x="0" y="0"/>
                    </a:lnTo>
                    <a:lnTo>
                      <a:pt x="0" y="667"/>
                    </a:lnTo>
                    <a:moveTo>
                      <a:pt x="0" y="667"/>
                    </a:moveTo>
                    <a:lnTo>
                      <a:pt x="0" y="66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02037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3" name="Freeform 12"/>
              <p:cNvSpPr>
                <a:spLocks noEditPoints="1"/>
              </p:cNvSpPr>
              <p:nvPr/>
            </p:nvSpPr>
            <p:spPr bwMode="auto">
              <a:xfrm>
                <a:off x="-187325" y="954088"/>
                <a:ext cx="801688" cy="1089025"/>
              </a:xfrm>
              <a:custGeom>
                <a:avLst/>
                <a:gdLst/>
                <a:ahLst/>
                <a:cxnLst>
                  <a:cxn ang="0">
                    <a:pos x="134" y="39"/>
                  </a:cxn>
                  <a:cxn ang="0">
                    <a:pos x="167" y="45"/>
                  </a:cxn>
                  <a:cxn ang="0">
                    <a:pos x="197" y="56"/>
                  </a:cxn>
                  <a:cxn ang="0">
                    <a:pos x="213" y="18"/>
                  </a:cxn>
                  <a:cxn ang="0">
                    <a:pos x="134" y="0"/>
                  </a:cxn>
                  <a:cxn ang="0">
                    <a:pos x="63" y="18"/>
                  </a:cxn>
                  <a:cxn ang="0">
                    <a:pos x="16" y="68"/>
                  </a:cxn>
                  <a:cxn ang="0">
                    <a:pos x="0" y="145"/>
                  </a:cxn>
                  <a:cxn ang="0">
                    <a:pos x="33" y="251"/>
                  </a:cxn>
                  <a:cxn ang="0">
                    <a:pos x="128" y="289"/>
                  </a:cxn>
                  <a:cxn ang="0">
                    <a:pos x="203" y="276"/>
                  </a:cxn>
                  <a:cxn ang="0">
                    <a:pos x="203" y="237"/>
                  </a:cxn>
                  <a:cxn ang="0">
                    <a:pos x="168" y="246"/>
                  </a:cxn>
                  <a:cxn ang="0">
                    <a:pos x="134" y="250"/>
                  </a:cxn>
                  <a:cxn ang="0">
                    <a:pos x="71" y="223"/>
                  </a:cxn>
                  <a:cxn ang="0">
                    <a:pos x="49" y="145"/>
                  </a:cxn>
                  <a:cxn ang="0">
                    <a:pos x="71" y="67"/>
                  </a:cxn>
                  <a:cxn ang="0">
                    <a:pos x="134" y="39"/>
                  </a:cxn>
                  <a:cxn ang="0">
                    <a:pos x="134" y="39"/>
                  </a:cxn>
                  <a:cxn ang="0">
                    <a:pos x="134" y="39"/>
                  </a:cxn>
                </a:cxnLst>
                <a:rect l="0" t="0" r="r" b="b"/>
                <a:pathLst>
                  <a:path w="213" h="289">
                    <a:moveTo>
                      <a:pt x="134" y="39"/>
                    </a:moveTo>
                    <a:cubicBezTo>
                      <a:pt x="145" y="39"/>
                      <a:pt x="156" y="41"/>
                      <a:pt x="167" y="45"/>
                    </a:cubicBezTo>
                    <a:cubicBezTo>
                      <a:pt x="177" y="48"/>
                      <a:pt x="188" y="52"/>
                      <a:pt x="197" y="56"/>
                    </a:cubicBezTo>
                    <a:cubicBezTo>
                      <a:pt x="213" y="18"/>
                      <a:pt x="213" y="18"/>
                      <a:pt x="213" y="18"/>
                    </a:cubicBezTo>
                    <a:cubicBezTo>
                      <a:pt x="189" y="6"/>
                      <a:pt x="163" y="0"/>
                      <a:pt x="134" y="0"/>
                    </a:cubicBezTo>
                    <a:cubicBezTo>
                      <a:pt x="107" y="0"/>
                      <a:pt x="83" y="6"/>
                      <a:pt x="63" y="18"/>
                    </a:cubicBezTo>
                    <a:cubicBezTo>
                      <a:pt x="43" y="29"/>
                      <a:pt x="27" y="46"/>
                      <a:pt x="16" y="68"/>
                    </a:cubicBezTo>
                    <a:cubicBezTo>
                      <a:pt x="6" y="90"/>
                      <a:pt x="0" y="115"/>
                      <a:pt x="0" y="145"/>
                    </a:cubicBezTo>
                    <a:cubicBezTo>
                      <a:pt x="0" y="191"/>
                      <a:pt x="11" y="226"/>
                      <a:pt x="33" y="251"/>
                    </a:cubicBezTo>
                    <a:cubicBezTo>
                      <a:pt x="55" y="276"/>
                      <a:pt x="87" y="289"/>
                      <a:pt x="128" y="289"/>
                    </a:cubicBezTo>
                    <a:cubicBezTo>
                      <a:pt x="156" y="289"/>
                      <a:pt x="181" y="285"/>
                      <a:pt x="203" y="276"/>
                    </a:cubicBezTo>
                    <a:cubicBezTo>
                      <a:pt x="203" y="237"/>
                      <a:pt x="203" y="237"/>
                      <a:pt x="203" y="237"/>
                    </a:cubicBezTo>
                    <a:cubicBezTo>
                      <a:pt x="191" y="241"/>
                      <a:pt x="179" y="244"/>
                      <a:pt x="168" y="246"/>
                    </a:cubicBezTo>
                    <a:cubicBezTo>
                      <a:pt x="157" y="248"/>
                      <a:pt x="145" y="250"/>
                      <a:pt x="134" y="250"/>
                    </a:cubicBezTo>
                    <a:cubicBezTo>
                      <a:pt x="106" y="250"/>
                      <a:pt x="85" y="241"/>
                      <a:pt x="71" y="223"/>
                    </a:cubicBezTo>
                    <a:cubicBezTo>
                      <a:pt x="56" y="205"/>
                      <a:pt x="49" y="179"/>
                      <a:pt x="49" y="145"/>
                    </a:cubicBezTo>
                    <a:cubicBezTo>
                      <a:pt x="49" y="112"/>
                      <a:pt x="56" y="86"/>
                      <a:pt x="71" y="67"/>
                    </a:cubicBezTo>
                    <a:cubicBezTo>
                      <a:pt x="86" y="49"/>
                      <a:pt x="107" y="39"/>
                      <a:pt x="134" y="39"/>
                    </a:cubicBezTo>
                    <a:close/>
                    <a:moveTo>
                      <a:pt x="134" y="39"/>
                    </a:moveTo>
                    <a:cubicBezTo>
                      <a:pt x="134" y="39"/>
                      <a:pt x="134" y="39"/>
                      <a:pt x="134" y="3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02037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4" name="Freeform 13"/>
              <p:cNvSpPr>
                <a:spLocks noEditPoints="1"/>
              </p:cNvSpPr>
              <p:nvPr/>
            </p:nvSpPr>
            <p:spPr bwMode="auto">
              <a:xfrm>
                <a:off x="752475" y="123825"/>
                <a:ext cx="1490663" cy="1919288"/>
              </a:xfrm>
              <a:custGeom>
                <a:avLst/>
                <a:gdLst/>
                <a:ahLst/>
                <a:cxnLst>
                  <a:cxn ang="0">
                    <a:pos x="377" y="4"/>
                  </a:cxn>
                  <a:cxn ang="0">
                    <a:pos x="328" y="1"/>
                  </a:cxn>
                  <a:cxn ang="0">
                    <a:pos x="268" y="21"/>
                  </a:cxn>
                  <a:cxn ang="0">
                    <a:pos x="216" y="66"/>
                  </a:cxn>
                  <a:cxn ang="0">
                    <a:pos x="185" y="124"/>
                  </a:cxn>
                  <a:cxn ang="0">
                    <a:pos x="179" y="209"/>
                  </a:cxn>
                  <a:cxn ang="0">
                    <a:pos x="139" y="221"/>
                  </a:cxn>
                  <a:cxn ang="0">
                    <a:pos x="132" y="220"/>
                  </a:cxn>
                  <a:cxn ang="0">
                    <a:pos x="0" y="364"/>
                  </a:cxn>
                  <a:cxn ang="0">
                    <a:pos x="1" y="390"/>
                  </a:cxn>
                  <a:cxn ang="0">
                    <a:pos x="34" y="471"/>
                  </a:cxn>
                  <a:cxn ang="0">
                    <a:pos x="123" y="509"/>
                  </a:cxn>
                  <a:cxn ang="0">
                    <a:pos x="228" y="472"/>
                  </a:cxn>
                  <a:cxn ang="0">
                    <a:pos x="263" y="364"/>
                  </a:cxn>
                  <a:cxn ang="0">
                    <a:pos x="229" y="258"/>
                  </a:cxn>
                  <a:cxn ang="0">
                    <a:pos x="217" y="240"/>
                  </a:cxn>
                  <a:cxn ang="0">
                    <a:pos x="253" y="225"/>
                  </a:cxn>
                  <a:cxn ang="0">
                    <a:pos x="296" y="196"/>
                  </a:cxn>
                  <a:cxn ang="0">
                    <a:pos x="333" y="159"/>
                  </a:cxn>
                  <a:cxn ang="0">
                    <a:pos x="370" y="94"/>
                  </a:cxn>
                  <a:cxn ang="0">
                    <a:pos x="385" y="50"/>
                  </a:cxn>
                  <a:cxn ang="0">
                    <a:pos x="395" y="17"/>
                  </a:cxn>
                  <a:cxn ang="0">
                    <a:pos x="391" y="9"/>
                  </a:cxn>
                  <a:cxn ang="0">
                    <a:pos x="211" y="396"/>
                  </a:cxn>
                  <a:cxn ang="0">
                    <a:pos x="203" y="425"/>
                  </a:cxn>
                  <a:cxn ang="0">
                    <a:pos x="193" y="443"/>
                  </a:cxn>
                  <a:cxn ang="0">
                    <a:pos x="131" y="470"/>
                  </a:cxn>
                  <a:cxn ang="0">
                    <a:pos x="48" y="364"/>
                  </a:cxn>
                  <a:cxn ang="0">
                    <a:pos x="51" y="332"/>
                  </a:cxn>
                  <a:cxn ang="0">
                    <a:pos x="59" y="303"/>
                  </a:cxn>
                  <a:cxn ang="0">
                    <a:pos x="69" y="286"/>
                  </a:cxn>
                  <a:cxn ang="0">
                    <a:pos x="131" y="259"/>
                  </a:cxn>
                  <a:cxn ang="0">
                    <a:pos x="214" y="365"/>
                  </a:cxn>
                  <a:cxn ang="0">
                    <a:pos x="293" y="92"/>
                  </a:cxn>
                  <a:cxn ang="0">
                    <a:pos x="275" y="108"/>
                  </a:cxn>
                  <a:cxn ang="0">
                    <a:pos x="254" y="134"/>
                  </a:cxn>
                  <a:cxn ang="0">
                    <a:pos x="205" y="233"/>
                  </a:cxn>
                  <a:cxn ang="0">
                    <a:pos x="190" y="231"/>
                  </a:cxn>
                  <a:cxn ang="0">
                    <a:pos x="227" y="163"/>
                  </a:cxn>
                  <a:cxn ang="0">
                    <a:pos x="262" y="118"/>
                  </a:cxn>
                  <a:cxn ang="0">
                    <a:pos x="284" y="98"/>
                  </a:cxn>
                  <a:cxn ang="0">
                    <a:pos x="300" y="87"/>
                  </a:cxn>
                  <a:cxn ang="0">
                    <a:pos x="293" y="92"/>
                  </a:cxn>
                </a:cxnLst>
                <a:rect l="0" t="0" r="r" b="b"/>
                <a:pathLst>
                  <a:path w="396" h="509">
                    <a:moveTo>
                      <a:pt x="391" y="9"/>
                    </a:moveTo>
                    <a:cubicBezTo>
                      <a:pt x="388" y="8"/>
                      <a:pt x="383" y="6"/>
                      <a:pt x="377" y="4"/>
                    </a:cubicBezTo>
                    <a:cubicBezTo>
                      <a:pt x="371" y="3"/>
                      <a:pt x="363" y="1"/>
                      <a:pt x="355" y="0"/>
                    </a:cubicBezTo>
                    <a:cubicBezTo>
                      <a:pt x="347" y="0"/>
                      <a:pt x="338" y="0"/>
                      <a:pt x="328" y="1"/>
                    </a:cubicBezTo>
                    <a:cubicBezTo>
                      <a:pt x="318" y="2"/>
                      <a:pt x="308" y="5"/>
                      <a:pt x="298" y="8"/>
                    </a:cubicBezTo>
                    <a:cubicBezTo>
                      <a:pt x="287" y="11"/>
                      <a:pt x="278" y="16"/>
                      <a:pt x="268" y="21"/>
                    </a:cubicBezTo>
                    <a:cubicBezTo>
                      <a:pt x="258" y="27"/>
                      <a:pt x="249" y="34"/>
                      <a:pt x="240" y="41"/>
                    </a:cubicBezTo>
                    <a:cubicBezTo>
                      <a:pt x="231" y="49"/>
                      <a:pt x="223" y="57"/>
                      <a:pt x="216" y="66"/>
                    </a:cubicBezTo>
                    <a:cubicBezTo>
                      <a:pt x="209" y="75"/>
                      <a:pt x="203" y="84"/>
                      <a:pt x="198" y="94"/>
                    </a:cubicBezTo>
                    <a:cubicBezTo>
                      <a:pt x="193" y="104"/>
                      <a:pt x="188" y="114"/>
                      <a:pt x="185" y="124"/>
                    </a:cubicBezTo>
                    <a:cubicBezTo>
                      <a:pt x="178" y="144"/>
                      <a:pt x="176" y="165"/>
                      <a:pt x="177" y="183"/>
                    </a:cubicBezTo>
                    <a:cubicBezTo>
                      <a:pt x="177" y="193"/>
                      <a:pt x="178" y="201"/>
                      <a:pt x="179" y="209"/>
                    </a:cubicBezTo>
                    <a:cubicBezTo>
                      <a:pt x="181" y="217"/>
                      <a:pt x="183" y="224"/>
                      <a:pt x="185" y="229"/>
                    </a:cubicBezTo>
                    <a:cubicBezTo>
                      <a:pt x="171" y="225"/>
                      <a:pt x="156" y="221"/>
                      <a:pt x="139" y="221"/>
                    </a:cubicBezTo>
                    <a:cubicBezTo>
                      <a:pt x="139" y="220"/>
                      <a:pt x="139" y="220"/>
                      <a:pt x="139" y="220"/>
                    </a:cubicBezTo>
                    <a:cubicBezTo>
                      <a:pt x="137" y="220"/>
                      <a:pt x="134" y="220"/>
                      <a:pt x="132" y="220"/>
                    </a:cubicBezTo>
                    <a:cubicBezTo>
                      <a:pt x="89" y="220"/>
                      <a:pt x="57" y="232"/>
                      <a:pt x="34" y="257"/>
                    </a:cubicBezTo>
                    <a:cubicBezTo>
                      <a:pt x="11" y="282"/>
                      <a:pt x="0" y="317"/>
                      <a:pt x="0" y="364"/>
                    </a:cubicBezTo>
                    <a:cubicBezTo>
                      <a:pt x="0" y="365"/>
                      <a:pt x="0" y="365"/>
                      <a:pt x="0" y="365"/>
                    </a:cubicBezTo>
                    <a:cubicBezTo>
                      <a:pt x="0" y="374"/>
                      <a:pt x="0" y="382"/>
                      <a:pt x="1" y="390"/>
                    </a:cubicBezTo>
                    <a:cubicBezTo>
                      <a:pt x="1" y="390"/>
                      <a:pt x="1" y="390"/>
                      <a:pt x="1" y="390"/>
                    </a:cubicBezTo>
                    <a:cubicBezTo>
                      <a:pt x="5" y="424"/>
                      <a:pt x="16" y="451"/>
                      <a:pt x="34" y="471"/>
                    </a:cubicBezTo>
                    <a:cubicBezTo>
                      <a:pt x="55" y="495"/>
                      <a:pt x="85" y="507"/>
                      <a:pt x="124" y="508"/>
                    </a:cubicBezTo>
                    <a:cubicBezTo>
                      <a:pt x="123" y="509"/>
                      <a:pt x="123" y="509"/>
                      <a:pt x="123" y="509"/>
                    </a:cubicBezTo>
                    <a:cubicBezTo>
                      <a:pt x="126" y="509"/>
                      <a:pt x="128" y="509"/>
                      <a:pt x="131" y="509"/>
                    </a:cubicBezTo>
                    <a:cubicBezTo>
                      <a:pt x="173" y="509"/>
                      <a:pt x="206" y="497"/>
                      <a:pt x="228" y="472"/>
                    </a:cubicBezTo>
                    <a:cubicBezTo>
                      <a:pt x="251" y="447"/>
                      <a:pt x="263" y="411"/>
                      <a:pt x="263" y="365"/>
                    </a:cubicBezTo>
                    <a:cubicBezTo>
                      <a:pt x="263" y="364"/>
                      <a:pt x="263" y="364"/>
                      <a:pt x="263" y="364"/>
                    </a:cubicBezTo>
                    <a:cubicBezTo>
                      <a:pt x="263" y="355"/>
                      <a:pt x="262" y="347"/>
                      <a:pt x="261" y="338"/>
                    </a:cubicBezTo>
                    <a:cubicBezTo>
                      <a:pt x="257" y="305"/>
                      <a:pt x="247" y="278"/>
                      <a:pt x="229" y="258"/>
                    </a:cubicBezTo>
                    <a:cubicBezTo>
                      <a:pt x="222" y="251"/>
                      <a:pt x="215" y="245"/>
                      <a:pt x="207" y="240"/>
                    </a:cubicBezTo>
                    <a:cubicBezTo>
                      <a:pt x="217" y="240"/>
                      <a:pt x="217" y="240"/>
                      <a:pt x="217" y="240"/>
                    </a:cubicBezTo>
                    <a:cubicBezTo>
                      <a:pt x="221" y="239"/>
                      <a:pt x="226" y="237"/>
                      <a:pt x="231" y="235"/>
                    </a:cubicBezTo>
                    <a:cubicBezTo>
                      <a:pt x="238" y="232"/>
                      <a:pt x="245" y="228"/>
                      <a:pt x="253" y="225"/>
                    </a:cubicBezTo>
                    <a:cubicBezTo>
                      <a:pt x="260" y="221"/>
                      <a:pt x="267" y="216"/>
                      <a:pt x="275" y="211"/>
                    </a:cubicBezTo>
                    <a:cubicBezTo>
                      <a:pt x="282" y="207"/>
                      <a:pt x="290" y="201"/>
                      <a:pt x="296" y="196"/>
                    </a:cubicBezTo>
                    <a:cubicBezTo>
                      <a:pt x="303" y="190"/>
                      <a:pt x="310" y="184"/>
                      <a:pt x="316" y="178"/>
                    </a:cubicBezTo>
                    <a:cubicBezTo>
                      <a:pt x="322" y="172"/>
                      <a:pt x="328" y="166"/>
                      <a:pt x="333" y="159"/>
                    </a:cubicBezTo>
                    <a:cubicBezTo>
                      <a:pt x="344" y="145"/>
                      <a:pt x="353" y="131"/>
                      <a:pt x="360" y="117"/>
                    </a:cubicBezTo>
                    <a:cubicBezTo>
                      <a:pt x="364" y="110"/>
                      <a:pt x="367" y="102"/>
                      <a:pt x="370" y="94"/>
                    </a:cubicBezTo>
                    <a:cubicBezTo>
                      <a:pt x="373" y="87"/>
                      <a:pt x="375" y="79"/>
                      <a:pt x="378" y="72"/>
                    </a:cubicBezTo>
                    <a:cubicBezTo>
                      <a:pt x="380" y="64"/>
                      <a:pt x="383" y="57"/>
                      <a:pt x="385" y="50"/>
                    </a:cubicBezTo>
                    <a:cubicBezTo>
                      <a:pt x="387" y="42"/>
                      <a:pt x="389" y="36"/>
                      <a:pt x="391" y="31"/>
                    </a:cubicBezTo>
                    <a:cubicBezTo>
                      <a:pt x="393" y="26"/>
                      <a:pt x="394" y="20"/>
                      <a:pt x="395" y="17"/>
                    </a:cubicBezTo>
                    <a:cubicBezTo>
                      <a:pt x="396" y="13"/>
                      <a:pt x="396" y="11"/>
                      <a:pt x="396" y="11"/>
                    </a:cubicBezTo>
                    <a:cubicBezTo>
                      <a:pt x="396" y="11"/>
                      <a:pt x="394" y="11"/>
                      <a:pt x="391" y="9"/>
                    </a:cubicBezTo>
                    <a:close/>
                    <a:moveTo>
                      <a:pt x="211" y="396"/>
                    </a:moveTo>
                    <a:cubicBezTo>
                      <a:pt x="211" y="396"/>
                      <a:pt x="211" y="396"/>
                      <a:pt x="211" y="396"/>
                    </a:cubicBezTo>
                    <a:cubicBezTo>
                      <a:pt x="210" y="404"/>
                      <a:pt x="208" y="410"/>
                      <a:pt x="206" y="417"/>
                    </a:cubicBezTo>
                    <a:cubicBezTo>
                      <a:pt x="205" y="420"/>
                      <a:pt x="204" y="423"/>
                      <a:pt x="203" y="425"/>
                    </a:cubicBezTo>
                    <a:cubicBezTo>
                      <a:pt x="202" y="427"/>
                      <a:pt x="202" y="428"/>
                      <a:pt x="201" y="430"/>
                    </a:cubicBezTo>
                    <a:cubicBezTo>
                      <a:pt x="199" y="435"/>
                      <a:pt x="196" y="439"/>
                      <a:pt x="193" y="443"/>
                    </a:cubicBezTo>
                    <a:cubicBezTo>
                      <a:pt x="186" y="452"/>
                      <a:pt x="176" y="459"/>
                      <a:pt x="165" y="463"/>
                    </a:cubicBezTo>
                    <a:cubicBezTo>
                      <a:pt x="155" y="467"/>
                      <a:pt x="144" y="470"/>
                      <a:pt x="131" y="470"/>
                    </a:cubicBezTo>
                    <a:cubicBezTo>
                      <a:pt x="104" y="470"/>
                      <a:pt x="83" y="461"/>
                      <a:pt x="69" y="443"/>
                    </a:cubicBezTo>
                    <a:cubicBezTo>
                      <a:pt x="55" y="425"/>
                      <a:pt x="48" y="399"/>
                      <a:pt x="48" y="364"/>
                    </a:cubicBezTo>
                    <a:cubicBezTo>
                      <a:pt x="48" y="353"/>
                      <a:pt x="49" y="342"/>
                      <a:pt x="51" y="332"/>
                    </a:cubicBezTo>
                    <a:cubicBezTo>
                      <a:pt x="51" y="332"/>
                      <a:pt x="51" y="332"/>
                      <a:pt x="51" y="332"/>
                    </a:cubicBezTo>
                    <a:cubicBezTo>
                      <a:pt x="52" y="325"/>
                      <a:pt x="54" y="318"/>
                      <a:pt x="56" y="312"/>
                    </a:cubicBezTo>
                    <a:cubicBezTo>
                      <a:pt x="57" y="309"/>
                      <a:pt x="58" y="306"/>
                      <a:pt x="59" y="303"/>
                    </a:cubicBezTo>
                    <a:cubicBezTo>
                      <a:pt x="60" y="302"/>
                      <a:pt x="61" y="300"/>
                      <a:pt x="61" y="299"/>
                    </a:cubicBezTo>
                    <a:cubicBezTo>
                      <a:pt x="64" y="294"/>
                      <a:pt x="66" y="290"/>
                      <a:pt x="69" y="286"/>
                    </a:cubicBezTo>
                    <a:cubicBezTo>
                      <a:pt x="77" y="276"/>
                      <a:pt x="86" y="270"/>
                      <a:pt x="97" y="265"/>
                    </a:cubicBezTo>
                    <a:cubicBezTo>
                      <a:pt x="107" y="261"/>
                      <a:pt x="118" y="259"/>
                      <a:pt x="131" y="259"/>
                    </a:cubicBezTo>
                    <a:cubicBezTo>
                      <a:pt x="158" y="259"/>
                      <a:pt x="179" y="268"/>
                      <a:pt x="193" y="286"/>
                    </a:cubicBezTo>
                    <a:cubicBezTo>
                      <a:pt x="207" y="304"/>
                      <a:pt x="214" y="330"/>
                      <a:pt x="214" y="365"/>
                    </a:cubicBezTo>
                    <a:cubicBezTo>
                      <a:pt x="214" y="376"/>
                      <a:pt x="213" y="387"/>
                      <a:pt x="211" y="396"/>
                    </a:cubicBezTo>
                    <a:close/>
                    <a:moveTo>
                      <a:pt x="293" y="92"/>
                    </a:moveTo>
                    <a:cubicBezTo>
                      <a:pt x="290" y="94"/>
                      <a:pt x="287" y="96"/>
                      <a:pt x="285" y="99"/>
                    </a:cubicBezTo>
                    <a:cubicBezTo>
                      <a:pt x="282" y="102"/>
                      <a:pt x="279" y="105"/>
                      <a:pt x="275" y="108"/>
                    </a:cubicBezTo>
                    <a:cubicBezTo>
                      <a:pt x="272" y="112"/>
                      <a:pt x="268" y="116"/>
                      <a:pt x="265" y="120"/>
                    </a:cubicBezTo>
                    <a:cubicBezTo>
                      <a:pt x="261" y="125"/>
                      <a:pt x="258" y="130"/>
                      <a:pt x="254" y="134"/>
                    </a:cubicBezTo>
                    <a:cubicBezTo>
                      <a:pt x="247" y="144"/>
                      <a:pt x="240" y="156"/>
                      <a:pt x="234" y="167"/>
                    </a:cubicBezTo>
                    <a:cubicBezTo>
                      <a:pt x="222" y="190"/>
                      <a:pt x="212" y="214"/>
                      <a:pt x="205" y="233"/>
                    </a:cubicBezTo>
                    <a:cubicBezTo>
                      <a:pt x="204" y="234"/>
                      <a:pt x="204" y="236"/>
                      <a:pt x="203" y="238"/>
                    </a:cubicBezTo>
                    <a:cubicBezTo>
                      <a:pt x="199" y="236"/>
                      <a:pt x="195" y="233"/>
                      <a:pt x="190" y="231"/>
                    </a:cubicBezTo>
                    <a:cubicBezTo>
                      <a:pt x="191" y="230"/>
                      <a:pt x="191" y="229"/>
                      <a:pt x="192" y="227"/>
                    </a:cubicBezTo>
                    <a:cubicBezTo>
                      <a:pt x="200" y="209"/>
                      <a:pt x="212" y="185"/>
                      <a:pt x="227" y="163"/>
                    </a:cubicBezTo>
                    <a:cubicBezTo>
                      <a:pt x="234" y="152"/>
                      <a:pt x="242" y="141"/>
                      <a:pt x="250" y="131"/>
                    </a:cubicBezTo>
                    <a:cubicBezTo>
                      <a:pt x="254" y="127"/>
                      <a:pt x="258" y="122"/>
                      <a:pt x="262" y="118"/>
                    </a:cubicBezTo>
                    <a:cubicBezTo>
                      <a:pt x="266" y="114"/>
                      <a:pt x="270" y="110"/>
                      <a:pt x="273" y="106"/>
                    </a:cubicBezTo>
                    <a:cubicBezTo>
                      <a:pt x="277" y="103"/>
                      <a:pt x="281" y="100"/>
                      <a:pt x="284" y="98"/>
                    </a:cubicBezTo>
                    <a:cubicBezTo>
                      <a:pt x="287" y="95"/>
                      <a:pt x="290" y="94"/>
                      <a:pt x="292" y="92"/>
                    </a:cubicBezTo>
                    <a:cubicBezTo>
                      <a:pt x="297" y="89"/>
                      <a:pt x="300" y="87"/>
                      <a:pt x="300" y="87"/>
                    </a:cubicBezTo>
                    <a:cubicBezTo>
                      <a:pt x="300" y="87"/>
                      <a:pt x="297" y="89"/>
                      <a:pt x="293" y="92"/>
                    </a:cubicBezTo>
                    <a:close/>
                    <a:moveTo>
                      <a:pt x="293" y="92"/>
                    </a:moveTo>
                    <a:cubicBezTo>
                      <a:pt x="293" y="92"/>
                      <a:pt x="293" y="92"/>
                      <a:pt x="293" y="9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02037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21" name="Freeform 10"/>
            <p:cNvSpPr>
              <a:spLocks noEditPoints="1"/>
            </p:cNvSpPr>
            <p:nvPr/>
          </p:nvSpPr>
          <p:spPr bwMode="auto">
            <a:xfrm>
              <a:off x="-958850" y="968375"/>
              <a:ext cx="598488" cy="1058863"/>
            </a:xfrm>
            <a:custGeom>
              <a:avLst/>
              <a:gdLst/>
              <a:ahLst/>
              <a:cxnLst>
                <a:cxn ang="0">
                  <a:pos x="0" y="667"/>
                </a:cxn>
                <a:cxn ang="0">
                  <a:pos x="377" y="667"/>
                </a:cxn>
                <a:cxn ang="0">
                  <a:pos x="377" y="575"/>
                </a:cxn>
                <a:cxn ang="0">
                  <a:pos x="109" y="575"/>
                </a:cxn>
                <a:cxn ang="0">
                  <a:pos x="109" y="366"/>
                </a:cxn>
                <a:cxn ang="0">
                  <a:pos x="358" y="366"/>
                </a:cxn>
                <a:cxn ang="0">
                  <a:pos x="358" y="273"/>
                </a:cxn>
                <a:cxn ang="0">
                  <a:pos x="109" y="273"/>
                </a:cxn>
                <a:cxn ang="0">
                  <a:pos x="109" y="93"/>
                </a:cxn>
                <a:cxn ang="0">
                  <a:pos x="377" y="93"/>
                </a:cxn>
                <a:cxn ang="0">
                  <a:pos x="377" y="0"/>
                </a:cxn>
                <a:cxn ang="0">
                  <a:pos x="0" y="0"/>
                </a:cxn>
                <a:cxn ang="0">
                  <a:pos x="0" y="667"/>
                </a:cxn>
                <a:cxn ang="0">
                  <a:pos x="0" y="667"/>
                </a:cxn>
                <a:cxn ang="0">
                  <a:pos x="0" y="667"/>
                </a:cxn>
              </a:cxnLst>
              <a:rect l="0" t="0" r="r" b="b"/>
              <a:pathLst>
                <a:path w="377" h="667">
                  <a:moveTo>
                    <a:pt x="0" y="667"/>
                  </a:moveTo>
                  <a:lnTo>
                    <a:pt x="377" y="667"/>
                  </a:lnTo>
                  <a:lnTo>
                    <a:pt x="377" y="575"/>
                  </a:lnTo>
                  <a:lnTo>
                    <a:pt x="109" y="575"/>
                  </a:lnTo>
                  <a:lnTo>
                    <a:pt x="109" y="366"/>
                  </a:lnTo>
                  <a:lnTo>
                    <a:pt x="358" y="366"/>
                  </a:lnTo>
                  <a:lnTo>
                    <a:pt x="358" y="273"/>
                  </a:lnTo>
                  <a:lnTo>
                    <a:pt x="109" y="273"/>
                  </a:lnTo>
                  <a:lnTo>
                    <a:pt x="109" y="93"/>
                  </a:lnTo>
                  <a:lnTo>
                    <a:pt x="377" y="93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667"/>
                  </a:lnTo>
                  <a:close/>
                  <a:moveTo>
                    <a:pt x="0" y="667"/>
                  </a:moveTo>
                  <a:lnTo>
                    <a:pt x="0" y="6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25" name="Oval 114"/>
          <p:cNvSpPr>
            <a:spLocks noChangeAspect="1"/>
          </p:cNvSpPr>
          <p:nvPr/>
        </p:nvSpPr>
        <p:spPr>
          <a:xfrm>
            <a:off x="2667679" y="2084496"/>
            <a:ext cx="1147479" cy="1147479"/>
          </a:xfrm>
          <a:prstGeom prst="ellipse">
            <a:avLst/>
          </a:prstGeom>
          <a:solidFill>
            <a:srgbClr val="D7562E">
              <a:alpha val="8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0198" tIns="45098" rIns="90198" bIns="45098" rtlCol="0" anchor="ctr"/>
          <a:lstStyle/>
          <a:p>
            <a:pPr algn="ctr" defTabSz="902037">
              <a:defRPr/>
            </a:pPr>
            <a:endParaRPr lang="en-US" sz="1400" b="1" kern="0" dirty="0">
              <a:solidFill>
                <a:sysClr val="window" lastClr="FFFFFF"/>
              </a:solidFill>
              <a:latin typeface="Arial"/>
            </a:endParaRPr>
          </a:p>
        </p:txBody>
      </p:sp>
      <p:grpSp>
        <p:nvGrpSpPr>
          <p:cNvPr id="226" name="Group 156"/>
          <p:cNvGrpSpPr/>
          <p:nvPr/>
        </p:nvGrpSpPr>
        <p:grpSpPr>
          <a:xfrm>
            <a:off x="3082446" y="2410211"/>
            <a:ext cx="317693" cy="496046"/>
            <a:chOff x="582613" y="280988"/>
            <a:chExt cx="1085850" cy="1695450"/>
          </a:xfrm>
          <a:solidFill>
            <a:sysClr val="window" lastClr="FFFFFF"/>
          </a:solidFill>
        </p:grpSpPr>
        <p:sp>
          <p:nvSpPr>
            <p:cNvPr id="227" name="Freeform 23"/>
            <p:cNvSpPr>
              <a:spLocks noEditPoints="1"/>
            </p:cNvSpPr>
            <p:nvPr/>
          </p:nvSpPr>
          <p:spPr bwMode="auto">
            <a:xfrm>
              <a:off x="582613" y="280988"/>
              <a:ext cx="1085850" cy="1695450"/>
            </a:xfrm>
            <a:custGeom>
              <a:avLst/>
              <a:gdLst/>
              <a:ahLst/>
              <a:cxnLst>
                <a:cxn ang="0">
                  <a:pos x="255" y="40"/>
                </a:cxn>
                <a:cxn ang="0">
                  <a:pos x="214" y="40"/>
                </a:cxn>
                <a:cxn ang="0">
                  <a:pos x="214" y="20"/>
                </a:cxn>
                <a:cxn ang="0">
                  <a:pos x="194" y="0"/>
                </a:cxn>
                <a:cxn ang="0">
                  <a:pos x="92" y="0"/>
                </a:cxn>
                <a:cxn ang="0">
                  <a:pos x="71" y="20"/>
                </a:cxn>
                <a:cxn ang="0">
                  <a:pos x="71" y="40"/>
                </a:cxn>
                <a:cxn ang="0">
                  <a:pos x="30" y="40"/>
                </a:cxn>
                <a:cxn ang="0">
                  <a:pos x="0" y="71"/>
                </a:cxn>
                <a:cxn ang="0">
                  <a:pos x="0" y="419"/>
                </a:cxn>
                <a:cxn ang="0">
                  <a:pos x="30" y="449"/>
                </a:cxn>
                <a:cxn ang="0">
                  <a:pos x="255" y="449"/>
                </a:cxn>
                <a:cxn ang="0">
                  <a:pos x="286" y="419"/>
                </a:cxn>
                <a:cxn ang="0">
                  <a:pos x="286" y="71"/>
                </a:cxn>
                <a:cxn ang="0">
                  <a:pos x="255" y="40"/>
                </a:cxn>
                <a:cxn ang="0">
                  <a:pos x="265" y="419"/>
                </a:cxn>
                <a:cxn ang="0">
                  <a:pos x="255" y="429"/>
                </a:cxn>
                <a:cxn ang="0">
                  <a:pos x="30" y="429"/>
                </a:cxn>
                <a:cxn ang="0">
                  <a:pos x="20" y="419"/>
                </a:cxn>
                <a:cxn ang="0">
                  <a:pos x="20" y="71"/>
                </a:cxn>
                <a:cxn ang="0">
                  <a:pos x="30" y="61"/>
                </a:cxn>
                <a:cxn ang="0">
                  <a:pos x="255" y="61"/>
                </a:cxn>
                <a:cxn ang="0">
                  <a:pos x="265" y="71"/>
                </a:cxn>
                <a:cxn ang="0">
                  <a:pos x="265" y="419"/>
                </a:cxn>
                <a:cxn ang="0">
                  <a:pos x="265" y="419"/>
                </a:cxn>
                <a:cxn ang="0">
                  <a:pos x="265" y="419"/>
                </a:cxn>
              </a:cxnLst>
              <a:rect l="0" t="0" r="r" b="b"/>
              <a:pathLst>
                <a:path w="286" h="449">
                  <a:moveTo>
                    <a:pt x="255" y="40"/>
                  </a:moveTo>
                  <a:cubicBezTo>
                    <a:pt x="214" y="40"/>
                    <a:pt x="214" y="40"/>
                    <a:pt x="214" y="4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9"/>
                    <a:pt x="205" y="0"/>
                    <a:pt x="19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0" y="0"/>
                    <a:pt x="71" y="9"/>
                    <a:pt x="71" y="2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13" y="40"/>
                    <a:pt x="0" y="54"/>
                    <a:pt x="0" y="71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0" y="436"/>
                    <a:pt x="13" y="449"/>
                    <a:pt x="30" y="449"/>
                  </a:cubicBezTo>
                  <a:cubicBezTo>
                    <a:pt x="255" y="449"/>
                    <a:pt x="255" y="449"/>
                    <a:pt x="255" y="449"/>
                  </a:cubicBezTo>
                  <a:cubicBezTo>
                    <a:pt x="272" y="449"/>
                    <a:pt x="286" y="436"/>
                    <a:pt x="286" y="419"/>
                  </a:cubicBezTo>
                  <a:cubicBezTo>
                    <a:pt x="286" y="71"/>
                    <a:pt x="286" y="71"/>
                    <a:pt x="286" y="71"/>
                  </a:cubicBezTo>
                  <a:cubicBezTo>
                    <a:pt x="286" y="54"/>
                    <a:pt x="272" y="40"/>
                    <a:pt x="255" y="40"/>
                  </a:cubicBezTo>
                  <a:close/>
                  <a:moveTo>
                    <a:pt x="265" y="419"/>
                  </a:moveTo>
                  <a:cubicBezTo>
                    <a:pt x="265" y="424"/>
                    <a:pt x="261" y="429"/>
                    <a:pt x="255" y="429"/>
                  </a:cubicBezTo>
                  <a:cubicBezTo>
                    <a:pt x="30" y="429"/>
                    <a:pt x="30" y="429"/>
                    <a:pt x="30" y="429"/>
                  </a:cubicBezTo>
                  <a:cubicBezTo>
                    <a:pt x="25" y="429"/>
                    <a:pt x="20" y="424"/>
                    <a:pt x="20" y="419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65"/>
                    <a:pt x="25" y="61"/>
                    <a:pt x="30" y="61"/>
                  </a:cubicBezTo>
                  <a:cubicBezTo>
                    <a:pt x="255" y="61"/>
                    <a:pt x="255" y="61"/>
                    <a:pt x="255" y="61"/>
                  </a:cubicBezTo>
                  <a:cubicBezTo>
                    <a:pt x="261" y="61"/>
                    <a:pt x="265" y="65"/>
                    <a:pt x="265" y="71"/>
                  </a:cubicBezTo>
                  <a:lnTo>
                    <a:pt x="265" y="419"/>
                  </a:lnTo>
                  <a:close/>
                  <a:moveTo>
                    <a:pt x="265" y="419"/>
                  </a:moveTo>
                  <a:cubicBezTo>
                    <a:pt x="265" y="419"/>
                    <a:pt x="265" y="419"/>
                    <a:pt x="265" y="4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8" name="Rectangle 24"/>
            <p:cNvSpPr>
              <a:spLocks noChangeArrowheads="1"/>
            </p:cNvSpPr>
            <p:nvPr/>
          </p:nvSpPr>
          <p:spPr bwMode="auto">
            <a:xfrm>
              <a:off x="738188" y="587376"/>
              <a:ext cx="774700" cy="3889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9" name="Rectangle 25"/>
            <p:cNvSpPr>
              <a:spLocks noChangeArrowheads="1"/>
            </p:cNvSpPr>
            <p:nvPr/>
          </p:nvSpPr>
          <p:spPr bwMode="auto">
            <a:xfrm>
              <a:off x="738188" y="1014413"/>
              <a:ext cx="774700" cy="3841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0" name="Rectangle 26"/>
            <p:cNvSpPr>
              <a:spLocks noChangeArrowheads="1"/>
            </p:cNvSpPr>
            <p:nvPr/>
          </p:nvSpPr>
          <p:spPr bwMode="auto">
            <a:xfrm>
              <a:off x="738188" y="1436688"/>
              <a:ext cx="774700" cy="385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0203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3681258" y="2027237"/>
            <a:ext cx="2457187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892" indent="-281892" algn="ctr" defTabSz="902037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деятельности по обращению с отходами производства и потребления                         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7 млн. руб.</a:t>
            </a:r>
            <a:endParaRPr lang="en-US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3400266" y="5479064"/>
            <a:ext cx="2497901" cy="1120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892" indent="-281892" algn="ctr" defTabSz="902037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Повышение экологически безопасного уровня обращения с отходами и качества жизни населения  </a:t>
            </a:r>
          </a:p>
          <a:p>
            <a:pPr algn="ctr" defTabSz="902037">
              <a:spcBef>
                <a:spcPct val="20000"/>
              </a:spcBef>
              <a:defRPr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24 млн. руб. </a:t>
            </a:r>
            <a:endParaRPr lang="en-US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11908" y="4890317"/>
            <a:ext cx="2815251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892" indent="-281892" algn="ctr" defTabSz="902037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 развитие системы экологического образования, просвещения и формирования экологической культуры, в том числе участие в международной экологической акции «Спасти и сохранить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»   1 млн. руб.</a:t>
            </a:r>
            <a:endParaRPr lang="en-US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88106" y="2164102"/>
            <a:ext cx="271677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892" indent="-281892" algn="ctr" defTabSz="902037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Основное мероприятие «Чистая вода» 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48 млн. руб.</a:t>
            </a:r>
            <a:endParaRPr lang="en-US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3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407" y="3411089"/>
            <a:ext cx="2434230" cy="50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ounded Rectangle 91"/>
          <p:cNvSpPr/>
          <p:nvPr/>
        </p:nvSpPr>
        <p:spPr>
          <a:xfrm>
            <a:off x="6267563" y="2130532"/>
            <a:ext cx="4323141" cy="4492090"/>
          </a:xfrm>
          <a:prstGeom prst="roundRect">
            <a:avLst>
              <a:gd name="adj" fmla="val 2499"/>
            </a:avLst>
          </a:prstGeom>
          <a:solidFill>
            <a:srgbClr val="EFF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282376" y="2179637"/>
            <a:ext cx="4308326" cy="4492282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 algn="just">
              <a:buFont typeface="Wingdings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Приняли участие в субботниках по очистке от мусора берегов водных объектов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450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человек. Убрано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8,6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км, вывезено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43,9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м.куб.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мусора.</a:t>
            </a:r>
          </a:p>
          <a:p>
            <a:pPr marL="281892" indent="-281892" algn="just">
              <a:buFont typeface="Wingdings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 algn="just">
              <a:buFont typeface="Wingdings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Проведена Всероссийская акция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«Сад памяти»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в память о героях ВОВ высажены саженцы у мемориалов, у домов ветеранов, в Скверах Победы.</a:t>
            </a:r>
          </a:p>
          <a:p>
            <a:pPr marL="281892" indent="-281892" algn="just">
              <a:buFont typeface="Wingdings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 algn="just">
              <a:buFont typeface="Wingdings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Проведены мероприятия в рамках Всероссийского экологического субботника «Зеленая Весна 2020», «Зеленая Россия», окружной экологической акции «Чистое дело», «90 кедров».</a:t>
            </a:r>
          </a:p>
          <a:p>
            <a:pPr marL="281892" indent="-281892" algn="just">
              <a:buFont typeface="Wingdings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 algn="just">
              <a:buFont typeface="Wingdings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Создан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экологический патруль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Нефтеюганского района.</a:t>
            </a:r>
          </a:p>
          <a:p>
            <a:pPr marL="281892" indent="-281892" algn="just">
              <a:buFont typeface="Wingdings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 algn="just">
              <a:buFont typeface="Wingdings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Выявлено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мест несанкционированного размещения отходов. Все выявленные места захламления на межселенной территории ликвидированы.</a:t>
            </a:r>
          </a:p>
        </p:txBody>
      </p:sp>
      <p:grpSp>
        <p:nvGrpSpPr>
          <p:cNvPr id="54" name="组 3"/>
          <p:cNvGrpSpPr/>
          <p:nvPr/>
        </p:nvGrpSpPr>
        <p:grpSpPr>
          <a:xfrm>
            <a:off x="5422108" y="5715106"/>
            <a:ext cx="1248891" cy="1078874"/>
            <a:chOff x="836142" y="2356202"/>
            <a:chExt cx="2354275" cy="2333859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1627280" y="2824505"/>
              <a:ext cx="537208" cy="381533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30B9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2350790" y="2922759"/>
              <a:ext cx="507860" cy="468303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1969256" y="2356202"/>
              <a:ext cx="303695" cy="410882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8EC83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9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0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1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2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3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8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9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0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3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4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74137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02084">
                <a:defRPr/>
              </a:pPr>
              <a:endParaRPr lang="zh-CN" altLang="en-US" sz="2400" kern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5" name="任意多边形 28"/>
            <p:cNvSpPr/>
            <p:nvPr/>
          </p:nvSpPr>
          <p:spPr>
            <a:xfrm>
              <a:off x="1908007" y="2496564"/>
              <a:ext cx="854940" cy="1324519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rgbClr val="4FA5E3">
                <a:lumMod val="20000"/>
                <a:lumOff val="80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84">
                <a:defRPr/>
              </a:pPr>
              <a:endParaRPr lang="zh-CN" altLang="en-US" sz="2400" kern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1026" name="Picture 2" descr="C:\Users\gaidenraihan\Desktop\Картинки к слайдам\кувшинк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7" y="1100441"/>
            <a:ext cx="1462495" cy="96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7" name="Группа 76"/>
          <p:cNvGrpSpPr/>
          <p:nvPr/>
        </p:nvGrpSpPr>
        <p:grpSpPr>
          <a:xfrm>
            <a:off x="8339243" y="271562"/>
            <a:ext cx="2340663" cy="1652722"/>
            <a:chOff x="8241506" y="198437"/>
            <a:chExt cx="2340663" cy="1652721"/>
          </a:xfrm>
        </p:grpSpPr>
        <p:sp>
          <p:nvSpPr>
            <p:cNvPr id="78" name="TextBox 77"/>
            <p:cNvSpPr txBox="1"/>
            <p:nvPr/>
          </p:nvSpPr>
          <p:spPr>
            <a:xfrm>
              <a:off x="8568544" y="242362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80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grpSp>
          <p:nvGrpSpPr>
            <p:cNvPr id="79" name="Группа 78"/>
            <p:cNvGrpSpPr/>
            <p:nvPr/>
          </p:nvGrpSpPr>
          <p:grpSpPr>
            <a:xfrm>
              <a:off x="8241506" y="198437"/>
              <a:ext cx="2276827" cy="1652721"/>
              <a:chOff x="6904951" y="511887"/>
              <a:chExt cx="1947220" cy="1499319"/>
            </a:xfrm>
          </p:grpSpPr>
          <p:sp>
            <p:nvSpPr>
              <p:cNvPr id="80" name="Прямоугольник 79"/>
              <p:cNvSpPr/>
              <p:nvPr/>
            </p:nvSpPr>
            <p:spPr>
              <a:xfrm>
                <a:off x="6904951" y="894369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 показателей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88 %</a:t>
                </a:r>
              </a:p>
            </p:txBody>
          </p:sp>
          <p:pic>
            <p:nvPicPr>
              <p:cNvPr id="81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511887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7944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3" descr="C:\Users\gaidenraihan\Desktop\Картинки к слайдам\3598bc3178d882ab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" y="941596"/>
            <a:ext cx="1545336" cy="131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im0-tub-ru.yandex.net/i?id=560ba6d7d63a6b58a9faf7c16d8cd134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728" y="2620623"/>
            <a:ext cx="2460180" cy="184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6465081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231105" y="-141429"/>
            <a:ext cx="3505201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Новый уровень жизни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535909" y="752942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«Развитие информационного общества Нефтеюганского района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554646" y="270916"/>
            <a:ext cx="2013625" cy="369332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11 млн.руб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78" name="Таблица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386744"/>
              </p:ext>
            </p:extLst>
          </p:nvPr>
        </p:nvGraphicFramePr>
        <p:xfrm>
          <a:off x="315182" y="2332037"/>
          <a:ext cx="8002524" cy="3829368"/>
        </p:xfrm>
        <a:graphic>
          <a:graphicData uri="http://schemas.openxmlformats.org/drawingml/2006/table">
            <a:tbl>
              <a:tblPr firstRow="1">
                <a:tableStyleId>{0505E3EF-67EA-436B-97B2-0124C06EBD24}</a:tableStyleId>
              </a:tblPr>
              <a:tblGrid>
                <a:gridCol w="6578716"/>
                <a:gridCol w="1423808"/>
              </a:tblGrid>
              <a:tr h="772161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Основные мероприятия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</a:p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(тыс. руб.)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4470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и сопровождение информационных систем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4 297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0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инфраструктуры информационной сети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68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оборудования для функционирования и развития </a:t>
                      </a:r>
                    </a:p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информационной сети. Замена устаревшего оборудования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492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040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защиты информации и персональных данных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5 129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407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Информирование граждан о преимуществах получения </a:t>
                      </a:r>
                    </a:p>
                    <a:p>
                      <a:pPr algn="l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государственных и муниципальных услуг в электронной форме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ru-RU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94" y="6065836"/>
            <a:ext cx="5383951" cy="98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8304937" y="318621"/>
            <a:ext cx="2276828" cy="1632416"/>
            <a:chOff x="6904951" y="647973"/>
            <a:chExt cx="1947220" cy="148089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показателя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22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410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6465081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16834" y="-65237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Новый уровень жизни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88306" y="752941"/>
            <a:ext cx="6751016" cy="969496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«Развитие гражданского общества Нефтеюганского района на 2019-2024 годы и на период до 2030 года»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7134" y="1733500"/>
            <a:ext cx="4624432" cy="26537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4" tIns="51421" rIns="102874" bIns="51421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燕尾形 106"/>
          <p:cNvSpPr/>
          <p:nvPr/>
        </p:nvSpPr>
        <p:spPr>
          <a:xfrm rot="5400000">
            <a:off x="398422" y="2198956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22" name="直接连接符 107"/>
          <p:cNvCxnSpPr/>
          <p:nvPr/>
        </p:nvCxnSpPr>
        <p:spPr>
          <a:xfrm>
            <a:off x="597859" y="2926419"/>
            <a:ext cx="4128021" cy="1714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010484" y="1858733"/>
            <a:ext cx="3642178" cy="107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Поддержка социально-ориентированных некоммерческих организаций в Нефтеюганском районе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</a:p>
        </p:txBody>
      </p:sp>
      <p:sp>
        <p:nvSpPr>
          <p:cNvPr id="24" name="燕尾形 106"/>
          <p:cNvSpPr/>
          <p:nvPr/>
        </p:nvSpPr>
        <p:spPr>
          <a:xfrm rot="5400000">
            <a:off x="410319" y="3525026"/>
            <a:ext cx="393843" cy="630148"/>
          </a:xfrm>
          <a:prstGeom prst="chevron">
            <a:avLst/>
          </a:prstGeom>
          <a:solidFill>
            <a:srgbClr val="1F6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6" tIns="45086" rIns="90176" bIns="45086" rtlCol="0" anchor="ctr"/>
          <a:lstStyle/>
          <a:p>
            <a:pPr algn="ctr"/>
            <a:endParaRPr lang="zh-CN" altLang="en-US" sz="1000">
              <a:solidFill>
                <a:schemeClr val="tx1"/>
              </a:solidFill>
            </a:endParaRPr>
          </a:p>
        </p:txBody>
      </p:sp>
      <p:cxnSp>
        <p:nvCxnSpPr>
          <p:cNvPr id="25" name="直接连接符 107"/>
          <p:cNvCxnSpPr/>
          <p:nvPr/>
        </p:nvCxnSpPr>
        <p:spPr>
          <a:xfrm>
            <a:off x="597859" y="4182373"/>
            <a:ext cx="4153329" cy="0"/>
          </a:xfrm>
          <a:prstGeom prst="line">
            <a:avLst/>
          </a:prstGeom>
          <a:ln>
            <a:solidFill>
              <a:srgbClr val="15614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010488" y="3099095"/>
            <a:ext cx="3715268" cy="107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44" tIns="33824" rIns="67644" bIns="3382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500"/>
              </a:lnSpc>
              <a:buNone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Информационное обеспечение деятельности органов местного самоуправления Нефтеюганского района                                       </a:t>
            </a:r>
          </a:p>
          <a:p>
            <a:pPr>
              <a:lnSpc>
                <a:spcPts val="1500"/>
              </a:lnSpc>
              <a:buNone/>
            </a:pP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311135" y="1846076"/>
            <a:ext cx="4357664" cy="5134162"/>
            <a:chOff x="-31906" y="1948530"/>
            <a:chExt cx="4056217" cy="4063000"/>
          </a:xfrm>
        </p:grpSpPr>
        <p:sp>
          <p:nvSpPr>
            <p:cNvPr id="31" name="直角三角形 16"/>
            <p:cNvSpPr/>
            <p:nvPr/>
          </p:nvSpPr>
          <p:spPr>
            <a:xfrm rot="20431873">
              <a:off x="1869102" y="5079270"/>
              <a:ext cx="1814495" cy="932260"/>
            </a:xfrm>
            <a:custGeom>
              <a:avLst/>
              <a:gdLst>
                <a:gd name="connsiteX0" fmla="*/ 0 w 2278743"/>
                <a:gd name="connsiteY0" fmla="*/ 1008740 h 1008740"/>
                <a:gd name="connsiteX1" fmla="*/ 0 w 2278743"/>
                <a:gd name="connsiteY1" fmla="*/ 0 h 1008740"/>
                <a:gd name="connsiteX2" fmla="*/ 2278743 w 2278743"/>
                <a:gd name="connsiteY2" fmla="*/ 1008740 h 1008740"/>
                <a:gd name="connsiteX3" fmla="*/ 0 w 2278743"/>
                <a:gd name="connsiteY3" fmla="*/ 1008740 h 1008740"/>
                <a:gd name="connsiteX0" fmla="*/ 0 w 2278743"/>
                <a:gd name="connsiteY0" fmla="*/ 703940 h 703940"/>
                <a:gd name="connsiteX1" fmla="*/ 1882140 w 2278743"/>
                <a:gd name="connsiteY1" fmla="*/ 0 h 703940"/>
                <a:gd name="connsiteX2" fmla="*/ 2278743 w 2278743"/>
                <a:gd name="connsiteY2" fmla="*/ 703940 h 703940"/>
                <a:gd name="connsiteX3" fmla="*/ 0 w 2278743"/>
                <a:gd name="connsiteY3" fmla="*/ 703940 h 703940"/>
                <a:gd name="connsiteX0" fmla="*/ 0 w 2408283"/>
                <a:gd name="connsiteY0" fmla="*/ 703940 h 1237340"/>
                <a:gd name="connsiteX1" fmla="*/ 1882140 w 2408283"/>
                <a:gd name="connsiteY1" fmla="*/ 0 h 1237340"/>
                <a:gd name="connsiteX2" fmla="*/ 2408283 w 2408283"/>
                <a:gd name="connsiteY2" fmla="*/ 1237340 h 1237340"/>
                <a:gd name="connsiteX3" fmla="*/ 0 w 2408283"/>
                <a:gd name="connsiteY3" fmla="*/ 703940 h 123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8283" h="1237340">
                  <a:moveTo>
                    <a:pt x="0" y="703940"/>
                  </a:moveTo>
                  <a:lnTo>
                    <a:pt x="1882140" y="0"/>
                  </a:lnTo>
                  <a:lnTo>
                    <a:pt x="2408283" y="1237340"/>
                  </a:lnTo>
                  <a:lnTo>
                    <a:pt x="0" y="703940"/>
                  </a:lnTo>
                  <a:close/>
                </a:path>
              </a:pathLst>
            </a:cu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矩形 23"/>
            <p:cNvSpPr/>
            <p:nvPr/>
          </p:nvSpPr>
          <p:spPr>
            <a:xfrm>
              <a:off x="-1" y="2293004"/>
              <a:ext cx="3854097" cy="25808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直角三角形 10"/>
            <p:cNvSpPr/>
            <p:nvPr/>
          </p:nvSpPr>
          <p:spPr>
            <a:xfrm flipH="1" flipV="1">
              <a:off x="-31906" y="5294118"/>
              <a:ext cx="4006203" cy="432203"/>
            </a:xfrm>
            <a:custGeom>
              <a:avLst/>
              <a:gdLst>
                <a:gd name="connsiteX0" fmla="*/ 0 w 5115340"/>
                <a:gd name="connsiteY0" fmla="*/ 783772 h 783772"/>
                <a:gd name="connsiteX1" fmla="*/ 0 w 5115340"/>
                <a:gd name="connsiteY1" fmla="*/ 0 h 783772"/>
                <a:gd name="connsiteX2" fmla="*/ 5115340 w 5115340"/>
                <a:gd name="connsiteY2" fmla="*/ 783772 h 783772"/>
                <a:gd name="connsiteX3" fmla="*/ 0 w 5115340"/>
                <a:gd name="connsiteY3" fmla="*/ 783772 h 783772"/>
                <a:gd name="connsiteX0" fmla="*/ 0 w 5115340"/>
                <a:gd name="connsiteY0" fmla="*/ 609601 h 609601"/>
                <a:gd name="connsiteX1" fmla="*/ 203200 w 5115340"/>
                <a:gd name="connsiteY1" fmla="*/ 0 h 609601"/>
                <a:gd name="connsiteX2" fmla="*/ 5115340 w 5115340"/>
                <a:gd name="connsiteY2" fmla="*/ 609601 h 609601"/>
                <a:gd name="connsiteX3" fmla="*/ 0 w 5115340"/>
                <a:gd name="connsiteY3" fmla="*/ 609601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5340" h="609601">
                  <a:moveTo>
                    <a:pt x="0" y="609601"/>
                  </a:moveTo>
                  <a:lnTo>
                    <a:pt x="203200" y="0"/>
                  </a:lnTo>
                  <a:lnTo>
                    <a:pt x="5115340" y="609601"/>
                  </a:lnTo>
                  <a:lnTo>
                    <a:pt x="0" y="609601"/>
                  </a:lnTo>
                  <a:close/>
                </a:path>
              </a:pathLst>
            </a:cu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直角三角形 26"/>
            <p:cNvSpPr/>
            <p:nvPr/>
          </p:nvSpPr>
          <p:spPr>
            <a:xfrm flipV="1">
              <a:off x="3854095" y="2498524"/>
              <a:ext cx="170216" cy="209646"/>
            </a:xfrm>
            <a:prstGeom prst="rtTriangle">
              <a:avLst/>
            </a:pr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5" name="矩形 25"/>
            <p:cNvSpPr/>
            <p:nvPr/>
          </p:nvSpPr>
          <p:spPr>
            <a:xfrm>
              <a:off x="-31906" y="1948530"/>
              <a:ext cx="4056217" cy="446000"/>
            </a:xfrm>
            <a:prstGeom prst="rect">
              <a:avLst/>
            </a:prstGeom>
            <a:solidFill>
              <a:srgbClr val="1F6E66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zh-CN" altLang="en-US" sz="1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5311134" y="2372565"/>
            <a:ext cx="4303934" cy="3291953"/>
          </a:xfrm>
          <a:prstGeom prst="rect">
            <a:avLst/>
          </a:prstGeom>
          <a:solidFill>
            <a:srgbClr val="EFF3EA"/>
          </a:solidFill>
          <a:ln>
            <a:solidFill>
              <a:srgbClr val="1F6E66"/>
            </a:solidFill>
          </a:ln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программ "Диалог" с участием руководителей структурных подразделений АНР 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презентационных фильмов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545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 информационных сюжетов 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специальных репортажей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тематических интервью 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авторских комментариев 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1538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информационных сообщений в радиоэфире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292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информационных сообщения  (телетексты)  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1518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ед.  -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информационных материалов фактически в печать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Опубликовано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747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нормативных правовых актов, принятых Главой, Думой, администрацией Нефтеюганского района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сюжетов в эфире окружной ТРК «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Югория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1892" indent="-281892">
              <a:buFont typeface="Wingdings" pitchFamily="2" charset="2"/>
              <a:buChar char="v"/>
            </a:pP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материалов в окружной газете «Новости Югры»</a:t>
            </a:r>
          </a:p>
        </p:txBody>
      </p:sp>
      <p:pic>
        <p:nvPicPr>
          <p:cNvPr id="37" name="Picture 7" descr="https://sun9-10.userapi.com/c855336/v855336127/f1c5d/oTdmg5VJoRA.jpg?ava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66" y="2112961"/>
            <a:ext cx="828676" cy="8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196" y="2004659"/>
            <a:ext cx="2646322" cy="264632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820504" y="5563988"/>
            <a:ext cx="2832162" cy="132343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0198" tIns="45098" rIns="90198" bIns="45098" rtlCol="0">
            <a:spAutoFit/>
          </a:bodyPr>
          <a:lstStyle/>
          <a:p>
            <a:pPr algn="ctr" defTabSz="902037">
              <a:defRPr/>
            </a:pPr>
            <a:r>
              <a:rPr lang="ru-RU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Реализованы мероприятия в целях продвижения </a:t>
            </a:r>
            <a:r>
              <a:rPr lang="ru-RU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бренда</a:t>
            </a:r>
            <a:r>
              <a:rPr lang="ru-RU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Нефтеюганского района</a:t>
            </a:r>
          </a:p>
          <a:p>
            <a:pPr algn="just" defTabSz="902037">
              <a:defRPr/>
            </a:pPr>
            <a:endParaRPr lang="ru-RU" sz="16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4" y="4501397"/>
            <a:ext cx="1408165" cy="1517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057" y="4651099"/>
            <a:ext cx="2832162" cy="58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2166" y="5975584"/>
            <a:ext cx="1059019" cy="77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069" y="4489097"/>
            <a:ext cx="1193566" cy="1046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3230583" y="2529686"/>
            <a:ext cx="1483269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 млн.руб.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12821" y="3729214"/>
            <a:ext cx="1483269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55 млн.руб.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8326880" y="162952"/>
            <a:ext cx="2288454" cy="1632416"/>
            <a:chOff x="8326878" y="162952"/>
            <a:chExt cx="2288454" cy="1632416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8326878" y="162952"/>
              <a:ext cx="2276828" cy="1632416"/>
              <a:chOff x="6904951" y="647973"/>
              <a:chExt cx="1947220" cy="1480898"/>
            </a:xfrm>
          </p:grpSpPr>
          <p:sp>
            <p:nvSpPr>
              <p:cNvPr id="49" name="Прямоугольник 48"/>
              <p:cNvSpPr/>
              <p:nvPr/>
            </p:nvSpPr>
            <p:spPr>
              <a:xfrm>
                <a:off x="6904951" y="1012034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 показателя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100 %</a:t>
                </a:r>
              </a:p>
            </p:txBody>
          </p:sp>
          <p:pic>
            <p:nvPicPr>
              <p:cNvPr id="50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647973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1" name="TextBox 50"/>
            <p:cNvSpPr txBox="1"/>
            <p:nvPr/>
          </p:nvSpPr>
          <p:spPr>
            <a:xfrm>
              <a:off x="8601707" y="210105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59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105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4" descr="http://blagiy.ru/wp-content/uploads/2017/03/20160110141433Rwu9GnPi-e14899028208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106" y="1661597"/>
            <a:ext cx="1600200" cy="128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364" y="2865437"/>
            <a:ext cx="42672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4134286"/>
            <a:ext cx="4267200" cy="139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980068"/>
            <a:ext cx="3060700" cy="74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535909" y="808093"/>
            <a:ext cx="6751016" cy="968240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«Обеспечение доступным и комфортным жильем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жителей</a:t>
            </a:r>
            <a:r>
              <a:rPr lang="ru-RU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Нефтеюганского района на 2019-2024 годы и на период до 2030 года»</a:t>
            </a:r>
          </a:p>
        </p:txBody>
      </p:sp>
      <p:grpSp>
        <p:nvGrpSpPr>
          <p:cNvPr id="64" name="Группа 63"/>
          <p:cNvGrpSpPr/>
          <p:nvPr/>
        </p:nvGrpSpPr>
        <p:grpSpPr>
          <a:xfrm>
            <a:off x="0" y="6465081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16834" y="-65237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Новый уровень жизни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39" name="Скругленный прямоугольник 38"/>
          <p:cNvSpPr/>
          <p:nvPr/>
        </p:nvSpPr>
        <p:spPr>
          <a:xfrm>
            <a:off x="320441" y="1819459"/>
            <a:ext cx="6158072" cy="45817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Содействие развитию жилищного строительства</a:t>
            </a:r>
          </a:p>
        </p:txBody>
      </p:sp>
      <p:sp>
        <p:nvSpPr>
          <p:cNvPr id="51" name="Line 8"/>
          <p:cNvSpPr>
            <a:spLocks noChangeShapeType="1"/>
          </p:cNvSpPr>
          <p:nvPr/>
        </p:nvSpPr>
        <p:spPr bwMode="gray">
          <a:xfrm>
            <a:off x="118072" y="3094037"/>
            <a:ext cx="4587337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2" name="Line 8"/>
          <p:cNvSpPr>
            <a:spLocks noChangeShapeType="1"/>
          </p:cNvSpPr>
          <p:nvPr/>
        </p:nvSpPr>
        <p:spPr bwMode="gray">
          <a:xfrm>
            <a:off x="118072" y="3853699"/>
            <a:ext cx="4618234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3" name="Line 8"/>
          <p:cNvSpPr>
            <a:spLocks noChangeShapeType="1"/>
          </p:cNvSpPr>
          <p:nvPr/>
        </p:nvSpPr>
        <p:spPr bwMode="gray">
          <a:xfrm>
            <a:off x="87981" y="4704024"/>
            <a:ext cx="4648328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4" name="Line 8"/>
          <p:cNvSpPr>
            <a:spLocks noChangeShapeType="1"/>
          </p:cNvSpPr>
          <p:nvPr/>
        </p:nvSpPr>
        <p:spPr bwMode="gray">
          <a:xfrm>
            <a:off x="118072" y="5877990"/>
            <a:ext cx="4587337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906" y="2494663"/>
            <a:ext cx="4766384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устойчивого сокращения непригодного для проживания жилищного фонда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-666" y="3170531"/>
            <a:ext cx="4912209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Уплата выкупной цены собственникам помещений в домах, в отношении которых принято решение о сносе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60" y="3879433"/>
            <a:ext cx="4581473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 жилых помещений путем заключения муниципальных контрактов долевого участия в строительстве и купли-продажи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-16485" y="4694298"/>
            <a:ext cx="4447994" cy="1168295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Ликвидация объектов, утративших технологическую необходимость или пришедших в ветхое состояние, объектов инженерной инфраструктуры, хозяйственных построек, незаконных (самовольных) строений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653878" y="2620950"/>
            <a:ext cx="1483269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427 млн.руб.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653878" y="3459148"/>
            <a:ext cx="1518322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12 млн.руб.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665912" y="4279193"/>
            <a:ext cx="1518323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499 млн.руб.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695884" y="5456301"/>
            <a:ext cx="1488225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12 млн.руб.</a:t>
            </a:r>
          </a:p>
        </p:txBody>
      </p:sp>
      <p:pic>
        <p:nvPicPr>
          <p:cNvPr id="3075" name="Picture 3" descr="C:\Users\gaidenraihan\Desktop\Картинки к слайдам\kisspng-architectural-engineering-building-business-2016-brussels-bombings-5b23e44b8df9d3.498977551529078859581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4" b="95854" l="6556" r="97667">
                        <a14:foregroundMark x1="44000" y1="50244" x2="44000" y2="50244"/>
                        <a14:foregroundMark x1="12556" y1="79146" x2="12556" y2="79146"/>
                        <a14:foregroundMark x1="13667" y1="78537" x2="13667" y2="78537"/>
                        <a14:foregroundMark x1="15222" y1="79024" x2="15222" y2="79024"/>
                        <a14:foregroundMark x1="16222" y1="79390" x2="16222" y2="79390"/>
                        <a14:foregroundMark x1="17333" y1="80122" x2="17333" y2="80122"/>
                        <a14:foregroundMark x1="9556" y1="77927" x2="9556" y2="77927"/>
                        <a14:foregroundMark x1="10889" y1="78780" x2="10889" y2="78780"/>
                        <a14:foregroundMark x1="10000" y1="79756" x2="10000" y2="79756"/>
                        <a14:foregroundMark x1="10889" y1="77561" x2="10889" y2="77561"/>
                        <a14:foregroundMark x1="16667" y1="77317" x2="16667" y2="77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91" y="5634869"/>
            <a:ext cx="2084785" cy="189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6031706" y="2083175"/>
            <a:ext cx="1905000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950 млн.руб.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390365" y="2901980"/>
            <a:ext cx="3908542" cy="952851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Приобретено 160 квартир 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8,1 тыс.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кв.м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Предоставлена выкупная стоимость за изымаемое жилое помещение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собственникам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03309" y="4084698"/>
            <a:ext cx="5343525" cy="1168295"/>
          </a:xfrm>
          <a:prstGeom prst="rect">
            <a:avLst/>
          </a:prstGeom>
          <a:noFill/>
        </p:spPr>
        <p:txBody>
          <a:bodyPr lIns="90198" tIns="45098" rIns="90198" bIns="45098">
            <a:spAutoFit/>
          </a:bodyPr>
          <a:lstStyle/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Снесен 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дом 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8 766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кв.м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Произведена уплата за изымаемое жилое </a:t>
            </a:r>
          </a:p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помещения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собственникам, </a:t>
            </a:r>
          </a:p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проживающим в домах, признанными </a:t>
            </a:r>
          </a:p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аварийными</a:t>
            </a:r>
          </a:p>
        </p:txBody>
      </p:sp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706" y="5532437"/>
            <a:ext cx="42672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12834" y="5640896"/>
            <a:ext cx="4011655" cy="521964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defTabSz="902037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Улучшены жилищные условия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420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семей Нефтеюганского района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8317707" y="166221"/>
            <a:ext cx="2288454" cy="1632416"/>
            <a:chOff x="8326878" y="162952"/>
            <a:chExt cx="2288454" cy="1632416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8326878" y="162952"/>
              <a:ext cx="2276828" cy="1632416"/>
              <a:chOff x="6904951" y="647973"/>
              <a:chExt cx="1947220" cy="1480898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6904951" y="1012034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 показателей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100 %</a:t>
                </a:r>
              </a:p>
            </p:txBody>
          </p:sp>
          <p:pic>
            <p:nvPicPr>
              <p:cNvPr id="48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647973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TextBox 41"/>
            <p:cNvSpPr txBox="1"/>
            <p:nvPr/>
          </p:nvSpPr>
          <p:spPr>
            <a:xfrm>
              <a:off x="8601707" y="210105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1 131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715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526506" y="-157928"/>
            <a:ext cx="5498306" cy="655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54" tIns="45076" rIns="90154" bIns="45076" rtlCol="0" anchor="ctr"/>
          <a:lstStyle/>
          <a:p>
            <a:pPr algn="ctr"/>
            <a:endParaRPr lang="ru-RU" sz="3300" b="1" u="sng" dirty="0">
              <a:solidFill>
                <a:srgbClr val="4F81BD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Прямоугольник 13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18D02489-1135-4297-92A3-70E1E38BB363}"/>
              </a:ext>
            </a:extLst>
          </p:cNvPr>
          <p:cNvSpPr/>
          <p:nvPr/>
        </p:nvSpPr>
        <p:spPr>
          <a:xfrm>
            <a:off x="1182734" y="2255837"/>
            <a:ext cx="81858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Основные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параметры исполнения бюджета муниципального района за </a:t>
            </a:r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2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6465081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266829" y="-106242"/>
            <a:ext cx="5384005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Новый уровень жизни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12107" y="799106"/>
            <a:ext cx="6751016" cy="923330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«Обеспечение доступным и комфортным жильем жителей Нефтеюганского района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0441" y="1819455"/>
            <a:ext cx="6158072" cy="58878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0198" tIns="45098" rIns="90198" bIns="45098"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граждан мерами государственной поддержки по улучшению жилищных условий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869716" y="2213775"/>
            <a:ext cx="1905000" cy="388924"/>
          </a:xfrm>
          <a:prstGeom prst="round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113 млн.руб.</a:t>
            </a:r>
          </a:p>
        </p:txBody>
      </p:sp>
      <p:sp>
        <p:nvSpPr>
          <p:cNvPr id="51" name="Line 8"/>
          <p:cNvSpPr>
            <a:spLocks noChangeShapeType="1"/>
          </p:cNvSpPr>
          <p:nvPr/>
        </p:nvSpPr>
        <p:spPr bwMode="gray">
          <a:xfrm>
            <a:off x="92923" y="3170236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2" name="Line 8"/>
          <p:cNvSpPr>
            <a:spLocks noChangeShapeType="1"/>
          </p:cNvSpPr>
          <p:nvPr/>
        </p:nvSpPr>
        <p:spPr bwMode="gray">
          <a:xfrm>
            <a:off x="88106" y="6206117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3" name="Line 8"/>
          <p:cNvSpPr>
            <a:spLocks noChangeShapeType="1"/>
          </p:cNvSpPr>
          <p:nvPr/>
        </p:nvSpPr>
        <p:spPr bwMode="gray">
          <a:xfrm>
            <a:off x="83282" y="4155562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4" name="Line 8"/>
          <p:cNvSpPr>
            <a:spLocks noChangeShapeType="1"/>
          </p:cNvSpPr>
          <p:nvPr/>
        </p:nvSpPr>
        <p:spPr bwMode="gray">
          <a:xfrm>
            <a:off x="67642" y="5116323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1889" y="2484490"/>
            <a:ext cx="4267328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Расселение приспособленных для проживания строений, включенных в Реестры строений на 01.01.2012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40510" y="5684880"/>
            <a:ext cx="4267328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Снос строений, приспособленных для проживания (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балков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4307" y="3236268"/>
            <a:ext cx="4202310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 жилых помещений для расселения граждан проживающих в приспособленных для проживания строениях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40378" y="4160883"/>
            <a:ext cx="4267328" cy="952851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Субсидия несовершеннолетним детям, родившимся после 31.12.2011, родители (усыновители) которых признаны участниками программы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274646" y="2740313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55 млн.руб.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299928" y="3773925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29 млн.руб.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274646" y="4707019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7 млн.руб.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07761" y="5236721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11 млн.руб.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0378" y="5135467"/>
            <a:ext cx="4267328" cy="521964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субсидий отдельным категориям граждан</a:t>
            </a:r>
          </a:p>
        </p:txBody>
      </p:sp>
      <p:sp>
        <p:nvSpPr>
          <p:cNvPr id="31" name="Line 8"/>
          <p:cNvSpPr>
            <a:spLocks noChangeShapeType="1"/>
          </p:cNvSpPr>
          <p:nvPr/>
        </p:nvSpPr>
        <p:spPr bwMode="gray">
          <a:xfrm>
            <a:off x="67641" y="5658637"/>
            <a:ext cx="4207131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12583" y="5784200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11 млн.руб.</a:t>
            </a:r>
          </a:p>
        </p:txBody>
      </p:sp>
      <p:pic>
        <p:nvPicPr>
          <p:cNvPr id="33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508" y="1918210"/>
            <a:ext cx="2553114" cy="59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https://zakonvl.ru/wp-content/uploads/2019/09/osparivanie-kadastrovoj-stoimosti-zemelnogo-uchastka-ferstkadast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" y="6294558"/>
            <a:ext cx="1439964" cy="94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38"/>
          <p:cNvGrpSpPr/>
          <p:nvPr/>
        </p:nvGrpSpPr>
        <p:grpSpPr>
          <a:xfrm>
            <a:off x="6641307" y="2828109"/>
            <a:ext cx="3725972" cy="1093710"/>
            <a:chOff x="644107" y="1330751"/>
            <a:chExt cx="3725972" cy="816221"/>
          </a:xfrm>
        </p:grpSpPr>
        <p:sp>
          <p:nvSpPr>
            <p:cNvPr id="50" name="Rounded Rectangle 37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1F6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ounded Rectangle 32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EFF3EA"/>
            </a:solidFill>
            <a:ln>
              <a:solidFill>
                <a:srgbClr val="1F6E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336509" y="2865558"/>
            <a:ext cx="4455147" cy="830997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Снесено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строений (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балков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Выплачена субсидия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несовершеннолетним</a:t>
            </a:r>
          </a:p>
        </p:txBody>
      </p:sp>
      <p:grpSp>
        <p:nvGrpSpPr>
          <p:cNvPr id="69" name="Group 38"/>
          <p:cNvGrpSpPr/>
          <p:nvPr/>
        </p:nvGrpSpPr>
        <p:grpSpPr>
          <a:xfrm>
            <a:off x="6573680" y="4090669"/>
            <a:ext cx="3876611" cy="1136970"/>
            <a:chOff x="644107" y="1330751"/>
            <a:chExt cx="3725972" cy="816221"/>
          </a:xfrm>
        </p:grpSpPr>
        <p:sp>
          <p:nvSpPr>
            <p:cNvPr id="70" name="Rounded Rectangle 37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1F6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32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EFF3EA"/>
            </a:solidFill>
            <a:ln>
              <a:solidFill>
                <a:srgbClr val="1F6E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3" name="Group 38"/>
          <p:cNvGrpSpPr/>
          <p:nvPr/>
        </p:nvGrpSpPr>
        <p:grpSpPr>
          <a:xfrm>
            <a:off x="6641307" y="5393089"/>
            <a:ext cx="3725972" cy="1128643"/>
            <a:chOff x="644107" y="1330751"/>
            <a:chExt cx="3725972" cy="816221"/>
          </a:xfrm>
        </p:grpSpPr>
        <p:sp>
          <p:nvSpPr>
            <p:cNvPr id="74" name="Rounded Rectangle 37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1F6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Rounded Rectangle 32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EFF3EA"/>
            </a:solidFill>
            <a:ln>
              <a:solidFill>
                <a:srgbClr val="1F6E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489034" y="4168161"/>
            <a:ext cx="3847581" cy="830997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Выплачены субсидии </a:t>
            </a:r>
          </a:p>
          <a:p>
            <a:pPr algn="ctr" defTabSz="902037"/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ветеранам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инвалиду</a:t>
            </a:r>
          </a:p>
          <a:p>
            <a:pPr algn="ctr" defTabSz="902037"/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молодой семье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7711" y="5369622"/>
            <a:ext cx="4168292" cy="1077218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Завершена работа по </a:t>
            </a:r>
          </a:p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ликвидации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балков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Приобретено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жилых помещений,</a:t>
            </a:r>
          </a:p>
          <a:p>
            <a:pPr algn="ctr" defTabSz="902037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расселения граждан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8317707" y="166221"/>
            <a:ext cx="2288454" cy="1632416"/>
            <a:chOff x="8326878" y="162952"/>
            <a:chExt cx="2288454" cy="1632416"/>
          </a:xfrm>
        </p:grpSpPr>
        <p:grpSp>
          <p:nvGrpSpPr>
            <p:cNvPr id="77" name="Группа 76"/>
            <p:cNvGrpSpPr/>
            <p:nvPr/>
          </p:nvGrpSpPr>
          <p:grpSpPr>
            <a:xfrm>
              <a:off x="8326878" y="162952"/>
              <a:ext cx="2276828" cy="1632416"/>
              <a:chOff x="6904951" y="647973"/>
              <a:chExt cx="1947220" cy="1480898"/>
            </a:xfrm>
          </p:grpSpPr>
          <p:sp>
            <p:nvSpPr>
              <p:cNvPr id="79" name="Прямоугольник 78"/>
              <p:cNvSpPr/>
              <p:nvPr/>
            </p:nvSpPr>
            <p:spPr>
              <a:xfrm>
                <a:off x="6904951" y="1012034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 показателей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100 %</a:t>
                </a:r>
              </a:p>
            </p:txBody>
          </p:sp>
          <p:pic>
            <p:nvPicPr>
              <p:cNvPr id="80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647973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8" name="TextBox 77"/>
            <p:cNvSpPr txBox="1"/>
            <p:nvPr/>
          </p:nvSpPr>
          <p:spPr>
            <a:xfrm>
              <a:off x="8601707" y="210105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1 131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35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53024" y="4329990"/>
            <a:ext cx="1059019" cy="77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gaidenraihan\Desktop\Картинки к слайдам\№50 (62)_ сетям помогут только инвестии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907" y="1749831"/>
            <a:ext cx="1642045" cy="149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6465081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ru-RU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037">
                <a:defRPr/>
              </a:pPr>
              <a:endParaRPr lang="ru-RU" kern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043554" y="-106242"/>
            <a:ext cx="3845152" cy="568577"/>
          </a:xfrm>
          <a:prstGeom prst="rect">
            <a:avLst/>
          </a:prstGeom>
        </p:spPr>
        <p:txBody>
          <a:bodyPr vert="horz" lIns="90087" tIns="45042" rIns="90087" bIns="45042" rtlCol="0" anchor="ctr">
            <a:normAutofit fontScale="97500"/>
          </a:bodyPr>
          <a:lstStyle>
            <a:lvl1pPr algn="ctr" defTabSz="91327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0924">
              <a:defRPr/>
            </a:pP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Новый уровень жизни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26306" y="655637"/>
            <a:ext cx="8139758" cy="147732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«Развитие жилищно-                     коммунального комплекса и повышение энергетической эффективности в муниципальном образовании                    Нефтеюганский район на 2019-2024  годы                                                       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256327" y="3196948"/>
            <a:ext cx="3851159" cy="737408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обеспечения качественными коммунальными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услугами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292067" y="4914203"/>
            <a:ext cx="4308897" cy="306520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многоквартирных домов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244045" y="4132242"/>
            <a:ext cx="4407292" cy="521964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Энергосбережение и повышение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энергоэффективности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13887" y="5545642"/>
            <a:ext cx="4369248" cy="306520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современной городской среды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5854063" y="5940460"/>
            <a:ext cx="4061143" cy="241908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30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46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1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32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8" name="Группа 67"/>
          <p:cNvGrpSpPr/>
          <p:nvPr/>
        </p:nvGrpSpPr>
        <p:grpSpPr>
          <a:xfrm>
            <a:off x="5803106" y="5274643"/>
            <a:ext cx="4020934" cy="241908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11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27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2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13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9" name="Группа 68"/>
          <p:cNvGrpSpPr/>
          <p:nvPr/>
        </p:nvGrpSpPr>
        <p:grpSpPr>
          <a:xfrm>
            <a:off x="5803106" y="4528529"/>
            <a:ext cx="4111973" cy="241908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92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08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94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0" name="Группа 69"/>
          <p:cNvGrpSpPr/>
          <p:nvPr/>
        </p:nvGrpSpPr>
        <p:grpSpPr>
          <a:xfrm>
            <a:off x="5823438" y="3799692"/>
            <a:ext cx="4091641" cy="241908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71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89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74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149" name="Picture 11" descr="https://im0-tub-ru.yandex.net/i?id=10cc2d59f25ff93b9db2a9f3260d8707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176" y="2179637"/>
            <a:ext cx="1385732" cy="7419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0" name="Folded Corner 15"/>
          <p:cNvSpPr/>
          <p:nvPr/>
        </p:nvSpPr>
        <p:spPr>
          <a:xfrm>
            <a:off x="319189" y="2179642"/>
            <a:ext cx="4763942" cy="4533418"/>
          </a:xfrm>
          <a:prstGeom prst="foldedCorner">
            <a:avLst/>
          </a:prstGeom>
          <a:solidFill>
            <a:srgbClr val="EFF3EA"/>
          </a:solidFill>
          <a:ln w="25400" cap="flat" cmpd="sng" algn="ctr">
            <a:solidFill>
              <a:srgbClr val="1F6E66"/>
            </a:solidFill>
            <a:prstDash val="solid"/>
          </a:ln>
          <a:effectLst/>
        </p:spPr>
        <p:txBody>
          <a:bodyPr lIns="90198" tIns="45098" rIns="90198" bIns="45098" rtlCol="0" anchor="ctr"/>
          <a:lstStyle/>
          <a:p>
            <a:pPr algn="ctr" defTabSz="902037">
              <a:defRPr/>
            </a:pPr>
            <a:endParaRPr lang="en-US" kern="0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319189" y="2255883"/>
            <a:ext cx="4763942" cy="4646170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Реализован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проект в рамках инициативного бюджетирования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«Народный бюджет»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Благоустроено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дворовых территорий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 капитальный ремонт систем теплоснабжения, водоснабжения, водоотведения, электроснабжения для подготовки к осенне-зимнему периоду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84,6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млн.руб.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Предоставлены субсидии  на возмещение затрат в связи с оказанием услуг по теплоснабжению          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95,8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млн. руб.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Выполнены работы по ремонту муниципальных квартир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0,6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Выполнены работы по благоустройству общественной территории парк «Сердце Югры» в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гп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Пойковский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8,7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млн.руб.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Выполнены работы по замене (поверке) поквартирных узлов учета энергоресурсов                   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0,4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млн. руб.</a:t>
            </a:r>
          </a:p>
          <a:p>
            <a:pPr marL="281892" indent="-281892">
              <a:buFont typeface="Wingdings" panose="05000000000000000000" pitchFamily="2" charset="2"/>
              <a:buChar char="ü"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702234" y="3693144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289 млн.руб.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8718337" y="4427009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 млн.руб.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8702234" y="5211758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 млн.руб.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8702234" y="5897551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65 млн.руб.</a:t>
            </a:r>
          </a:p>
        </p:txBody>
      </p:sp>
      <p:grpSp>
        <p:nvGrpSpPr>
          <p:cNvPr id="151" name="Группа 150"/>
          <p:cNvGrpSpPr/>
          <p:nvPr/>
        </p:nvGrpSpPr>
        <p:grpSpPr>
          <a:xfrm>
            <a:off x="8312512" y="130231"/>
            <a:ext cx="2288454" cy="1632416"/>
            <a:chOff x="8326878" y="162952"/>
            <a:chExt cx="2288454" cy="1632416"/>
          </a:xfrm>
        </p:grpSpPr>
        <p:grpSp>
          <p:nvGrpSpPr>
            <p:cNvPr id="152" name="Группа 151"/>
            <p:cNvGrpSpPr/>
            <p:nvPr/>
          </p:nvGrpSpPr>
          <p:grpSpPr>
            <a:xfrm>
              <a:off x="8326878" y="162952"/>
              <a:ext cx="2276828" cy="1632416"/>
              <a:chOff x="6904951" y="647973"/>
              <a:chExt cx="1947220" cy="1480898"/>
            </a:xfrm>
          </p:grpSpPr>
          <p:sp>
            <p:nvSpPr>
              <p:cNvPr id="154" name="Прямоугольник 153"/>
              <p:cNvSpPr/>
              <p:nvPr/>
            </p:nvSpPr>
            <p:spPr>
              <a:xfrm>
                <a:off x="6904951" y="1012034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 показателей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100 %</a:t>
                </a:r>
              </a:p>
            </p:txBody>
          </p:sp>
          <p:pic>
            <p:nvPicPr>
              <p:cNvPr id="155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1" y="647973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3" name="TextBox 152"/>
            <p:cNvSpPr txBox="1"/>
            <p:nvPr/>
          </p:nvSpPr>
          <p:spPr>
            <a:xfrm>
              <a:off x="8601707" y="210105"/>
              <a:ext cx="2013625" cy="3731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364 млн.руб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100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1315911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1383506" y="-1825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Экономическое совершенствование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108" y="5761158"/>
            <a:ext cx="1738163" cy="102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332005" y="731840"/>
            <a:ext cx="5528500" cy="1490301"/>
          </a:xfrm>
          <a:prstGeom prst="rect">
            <a:avLst/>
          </a:prstGeom>
          <a:solidFill>
            <a:schemeClr val="bg1"/>
          </a:solidFill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«Развитие агропромышленного комплекса и рынков сельскохозяйственной продукции, сырья и продовольствия в Нефтеюганском районе                         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73563" y="274637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176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8173435" y="427037"/>
            <a:ext cx="2276828" cy="1632416"/>
            <a:chOff x="6904951" y="647973"/>
            <a:chExt cx="1947220" cy="1480898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показателей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19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Прямоугольник 20"/>
          <p:cNvSpPr/>
          <p:nvPr/>
        </p:nvSpPr>
        <p:spPr>
          <a:xfrm>
            <a:off x="7936710" y="5831467"/>
            <a:ext cx="2809445" cy="843970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Семья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из с.п. Салым улучшила жилищные условия на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65 кв.м. 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831681"/>
              </p:ext>
            </p:extLst>
          </p:nvPr>
        </p:nvGraphicFramePr>
        <p:xfrm>
          <a:off x="240506" y="2408237"/>
          <a:ext cx="4648200" cy="4929979"/>
        </p:xfrm>
        <a:graphic>
          <a:graphicData uri="http://schemas.openxmlformats.org/drawingml/2006/table">
            <a:tbl>
              <a:tblPr firstRow="1">
                <a:tableStyleId>{0505E3EF-67EA-436B-97B2-0124C06EBD24}</a:tableStyleId>
              </a:tblPr>
              <a:tblGrid>
                <a:gridCol w="4648200"/>
              </a:tblGrid>
              <a:tr h="806365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1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растениеводства, переработки     и реализации продукции              растениеводства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374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развития животноводства 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75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развития </a:t>
                      </a:r>
                      <a:r>
                        <a:rPr lang="ru-RU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ru-RU" sz="15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рыбохозяйственного</a:t>
                      </a: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комплекса 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75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на развитие системы              заготовки и переработки дикоросов 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75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совещаний, семинаров, ярмарок, конкурсов, выставок 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75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малых форм            хозяйствования 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365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Улучшение жилищных условий             граждан, проживающих в сельской          местности 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75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Защита населения от болезней, общих       для человека и животных 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135595" y="6091899"/>
            <a:ext cx="1569789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1,7 млн.руб.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21479" y="5558501"/>
            <a:ext cx="1583905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4,6 млн.руб.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12817" y="4964856"/>
            <a:ext cx="1592439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0,4 млн.руб.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30629" y="4363228"/>
            <a:ext cx="1574627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3 млн.руб.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35595" y="3813874"/>
            <a:ext cx="1569789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 млн.руб.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135470" y="3306754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156 млн.руб.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35470" y="2763961"/>
            <a:ext cx="1569791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 млн.руб.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35467" y="6811952"/>
            <a:ext cx="1569788" cy="319302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 млн.руб.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973955" y="2522008"/>
            <a:ext cx="4401279" cy="2137791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Произведена газификация сельскохозяйственного объекта</a:t>
            </a:r>
          </a:p>
          <a:p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Приобретено 2 трактора с навесным оборудованием, 2 транспортных средств для доставки сельскохозяйственной продукции, холодильное оборудование и оборудование для переработки молочной продукции.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55635" y="4618159"/>
            <a:ext cx="4534069" cy="1200329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ü"/>
            </a:pPr>
            <a:r>
              <a:rPr lang="ru-RU" dirty="0" smtClean="0"/>
              <a:t>Произведена </a:t>
            </a:r>
            <a:r>
              <a:rPr lang="ru-RU" dirty="0"/>
              <a:t>общественная приемка быстровозводимых животноводческих зданий с молочным блоком и хозяйственными постройками</a:t>
            </a:r>
          </a:p>
        </p:txBody>
      </p:sp>
      <p:sp>
        <p:nvSpPr>
          <p:cNvPr id="39" name="Line 8"/>
          <p:cNvSpPr>
            <a:spLocks noChangeShapeType="1"/>
          </p:cNvSpPr>
          <p:nvPr/>
        </p:nvSpPr>
        <p:spPr bwMode="gray">
          <a:xfrm>
            <a:off x="6064120" y="3117105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2" name="Line 8"/>
          <p:cNvSpPr>
            <a:spLocks noChangeShapeType="1"/>
          </p:cNvSpPr>
          <p:nvPr/>
        </p:nvSpPr>
        <p:spPr bwMode="gray">
          <a:xfrm>
            <a:off x="6067111" y="5811672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3" name="Line 8"/>
          <p:cNvSpPr>
            <a:spLocks noChangeShapeType="1"/>
          </p:cNvSpPr>
          <p:nvPr/>
        </p:nvSpPr>
        <p:spPr bwMode="gray">
          <a:xfrm>
            <a:off x="6067111" y="4653911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0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718" y="1961931"/>
            <a:ext cx="2091788" cy="82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92816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sp>
        <p:nvSpPr>
          <p:cNvPr id="97" name="矩形 19"/>
          <p:cNvSpPr/>
          <p:nvPr/>
        </p:nvSpPr>
        <p:spPr>
          <a:xfrm>
            <a:off x="377256" y="4595044"/>
            <a:ext cx="5323157" cy="2165624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87" tIns="51427" rIns="102887" bIns="51427"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9"/>
          <p:cNvSpPr/>
          <p:nvPr/>
        </p:nvSpPr>
        <p:spPr>
          <a:xfrm>
            <a:off x="370592" y="2636958"/>
            <a:ext cx="5334527" cy="2351763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87" tIns="51427" rIns="102887" bIns="51427"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juxing1"/>
          <p:cNvSpPr/>
          <p:nvPr/>
        </p:nvSpPr>
        <p:spPr>
          <a:xfrm>
            <a:off x="362678" y="4053261"/>
            <a:ext cx="5342571" cy="1402976"/>
          </a:xfrm>
          <a:prstGeom prst="rect">
            <a:avLst/>
          </a:prstGeom>
          <a:solidFill>
            <a:srgbClr val="EFF3EA"/>
          </a:solidFill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87" tIns="51427" rIns="102887" bIns="51427"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322" y="905522"/>
            <a:ext cx="7645240" cy="1213302"/>
          </a:xfrm>
          <a:prstGeom prst="rect">
            <a:avLst/>
          </a:prstGeom>
          <a:noFill/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«Социально-экономическое развитие населения района из числа коренных малочисленных народов Севера Нефтеюганского района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8208262" y="430590"/>
            <a:ext cx="2276828" cy="1676400"/>
            <a:chOff x="6904951" y="469818"/>
            <a:chExt cx="1947220" cy="152080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904951" y="873781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показателя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19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469818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juxing1"/>
          <p:cNvSpPr/>
          <p:nvPr/>
        </p:nvSpPr>
        <p:spPr>
          <a:xfrm>
            <a:off x="354504" y="2560637"/>
            <a:ext cx="5345907" cy="997844"/>
          </a:xfrm>
          <a:prstGeom prst="rect">
            <a:avLst/>
          </a:prstGeom>
          <a:solidFill>
            <a:srgbClr val="EFF3EA"/>
          </a:solidFill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87" tIns="51427" rIns="102887" bIns="51427"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5333" y="2560758"/>
            <a:ext cx="5718665" cy="93630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поддержка юридических и физических лиц из числа коренных малочисленных народов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8421" y="4085151"/>
            <a:ext cx="5345907" cy="1221360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мероприятий, направленных на развитие традиционной хозяйственной деятельности и культуры наследия коренных малочисленных народов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	      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90312" y="2965320"/>
            <a:ext cx="3735224" cy="350080"/>
          </a:xfrm>
          <a:prstGeom prst="rect">
            <a:avLst/>
          </a:prstGeom>
        </p:spPr>
        <p:txBody>
          <a:bodyPr wrap="none"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Произведено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облетов юрт района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089140" y="4371761"/>
            <a:ext cx="4736486" cy="2075076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граждан из числа коренных малочисленных народов, участвующих в мероприятиях, направленных на развитие традиционной культуры, родного языка, национального спорта и финно-угорских связей, сохранение культурного наследия коренных малочисленных народов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402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человека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5646088" y="4198981"/>
            <a:ext cx="4667817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27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43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29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Группа 45"/>
          <p:cNvGrpSpPr/>
          <p:nvPr/>
        </p:nvGrpSpPr>
        <p:grpSpPr>
          <a:xfrm>
            <a:off x="5644875" y="3191098"/>
            <a:ext cx="4650174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47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63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49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0" name="Группа 69"/>
          <p:cNvGrpSpPr/>
          <p:nvPr/>
        </p:nvGrpSpPr>
        <p:grpSpPr>
          <a:xfrm>
            <a:off x="5643858" y="6332583"/>
            <a:ext cx="4669918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71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90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74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3" name="TextBox 92"/>
          <p:cNvSpPr txBox="1"/>
          <p:nvPr/>
        </p:nvSpPr>
        <p:spPr>
          <a:xfrm>
            <a:off x="4179171" y="3275909"/>
            <a:ext cx="1547863" cy="350274"/>
          </a:xfrm>
          <a:prstGeom prst="rect">
            <a:avLst/>
          </a:prstGeom>
          <a:solidFill>
            <a:srgbClr val="D09E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0,2 млн.руб.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79171" y="5151437"/>
            <a:ext cx="1547863" cy="350274"/>
          </a:xfrm>
          <a:prstGeom prst="rect">
            <a:avLst/>
          </a:prstGeom>
          <a:solidFill>
            <a:srgbClr val="D09E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4,5 млн.руб.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8401762" y="427040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</p:txBody>
      </p:sp>
      <p:sp>
        <p:nvSpPr>
          <p:cNvPr id="101" name="Заголовок 1"/>
          <p:cNvSpPr txBox="1">
            <a:spLocks/>
          </p:cNvSpPr>
          <p:nvPr/>
        </p:nvSpPr>
        <p:spPr>
          <a:xfrm>
            <a:off x="1383506" y="-1063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Экономическое совершенствование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6106686" y="3545466"/>
            <a:ext cx="4420820" cy="843970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пользователей территориями традиционного природопользования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318 человек</a:t>
            </a:r>
          </a:p>
        </p:txBody>
      </p:sp>
      <p:sp>
        <p:nvSpPr>
          <p:cNvPr id="98" name="juxing1"/>
          <p:cNvSpPr/>
          <p:nvPr/>
        </p:nvSpPr>
        <p:spPr>
          <a:xfrm>
            <a:off x="366698" y="5891535"/>
            <a:ext cx="5342571" cy="936302"/>
          </a:xfrm>
          <a:prstGeom prst="rect">
            <a:avLst/>
          </a:prstGeom>
          <a:solidFill>
            <a:srgbClr val="EFF3EA"/>
          </a:solidFill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87" tIns="51427" rIns="102887" bIns="51427"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1169" y="5891655"/>
            <a:ext cx="5300408" cy="936303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Укрепление межнационального согласия, поддержка и развитие языков, народных промыслов                                       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179171" y="6552509"/>
            <a:ext cx="1547863" cy="350274"/>
          </a:xfrm>
          <a:prstGeom prst="rect">
            <a:avLst/>
          </a:prstGeom>
          <a:solidFill>
            <a:srgbClr val="D09E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12 млн.руб.</a:t>
            </a:r>
          </a:p>
        </p:txBody>
      </p:sp>
    </p:spTree>
    <p:extLst>
      <p:ext uri="{BB962C8B-B14F-4D97-AF65-F5344CB8AC3E}">
        <p14:creationId xmlns:p14="http://schemas.microsoft.com/office/powerpoint/2010/main" val="191211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307" y="5608636"/>
            <a:ext cx="1561700" cy="12353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0" t="8383" r="30341" b="8451"/>
          <a:stretch/>
        </p:blipFill>
        <p:spPr>
          <a:xfrm>
            <a:off x="4701" y="972317"/>
            <a:ext cx="1429632" cy="158832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383506" y="-1063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Экономическое совершенствование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8208781" y="274637"/>
            <a:ext cx="2276828" cy="1632416"/>
            <a:chOff x="6904951" y="647973"/>
            <a:chExt cx="1947220" cy="1480898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 показателей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18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131472" y="3909022"/>
            <a:ext cx="4071434" cy="597749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321477" indent="-321477">
              <a:buFont typeface="Wingdings" panose="05000000000000000000" pitchFamily="2" charset="2"/>
              <a:buChar char="v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Оказана финансовая поддержка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предпринимателям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3 млн руб.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78355" y="5377303"/>
            <a:ext cx="4007290" cy="597749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321477" indent="-321477">
              <a:buFont typeface="Wingdings" panose="05000000000000000000" pitchFamily="2" charset="2"/>
              <a:buChar char="v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Выставка – форум «Товары земли Югорской»,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субъектов СМП</a:t>
            </a:r>
            <a:endParaRPr lang="ru-RU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6802" y="6119677"/>
            <a:ext cx="3536440" cy="780967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Обеспеченность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торговыми площадями предприятий розничной торговли </a:t>
            </a:r>
            <a:endParaRPr lang="ru-RU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60344" y="6674138"/>
            <a:ext cx="3536440" cy="382305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418 кв.м. на 1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тыс.человек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34213" y="754616"/>
            <a:ext cx="6791550" cy="1490301"/>
          </a:xfrm>
          <a:prstGeom prst="rect">
            <a:avLst/>
          </a:prstGeom>
          <a:noFill/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«Содействие развитию малого и среднего предпринимательства и создание условий для развития потребительского рынка в  Нефтеюганском районе на 2019-2024 годы и на период до 2030 года»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45409" y="198443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518621"/>
              </p:ext>
            </p:extLst>
          </p:nvPr>
        </p:nvGraphicFramePr>
        <p:xfrm>
          <a:off x="4764479" y="2278537"/>
          <a:ext cx="5763027" cy="444861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4086627"/>
                <a:gridCol w="762000"/>
                <a:gridCol w="914400"/>
              </a:tblGrid>
              <a:tr h="3119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показателей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 реализации программы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плановый </a:t>
                      </a:r>
                      <a:b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 </a:t>
                      </a:r>
                      <a:b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4606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малых и средних предприятий включая индивидуальных предпринимателей на 10 тыс. населения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единиц  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3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среднесписочной 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численности 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занятых на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малых и 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средних предприятиях,  включая индивидуальных предпринимателей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общей численности  работающих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7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проведенных публичных мероприятий (выставки-ярмарки, круглые столы, семинары, мастер-классы), в которых организовано участие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СМСП, единиц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субъектов малого и среднего предпринимательства, включая индивидуальных предпринимателей, получивших финансовую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поддержку, единиц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3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занятых в сфере малого и среднего предпринимательства, включая индивидуальных предпринимателей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0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тыс.человек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4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субъектов малого и среднего предпринимательства, включая индивидуальных предпринимателей, получивших финансовую поддержку, в части предоставления неотложных мер поддержки субъектам малого и среднего предпринимательства, осуществляющим деятельность в отраслях, пострадавших от распространения новой </a:t>
                      </a:r>
                      <a:r>
                        <a:rPr lang="ru-RU" sz="10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коронавирусной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инфекции (единиц)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19" marR="7119" marT="7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8484" y="4671806"/>
            <a:ext cx="5343525" cy="584775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 – консультационная        поддержка предоставлена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363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субъектам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6931" y="2492945"/>
            <a:ext cx="5343525" cy="1323429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pPr marL="338275" indent="-338275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Финансовая поддержка оказана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предпринимателям, осуществляющим деятельность в отраслях, пострадавших                от распространения новой </a:t>
            </a:r>
            <a:r>
              <a:rPr lang="ru-RU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коронавирусной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инфекции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млн.руб.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Line 8"/>
          <p:cNvSpPr>
            <a:spLocks noChangeShapeType="1"/>
          </p:cNvSpPr>
          <p:nvPr/>
        </p:nvSpPr>
        <p:spPr bwMode="gray">
          <a:xfrm>
            <a:off x="178484" y="3847041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3" name="Line 8"/>
          <p:cNvSpPr>
            <a:spLocks noChangeShapeType="1"/>
          </p:cNvSpPr>
          <p:nvPr/>
        </p:nvSpPr>
        <p:spPr bwMode="gray">
          <a:xfrm>
            <a:off x="178484" y="4655717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gray">
          <a:xfrm>
            <a:off x="178484" y="5256460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gray">
          <a:xfrm>
            <a:off x="178355" y="5993550"/>
            <a:ext cx="3110152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humbs.dreamstime.com/b/%D1%81%D1%82%D1%80%D0%BE%D0%B8%D1%82%D0%B5-%D1%8C%D1%81%D1%82%D0%B2%D0%BE-%D0%BE%D1%80%D0%BE%D0%B3-%D0%B2%D0%B5%D0%BA%D1%82%D0%BE%D1%80%D0%B0-%D1%81-%D1%80%D0%BE-%D0%B8%D0%BA%D0%BE%D0%BC-%D0%BE%D1%80%D0%BE%D0%B3%D0%B8-375544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96" y="577203"/>
            <a:ext cx="2397272" cy="239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591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591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591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591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4" y="3017897"/>
            <a:ext cx="182133" cy="368031"/>
          </a:xfrm>
          <a:prstGeom prst="rect">
            <a:avLst/>
          </a:prstGeom>
          <a:noFill/>
        </p:spPr>
        <p:txBody>
          <a:bodyPr wrap="none" lIns="90154" tIns="45076" rIns="90154" bIns="45076" rtlCol="0">
            <a:spAutoFit/>
          </a:bodyPr>
          <a:lstStyle/>
          <a:p>
            <a:pPr defTabSz="1028392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1459705" y="-30163"/>
            <a:ext cx="7620002" cy="6096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76" tIns="45086" rIns="90176" bIns="4508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Экономическое совершенствование</a:t>
            </a:r>
            <a:endParaRPr lang="en-US" sz="2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97910" y="884237"/>
            <a:ext cx="5715000" cy="1200306"/>
          </a:xfrm>
          <a:prstGeom prst="rect">
            <a:avLst/>
          </a:prstGeom>
        </p:spPr>
        <p:txBody>
          <a:bodyPr wrap="square" lIns="90176" tIns="45086" rIns="90176" bIns="45086">
            <a:spAutoFit/>
          </a:bodyPr>
          <a:lstStyle/>
          <a:p>
            <a:pPr algn="ctr" defTabSz="901035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«Развитие </a:t>
            </a:r>
          </a:p>
          <a:p>
            <a:pPr algn="ctr" defTabSz="901035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транспортной системы </a:t>
            </a:r>
            <a:r>
              <a:rPr lang="ru-RU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Нефтеюганского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901035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района на 2019-2024 годы и </a:t>
            </a:r>
          </a:p>
          <a:p>
            <a:pPr algn="ctr" defTabSz="901035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период до 2030 года»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889840" y="2223263"/>
            <a:ext cx="3713866" cy="4078313"/>
            <a:chOff x="240506" y="2332037"/>
            <a:chExt cx="6153126" cy="3169029"/>
          </a:xfrm>
        </p:grpSpPr>
        <p:sp>
          <p:nvSpPr>
            <p:cNvPr id="25" name="Folded Corner 15"/>
            <p:cNvSpPr/>
            <p:nvPr/>
          </p:nvSpPr>
          <p:spPr>
            <a:xfrm>
              <a:off x="316706" y="2332037"/>
              <a:ext cx="5921224" cy="3169029"/>
            </a:xfrm>
            <a:prstGeom prst="foldedCorner">
              <a:avLst/>
            </a:prstGeom>
            <a:solidFill>
              <a:srgbClr val="EFF3EA"/>
            </a:solidFill>
            <a:ln>
              <a:solidFill>
                <a:srgbClr val="1F6E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9" rIns="91417" bIns="45709" rtlCol="0" anchor="ctr"/>
            <a:lstStyle/>
            <a:p>
              <a:pPr algn="ctr" defTabSz="901035"/>
              <a:endParaRPr lang="en-US" sz="13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40506" y="3984360"/>
              <a:ext cx="6039857" cy="859064"/>
            </a:xfrm>
            <a:prstGeom prst="rect">
              <a:avLst/>
            </a:prstGeom>
          </p:spPr>
          <p:txBody>
            <a:bodyPr wrap="square" lIns="104261" tIns="52131" rIns="104261" bIns="52131">
              <a:spAutoFit/>
            </a:bodyPr>
            <a:lstStyle/>
            <a:p>
              <a:pPr marL="321477" indent="-321477" defTabSz="901035">
                <a:buFont typeface="Wingdings" panose="05000000000000000000" pitchFamily="2" charset="2"/>
                <a:buChar char="Ø"/>
              </a:pP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Согласовано </a:t>
              </a:r>
              <a:r>
                <a:rPr lang="ru-RU" sz="13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6 995 </a:t>
              </a: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разрешений на перевозку крупногабаритных и тяжеловесных грузов по подъездным автомобильным дорогам к населенным пунктам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12530" y="4844200"/>
              <a:ext cx="5952441" cy="548161"/>
            </a:xfrm>
            <a:prstGeom prst="rect">
              <a:avLst/>
            </a:prstGeom>
          </p:spPr>
          <p:txBody>
            <a:bodyPr wrap="square" lIns="104261" tIns="52131" rIns="104261" bIns="52131">
              <a:spAutoFit/>
            </a:bodyPr>
            <a:lstStyle/>
            <a:p>
              <a:pPr marL="321477" indent="-321477" defTabSz="901035">
                <a:buFont typeface="Wingdings" panose="05000000000000000000" pitchFamily="2" charset="2"/>
                <a:buChar char="Ø"/>
              </a:pP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Проведены </a:t>
              </a:r>
              <a:r>
                <a:rPr lang="ru-RU" sz="13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профилактических акций по безопасности дорожного движения совместно с ГИБДД</a:t>
              </a:r>
            </a:p>
          </p:txBody>
        </p:sp>
        <p:sp>
          <p:nvSpPr>
            <p:cNvPr id="23" name="文本框 34"/>
            <p:cNvSpPr txBox="1"/>
            <p:nvPr/>
          </p:nvSpPr>
          <p:spPr>
            <a:xfrm>
              <a:off x="313190" y="2411676"/>
              <a:ext cx="5507994" cy="703613"/>
            </a:xfrm>
            <a:prstGeom prst="rect">
              <a:avLst/>
            </a:prstGeom>
            <a:noFill/>
          </p:spPr>
          <p:txBody>
            <a:bodyPr wrap="square" lIns="104261" tIns="52131" rIns="104261" bIns="52131" rtlCol="0">
              <a:spAutoFit/>
            </a:bodyPr>
            <a:lstStyle/>
            <a:p>
              <a:pPr marL="321477" indent="-321477" defTabSz="901035">
                <a:buFont typeface="Wingdings" panose="05000000000000000000" pitchFamily="2" charset="2"/>
                <a:buChar char="Ø"/>
              </a:pP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Приведено в нормативное состояние </a:t>
              </a:r>
              <a:r>
                <a:rPr lang="ru-RU" sz="13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км </a:t>
              </a: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автомобильных дорог общего пользования местного значения</a:t>
              </a:r>
            </a:p>
          </p:txBody>
        </p:sp>
        <p:sp>
          <p:nvSpPr>
            <p:cNvPr id="24" name="文本框 35"/>
            <p:cNvSpPr txBox="1"/>
            <p:nvPr/>
          </p:nvSpPr>
          <p:spPr>
            <a:xfrm>
              <a:off x="272606" y="3094037"/>
              <a:ext cx="6121026" cy="859064"/>
            </a:xfrm>
            <a:prstGeom prst="rect">
              <a:avLst/>
            </a:prstGeom>
            <a:noFill/>
          </p:spPr>
          <p:txBody>
            <a:bodyPr wrap="square" lIns="104261" tIns="52131" rIns="104261" bIns="52131" rtlCol="0">
              <a:spAutoFit/>
            </a:bodyPr>
            <a:lstStyle/>
            <a:p>
              <a:pPr marL="321477" indent="-321477" defTabSz="901035">
                <a:buFont typeface="Wingdings" panose="05000000000000000000" pitchFamily="2" charset="2"/>
                <a:buChar char="Ø"/>
              </a:pP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 капитальный ремонт моста через ручей на км 17+508 автомобильной дороги «Подъездная автомобильная дорога  к п. Усть-Юган, протяжённостью 17,606 км»</a:t>
              </a:r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gray">
            <a:xfrm flipV="1">
              <a:off x="440586" y="3073008"/>
              <a:ext cx="5623357" cy="0"/>
            </a:xfrm>
            <a:prstGeom prst="line">
              <a:avLst/>
            </a:prstGeom>
            <a:noFill/>
            <a:ln w="25400">
              <a:solidFill>
                <a:schemeClr val="accent1">
                  <a:lumMod val="7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7" tIns="45709" rIns="91417" bIns="45709" anchor="ctr"/>
            <a:lstStyle/>
            <a:p>
              <a:pPr defTabSz="901035"/>
              <a:endParaRPr lang="en-US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gray">
            <a:xfrm flipV="1">
              <a:off x="440586" y="3956039"/>
              <a:ext cx="5623358" cy="0"/>
            </a:xfrm>
            <a:prstGeom prst="line">
              <a:avLst/>
            </a:prstGeom>
            <a:noFill/>
            <a:ln w="25400">
              <a:solidFill>
                <a:schemeClr val="accent1">
                  <a:lumMod val="7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7" tIns="45709" rIns="91417" bIns="45709" anchor="ctr"/>
            <a:lstStyle/>
            <a:p>
              <a:pPr defTabSz="901035"/>
              <a:endParaRPr lang="en-US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 bwMode="gray">
            <a:xfrm flipV="1">
              <a:off x="428307" y="4844200"/>
              <a:ext cx="5635638" cy="0"/>
            </a:xfrm>
            <a:prstGeom prst="line">
              <a:avLst/>
            </a:prstGeom>
            <a:noFill/>
            <a:ln w="25400">
              <a:solidFill>
                <a:schemeClr val="accent1">
                  <a:lumMod val="7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7" tIns="45709" rIns="91417" bIns="45709" anchor="ctr"/>
            <a:lstStyle/>
            <a:p>
              <a:pPr defTabSz="901035"/>
              <a:endParaRPr lang="en-US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1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8" y="6301576"/>
            <a:ext cx="3826322" cy="79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Группа 29"/>
          <p:cNvGrpSpPr/>
          <p:nvPr/>
        </p:nvGrpSpPr>
        <p:grpSpPr>
          <a:xfrm>
            <a:off x="8165306" y="471021"/>
            <a:ext cx="2276828" cy="1632416"/>
            <a:chOff x="6904951" y="647973"/>
            <a:chExt cx="1947220" cy="1480898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показателей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33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8301934" y="394827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477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908" y="4304307"/>
            <a:ext cx="5867401" cy="923330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повышения качества и доступности транспортных услуг, оказываемых с использованием автомобильного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транспорта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908" y="2783352"/>
            <a:ext cx="6099873" cy="1200329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Капитальный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ремонт, ремонт и содержание автомобильных дорог и искусственных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дорожных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сооружений общего пользования местного значения муниципального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035" y="5456238"/>
            <a:ext cx="5343525" cy="646331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Ремонт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автомобильных дорог общего пользования местного значения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поселений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gray">
          <a:xfrm>
            <a:off x="312834" y="4068742"/>
            <a:ext cx="5718874" cy="15895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93634" y="3632014"/>
            <a:ext cx="1547863" cy="350274"/>
          </a:xfrm>
          <a:prstGeom prst="rect">
            <a:avLst/>
          </a:prstGeom>
          <a:solidFill>
            <a:srgbClr val="D09E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467 млн.руб.</a:t>
            </a:r>
          </a:p>
        </p:txBody>
      </p:sp>
      <p:sp>
        <p:nvSpPr>
          <p:cNvPr id="39" name="Line 8"/>
          <p:cNvSpPr>
            <a:spLocks noChangeShapeType="1"/>
          </p:cNvSpPr>
          <p:nvPr/>
        </p:nvSpPr>
        <p:spPr bwMode="gray">
          <a:xfrm>
            <a:off x="392907" y="5208766"/>
            <a:ext cx="557872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27073" y="4750589"/>
            <a:ext cx="1547863" cy="350274"/>
          </a:xfrm>
          <a:prstGeom prst="rect">
            <a:avLst/>
          </a:prstGeom>
          <a:solidFill>
            <a:srgbClr val="D09E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6 млн.руб.</a:t>
            </a:r>
          </a:p>
        </p:txBody>
      </p:sp>
      <p:sp>
        <p:nvSpPr>
          <p:cNvPr id="41" name="Line 8"/>
          <p:cNvSpPr>
            <a:spLocks noChangeShapeType="1"/>
          </p:cNvSpPr>
          <p:nvPr/>
        </p:nvSpPr>
        <p:spPr bwMode="gray">
          <a:xfrm>
            <a:off x="382909" y="6102568"/>
            <a:ext cx="557872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45972" y="5674840"/>
            <a:ext cx="1547863" cy="350274"/>
          </a:xfrm>
          <a:prstGeom prst="rect">
            <a:avLst/>
          </a:prstGeom>
          <a:solidFill>
            <a:srgbClr val="D09E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4 млн.руб.</a:t>
            </a:r>
          </a:p>
        </p:txBody>
      </p:sp>
    </p:spTree>
    <p:extLst>
      <p:ext uri="{BB962C8B-B14F-4D97-AF65-F5344CB8AC3E}">
        <p14:creationId xmlns:p14="http://schemas.microsoft.com/office/powerpoint/2010/main" val="24625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Рисунок 1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315" y="3558818"/>
            <a:ext cx="1429226" cy="1278427"/>
          </a:xfrm>
          <a:prstGeom prst="rect">
            <a:avLst/>
          </a:prstGeom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383506" y="-1063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Экономическое совершенствование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8285691" y="339731"/>
            <a:ext cx="2276828" cy="1632416"/>
            <a:chOff x="6904951" y="647973"/>
            <a:chExt cx="1947220" cy="148089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показателя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17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-30923" y="2695632"/>
            <a:ext cx="6244043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35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2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8" name="Группа 37"/>
          <p:cNvGrpSpPr/>
          <p:nvPr/>
        </p:nvGrpSpPr>
        <p:grpSpPr>
          <a:xfrm>
            <a:off x="128" y="3472889"/>
            <a:ext cx="6206145" cy="307069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3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55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4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8" name="Группа 57"/>
          <p:cNvGrpSpPr/>
          <p:nvPr/>
        </p:nvGrpSpPr>
        <p:grpSpPr>
          <a:xfrm>
            <a:off x="12034" y="4156017"/>
            <a:ext cx="6194239" cy="309741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5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82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6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5" name="Прямоугольник 84"/>
          <p:cNvSpPr/>
          <p:nvPr/>
        </p:nvSpPr>
        <p:spPr>
          <a:xfrm>
            <a:off x="509229" y="2255904"/>
            <a:ext cx="5615911" cy="56552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Разработано 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методических пособий по вопросам трудовых отношений</a:t>
            </a:r>
            <a:endParaRPr lang="ru-RU" sz="15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73440" y="2865502"/>
            <a:ext cx="6115219" cy="796356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Доля организаций, охваченных методической помощью от           количества организаций, охваченных отчетностью,          составила </a:t>
            </a:r>
            <a:r>
              <a:rPr lang="ru-RU" sz="15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100%.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80197" y="3736552"/>
            <a:ext cx="5754633" cy="56552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Подготовлено и опубликовано – </a:t>
            </a:r>
            <a:r>
              <a:rPr lang="ru-RU" sz="15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116</a:t>
            </a:r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материалов по          вопросам охраны труда </a:t>
            </a:r>
            <a:endParaRPr lang="ru-RU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473567" y="4465103"/>
            <a:ext cx="5985693" cy="796356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Государственная услуга по уведомительной регистрации коллективных договоров и территориальных соглашений оказана </a:t>
            </a:r>
            <a:r>
              <a:rPr lang="ru-RU" sz="15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50</a:t>
            </a:r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5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раз</a:t>
            </a:r>
            <a:endParaRPr lang="ru-RU" sz="15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19826" y="6218307"/>
            <a:ext cx="6273880" cy="56552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Проведено </a:t>
            </a:r>
            <a:r>
              <a:rPr lang="ru-RU" sz="15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15 </a:t>
            </a:r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семинаров, совещаний с руководителями и             работниками организаций Нефтеюганского района </a:t>
            </a:r>
            <a:endParaRPr lang="ru-RU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4029" y="5565354"/>
            <a:ext cx="5447584" cy="56552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Временно трудоустроено </a:t>
            </a:r>
            <a:r>
              <a:rPr lang="ru-RU" sz="15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264</a:t>
            </a:r>
            <a:r>
              <a:rPr lang="ru-RU" sz="1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несовершеннолетних граждан в возрасте от 14 до 18 лет</a:t>
            </a:r>
            <a:endParaRPr lang="ru-RU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1" name="Группа 90"/>
          <p:cNvGrpSpPr/>
          <p:nvPr/>
        </p:nvGrpSpPr>
        <p:grpSpPr>
          <a:xfrm>
            <a:off x="128" y="5133538"/>
            <a:ext cx="6206145" cy="39890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92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08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94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2" name="Группа 111"/>
          <p:cNvGrpSpPr/>
          <p:nvPr/>
        </p:nvGrpSpPr>
        <p:grpSpPr>
          <a:xfrm>
            <a:off x="44527" y="6027783"/>
            <a:ext cx="6248165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13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29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15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2" name="Группа 131"/>
          <p:cNvGrpSpPr/>
          <p:nvPr/>
        </p:nvGrpSpPr>
        <p:grpSpPr>
          <a:xfrm>
            <a:off x="88105" y="6704156"/>
            <a:ext cx="6118167" cy="276082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33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49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4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35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7" name="Прямоугольник 156"/>
          <p:cNvSpPr/>
          <p:nvPr/>
        </p:nvSpPr>
        <p:spPr>
          <a:xfrm>
            <a:off x="7174706" y="2238714"/>
            <a:ext cx="3131658" cy="828581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192892" indent="-192892">
              <a:buFont typeface="Wingdings" panose="05000000000000000000" pitchFamily="2" charset="2"/>
              <a:buChar char="Ø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Число специалистов по охране труда, имеющих высшее профессиональное образование в сфере охраны труда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увеличилось на 31%</a:t>
            </a:r>
          </a:p>
        </p:txBody>
      </p:sp>
      <p:sp>
        <p:nvSpPr>
          <p:cNvPr id="167" name="Прямоугольник 166"/>
          <p:cNvSpPr/>
          <p:nvPr/>
        </p:nvSpPr>
        <p:spPr>
          <a:xfrm>
            <a:off x="7156132" y="3110808"/>
            <a:ext cx="3131658" cy="997858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192892" indent="-192892">
              <a:buFont typeface="Wingdings" panose="05000000000000000000" pitchFamily="2" charset="2"/>
              <a:buChar char="Ø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человек, прошедших в установленном порядке обучение по охране труда, руководителей и специалистов организаций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увеличилось на 313 человек</a:t>
            </a:r>
          </a:p>
        </p:txBody>
      </p:sp>
      <p:sp>
        <p:nvSpPr>
          <p:cNvPr id="169" name="Прямоугольник 168"/>
          <p:cNvSpPr/>
          <p:nvPr/>
        </p:nvSpPr>
        <p:spPr>
          <a:xfrm>
            <a:off x="7124732" y="4162380"/>
            <a:ext cx="3131658" cy="659304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192892" indent="-192892">
              <a:buFont typeface="Wingdings" panose="05000000000000000000" pitchFamily="2" charset="2"/>
              <a:buChar char="Ø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организаций, внедривших систему управления охраной труда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увеличилось на 4,8%</a:t>
            </a:r>
          </a:p>
        </p:txBody>
      </p:sp>
      <p:pic>
        <p:nvPicPr>
          <p:cNvPr id="170" name="Picture 5" descr="https://p0.zoon.ru/7/2/5bc6b03d61d452296c3a66ad_5bc6b0f48470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22007" y="969554"/>
            <a:ext cx="2432918" cy="86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" name="TextBox 172"/>
          <p:cNvSpPr txBox="1"/>
          <p:nvPr/>
        </p:nvSpPr>
        <p:spPr>
          <a:xfrm>
            <a:off x="8278394" y="274637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pic>
        <p:nvPicPr>
          <p:cNvPr id="17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1315911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" name="TextBox 171"/>
          <p:cNvSpPr txBox="1"/>
          <p:nvPr/>
        </p:nvSpPr>
        <p:spPr>
          <a:xfrm>
            <a:off x="621634" y="884238"/>
            <a:ext cx="5575223" cy="1213302"/>
          </a:xfrm>
          <a:prstGeom prst="rect">
            <a:avLst/>
          </a:prstGeom>
          <a:solidFill>
            <a:schemeClr val="bg1"/>
          </a:solidFill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«Улучшение условий и охраны труда в муниципальном образовании Нефтеюганский район на 2019-2024 годы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период до 2030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года»       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9702" y="4945865"/>
            <a:ext cx="3806690" cy="584775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Проведены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районных конкурса в сфере охраны труда</a:t>
            </a:r>
          </a:p>
        </p:txBody>
      </p:sp>
      <p:pic>
        <p:nvPicPr>
          <p:cNvPr id="176" name="Рисунок 175" descr="C:\Users\dokukinaif\Desktop\Мои документы\КОНКУРСЫ\конкурс рисунков\2020\рисунки _ Ручеек и УстьЮганская СОШ_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785" y="5717905"/>
            <a:ext cx="1500449" cy="11099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469931" lon="1528834" rev="21574223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77" name="Рисунок 176" descr="C:\Users\dokukinaif\AppData\Local\Microsoft\Windows\Temporary Internet Files\Content.IE5\FYD3JM4F\IMG-20201001-WA0010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4" b="20377"/>
          <a:stretch/>
        </p:blipFill>
        <p:spPr bwMode="auto">
          <a:xfrm>
            <a:off x="8337685" y="5585505"/>
            <a:ext cx="2191281" cy="123448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469931" lon="1528834" rev="21574223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75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oktjabr.rbsmi.ru/upload/iblock/1ae/1ae14e18a453cb91eabccc45cd6af8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174" y="2079026"/>
            <a:ext cx="2297932" cy="154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8098278" y="339731"/>
            <a:ext cx="2276828" cy="1632416"/>
            <a:chOff x="6904951" y="647973"/>
            <a:chExt cx="1947220" cy="148089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показателя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17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8089234" y="274637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1189037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904412" y="813935"/>
            <a:ext cx="5575223" cy="1213302"/>
          </a:xfrm>
          <a:prstGeom prst="rect">
            <a:avLst/>
          </a:prstGeom>
          <a:solidFill>
            <a:schemeClr val="bg1"/>
          </a:solidFill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садоводства и огородничества  на территории Нефтеюганского района в 2020-2024 годах и на период до 2030 года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     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383506" y="-1063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Экономическое совершенствование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645453"/>
              </p:ext>
            </p:extLst>
          </p:nvPr>
        </p:nvGraphicFramePr>
        <p:xfrm>
          <a:off x="230949" y="2255958"/>
          <a:ext cx="6791358" cy="4308019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4276758"/>
                <a:gridCol w="1143000"/>
                <a:gridCol w="1371600"/>
              </a:tblGrid>
              <a:tr h="4463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целевых </a:t>
                      </a:r>
                    </a:p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показателей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 реализации программы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8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плановый </a:t>
                      </a:r>
                      <a:b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 </a:t>
                      </a:r>
                      <a:b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5639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проведенных встреч с представителями садоводческих или огороднических некоммерческих товариществ (штук), шт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Доля садоводческих или огороднических некоммерческих товариществ получивших субсидию на возмещение затрат в связи с выполнением работ по инженерным изысканиям, к их общему количеству   (%)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2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выделенных субсидий на возмещение затрат в связи с выполнением работ по ремонту автомобильных дорог в границах садоводческих или огороднических некоммерческих товариществ, расположенных на территории Нефтеюганского района, примыкающих  к дорогам общего пользования федерального, регионального и межмуниципального, местного  значения и к ведомственным (частным) дорогам до ближайшего земельного участка, предназначенного для ведения садоводства или огородничества, к числу подавших заявления (%)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7412040" y="3779844"/>
            <a:ext cx="3039269" cy="2717645"/>
            <a:chOff x="7335837" y="2471082"/>
            <a:chExt cx="3039269" cy="2717645"/>
          </a:xfrm>
        </p:grpSpPr>
        <p:sp>
          <p:nvSpPr>
            <p:cNvPr id="25" name="Folded Corner 42"/>
            <p:cNvSpPr/>
            <p:nvPr/>
          </p:nvSpPr>
          <p:spPr>
            <a:xfrm>
              <a:off x="7335837" y="2471082"/>
              <a:ext cx="3039269" cy="2717645"/>
            </a:xfrm>
            <a:prstGeom prst="foldedCorner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F6E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373749" y="2499791"/>
              <a:ext cx="2963441" cy="258532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Предоставлены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субсидии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садоводческим или огородническим товариществам на возмещение части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затрат,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в связи с выполнением работ по инженерным изысканиям территории таких товариществ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961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070269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393982" y="808037"/>
            <a:ext cx="6618924" cy="1213302"/>
          </a:xfrm>
          <a:prstGeom prst="rect">
            <a:avLst/>
          </a:prstGeom>
          <a:solidFill>
            <a:schemeClr val="bg1"/>
          </a:solidFill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«Профилактика экстремизма, гармонизация межэтнических и межкультурных отношений в Нефтеюганском районе на 2019-2024 годы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1459706" y="-104793"/>
            <a:ext cx="400748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Общественная безопасность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" descr="http://i.mycdn.me/i?r=AzEPZsRbOZEKgBhR0XGMT1RkF0zxzo-2FRJVOpm2E4pl2qaKTM5SRkZCeTgDn6uOyi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906" y="2466727"/>
            <a:ext cx="2228600" cy="131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171754" y="427040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1,9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8210448" y="466934"/>
            <a:ext cx="2276828" cy="1632416"/>
            <a:chOff x="6904951" y="647973"/>
            <a:chExt cx="1947220" cy="1480898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показателя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28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Прямоугольник 28"/>
          <p:cNvSpPr/>
          <p:nvPr/>
        </p:nvSpPr>
        <p:spPr>
          <a:xfrm>
            <a:off x="304799" y="2408237"/>
            <a:ext cx="5345907" cy="1828855"/>
          </a:xfrm>
          <a:prstGeom prst="rect">
            <a:avLst/>
          </a:prstGeom>
        </p:spPr>
        <p:txBody>
          <a:bodyPr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информационных кампаний,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направленных на укрепление общероссийского гражданского единства  и гармонизацию межнациональных и межконфессиональных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отношений, профилактику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экстремизма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74732" y="2609205"/>
            <a:ext cx="3933903" cy="1336401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281892" indent="-281892"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эфире местного телеканала вышло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сюжетов,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интервью,    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объявлений с озвучкой,              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видеоролика,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специальный репортаж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464013" y="4126138"/>
            <a:ext cx="4121578" cy="843970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281892" indent="-281892"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Всего проведено около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мероприятий с охватом порядка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12000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человек.</a:t>
            </a:r>
          </a:p>
        </p:txBody>
      </p:sp>
      <p:grpSp>
        <p:nvGrpSpPr>
          <p:cNvPr id="53" name="Группа 52"/>
          <p:cNvGrpSpPr/>
          <p:nvPr/>
        </p:nvGrpSpPr>
        <p:grpSpPr>
          <a:xfrm>
            <a:off x="-38213" y="3839978"/>
            <a:ext cx="4920467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54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75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56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aphicFrame>
        <p:nvGraphicFramePr>
          <p:cNvPr id="82" name="Таблица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20626"/>
              </p:ext>
            </p:extLst>
          </p:nvPr>
        </p:nvGraphicFramePr>
        <p:xfrm>
          <a:off x="237532" y="4389558"/>
          <a:ext cx="6098974" cy="2975152"/>
        </p:xfrm>
        <a:graphic>
          <a:graphicData uri="http://schemas.openxmlformats.org/drawingml/2006/table">
            <a:tbl>
              <a:tblPr firstRow="1" firstCol="1">
                <a:tableStyleId>{0505E3EF-67EA-436B-97B2-0124C06EBD24}</a:tableStyleId>
              </a:tblPr>
              <a:tblGrid>
                <a:gridCol w="4155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37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показателей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Плановый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0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граждан, положительно оценивающих состояние межнациональных отношений в Нефтеюганском районе в общем количестве </a:t>
                      </a: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граждан (%)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91,2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участников мероприятий, направленных  на  этнокультурное развитие народов России, проживающих в Нефтеюганском </a:t>
                      </a: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районе (чел.)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2636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7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участников </a:t>
                      </a: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мероприятий, направленных на укрепление общероссийского гражданского </a:t>
                      </a: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единства (чел.)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5701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583" marR="43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2054" name="Picture 6" descr="https://www.culture.ru/storage/images/5532d5f01c833dc69b536ac02930fb90/f063d559dc5b0189fd965e16f60b416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538" y="5028162"/>
            <a:ext cx="2793032" cy="157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3037860" y="3475037"/>
            <a:ext cx="1850846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1,1 млн.руб.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71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5602366" y="2503508"/>
            <a:ext cx="4575488" cy="1397968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321477" indent="-321477"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Членами народной дружины проведено    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387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выходов на профилактические рейды и охрану общественного порядка, выявлено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245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административных правонарушений</a:t>
            </a:r>
          </a:p>
        </p:txBody>
      </p:sp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459706" y="-104793"/>
            <a:ext cx="400748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Общественная безопасность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429" y="917018"/>
            <a:ext cx="7645240" cy="1213302"/>
          </a:xfrm>
          <a:prstGeom prst="rect">
            <a:avLst/>
          </a:prstGeom>
          <a:noFill/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«Обеспечение прав и законных интересов населения Нефтеюганского района в отдельных сферах жизнедеятельности в 2019-2024 годах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10464" y="448632"/>
            <a:ext cx="2354473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8267129" y="684502"/>
            <a:ext cx="2276828" cy="1632416"/>
            <a:chOff x="6904951" y="647973"/>
            <a:chExt cx="1947220" cy="148089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904951" y="1012034"/>
              <a:ext cx="1947220" cy="1116837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показателей </a:t>
              </a:r>
              <a:r>
                <a:rPr lang="ru-RU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20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316706" y="4336573"/>
            <a:ext cx="4813827" cy="738664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spcBef>
                <a:spcPct val="20000"/>
              </a:spcBef>
              <a:defRPr/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Осуществление полномочий по созданию и обеспечению деятельности административной комиссии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9516" y="2968646"/>
            <a:ext cx="5345907" cy="597749"/>
          </a:xfrm>
          <a:prstGeom prst="rect">
            <a:avLst/>
          </a:prstGeom>
        </p:spPr>
        <p:txBody>
          <a:bodyPr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деятельности                          народных дружин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89899" y="4980110"/>
            <a:ext cx="4308999" cy="628527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321477" indent="-321477"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Сокращение преступности на улицах на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05744" y="4160837"/>
            <a:ext cx="3932762" cy="628527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321477" indent="-321477"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Административной комиссией рассмотрено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227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дел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142534" y="5724488"/>
            <a:ext cx="4089572" cy="874749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321477" indent="-321477"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Доля уличных преступлений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числе зарегистрированных общеуголовных преступлений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7,5%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37851" y="3560474"/>
            <a:ext cx="4012658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2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45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3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" name="Группа 47"/>
          <p:cNvGrpSpPr/>
          <p:nvPr/>
        </p:nvGrpSpPr>
        <p:grpSpPr>
          <a:xfrm>
            <a:off x="-1088" y="5113382"/>
            <a:ext cx="4923008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4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69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5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95" name="Picture 4" descr="https://versiya.info/uploads/posts/2017-10/1508573876_img-20150319-wa00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06" y="5369827"/>
            <a:ext cx="2384461" cy="1584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2060869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101"/>
          <p:cNvSpPr txBox="1"/>
          <p:nvPr/>
        </p:nvSpPr>
        <p:spPr>
          <a:xfrm>
            <a:off x="3037860" y="4815073"/>
            <a:ext cx="1850846" cy="380857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1 737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340612" y="3261227"/>
            <a:ext cx="1709896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148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6" name="Picture 6" descr="http://www.accent-service.com.ua/upload/medialibrary/8a4/8a47034f6afd12992592bb0a8199213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131" y="2372601"/>
            <a:ext cx="1816903" cy="131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Line 8"/>
          <p:cNvSpPr>
            <a:spLocks noChangeShapeType="1"/>
          </p:cNvSpPr>
          <p:nvPr/>
        </p:nvSpPr>
        <p:spPr bwMode="gray">
          <a:xfrm>
            <a:off x="5734680" y="3932237"/>
            <a:ext cx="431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Line 8"/>
          <p:cNvSpPr>
            <a:spLocks noChangeShapeType="1"/>
          </p:cNvSpPr>
          <p:nvPr/>
        </p:nvSpPr>
        <p:spPr bwMode="gray">
          <a:xfrm>
            <a:off x="6063991" y="4789364"/>
            <a:ext cx="3981676" cy="25638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Line 8"/>
          <p:cNvSpPr>
            <a:spLocks noChangeShapeType="1"/>
          </p:cNvSpPr>
          <p:nvPr/>
        </p:nvSpPr>
        <p:spPr bwMode="gray">
          <a:xfrm>
            <a:off x="6063991" y="5608637"/>
            <a:ext cx="3981676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Line 8"/>
          <p:cNvSpPr>
            <a:spLocks noChangeShapeType="1"/>
          </p:cNvSpPr>
          <p:nvPr/>
        </p:nvSpPr>
        <p:spPr bwMode="gray">
          <a:xfrm>
            <a:off x="5193509" y="6621392"/>
            <a:ext cx="38100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1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724" y="3779836"/>
            <a:ext cx="5330028" cy="110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1" name="Прямоугольник 30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Прямоугольник 28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850"/>
            <a:ext cx="10699751" cy="10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93035" y="3475037"/>
            <a:ext cx="6487895" cy="3364786"/>
            <a:chOff x="3248312" y="1003594"/>
            <a:chExt cx="7101191" cy="4028485"/>
          </a:xfrm>
          <a:pattFill prst="pct5">
            <a:fgClr>
              <a:srgbClr val="DEA900"/>
            </a:fgClr>
            <a:bgClr>
              <a:schemeClr val="bg1"/>
            </a:bgClr>
          </a:pattFill>
        </p:grpSpPr>
        <p:graphicFrame>
          <p:nvGraphicFramePr>
            <p:cNvPr id="15" name="Диаграмма 14"/>
            <p:cNvGraphicFramePr/>
            <p:nvPr>
              <p:extLst>
                <p:ext uri="{D42A27DB-BD31-4B8C-83A1-F6EECF244321}">
                  <p14:modId xmlns:p14="http://schemas.microsoft.com/office/powerpoint/2010/main" val="1642893456"/>
                </p:ext>
              </p:extLst>
            </p:nvPr>
          </p:nvGraphicFramePr>
          <p:xfrm>
            <a:off x="3248312" y="1003594"/>
            <a:ext cx="7101191" cy="40284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8771370" y="1136884"/>
              <a:ext cx="1232595" cy="40533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млн. руб.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99467" y="2833681"/>
              <a:ext cx="1360887" cy="4974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1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Доходы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263393" y="2914195"/>
              <a:ext cx="1488547" cy="4974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1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Расходы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292103" y="2671745"/>
              <a:ext cx="1783888" cy="497454"/>
            </a:xfrm>
            <a:prstGeom prst="rect">
              <a:avLst/>
            </a:prstGeom>
            <a:noFill/>
            <a:effectLst>
              <a:outerShdw blurRad="139700" dist="38100" dir="3000000" algn="tl" rotWithShape="0">
                <a:schemeClr val="bg1"/>
              </a:outerShdw>
            </a:effectLst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100" b="1" dirty="0">
                  <a:latin typeface="Arial" panose="020B0604020202020204" pitchFamily="34" charset="0"/>
                  <a:cs typeface="Arial" panose="020B0604020202020204" pitchFamily="34" charset="0"/>
                </a:rPr>
                <a:t>Дефицит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35907" y="6613"/>
            <a:ext cx="7620000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параметры исполнения бюджета муниципального района за 2020 год</a:t>
            </a:r>
            <a:endParaRPr 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" y="1265359"/>
            <a:ext cx="2180396" cy="171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460770" y="579480"/>
            <a:ext cx="1065926" cy="337298"/>
          </a:xfrm>
          <a:prstGeom prst="rect">
            <a:avLst/>
          </a:prstGeom>
        </p:spPr>
        <p:txBody>
          <a:bodyPr wrap="none" lIns="90198" tIns="45098" rIns="90198" bIns="45098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  <a:endParaRPr lang="ru-RU" sz="1600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41977"/>
              </p:ext>
            </p:extLst>
          </p:nvPr>
        </p:nvGraphicFramePr>
        <p:xfrm>
          <a:off x="2831308" y="925393"/>
          <a:ext cx="7663300" cy="232104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126956"/>
                <a:gridCol w="1051826"/>
                <a:gridCol w="1577738"/>
                <a:gridCol w="1202086"/>
                <a:gridCol w="1126956"/>
                <a:gridCol w="1577738"/>
              </a:tblGrid>
              <a:tr h="2328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</a:t>
                      </a: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1400" b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</a:t>
                      </a: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5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Первоначальный план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Уточненный план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 выполнения </a:t>
                      </a: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уточненного плана</a:t>
                      </a:r>
                      <a:endParaRPr lang="ru-RU" sz="1400" b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3391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5 370,46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5 926,71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6 548,84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6 487,87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6 096,62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6 121,71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7 533,87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6 818,77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1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Дефицит/</a:t>
                      </a:r>
                    </a:p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профицит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85" marR="8285" marT="82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-726,16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-195,00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-985,03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-330,90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4" name="Picture 2" descr="http://qrcoder.ru/code/?http%3A%2F%2Fbudget.admoil.ru%2Findex.php%2Fmenyu2%2Fosnovnye-pokazateli-zagalovok%2Fisp-budget-2020&amp;4&amp;0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007" y="4999158"/>
            <a:ext cx="1409700" cy="140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8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3" y="1798640"/>
            <a:ext cx="1448971" cy="95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3212434" y="3545881"/>
            <a:ext cx="1803101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459706" y="-104793"/>
            <a:ext cx="400748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Общественная безопасность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2847" y="884238"/>
            <a:ext cx="7645240" cy="1213302"/>
          </a:xfrm>
          <a:prstGeom prst="rect">
            <a:avLst/>
          </a:prstGeom>
          <a:noFill/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«Защита населения и территорий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чрезвычайных ситуаций, обеспечение пожарной безопасности в Нефтеюганском районе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2019-2024 годах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096510" y="516933"/>
            <a:ext cx="2417271" cy="1903210"/>
            <a:chOff x="8096507" y="516932"/>
            <a:chExt cx="2417271" cy="1903211"/>
          </a:xfrm>
        </p:grpSpPr>
        <p:sp>
          <p:nvSpPr>
            <p:cNvPr id="15" name="TextBox 14"/>
            <p:cNvSpPr txBox="1"/>
            <p:nvPr/>
          </p:nvSpPr>
          <p:spPr>
            <a:xfrm>
              <a:off x="8159305" y="516932"/>
              <a:ext cx="2354473" cy="3874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04287" tIns="52144" rIns="104287" bIns="52144" rtlCol="0">
              <a:spAutoFit/>
            </a:bodyPr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54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млн.руб.</a:t>
              </a:r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8096507" y="787729"/>
              <a:ext cx="2320724" cy="1632414"/>
              <a:chOff x="6904950" y="410942"/>
              <a:chExt cx="1984762" cy="1480896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6942492" y="775001"/>
                <a:ext cx="1947220" cy="1116837"/>
              </a:xfrm>
              <a:prstGeom prst="rect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Оценка степени достижения целевых значений</a:t>
                </a:r>
                <a:r>
                  <a:rPr lang="ru-RU" sz="1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 показателей </a:t>
                </a:r>
                <a:r>
                  <a:rPr lang="ru-RU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выполнены на </a:t>
                </a:r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100 %</a:t>
                </a:r>
              </a:p>
            </p:txBody>
          </p:sp>
          <p:pic>
            <p:nvPicPr>
              <p:cNvPr id="19" name="Picture 6" descr="https://rit.sr.unh.edu/training/spa-training/images/rats-subrecipient-monitoring/rats-sm-2.gif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04950" y="410942"/>
                <a:ext cx="559389" cy="7281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1" name="Прямоугольник 20"/>
          <p:cNvSpPr/>
          <p:nvPr/>
        </p:nvSpPr>
        <p:spPr>
          <a:xfrm>
            <a:off x="5333930" y="4583883"/>
            <a:ext cx="4711917" cy="842522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муниципального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казенного учреждения «ЕДДС Нефтеюганского района»                                      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30 млн.руб.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59910" y="5989637"/>
            <a:ext cx="4669220" cy="843970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функционирования муниципальной системы оповещения населения и Системы – 112    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млн руб.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99809" y="2664434"/>
            <a:ext cx="4693697" cy="133641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 обеспечение мероприятий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сфере гражданской обороны,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защиты населения и территории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Нефтеюганского района от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чрезвычайных ситуаций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9585" y="4288237"/>
            <a:ext cx="5345907" cy="1336413"/>
          </a:xfrm>
          <a:prstGeom prst="rect">
            <a:avLst/>
          </a:prstGeom>
        </p:spPr>
        <p:txBody>
          <a:bodyPr lIns="102887" tIns="51427" rIns="102887" bIns="51427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осуществления эффективной деятельности органа повседневного управления Нефтеюганского районного звена территориальной подсистемы РСЧС Ханты-Мансийского автономного округа-Югры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51284" y="3894180"/>
            <a:ext cx="4989821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30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46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9" name="TextBox 98"/>
          <p:cNvSpPr txBox="1"/>
          <p:nvPr/>
        </p:nvSpPr>
        <p:spPr>
          <a:xfrm>
            <a:off x="3206457" y="5302532"/>
            <a:ext cx="1808952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32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38762" y="3231529"/>
            <a:ext cx="5343525" cy="1077218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санитарно-противоэпидемиологических мероприятий, связанных с профилактикой и устранением последствий распространения новой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коронавирусной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инфекции (COVID-19)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21 млн.руб.</a:t>
            </a:r>
          </a:p>
        </p:txBody>
      </p:sp>
      <p:grpSp>
        <p:nvGrpSpPr>
          <p:cNvPr id="109" name="Группа 108"/>
          <p:cNvGrpSpPr/>
          <p:nvPr/>
        </p:nvGrpSpPr>
        <p:grpSpPr>
          <a:xfrm>
            <a:off x="26626" y="5646780"/>
            <a:ext cx="5014609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10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27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2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13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4098" name="Picture 2" descr="http://roshal.omsu.inlite.ru/files/image/22/72/29/lg!pf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10" y="5761037"/>
            <a:ext cx="2181425" cy="1441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313" y="2001944"/>
            <a:ext cx="1564194" cy="119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676" y="2122826"/>
            <a:ext cx="971550" cy="107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https://sun9-36.userapi.com/c638716/v638716073/35ea5/vVBBuQwC0xs.jp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234" y="5596701"/>
            <a:ext cx="3338431" cy="83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Line 8"/>
          <p:cNvSpPr>
            <a:spLocks noChangeShapeType="1"/>
          </p:cNvSpPr>
          <p:nvPr/>
        </p:nvSpPr>
        <p:spPr bwMode="gray">
          <a:xfrm>
            <a:off x="5333802" y="4389437"/>
            <a:ext cx="495073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Line 8"/>
          <p:cNvSpPr>
            <a:spLocks noChangeShapeType="1"/>
          </p:cNvSpPr>
          <p:nvPr/>
        </p:nvSpPr>
        <p:spPr bwMode="gray">
          <a:xfrm>
            <a:off x="5349877" y="5456237"/>
            <a:ext cx="495073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Line 8"/>
          <p:cNvSpPr>
            <a:spLocks noChangeShapeType="1"/>
          </p:cNvSpPr>
          <p:nvPr/>
        </p:nvSpPr>
        <p:spPr bwMode="gray">
          <a:xfrm>
            <a:off x="3076277" y="6833607"/>
            <a:ext cx="4022233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1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-3794" y="5059933"/>
            <a:ext cx="5471109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81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97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2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83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50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199368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1535909" y="-1063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Результативное управление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8388989" y="471251"/>
            <a:ext cx="1947220" cy="1487444"/>
            <a:chOff x="6904951" y="647973"/>
            <a:chExt cx="1947220" cy="1487444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6904951" y="1012033"/>
              <a:ext cx="1947220" cy="1123384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3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 показателей 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25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Line 8"/>
          <p:cNvSpPr>
            <a:spLocks noChangeShapeType="1"/>
          </p:cNvSpPr>
          <p:nvPr/>
        </p:nvSpPr>
        <p:spPr bwMode="gray">
          <a:xfrm flipV="1">
            <a:off x="938521" y="6139514"/>
            <a:ext cx="5306993" cy="2523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gray">
          <a:xfrm>
            <a:off x="939338" y="6898711"/>
            <a:ext cx="5306303" cy="5326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34854" y="5463898"/>
            <a:ext cx="5450948" cy="691241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169135" indent="-169135">
              <a:buFont typeface="Wingdings" panose="05000000000000000000" pitchFamily="2" charset="2"/>
              <a:buChar char="v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Организовано предоставление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154 316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услуг, из них: федеральных –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89 246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региональных –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48 954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муниципальных –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3 338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иных –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1540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50106" y="6212796"/>
            <a:ext cx="5326195" cy="691241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169135" indent="-169135">
              <a:buFont typeface="Wingdings" panose="05000000000000000000" pitchFamily="2" charset="2"/>
              <a:buChar char="v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Осуществляется регистрация граждан и подтверждение учетной записи на Едином портале. Зарегистрировано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11 238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пользователей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364936" y="773875"/>
            <a:ext cx="5247908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«Совершенствование муниципального управления в Нефтеюганском районе на 2019-2024 годах и на период до 2030 года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93908" y="427037"/>
            <a:ext cx="2013625" cy="369332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600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2" name="AutoShape 4" descr="https://ktarasenko.com/wp-content/uploads/2020/06/business-meeting-flat-people-presentation-conference-illustration-businessman-project-strategy-infographic-team-seminar-vector-concept_53562-978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198" tIns="45098" rIns="90198" bIns="4509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s://ktarasenko.com/wp-content/uploads/2020/06/business-meeting-flat-people-presentation-conference-illustration-businessman-project-strategy-infographic-team-seminar-vector-concept_53562-9788.jpg"/>
          <p:cNvSpPr>
            <a:spLocks noChangeAspect="1" noChangeArrowheads="1"/>
          </p:cNvSpPr>
          <p:nvPr/>
        </p:nvSpPr>
        <p:spPr bwMode="auto">
          <a:xfrm>
            <a:off x="307977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198" tIns="45098" rIns="90198" bIns="4509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87052" y="2484437"/>
            <a:ext cx="6965509" cy="843958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для эффективного и качественного исполнения полномочий администрации Нефтеюганского района                                  </a:t>
            </a:r>
          </a:p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89869" y="4451842"/>
            <a:ext cx="7071569" cy="843958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МУ "Многофункциональный центр предоставления государственных и муниципальных услуг" </a:t>
            </a:r>
          </a:p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09789" y="3538146"/>
            <a:ext cx="6100292" cy="70402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marL="192892" indent="-192892">
              <a:buFont typeface="Wingdings" panose="05000000000000000000" pitchFamily="2" charset="2"/>
              <a:buChar char="v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Своевременно и в полном объеме выплачены заработная плата, начисления на оплату труда, прочие выплаты работникам, своевременно заключены, и исполнены контракты в рамках муниципальной программы.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93973" y="3003942"/>
            <a:ext cx="1703085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446 млн.руб.</a:t>
            </a:r>
          </a:p>
        </p:txBody>
      </p:sp>
      <p:grpSp>
        <p:nvGrpSpPr>
          <p:cNvPr id="52" name="Группа 51"/>
          <p:cNvGrpSpPr/>
          <p:nvPr/>
        </p:nvGrpSpPr>
        <p:grpSpPr>
          <a:xfrm>
            <a:off x="26499" y="2993764"/>
            <a:ext cx="5368922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53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74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4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55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9" name="TextBox 78"/>
          <p:cNvSpPr txBox="1"/>
          <p:nvPr/>
        </p:nvSpPr>
        <p:spPr>
          <a:xfrm>
            <a:off x="5395422" y="5034351"/>
            <a:ext cx="1662004" cy="380857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154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Line 8"/>
          <p:cNvSpPr>
            <a:spLocks noChangeShapeType="1"/>
          </p:cNvSpPr>
          <p:nvPr/>
        </p:nvSpPr>
        <p:spPr bwMode="gray">
          <a:xfrm flipV="1">
            <a:off x="707476" y="4236239"/>
            <a:ext cx="5578326" cy="798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4" name="Picture 10" descr="https://md-crimea.ru/upload/iblock/8b7/photo_2019_07_03_12_05_4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741" y="2312742"/>
            <a:ext cx="3271869" cy="184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Прямоугольник 102"/>
          <p:cNvSpPr/>
          <p:nvPr/>
        </p:nvSpPr>
        <p:spPr>
          <a:xfrm>
            <a:off x="6998119" y="4320792"/>
            <a:ext cx="3649109" cy="691241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defTabSz="902037">
              <a:defRPr/>
            </a:pP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135" indent="-169135" defTabSz="902037">
              <a:buFont typeface="Wingdings" panose="05000000000000000000" pitchFamily="2" charset="2"/>
              <a:buChar char="Ø"/>
              <a:defRPr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Среднее время ожидания в очереди при обращении заявителя, минут -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2,05 минут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7013845" y="5278823"/>
            <a:ext cx="3649109" cy="1291405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defTabSz="902037">
              <a:defRPr/>
            </a:pP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135" indent="-169135" defTabSz="902037">
              <a:buFont typeface="Wingdings" panose="05000000000000000000" pitchFamily="2" charset="2"/>
              <a:buChar char="Ø"/>
              <a:defRPr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Уровень удовлетворенности граждан качеством предоставления государственных и муниципальных услуг 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98,5 %</a:t>
            </a:r>
            <a:endParaRPr lang="ru-RU" sz="13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defTabSz="902037">
              <a:defRPr/>
            </a:pPr>
            <a:endParaRPr lang="ru-RU" sz="13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105" name="Rectangle 31"/>
          <p:cNvSpPr>
            <a:spLocks noChangeArrowheads="1"/>
          </p:cNvSpPr>
          <p:nvPr/>
        </p:nvSpPr>
        <p:spPr bwMode="gray">
          <a:xfrm>
            <a:off x="7247878" y="5028541"/>
            <a:ext cx="3355828" cy="45719"/>
          </a:xfrm>
          <a:prstGeom prst="rect">
            <a:avLst/>
          </a:prstGeom>
          <a:solidFill>
            <a:srgbClr val="1F6E66"/>
          </a:solidFill>
          <a:ln cmpd="dbl">
            <a:solidFill>
              <a:schemeClr val="tx1"/>
            </a:solidFill>
            <a:prstDash val="dash"/>
          </a:ln>
          <a:effectLst/>
          <a:extLst/>
        </p:spPr>
        <p:txBody>
          <a:bodyPr wrap="none" lIns="90198" tIns="45098" rIns="90198" bIns="45098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6" name="Rectangle 31"/>
          <p:cNvSpPr>
            <a:spLocks noChangeArrowheads="1"/>
          </p:cNvSpPr>
          <p:nvPr/>
        </p:nvSpPr>
        <p:spPr bwMode="gray">
          <a:xfrm>
            <a:off x="7255052" y="6370637"/>
            <a:ext cx="3355828" cy="45719"/>
          </a:xfrm>
          <a:prstGeom prst="rect">
            <a:avLst/>
          </a:prstGeom>
          <a:solidFill>
            <a:srgbClr val="1F6E66"/>
          </a:solidFill>
          <a:ln cmpd="dbl">
            <a:solidFill>
              <a:schemeClr val="tx1"/>
            </a:solidFill>
            <a:prstDash val="dash"/>
          </a:ln>
          <a:effectLst/>
          <a:extLst/>
        </p:spPr>
        <p:txBody>
          <a:bodyPr wrap="none" lIns="90198" tIns="45098" rIns="90198" bIns="45098" anchor="ctr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47" name="Picture 7" descr="https://pbs.twimg.com/media/EAKDPjMWwAA9e-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707" y="4680395"/>
            <a:ext cx="2208944" cy="183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610" y="3352646"/>
            <a:ext cx="15621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Folded Corner 15"/>
          <p:cNvSpPr/>
          <p:nvPr/>
        </p:nvSpPr>
        <p:spPr>
          <a:xfrm>
            <a:off x="577142" y="3360898"/>
            <a:ext cx="3846322" cy="3188781"/>
          </a:xfrm>
          <a:prstGeom prst="foldedCorner">
            <a:avLst/>
          </a:prstGeom>
          <a:noFill/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en-US" dirty="0"/>
          </a:p>
        </p:txBody>
      </p:sp>
      <p:sp>
        <p:nvSpPr>
          <p:cNvPr id="113" name="Folded Corner 42"/>
          <p:cNvSpPr/>
          <p:nvPr/>
        </p:nvSpPr>
        <p:spPr>
          <a:xfrm>
            <a:off x="6456044" y="3387147"/>
            <a:ext cx="3995265" cy="3126670"/>
          </a:xfrm>
          <a:prstGeom prst="foldedCorner">
            <a:avLst/>
          </a:prstGeom>
          <a:noFill/>
          <a:ln>
            <a:solidFill>
              <a:srgbClr val="1F6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98" tIns="45098" rIns="90198" bIns="45098" rtlCol="0" anchor="ctr"/>
          <a:lstStyle/>
          <a:p>
            <a:pPr algn="ctr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1535909" y="-1063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Результативное управление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43971" y="2164795"/>
            <a:ext cx="3206663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0198" tIns="45098" rIns="90198" bIns="45098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Осуществление полномочий по хранению, комплектованию архивных документов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8" descr="https://rbsmi.ru/upload/iblock/888/88807ab0c920f516d42f26a6dd017cf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280" y="441210"/>
            <a:ext cx="1905174" cy="145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6414340" y="2186961"/>
            <a:ext cx="3960895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0198" tIns="45098" rIns="90198" bIns="45098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Осуществление полномочий в сфере государственной регистрации актов гражданского состояния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1315911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159073" y="899358"/>
            <a:ext cx="5247908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«Совершенствование муниципального управления в Нефтеюганском районе на 2019-2024 годах и на период до 2030 года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87126" y="3029859"/>
            <a:ext cx="4840299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50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70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52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3224217" y="2713066"/>
            <a:ext cx="1435894" cy="381710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grpSp>
        <p:nvGrpSpPr>
          <p:cNvPr id="78" name="Группа 77"/>
          <p:cNvGrpSpPr/>
          <p:nvPr/>
        </p:nvGrpSpPr>
        <p:grpSpPr>
          <a:xfrm>
            <a:off x="5825928" y="3036256"/>
            <a:ext cx="4539981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7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95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8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644233" y="3475040"/>
            <a:ext cx="4015873" cy="2898578"/>
            <a:chOff x="6571896" y="3579137"/>
            <a:chExt cx="3879410" cy="2782852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6583901" y="3579137"/>
              <a:ext cx="3463617" cy="295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9135" indent="-169135">
                <a:buFont typeface="Wingdings" panose="05000000000000000000" pitchFamily="2" charset="2"/>
                <a:buChar char="Ø"/>
              </a:pP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Принято на хранение 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1082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единицы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6583899" y="3871769"/>
              <a:ext cx="3638807" cy="7091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9135" indent="-169135">
                <a:buFont typeface="Wingdings" panose="05000000000000000000" pitchFamily="2" charset="2"/>
                <a:buChar char="Ø"/>
              </a:pP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Поступило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1082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запроса социально-правового характера,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105</a:t>
              </a:r>
              <a:r>
                <a:rPr lang="ru-RU" sz="140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тематических запросов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6580403" y="4530188"/>
              <a:ext cx="3463617" cy="502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9135" indent="-169135">
                <a:buFont typeface="Wingdings" panose="05000000000000000000" pitchFamily="2" charset="2"/>
                <a:buChar char="Ø"/>
              </a:pP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Выдано из архивохранилища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3781 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единиц хранения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580403" y="5042292"/>
              <a:ext cx="3463617" cy="502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9135" indent="-169135">
                <a:buFont typeface="Wingdings" panose="05000000000000000000" pitchFamily="2" charset="2"/>
                <a:buChar char="Ø"/>
              </a:pP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Подготовлено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1715 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копий листов с архивных документов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581421" y="5554395"/>
              <a:ext cx="3869885" cy="502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9135" indent="-169135">
                <a:buFont typeface="Wingdings" panose="05000000000000000000" pitchFamily="2" charset="2"/>
                <a:buChar char="Ø"/>
              </a:pP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Обеспыливание всех фондов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18617  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единиц хранения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571896" y="6066500"/>
              <a:ext cx="3422209" cy="295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9135" indent="-169135">
                <a:buFont typeface="Wingdings" panose="05000000000000000000" pitchFamily="2" charset="2"/>
                <a:buChar char="Ø"/>
              </a:pP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Оцифровка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78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дел,</a:t>
              </a:r>
              <a:r>
                <a:rPr lang="ru-RU" sz="140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11 859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листов</a:t>
              </a: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6570167" y="3449246"/>
            <a:ext cx="3804938" cy="2784122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Зарегистрировано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1 029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гражданского состояния,  в том числе: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 рождении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362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 смерти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254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 заключении брака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 расторжении брака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155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 перемене имени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об установлении отцовства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</a:p>
          <a:p>
            <a:pPr marL="169135" indent="-169135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Актов об усыновлении (удочерении) –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900621" y="2741286"/>
            <a:ext cx="1465160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6 млн.руб.</a:t>
            </a:r>
          </a:p>
        </p:txBody>
      </p:sp>
      <p:sp>
        <p:nvSpPr>
          <p:cNvPr id="98" name="Line 8"/>
          <p:cNvSpPr>
            <a:spLocks noChangeShapeType="1"/>
          </p:cNvSpPr>
          <p:nvPr/>
        </p:nvSpPr>
        <p:spPr bwMode="gray">
          <a:xfrm flipV="1">
            <a:off x="601215" y="4465637"/>
            <a:ext cx="3585608" cy="38709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9" name="Line 8"/>
          <p:cNvSpPr>
            <a:spLocks noChangeShapeType="1"/>
          </p:cNvSpPr>
          <p:nvPr/>
        </p:nvSpPr>
        <p:spPr bwMode="gray">
          <a:xfrm flipV="1">
            <a:off x="606463" y="4999037"/>
            <a:ext cx="3580362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0" name="Line 8"/>
          <p:cNvSpPr>
            <a:spLocks noChangeShapeType="1"/>
          </p:cNvSpPr>
          <p:nvPr/>
        </p:nvSpPr>
        <p:spPr bwMode="gray">
          <a:xfrm flipV="1">
            <a:off x="606463" y="5532436"/>
            <a:ext cx="3580362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1" name="Line 8"/>
          <p:cNvSpPr>
            <a:spLocks noChangeShapeType="1"/>
          </p:cNvSpPr>
          <p:nvPr/>
        </p:nvSpPr>
        <p:spPr bwMode="gray">
          <a:xfrm flipV="1">
            <a:off x="580920" y="6065837"/>
            <a:ext cx="3241115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2" name="Line 8"/>
          <p:cNvSpPr>
            <a:spLocks noChangeShapeType="1"/>
          </p:cNvSpPr>
          <p:nvPr/>
        </p:nvSpPr>
        <p:spPr bwMode="gray">
          <a:xfrm flipV="1">
            <a:off x="606461" y="6345203"/>
            <a:ext cx="3215446" cy="25555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3" name="Line 8"/>
          <p:cNvSpPr>
            <a:spLocks noChangeShapeType="1"/>
          </p:cNvSpPr>
          <p:nvPr/>
        </p:nvSpPr>
        <p:spPr bwMode="gray">
          <a:xfrm flipV="1">
            <a:off x="580792" y="3779838"/>
            <a:ext cx="3606029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4" name="Line 8"/>
          <p:cNvSpPr>
            <a:spLocks noChangeShapeType="1"/>
          </p:cNvSpPr>
          <p:nvPr/>
        </p:nvSpPr>
        <p:spPr bwMode="gray">
          <a:xfrm flipV="1">
            <a:off x="6570166" y="3941930"/>
            <a:ext cx="3406273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60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Группа 77"/>
          <p:cNvGrpSpPr/>
          <p:nvPr/>
        </p:nvGrpSpPr>
        <p:grpSpPr>
          <a:xfrm>
            <a:off x="-12469" y="3154326"/>
            <a:ext cx="5341936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79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95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0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81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1535909" y="-182563"/>
            <a:ext cx="7620002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Результативное управление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1315911"/>
            <a:ext cx="3212306" cy="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460200" y="808038"/>
            <a:ext cx="5247908" cy="1477328"/>
          </a:xfrm>
          <a:prstGeom prst="rect">
            <a:avLst/>
          </a:prstGeom>
          <a:solidFill>
            <a:schemeClr val="bg1"/>
          </a:solidFill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«Управление муниципальным имуществом муниципального образования Нефтеюганский район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2019-2024 годах и на период до 2030 года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5702013" y="3058971"/>
            <a:ext cx="4705518" cy="266660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50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70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52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3931484" y="3016534"/>
            <a:ext cx="1703085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41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779668" y="2963753"/>
            <a:ext cx="1703085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8432764" y="759153"/>
            <a:ext cx="1947220" cy="112212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 lIns="90198" tIns="45098" rIns="90198" bIns="45098">
            <a:spAutoFit/>
          </a:bodyPr>
          <a:lstStyle/>
          <a:p>
            <a:r>
              <a:rPr lang="ru-RU" sz="13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Оценка степени достижения целевых значений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показателей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выполнены на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100 %</a:t>
            </a:r>
          </a:p>
        </p:txBody>
      </p:sp>
      <p:pic>
        <p:nvPicPr>
          <p:cNvPr id="99" name="Picture 6" descr="https://rit.sr.unh.edu/training/spa-training/images/rats-subrecipient-monitoring/rats-sm-2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991" y="350838"/>
            <a:ext cx="559389" cy="72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TextBox 99"/>
          <p:cNvSpPr txBox="1"/>
          <p:nvPr/>
        </p:nvSpPr>
        <p:spPr>
          <a:xfrm>
            <a:off x="8437682" y="350837"/>
            <a:ext cx="2013625" cy="369332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66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08034" y="2550589"/>
            <a:ext cx="5343525" cy="584775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и распоряжение муниципальным имуществом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7709" y="2367199"/>
            <a:ext cx="5343525" cy="830997"/>
          </a:xfrm>
          <a:prstGeom prst="rect">
            <a:avLst/>
          </a:prstGeom>
        </p:spPr>
        <p:txBody>
          <a:bodyPr lIns="90198" tIns="45098" rIns="90198" bIns="45098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Организационное и финансовое обеспечение деятельности департамента имущественных отношений Нефтеюганского района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65109" y="3398886"/>
            <a:ext cx="3971821" cy="3245787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1409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обращений в регистрирующий орган, из них: 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 регистрацией права муниципальной собственности на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733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объекта (жилые помещения – 93, земельные участки – 4, нежилые строения, сооружения – 636); </a:t>
            </a:r>
          </a:p>
          <a:p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 регистрацией перехода права собственности на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137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объектов;</a:t>
            </a:r>
          </a:p>
          <a:p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 регистрацией права хозяйственного ведения на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522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объектов;</a:t>
            </a:r>
          </a:p>
          <a:p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1892" indent="-281892">
              <a:buFont typeface="Wingdings" panose="05000000000000000000" pitchFamily="2" charset="2"/>
              <a:buChar char="Ø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 внесением изменений в государственный кадастровый учет –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объектов.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83099"/>
              </p:ext>
            </p:extLst>
          </p:nvPr>
        </p:nvGraphicFramePr>
        <p:xfrm>
          <a:off x="284620" y="3777990"/>
          <a:ext cx="6128215" cy="2860527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4199212"/>
                <a:gridCol w="890309"/>
                <a:gridCol w="1038694"/>
              </a:tblGrid>
              <a:tr h="3782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целевых показателей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 реализации программы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плановый </a:t>
                      </a:r>
                      <a:b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 </a:t>
                      </a:r>
                      <a:b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34998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объектов управления муниципального имущества, для которых определена целевая функция, в том числе: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9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Муниципальные учреждения Нефтеюганского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района,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69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Муниципальные унитарные предприятия Нефтеюганского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района,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09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Хозяйственные общества, акции (доли) которых находятся в собственности Нефтеюганского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района,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9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 муниципальной казны Нефтеюганского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района,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98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удельного веса неиспользуемого недвижимого имущества в общем количестве недвижимого имущества, составляющего казну Нефтеюганского </a:t>
                      </a:r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района,%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5" marR="8705" marT="87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" name="Line 8"/>
          <p:cNvSpPr>
            <a:spLocks noChangeShapeType="1"/>
          </p:cNvSpPr>
          <p:nvPr/>
        </p:nvSpPr>
        <p:spPr bwMode="gray">
          <a:xfrm flipV="1">
            <a:off x="6842047" y="4916741"/>
            <a:ext cx="369488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3" name="Line 8"/>
          <p:cNvSpPr>
            <a:spLocks noChangeShapeType="1"/>
          </p:cNvSpPr>
          <p:nvPr/>
        </p:nvSpPr>
        <p:spPr bwMode="gray">
          <a:xfrm flipV="1">
            <a:off x="6856356" y="5373143"/>
            <a:ext cx="369488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4" name="Line 8"/>
          <p:cNvSpPr>
            <a:spLocks noChangeShapeType="1"/>
          </p:cNvSpPr>
          <p:nvPr/>
        </p:nvSpPr>
        <p:spPr bwMode="gray">
          <a:xfrm flipV="1">
            <a:off x="6856356" y="5851240"/>
            <a:ext cx="369488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5" name="Line 8"/>
          <p:cNvSpPr>
            <a:spLocks noChangeShapeType="1"/>
          </p:cNvSpPr>
          <p:nvPr/>
        </p:nvSpPr>
        <p:spPr bwMode="gray">
          <a:xfrm flipV="1">
            <a:off x="6776640" y="6599237"/>
            <a:ext cx="369488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6" name="Picture 6" descr="http://www.accent-service.com.ua/upload/medialibrary/8a4/8a47034f6afd12992592bb0a8199213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131" y="6218358"/>
            <a:ext cx="1816903" cy="131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80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039" y="5134902"/>
            <a:ext cx="2320070" cy="142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187" y="4128709"/>
            <a:ext cx="5275986" cy="110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307433" y="-106363"/>
            <a:ext cx="4353127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БЮДЖЕТНАЯ СТАБИЛЬНОСТЬ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31983" y="903229"/>
            <a:ext cx="5328524" cy="1200329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«Управление муниципальными финансами в Нефтеюганском районе на 2019-2024 годах и на период до 2030 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80284" y="503239"/>
            <a:ext cx="2013625" cy="369332"/>
          </a:xfrm>
          <a:prstGeom prst="rect">
            <a:avLst/>
          </a:prstGeom>
          <a:noFill/>
          <a:ln>
            <a:noFill/>
          </a:ln>
        </p:spPr>
        <p:txBody>
          <a:bodyPr wrap="square" lIns="90198" tIns="45098" rIns="90198" bIns="45098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534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млн.руб.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8351685" y="655644"/>
            <a:ext cx="1947220" cy="1487444"/>
            <a:chOff x="6904951" y="647973"/>
            <a:chExt cx="1947220" cy="148744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904951" y="1012033"/>
              <a:ext cx="1947220" cy="1123384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3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Оценка степени достижения целевых значений</a:t>
              </a:r>
              <a:r>
                <a:rPr lang="ru-RU" sz="1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  <a:p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показателей </a:t>
              </a:r>
              <a:r>
                <a: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выполнены на </a:t>
              </a:r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</a:p>
          </p:txBody>
        </p:sp>
        <p:pic>
          <p:nvPicPr>
            <p:cNvPr id="19" name="Picture 6" descr="https://rit.sr.unh.edu/training/spa-training/images/rats-subrecipient-monitoring/rats-sm-2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4951" y="647973"/>
              <a:ext cx="559389" cy="72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909084" y="4150789"/>
            <a:ext cx="4513151" cy="583519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>
              <a:defRPr/>
            </a:pPr>
            <a:r>
              <a:rPr lang="ru-RU" sz="1600" b="1" noProof="1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Департамента </a:t>
            </a:r>
          </a:p>
          <a:p>
            <a:pPr>
              <a:defRPr/>
            </a:pPr>
            <a:r>
              <a:rPr lang="ru-RU" sz="1600" b="1" noProof="1">
                <a:latin typeface="Arial" panose="020B0604020202020204" pitchFamily="34" charset="0"/>
                <a:cs typeface="Arial" panose="020B0604020202020204" pitchFamily="34" charset="0"/>
              </a:rPr>
              <a:t>финансов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44511" y="2636837"/>
            <a:ext cx="5002376" cy="1323439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08641" y="4853961"/>
            <a:ext cx="4284993" cy="830997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управления муниципальными финансами Нефтеюганского района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26713" y="5785984"/>
            <a:ext cx="4193264" cy="584775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Стимулирование развития практик инициативного бюджетирования</a:t>
            </a:r>
          </a:p>
        </p:txBody>
      </p:sp>
      <p:grpSp>
        <p:nvGrpSpPr>
          <p:cNvPr id="25" name="Group 12"/>
          <p:cNvGrpSpPr>
            <a:grpSpLocks/>
          </p:cNvGrpSpPr>
          <p:nvPr/>
        </p:nvGrpSpPr>
        <p:grpSpPr bwMode="auto">
          <a:xfrm>
            <a:off x="294803" y="3544351"/>
            <a:ext cx="4986338" cy="415925"/>
            <a:chOff x="1323" y="2728"/>
            <a:chExt cx="3141" cy="262"/>
          </a:xfrm>
          <a:solidFill>
            <a:schemeClr val="bg1">
              <a:lumMod val="50000"/>
            </a:schemeClr>
          </a:solidFill>
        </p:grpSpPr>
        <p:sp>
          <p:nvSpPr>
            <p:cNvPr id="26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grp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240509" y="4354513"/>
            <a:ext cx="4986338" cy="415925"/>
            <a:chOff x="1323" y="2728"/>
            <a:chExt cx="3141" cy="262"/>
          </a:xfrm>
          <a:solidFill>
            <a:schemeClr val="bg1">
              <a:lumMod val="50000"/>
            </a:schemeClr>
          </a:solidFill>
        </p:grpSpPr>
        <p:sp>
          <p:nvSpPr>
            <p:cNvPr id="2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grp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1" name="Group 12"/>
          <p:cNvGrpSpPr>
            <a:grpSpLocks/>
          </p:cNvGrpSpPr>
          <p:nvPr/>
        </p:nvGrpSpPr>
        <p:grpSpPr bwMode="auto">
          <a:xfrm>
            <a:off x="277188" y="5252779"/>
            <a:ext cx="4986338" cy="415925"/>
            <a:chOff x="1323" y="2728"/>
            <a:chExt cx="3141" cy="262"/>
          </a:xfrm>
          <a:solidFill>
            <a:schemeClr val="bg1">
              <a:lumMod val="50000"/>
            </a:schemeClr>
          </a:solidFill>
        </p:grpSpPr>
        <p:sp>
          <p:nvSpPr>
            <p:cNvPr id="32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grp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4" name="Group 12"/>
          <p:cNvGrpSpPr>
            <a:grpSpLocks/>
          </p:cNvGrpSpPr>
          <p:nvPr/>
        </p:nvGrpSpPr>
        <p:grpSpPr bwMode="auto">
          <a:xfrm>
            <a:off x="277188" y="5950893"/>
            <a:ext cx="4986338" cy="415925"/>
            <a:chOff x="1323" y="2728"/>
            <a:chExt cx="3141" cy="262"/>
          </a:xfrm>
          <a:solidFill>
            <a:schemeClr val="bg1">
              <a:lumMod val="50000"/>
            </a:schemeClr>
          </a:solidFill>
        </p:grpSpPr>
        <p:sp>
          <p:nvSpPr>
            <p:cNvPr id="3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grp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386938" y="3425571"/>
            <a:ext cx="1709896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474 млн.руб.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86938" y="4278313"/>
            <a:ext cx="1709896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57 млн.руб.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427604" y="5150136"/>
            <a:ext cx="1709896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 млн.руб.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438152" y="5912132"/>
            <a:ext cx="1709896" cy="382305"/>
          </a:xfrm>
          <a:prstGeom prst="rect">
            <a:avLst/>
          </a:prstGeom>
          <a:solidFill>
            <a:srgbClr val="DEA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 млн.руб.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7760">
            <a:off x="45011" y="1295959"/>
            <a:ext cx="2058163" cy="1086064"/>
          </a:xfrm>
          <a:prstGeom prst="rect">
            <a:avLst/>
          </a:prstGeom>
        </p:spPr>
      </p:pic>
      <p:sp>
        <p:nvSpPr>
          <p:cNvPr id="2" name="AutoShape 4" descr="http://storage.inovaco.ru/media/cache/77/e4/9f/dd/53/ca/77e49fdd53ca1f5ee0c3744bf44685d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198" tIns="45098" rIns="90198" bIns="4509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280">
            <a:off x="7751040" y="2478592"/>
            <a:ext cx="203835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04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526506" y="-157928"/>
            <a:ext cx="5498306" cy="655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54" tIns="45076" rIns="90154" bIns="45076" rtlCol="0" anchor="ctr"/>
          <a:lstStyle/>
          <a:p>
            <a:pPr algn="ctr"/>
            <a:endParaRPr lang="ru-RU" sz="3300" b="1" u="sng" dirty="0">
              <a:solidFill>
                <a:srgbClr val="4F81BD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Прямоугольник 13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18D02489-1135-4297-92A3-70E1E38BB363}"/>
              </a:ext>
            </a:extLst>
          </p:cNvPr>
          <p:cNvSpPr/>
          <p:nvPr/>
        </p:nvSpPr>
        <p:spPr>
          <a:xfrm>
            <a:off x="1182734" y="2255837"/>
            <a:ext cx="81858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Межбюджетные трансферты </a:t>
            </a:r>
          </a:p>
          <a:p>
            <a:pPr algn="ctr"/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 2020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2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703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17" name="Picture 6" descr="http://pandia.ru/text/78/148/images/image002_8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10000" contras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365" y="1759259"/>
            <a:ext cx="2404806" cy="2517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6"/>
            <a:ext cx="182156" cy="368041"/>
          </a:xfrm>
          <a:prstGeom prst="rect">
            <a:avLst/>
          </a:prstGeom>
          <a:noFill/>
        </p:spPr>
        <p:txBody>
          <a:bodyPr wrap="none" lIns="90165" tIns="45081" rIns="90165" bIns="45081" rtlCol="0">
            <a:spAutoFit/>
          </a:bodyPr>
          <a:lstStyle/>
          <a:p>
            <a:pPr defTabSz="102852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2851" y="-30094"/>
            <a:ext cx="7214100" cy="750189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2100" b="1" dirty="0">
                <a:latin typeface="Arial" pitchFamily="34" charset="0"/>
                <a:cs typeface="Arial" pitchFamily="34" charset="0"/>
              </a:rPr>
              <a:t>Межбюджетные трансферты, предоставленные бюджетам поселений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5" y="1160446"/>
            <a:ext cx="1694240" cy="105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535908" y="899238"/>
            <a:ext cx="6664782" cy="1213302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Из бюджета Нефтеюганского района в 2020 году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предоставлены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межбюджетные трансферты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бюджетам городского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и сельских поселений в следующих формах: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8147060" y="868351"/>
            <a:ext cx="2156968" cy="597749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txBody>
          <a:bodyPr wrap="square" lIns="102887" tIns="51427" rIns="102887" bIns="51427">
            <a:spAutoFit/>
          </a:bodyPr>
          <a:lstStyle/>
          <a:p>
            <a:pPr algn="r"/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Исполнение    составило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99%</a:t>
            </a:r>
          </a:p>
        </p:txBody>
      </p:sp>
      <p:pic>
        <p:nvPicPr>
          <p:cNvPr id="59" name="Picture 6" descr="https://rit.sr.unh.edu/training/spa-training/images/rats-subrecipient-monitoring/rats-sm-2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858" y="386426"/>
            <a:ext cx="654077" cy="80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8147064" y="350837"/>
            <a:ext cx="2456646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833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120494" y="3147519"/>
            <a:ext cx="5552095" cy="293943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56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72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7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58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" name="Прямоугольник 14"/>
          <p:cNvSpPr/>
          <p:nvPr/>
        </p:nvSpPr>
        <p:spPr>
          <a:xfrm>
            <a:off x="5574506" y="4263535"/>
            <a:ext cx="3910726" cy="659304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lvl="0" algn="just"/>
            <a:r>
              <a:rPr lang="ru-RU" dirty="0">
                <a:latin typeface="Arial" pitchFamily="34" charset="0"/>
                <a:cs typeface="Arial" pitchFamily="34" charset="0"/>
              </a:rPr>
              <a:t>Дотация на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выравнивание</a:t>
            </a:r>
          </a:p>
          <a:p>
            <a:pPr lvl="0" algn="just"/>
            <a:r>
              <a:rPr lang="ru-RU" dirty="0" smtClean="0">
                <a:latin typeface="Arial" pitchFamily="34" charset="0"/>
                <a:cs typeface="Arial" pitchFamily="34" charset="0"/>
              </a:rPr>
              <a:t>бюджетной </a:t>
            </a:r>
            <a:r>
              <a:rPr lang="ru-RU" dirty="0">
                <a:latin typeface="Arial" pitchFamily="34" charset="0"/>
                <a:cs typeface="Arial" pitchFamily="34" charset="0"/>
              </a:rPr>
              <a:t>обеспеченности  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5193506" y="4857497"/>
            <a:ext cx="4522087" cy="293943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38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54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40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8721671" y="4540601"/>
            <a:ext cx="1653436" cy="380857"/>
          </a:xfrm>
          <a:prstGeom prst="rect">
            <a:avLst/>
          </a:prstGeom>
          <a:solidFill>
            <a:srgbClr val="DAA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289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5422109" y="5101733"/>
            <a:ext cx="3877817" cy="659304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lvl="0" algn="just"/>
            <a:r>
              <a:rPr lang="ru-RU" dirty="0">
                <a:latin typeface="Arial" pitchFamily="34" charset="0"/>
                <a:cs typeface="Arial" pitchFamily="34" charset="0"/>
              </a:rPr>
              <a:t>Субвенции на осуществление </a:t>
            </a:r>
          </a:p>
          <a:p>
            <a:pPr lvl="0" algn="just"/>
            <a:r>
              <a:rPr lang="ru-RU" dirty="0">
                <a:latin typeface="Arial" pitchFamily="34" charset="0"/>
                <a:cs typeface="Arial" pitchFamily="34" charset="0"/>
              </a:rPr>
              <a:t>государственных полномочий </a:t>
            </a:r>
          </a:p>
        </p:txBody>
      </p:sp>
      <p:grpSp>
        <p:nvGrpSpPr>
          <p:cNvPr id="135" name="Группа 134"/>
          <p:cNvGrpSpPr/>
          <p:nvPr/>
        </p:nvGrpSpPr>
        <p:grpSpPr>
          <a:xfrm>
            <a:off x="5193506" y="6305296"/>
            <a:ext cx="4459227" cy="293943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36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52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7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38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5" name="TextBox 174"/>
          <p:cNvSpPr txBox="1"/>
          <p:nvPr/>
        </p:nvSpPr>
        <p:spPr>
          <a:xfrm>
            <a:off x="8776681" y="5378734"/>
            <a:ext cx="1598553" cy="382305"/>
          </a:xfrm>
          <a:prstGeom prst="rect">
            <a:avLst/>
          </a:prstGeom>
          <a:solidFill>
            <a:srgbClr val="DAA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6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grpSp>
        <p:nvGrpSpPr>
          <p:cNvPr id="180" name="Группа 179"/>
          <p:cNvGrpSpPr/>
          <p:nvPr/>
        </p:nvGrpSpPr>
        <p:grpSpPr>
          <a:xfrm>
            <a:off x="5193506" y="5684837"/>
            <a:ext cx="4453156" cy="293943"/>
            <a:chOff x="4929647" y="3101681"/>
            <a:chExt cx="3995890" cy="461239"/>
          </a:xfrm>
          <a:solidFill>
            <a:srgbClr val="1F6E66"/>
          </a:solidFill>
        </p:grpSpPr>
        <p:grpSp>
          <p:nvGrpSpPr>
            <p:cNvPr id="181" name="Group 30"/>
            <p:cNvGrpSpPr>
              <a:grpSpLocks/>
            </p:cNvGrpSpPr>
            <p:nvPr/>
          </p:nvGrpSpPr>
          <p:grpSpPr bwMode="auto">
            <a:xfrm>
              <a:off x="5321436" y="3267438"/>
              <a:ext cx="3604101" cy="141919"/>
              <a:chOff x="528" y="1824"/>
              <a:chExt cx="4512" cy="71"/>
            </a:xfrm>
            <a:grpFill/>
          </p:grpSpPr>
          <p:sp>
            <p:nvSpPr>
              <p:cNvPr id="197" name="Rectangle 31"/>
              <p:cNvSpPr>
                <a:spLocks noChangeArrowheads="1"/>
              </p:cNvSpPr>
              <p:nvPr/>
            </p:nvSpPr>
            <p:spPr bwMode="gray">
              <a:xfrm>
                <a:off x="528" y="1844"/>
                <a:ext cx="4512" cy="3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Rectangle 32"/>
              <p:cNvSpPr>
                <a:spLocks noChangeArrowheads="1"/>
              </p:cNvSpPr>
              <p:nvPr/>
            </p:nvSpPr>
            <p:spPr bwMode="gray">
              <a:xfrm>
                <a:off x="528" y="1885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Rectangle 33"/>
              <p:cNvSpPr>
                <a:spLocks noChangeArrowheads="1"/>
              </p:cNvSpPr>
              <p:nvPr/>
            </p:nvSpPr>
            <p:spPr bwMode="gray">
              <a:xfrm>
                <a:off x="528" y="1824"/>
                <a:ext cx="4512" cy="10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2" name="Group 34"/>
            <p:cNvGrpSpPr>
              <a:grpSpLocks/>
            </p:cNvGrpSpPr>
            <p:nvPr/>
          </p:nvGrpSpPr>
          <p:grpSpPr bwMode="auto">
            <a:xfrm>
              <a:off x="4929647" y="3101681"/>
              <a:ext cx="540738" cy="461239"/>
              <a:chOff x="288" y="1632"/>
              <a:chExt cx="2112" cy="2448"/>
            </a:xfrm>
            <a:grpFill/>
          </p:grpSpPr>
          <p:sp>
            <p:nvSpPr>
              <p:cNvPr id="183" name="Rectangle 35"/>
              <p:cNvSpPr>
                <a:spLocks noChangeArrowheads="1"/>
              </p:cNvSpPr>
              <p:nvPr/>
            </p:nvSpPr>
            <p:spPr bwMode="gray">
              <a:xfrm rot="2686397">
                <a:off x="1252" y="2085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Rectangle 36"/>
              <p:cNvSpPr>
                <a:spLocks noChangeArrowheads="1"/>
              </p:cNvSpPr>
              <p:nvPr/>
            </p:nvSpPr>
            <p:spPr bwMode="gray">
              <a:xfrm rot="2686397">
                <a:off x="1515" y="2386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Rectangle 37"/>
              <p:cNvSpPr>
                <a:spLocks noChangeArrowheads="1"/>
              </p:cNvSpPr>
              <p:nvPr/>
            </p:nvSpPr>
            <p:spPr bwMode="gray">
              <a:xfrm rot="2686397">
                <a:off x="986" y="1780"/>
                <a:ext cx="128" cy="1542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Rectangle 38"/>
              <p:cNvSpPr>
                <a:spLocks noChangeArrowheads="1"/>
              </p:cNvSpPr>
              <p:nvPr/>
            </p:nvSpPr>
            <p:spPr bwMode="gray">
              <a:xfrm rot="2686397">
                <a:off x="288" y="323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Rectangle 39"/>
              <p:cNvSpPr>
                <a:spLocks noChangeArrowheads="1"/>
              </p:cNvSpPr>
              <p:nvPr/>
            </p:nvSpPr>
            <p:spPr bwMode="gray">
              <a:xfrm rot="2686397">
                <a:off x="551" y="2936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Rectangle 40"/>
              <p:cNvSpPr>
                <a:spLocks noChangeArrowheads="1"/>
              </p:cNvSpPr>
              <p:nvPr/>
            </p:nvSpPr>
            <p:spPr bwMode="gray">
              <a:xfrm rot="2686397">
                <a:off x="810" y="2627"/>
                <a:ext cx="1327" cy="149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Rectangle 41"/>
              <p:cNvSpPr>
                <a:spLocks noChangeArrowheads="1"/>
              </p:cNvSpPr>
              <p:nvPr/>
            </p:nvSpPr>
            <p:spPr bwMode="gray">
              <a:xfrm rot="2686397">
                <a:off x="1073" y="2322"/>
                <a:ext cx="1327" cy="145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Rectangle 42"/>
              <p:cNvSpPr>
                <a:spLocks noChangeArrowheads="1"/>
              </p:cNvSpPr>
              <p:nvPr/>
            </p:nvSpPr>
            <p:spPr bwMode="gray">
              <a:xfrm rot="2686397">
                <a:off x="1646" y="2539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Rectangle 43"/>
              <p:cNvSpPr>
                <a:spLocks noChangeArrowheads="1"/>
              </p:cNvSpPr>
              <p:nvPr/>
            </p:nvSpPr>
            <p:spPr bwMode="gray">
              <a:xfrm rot="2686397">
                <a:off x="1387" y="2234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Rectangle 44"/>
              <p:cNvSpPr>
                <a:spLocks noChangeArrowheads="1"/>
              </p:cNvSpPr>
              <p:nvPr/>
            </p:nvSpPr>
            <p:spPr bwMode="gray">
              <a:xfrm rot="2686397">
                <a:off x="858" y="1632"/>
                <a:ext cx="125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Rectangle 45"/>
              <p:cNvSpPr>
                <a:spLocks noChangeArrowheads="1"/>
              </p:cNvSpPr>
              <p:nvPr/>
            </p:nvSpPr>
            <p:spPr bwMode="gray">
              <a:xfrm rot="2686397">
                <a:off x="1121" y="1933"/>
                <a:ext cx="128" cy="1541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Rectangle 46"/>
              <p:cNvSpPr>
                <a:spLocks noChangeArrowheads="1"/>
              </p:cNvSpPr>
              <p:nvPr/>
            </p:nvSpPr>
            <p:spPr bwMode="gray">
              <a:xfrm rot="2686397">
                <a:off x="419" y="3085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Rectangle 47"/>
              <p:cNvSpPr>
                <a:spLocks noChangeArrowheads="1"/>
              </p:cNvSpPr>
              <p:nvPr/>
            </p:nvSpPr>
            <p:spPr bwMode="gray">
              <a:xfrm rot="2686397">
                <a:off x="679" y="2780"/>
                <a:ext cx="1327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Rectangle 48"/>
              <p:cNvSpPr>
                <a:spLocks noChangeArrowheads="1"/>
              </p:cNvSpPr>
              <p:nvPr/>
            </p:nvSpPr>
            <p:spPr bwMode="gray">
              <a:xfrm rot="2686397">
                <a:off x="941" y="2471"/>
                <a:ext cx="1328" cy="148"/>
              </a:xfrm>
              <a:prstGeom prst="rect">
                <a:avLst/>
              </a:prstGeom>
              <a:grpFill/>
              <a:ln/>
              <a:ex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00" name="Прямоугольник 199"/>
          <p:cNvSpPr/>
          <p:nvPr/>
        </p:nvSpPr>
        <p:spPr>
          <a:xfrm>
            <a:off x="5574509" y="5988334"/>
            <a:ext cx="1467948" cy="382305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pPr lvl="0" algn="just"/>
            <a:r>
              <a:rPr lang="ru-RU" dirty="0">
                <a:latin typeface="Arial" pitchFamily="34" charset="0"/>
                <a:cs typeface="Arial" pitchFamily="34" charset="0"/>
              </a:rPr>
              <a:t>Субсидии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8776552" y="5988399"/>
            <a:ext cx="1674754" cy="380857"/>
          </a:xfrm>
          <a:prstGeom prst="rect">
            <a:avLst/>
          </a:prstGeom>
          <a:solidFill>
            <a:srgbClr val="DAA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191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1909" y="2376015"/>
            <a:ext cx="5706035" cy="4610716"/>
            <a:chOff x="5464415" y="2234466"/>
            <a:chExt cx="5706035" cy="4610716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5464415" y="3294829"/>
              <a:ext cx="5007602" cy="597749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281892" indent="-281892" algn="just">
                <a:buFont typeface="Wingdings" panose="05000000000000000000" pitchFamily="2" charset="2"/>
                <a:buChar char="Ø"/>
              </a:pPr>
              <a:r>
                <a:rPr lang="ru-RU" sz="1600" dirty="0">
                  <a:latin typeface="Arial" pitchFamily="34" charset="0"/>
                  <a:cs typeface="Arial" pitchFamily="34" charset="0"/>
                </a:rPr>
                <a:t>на обеспечение сбалансированности            местных бюджетов;   </a:t>
              </a: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5548798" y="4095488"/>
              <a:ext cx="4842365" cy="1336413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281892" indent="-281892" algn="just">
                <a:buFont typeface="Wingdings" panose="05000000000000000000" pitchFamily="2" charset="2"/>
                <a:buChar char="Ø"/>
              </a:pPr>
              <a:r>
                <a:rPr lang="ru-RU" sz="1600" dirty="0">
                  <a:latin typeface="Arial" pitchFamily="34" charset="0"/>
                  <a:cs typeface="Arial" pitchFamily="34" charset="0"/>
                </a:rPr>
                <a:t>на поощрение за достижение высоких показателей качества организации и осуществления бюджетного процесса органами местного самоуправления поселений;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542057" y="5695688"/>
              <a:ext cx="4885712" cy="843970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281892" indent="-281892" algn="just">
                <a:buFont typeface="Wingdings" panose="05000000000000000000" pitchFamily="2" charset="2"/>
                <a:buChar char="Ø"/>
              </a:pPr>
              <a:r>
                <a:rPr lang="ru-RU" sz="1600" dirty="0">
                  <a:latin typeface="Arial" pitchFamily="34" charset="0"/>
                  <a:cs typeface="Arial" pitchFamily="34" charset="0"/>
                </a:rPr>
                <a:t>на стимулирование развития практик инициативного бюджетирования органами местного самоуправления поселений.</a:t>
              </a: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5984012" y="2234466"/>
              <a:ext cx="5186438" cy="936303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lvl="0"/>
              <a:r>
                <a:rPr lang="ru-RU" dirty="0">
                  <a:latin typeface="Arial" pitchFamily="34" charset="0"/>
                  <a:cs typeface="Arial" pitchFamily="34" charset="0"/>
                </a:rPr>
                <a:t>Иные межбюджетные трансферты, </a:t>
              </a:r>
            </a:p>
            <a:p>
              <a:pPr lvl="0"/>
              <a:r>
                <a:rPr lang="ru-RU" dirty="0">
                  <a:latin typeface="Arial" pitchFamily="34" charset="0"/>
                  <a:cs typeface="Arial" pitchFamily="34" charset="0"/>
                </a:rPr>
                <a:t>в том числе не </a:t>
              </a:r>
              <a:r>
                <a:rPr lang="ru-RU" dirty="0" smtClean="0">
                  <a:latin typeface="Arial" pitchFamily="34" charset="0"/>
                  <a:cs typeface="Arial" pitchFamily="34" charset="0"/>
                </a:rPr>
                <a:t>имеющие                       </a:t>
              </a:r>
              <a:r>
                <a:rPr lang="ru-RU" dirty="0">
                  <a:latin typeface="Arial" pitchFamily="34" charset="0"/>
                  <a:cs typeface="Arial" pitchFamily="34" charset="0"/>
                </a:rPr>
                <a:t>целевого направления:</a:t>
              </a: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9187954" y="2659472"/>
              <a:ext cx="1915261" cy="387494"/>
            </a:xfrm>
            <a:prstGeom prst="rect">
              <a:avLst/>
            </a:prstGeom>
            <a:solidFill>
              <a:srgbClr val="DAA6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 lIns="104287" tIns="52144" rIns="104287" bIns="52144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347 </a:t>
              </a:r>
              <a:r>
                <a:rPr lang="ru-RU" b="1" dirty="0">
                  <a:latin typeface="Arial" pitchFamily="34" charset="0"/>
                  <a:cs typeface="Arial" pitchFamily="34" charset="0"/>
                </a:rPr>
                <a:t>млн.руб.</a:t>
              </a: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8678133" y="3562088"/>
              <a:ext cx="1730508" cy="382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F6E66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 lIns="104287" tIns="52144" rIns="104287" bIns="52144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185 </a:t>
              </a:r>
              <a:r>
                <a:rPr lang="ru-RU" b="1" dirty="0">
                  <a:latin typeface="Arial" pitchFamily="34" charset="0"/>
                  <a:cs typeface="Arial" pitchFamily="34" charset="0"/>
                </a:rPr>
                <a:t>млн.руб.</a:t>
              </a: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8995046" y="5162288"/>
              <a:ext cx="1498569" cy="387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F6E66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 lIns="104287" tIns="52144" rIns="104287" bIns="52144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2 </a:t>
              </a:r>
              <a:r>
                <a:rPr lang="ru-RU" b="1" dirty="0">
                  <a:latin typeface="Arial" pitchFamily="34" charset="0"/>
                  <a:cs typeface="Arial" pitchFamily="34" charset="0"/>
                </a:rPr>
                <a:t>млн.руб.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8935311" y="6457688"/>
              <a:ext cx="1502961" cy="387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F6E66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 lIns="104287" tIns="52144" rIns="104287" bIns="52144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1 </a:t>
              </a:r>
              <a:r>
                <a:rPr lang="ru-RU" b="1" dirty="0">
                  <a:latin typeface="Arial" pitchFamily="34" charset="0"/>
                  <a:cs typeface="Arial" pitchFamily="34" charset="0"/>
                </a:rPr>
                <a:t>млн.руб.</a:t>
              </a:r>
            </a:p>
          </p:txBody>
        </p:sp>
        <p:sp>
          <p:nvSpPr>
            <p:cNvPr id="112" name="Line 8"/>
            <p:cNvSpPr>
              <a:spLocks noChangeShapeType="1"/>
            </p:cNvSpPr>
            <p:nvPr/>
          </p:nvSpPr>
          <p:spPr bwMode="gray">
            <a:xfrm>
              <a:off x="5620868" y="4009993"/>
              <a:ext cx="4791477" cy="23949"/>
            </a:xfrm>
            <a:prstGeom prst="line">
              <a:avLst/>
            </a:prstGeom>
            <a:noFill/>
            <a:ln w="25400">
              <a:solidFill>
                <a:schemeClr val="accent1">
                  <a:lumMod val="7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3" name="Line 8"/>
            <p:cNvSpPr>
              <a:spLocks noChangeShapeType="1"/>
            </p:cNvSpPr>
            <p:nvPr/>
          </p:nvSpPr>
          <p:spPr bwMode="gray">
            <a:xfrm flipV="1">
              <a:off x="5608154" y="5596166"/>
              <a:ext cx="4804191" cy="23322"/>
            </a:xfrm>
            <a:prstGeom prst="line">
              <a:avLst/>
            </a:prstGeom>
            <a:noFill/>
            <a:ln w="25400">
              <a:solidFill>
                <a:schemeClr val="accent1">
                  <a:lumMod val="7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20" name="Line 8"/>
          <p:cNvSpPr>
            <a:spLocks noChangeShapeType="1"/>
          </p:cNvSpPr>
          <p:nvPr/>
        </p:nvSpPr>
        <p:spPr bwMode="gray">
          <a:xfrm>
            <a:off x="162129" y="7055833"/>
            <a:ext cx="4791477" cy="23949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98" tIns="45098" rIns="90198" bIns="45098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92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703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" y="5956241"/>
            <a:ext cx="5275986" cy="110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-1969"/>
            <a:ext cx="7703416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6"/>
            <a:ext cx="182156" cy="368041"/>
          </a:xfrm>
          <a:prstGeom prst="rect">
            <a:avLst/>
          </a:prstGeom>
          <a:noFill/>
        </p:spPr>
        <p:txBody>
          <a:bodyPr wrap="none" lIns="90165" tIns="45081" rIns="90165" bIns="45081" rtlCol="0">
            <a:spAutoFit/>
          </a:bodyPr>
          <a:lstStyle/>
          <a:p>
            <a:pPr defTabSz="102852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1362964" y="-30094"/>
            <a:ext cx="6405447" cy="750189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2100" b="1" dirty="0">
                <a:latin typeface="Arial" pitchFamily="34" charset="0"/>
                <a:cs typeface="Arial" pitchFamily="34" charset="0"/>
              </a:rPr>
              <a:t>Межбюджетные трансферты, предоставленные бюджетам поселений</a:t>
            </a:r>
          </a:p>
        </p:txBody>
      </p:sp>
      <p:graphicFrame>
        <p:nvGraphicFramePr>
          <p:cNvPr id="113" name="Таблица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180968"/>
              </p:ext>
            </p:extLst>
          </p:nvPr>
        </p:nvGraphicFramePr>
        <p:xfrm>
          <a:off x="926434" y="1951040"/>
          <a:ext cx="8763000" cy="403860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08011"/>
                <a:gridCol w="1916906"/>
                <a:gridCol w="1856051"/>
                <a:gridCol w="2282032"/>
              </a:tblGrid>
              <a:tr h="975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муниципального образования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 </a:t>
                      </a: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исполнения </a:t>
                      </a:r>
                      <a:endParaRPr lang="ru-RU" sz="1800" b="1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</a:t>
                      </a:r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плана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Пойковский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449,3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442,9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98,6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Салым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58,6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57,3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97,8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Куть-Ях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49,6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49,6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Усть-Юган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69,2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69,2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Лемпино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31,2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31,2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Каркатеевы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42,7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42,7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48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Сентябрьский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42,4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42,4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с.п</a:t>
                      </a:r>
                      <a:r>
                        <a:rPr lang="ru-RU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Сингапай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97,9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97,8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Итого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840,9</a:t>
                      </a:r>
                      <a:endParaRPr lang="ru-RU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833,1</a:t>
                      </a:r>
                      <a:endParaRPr lang="ru-RU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4" name="TextBox 113"/>
          <p:cNvSpPr txBox="1"/>
          <p:nvPr/>
        </p:nvSpPr>
        <p:spPr>
          <a:xfrm>
            <a:off x="700716" y="1568800"/>
            <a:ext cx="1295400" cy="380857"/>
          </a:xfrm>
          <a:prstGeom prst="rect">
            <a:avLst/>
          </a:prstGeom>
          <a:noFill/>
        </p:spPr>
        <p:txBody>
          <a:bodyPr wrap="square" lIns="102887" tIns="51427" rIns="102887" bIns="51427" rtlCol="0">
            <a:spAutoFit/>
          </a:bodyPr>
          <a:lstStyle/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млн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руб.</a:t>
            </a:r>
            <a:endParaRPr lang="ru-RU" b="1" u="sng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184107" y="131803"/>
            <a:ext cx="3730422" cy="1743155"/>
            <a:chOff x="5726906" y="131682"/>
            <a:chExt cx="3730422" cy="1743155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5979487" y="207882"/>
              <a:ext cx="3337100" cy="1666955"/>
              <a:chOff x="-991131" y="2276062"/>
              <a:chExt cx="3337100" cy="1682208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1" name="Oval 8"/>
              <p:cNvSpPr>
                <a:spLocks noChangeArrowheads="1"/>
              </p:cNvSpPr>
              <p:nvPr/>
            </p:nvSpPr>
            <p:spPr bwMode="gray">
              <a:xfrm flipH="1">
                <a:off x="870369" y="2276062"/>
                <a:ext cx="1475600" cy="1299025"/>
              </a:xfrm>
              <a:prstGeom prst="ellipse">
                <a:avLst/>
              </a:prstGeom>
              <a:solidFill>
                <a:srgbClr val="EFF3EA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/>
            </p:spPr>
            <p:txBody>
              <a:bodyPr vert="eaVert" wrap="none" anchor="ctr"/>
              <a:lstStyle/>
              <a:p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Oval 16"/>
              <p:cNvSpPr>
                <a:spLocks noChangeArrowheads="1"/>
              </p:cNvSpPr>
              <p:nvPr/>
            </p:nvSpPr>
            <p:spPr bwMode="gray">
              <a:xfrm flipH="1">
                <a:off x="-991131" y="3040712"/>
                <a:ext cx="1055896" cy="917558"/>
              </a:xfrm>
              <a:prstGeom prst="ellipse">
                <a:avLst/>
              </a:prstGeom>
              <a:solidFill>
                <a:srgbClr val="EFF3EA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/>
            </p:spPr>
            <p:txBody>
              <a:bodyPr vert="eaVert" wrap="none" anchor="ctr"/>
              <a:lstStyle/>
              <a:p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7748763" y="741282"/>
              <a:ext cx="17085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Нефтеюганский район</a:t>
              </a:r>
              <a:endParaRPr lang="ru-RU" sz="14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26906" y="1262260"/>
              <a:ext cx="1584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Поселения</a:t>
              </a:r>
              <a:endParaRPr lang="ru-RU" sz="14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5" name="Picture 2" descr="C:\Users\RakovaE.A\Desktop\презентация Бюджет для граждан\Coat_of_Arms_of_Nefteyugansky_rayon_(Khanty-Mansyisky_AO)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4289" y="131682"/>
              <a:ext cx="461133" cy="585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https://thypix.com/wp-content/uploads/blue-arrow-65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29561">
            <a:off x="7521104" y="986224"/>
            <a:ext cx="982980" cy="83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2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0" y="6463686"/>
            <a:ext cx="10691813" cy="1123101"/>
            <a:chOff x="-14287" y="6142037"/>
            <a:chExt cx="10706100" cy="14446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6142037"/>
              <a:ext cx="10706100" cy="1444625"/>
              <a:chOff x="-14287" y="6142037"/>
              <a:chExt cx="10706100" cy="14446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703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-1969"/>
            <a:ext cx="7703416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6"/>
            <a:ext cx="182156" cy="368041"/>
          </a:xfrm>
          <a:prstGeom prst="rect">
            <a:avLst/>
          </a:prstGeom>
          <a:noFill/>
        </p:spPr>
        <p:txBody>
          <a:bodyPr wrap="none" lIns="90165" tIns="45081" rIns="90165" bIns="45081" rtlCol="0">
            <a:spAutoFit/>
          </a:bodyPr>
          <a:lstStyle/>
          <a:p>
            <a:pPr defTabSz="102852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1446932" y="-30103"/>
            <a:ext cx="5194374" cy="750189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2100" b="1" dirty="0">
                <a:latin typeface="Arial" pitchFamily="34" charset="0"/>
                <a:cs typeface="Arial" pitchFamily="34" charset="0"/>
              </a:rPr>
              <a:t>Межбюджетные трансферты в рамках </a:t>
            </a:r>
            <a:r>
              <a:rPr lang="ru-RU" sz="2100" b="1" dirty="0" smtClean="0"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программ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991214" y="929364"/>
            <a:ext cx="2383892" cy="13364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887" tIns="51427" rIns="102887" bIns="51427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13 муниципальных программ.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Исполнение  составило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99%</a:t>
            </a:r>
          </a:p>
        </p:txBody>
      </p:sp>
      <p:pic>
        <p:nvPicPr>
          <p:cNvPr id="17" name="Picture 6" descr="https://rit.sr.unh.edu/training/spa-training/images/rats-subrecipient-monitoring/rats-sm-2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343" y="503237"/>
            <a:ext cx="654077" cy="80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ozersk74.com/uploads/posts/2019-06/1560417265_municipalprogramm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528" y="2525550"/>
            <a:ext cx="2455880" cy="329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918461" y="350837"/>
            <a:ext cx="2456646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itchFamily="34" charset="0"/>
              </a:rPr>
              <a:t>815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40510" y="1445346"/>
            <a:ext cx="7215584" cy="5132984"/>
            <a:chOff x="173696" y="1085253"/>
            <a:chExt cx="7215584" cy="5132984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197980" y="1085253"/>
              <a:ext cx="7191300" cy="5132984"/>
              <a:chOff x="-3" y="2101895"/>
              <a:chExt cx="4024325" cy="3513314"/>
            </a:xfrm>
          </p:grpSpPr>
          <p:sp>
            <p:nvSpPr>
              <p:cNvPr id="33" name="直角三角形 16"/>
              <p:cNvSpPr/>
              <p:nvPr/>
            </p:nvSpPr>
            <p:spPr>
              <a:xfrm rot="20431873">
                <a:off x="1746803" y="4682949"/>
                <a:ext cx="1814499" cy="932260"/>
              </a:xfrm>
              <a:custGeom>
                <a:avLst/>
                <a:gdLst>
                  <a:gd name="connsiteX0" fmla="*/ 0 w 2278743"/>
                  <a:gd name="connsiteY0" fmla="*/ 1008740 h 1008740"/>
                  <a:gd name="connsiteX1" fmla="*/ 0 w 2278743"/>
                  <a:gd name="connsiteY1" fmla="*/ 0 h 1008740"/>
                  <a:gd name="connsiteX2" fmla="*/ 2278743 w 2278743"/>
                  <a:gd name="connsiteY2" fmla="*/ 1008740 h 1008740"/>
                  <a:gd name="connsiteX3" fmla="*/ 0 w 2278743"/>
                  <a:gd name="connsiteY3" fmla="*/ 1008740 h 1008740"/>
                  <a:gd name="connsiteX0" fmla="*/ 0 w 2278743"/>
                  <a:gd name="connsiteY0" fmla="*/ 703940 h 703940"/>
                  <a:gd name="connsiteX1" fmla="*/ 1882140 w 2278743"/>
                  <a:gd name="connsiteY1" fmla="*/ 0 h 703940"/>
                  <a:gd name="connsiteX2" fmla="*/ 2278743 w 2278743"/>
                  <a:gd name="connsiteY2" fmla="*/ 703940 h 703940"/>
                  <a:gd name="connsiteX3" fmla="*/ 0 w 2278743"/>
                  <a:gd name="connsiteY3" fmla="*/ 703940 h 703940"/>
                  <a:gd name="connsiteX0" fmla="*/ 0 w 2408283"/>
                  <a:gd name="connsiteY0" fmla="*/ 703940 h 1237340"/>
                  <a:gd name="connsiteX1" fmla="*/ 1882140 w 2408283"/>
                  <a:gd name="connsiteY1" fmla="*/ 0 h 1237340"/>
                  <a:gd name="connsiteX2" fmla="*/ 2408283 w 2408283"/>
                  <a:gd name="connsiteY2" fmla="*/ 1237340 h 1237340"/>
                  <a:gd name="connsiteX3" fmla="*/ 0 w 2408283"/>
                  <a:gd name="connsiteY3" fmla="*/ 703940 h 123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8283" h="1237340">
                    <a:moveTo>
                      <a:pt x="0" y="703940"/>
                    </a:moveTo>
                    <a:lnTo>
                      <a:pt x="1882140" y="0"/>
                    </a:lnTo>
                    <a:lnTo>
                      <a:pt x="2408283" y="1237340"/>
                    </a:lnTo>
                    <a:lnTo>
                      <a:pt x="0" y="703940"/>
                    </a:lnTo>
                    <a:close/>
                  </a:path>
                </a:pathLst>
              </a:custGeom>
              <a:solidFill>
                <a:srgbClr val="1F6E66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zh-CN" altLang="en-US" sz="1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矩形 23"/>
              <p:cNvSpPr/>
              <p:nvPr/>
            </p:nvSpPr>
            <p:spPr>
              <a:xfrm>
                <a:off x="-1" y="2293003"/>
                <a:ext cx="3854108" cy="2580809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1F6E6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zh-CN" altLang="en-US" sz="1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5" name="直角三角形 10"/>
              <p:cNvSpPr/>
              <p:nvPr/>
            </p:nvSpPr>
            <p:spPr>
              <a:xfrm flipH="1" flipV="1">
                <a:off x="-3" y="4873810"/>
                <a:ext cx="3854108" cy="459297"/>
              </a:xfrm>
              <a:custGeom>
                <a:avLst/>
                <a:gdLst>
                  <a:gd name="connsiteX0" fmla="*/ 0 w 5115340"/>
                  <a:gd name="connsiteY0" fmla="*/ 783772 h 783772"/>
                  <a:gd name="connsiteX1" fmla="*/ 0 w 5115340"/>
                  <a:gd name="connsiteY1" fmla="*/ 0 h 783772"/>
                  <a:gd name="connsiteX2" fmla="*/ 5115340 w 5115340"/>
                  <a:gd name="connsiteY2" fmla="*/ 783772 h 783772"/>
                  <a:gd name="connsiteX3" fmla="*/ 0 w 5115340"/>
                  <a:gd name="connsiteY3" fmla="*/ 783772 h 783772"/>
                  <a:gd name="connsiteX0" fmla="*/ 0 w 5115340"/>
                  <a:gd name="connsiteY0" fmla="*/ 609601 h 609601"/>
                  <a:gd name="connsiteX1" fmla="*/ 203200 w 5115340"/>
                  <a:gd name="connsiteY1" fmla="*/ 0 h 609601"/>
                  <a:gd name="connsiteX2" fmla="*/ 5115340 w 5115340"/>
                  <a:gd name="connsiteY2" fmla="*/ 609601 h 609601"/>
                  <a:gd name="connsiteX3" fmla="*/ 0 w 5115340"/>
                  <a:gd name="connsiteY3" fmla="*/ 609601 h 609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5340" h="609601">
                    <a:moveTo>
                      <a:pt x="0" y="609601"/>
                    </a:moveTo>
                    <a:lnTo>
                      <a:pt x="203200" y="0"/>
                    </a:lnTo>
                    <a:lnTo>
                      <a:pt x="5115340" y="609601"/>
                    </a:lnTo>
                    <a:lnTo>
                      <a:pt x="0" y="609601"/>
                    </a:lnTo>
                    <a:close/>
                  </a:path>
                </a:pathLst>
              </a:custGeom>
              <a:solidFill>
                <a:srgbClr val="1F6E66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zh-CN" altLang="en-US" sz="1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矩形 25"/>
              <p:cNvSpPr/>
              <p:nvPr/>
            </p:nvSpPr>
            <p:spPr>
              <a:xfrm>
                <a:off x="-1" y="2101895"/>
                <a:ext cx="4024323" cy="398886"/>
              </a:xfrm>
              <a:prstGeom prst="rect">
                <a:avLst/>
              </a:prstGeom>
              <a:solidFill>
                <a:srgbClr val="1F6E66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zh-CN" altLang="en-US" sz="1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7" name="直角三角形 26"/>
              <p:cNvSpPr/>
              <p:nvPr/>
            </p:nvSpPr>
            <p:spPr>
              <a:xfrm flipV="1">
                <a:off x="3854094" y="2498524"/>
                <a:ext cx="170217" cy="209646"/>
              </a:xfrm>
              <a:prstGeom prst="rtTriangle">
                <a:avLst/>
              </a:prstGeom>
              <a:solidFill>
                <a:srgbClr val="1F6E66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02037">
                  <a:defRPr/>
                </a:pPr>
                <a:endParaRPr lang="zh-CN" altLang="en-US" sz="1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3" name="Прямоугольник 12"/>
            <p:cNvSpPr/>
            <p:nvPr/>
          </p:nvSpPr>
          <p:spPr>
            <a:xfrm>
              <a:off x="697710" y="1112837"/>
              <a:ext cx="6177372" cy="382305"/>
            </a:xfrm>
            <a:prstGeom prst="rect">
              <a:avLst/>
            </a:prstGeom>
          </p:spPr>
          <p:txBody>
            <a:bodyPr wrap="none" lIns="104287" tIns="52144" rIns="104287" bIns="52144">
              <a:spAutoFit/>
            </a:bodyPr>
            <a:lstStyle/>
            <a:p>
              <a:pPr algn="ctr"/>
              <a:r>
                <a:rPr lang="ru-RU" b="1" u="sng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Основные</a:t>
              </a:r>
              <a: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муниципальные программы </a:t>
              </a:r>
              <a: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</a:t>
              </a:r>
              <a:r>
                <a:rPr lang="ru-RU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2020 </a:t>
              </a:r>
              <a: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году: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92867" y="1897239"/>
              <a:ext cx="7051245" cy="536194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321477" indent="-321477">
                <a:buFont typeface="Wingdings" panose="05000000000000000000" pitchFamily="2" charset="2"/>
                <a:buChar char="Ø"/>
              </a:pPr>
              <a:r>
                <a:rPr lang="ru-RU" sz="1400" dirty="0">
                  <a:latin typeface="Arial" pitchFamily="34" charset="0"/>
                  <a:cs typeface="Arial" pitchFamily="34" charset="0"/>
                </a:rPr>
                <a:t>МП  «Управление  муниципальными финансами в   Нефтеюганском           районе  на 2019- 2024 годы и на период до 2030 года»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78355" y="2435437"/>
              <a:ext cx="7051245" cy="536194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321477" indent="-321477">
                <a:buFont typeface="Wingdings" panose="05000000000000000000" pitchFamily="2" charset="2"/>
                <a:buChar char="Ø"/>
              </a:pPr>
              <a:r>
                <a:rPr lang="ru-RU" sz="1400" dirty="0">
                  <a:latin typeface="Arial" pitchFamily="34" charset="0"/>
                  <a:cs typeface="Arial" pitchFamily="34" charset="0"/>
                </a:rPr>
                <a:t>МП  «Обеспечение доступным и комфортным жильем жителей Нефтеюганского района в 2019-2024 годах и на период до 2030 года»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73696" y="2967285"/>
              <a:ext cx="7051245" cy="751637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321477" indent="-321477">
                <a:buFont typeface="Wingdings" panose="05000000000000000000" pitchFamily="2" charset="2"/>
                <a:buChar char="Ø"/>
              </a:pPr>
              <a:r>
                <a:rPr lang="ru-RU" sz="1400" dirty="0">
                  <a:latin typeface="Arial" pitchFamily="34" charset="0"/>
                  <a:cs typeface="Arial" pitchFamily="34" charset="0"/>
                </a:rPr>
                <a:t>МП  «Развитие жилищно-коммунального комплекса и повышение энергетической эффективности в муниципальном образовании Нефтеюганский район на 2019-2024 годы и на период до 2030 года»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73696" y="3707038"/>
              <a:ext cx="7051245" cy="536194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321477" indent="-321477">
                <a:buFont typeface="Wingdings" panose="05000000000000000000" pitchFamily="2" charset="2"/>
                <a:buChar char="Ø"/>
              </a:pPr>
              <a:r>
                <a:rPr lang="ru-RU" sz="1400" dirty="0">
                  <a:latin typeface="Arial" pitchFamily="34" charset="0"/>
                  <a:cs typeface="Arial" pitchFamily="34" charset="0"/>
                </a:rPr>
                <a:t>МП  «Обеспечение экологической безопасности Нефтеюганского              района на 2019-2024 годы и на период до 2030 года»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97314" y="4232969"/>
              <a:ext cx="7051245" cy="751637"/>
            </a:xfrm>
            <a:prstGeom prst="rect">
              <a:avLst/>
            </a:prstGeom>
          </p:spPr>
          <p:txBody>
            <a:bodyPr wrap="square" lIns="104287" tIns="52144" rIns="104287" bIns="52144">
              <a:spAutoFit/>
            </a:bodyPr>
            <a:lstStyle/>
            <a:p>
              <a:pPr marL="321477" indent="-321477">
                <a:buFont typeface="Wingdings" panose="05000000000000000000" pitchFamily="2" charset="2"/>
                <a:buChar char="Ø"/>
              </a:pPr>
              <a:r>
                <a:rPr lang="ru-RU" sz="1400" dirty="0">
                  <a:latin typeface="Arial" pitchFamily="34" charset="0"/>
                  <a:cs typeface="Arial" pitchFamily="34" charset="0"/>
                </a:rPr>
                <a:t>МП  «Защита населения и территорий от чрезвычайных ситуаций, обеспечение пожарной безопасности в  Нефтеюганском районе                             на 2019-2024 годы и на период до 2030 года»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557337" y="2497871"/>
            <a:ext cx="1516319" cy="31930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477 млн.руб.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57337" y="3042183"/>
            <a:ext cx="1516319" cy="31930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215 млн.руб.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69244" y="3665423"/>
            <a:ext cx="1516319" cy="31930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65 млн.руб.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69243" y="4264864"/>
            <a:ext cx="1516319" cy="31930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21 млн.руб.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85003" y="4956830"/>
            <a:ext cx="1516319" cy="31930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11 млн.руб.</a:t>
            </a:r>
          </a:p>
        </p:txBody>
      </p:sp>
    </p:spTree>
    <p:extLst>
      <p:ext uri="{BB962C8B-B14F-4D97-AF65-F5344CB8AC3E}">
        <p14:creationId xmlns:p14="http://schemas.microsoft.com/office/powerpoint/2010/main" val="370833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2709"/>
            <a:ext cx="5275986" cy="88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703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703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-1969"/>
            <a:ext cx="7703416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6"/>
            <a:ext cx="182156" cy="368041"/>
          </a:xfrm>
          <a:prstGeom prst="rect">
            <a:avLst/>
          </a:prstGeom>
          <a:noFill/>
        </p:spPr>
        <p:txBody>
          <a:bodyPr wrap="none" lIns="90165" tIns="45081" rIns="90165" bIns="45081" rtlCol="0">
            <a:spAutoFit/>
          </a:bodyPr>
          <a:lstStyle/>
          <a:p>
            <a:pPr defTabSz="102852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1362964" y="-5393"/>
            <a:ext cx="7869271" cy="843970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Межбюджетные трансферты направленные бюджету Нефтеюганского района из бюджетов поселений на осуществление части полномочий по решению вопросов местного значения</a:t>
            </a:r>
          </a:p>
        </p:txBody>
      </p: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183763" y="2864157"/>
            <a:ext cx="5543271" cy="458480"/>
            <a:chOff x="1323" y="2728"/>
            <a:chExt cx="3141" cy="262"/>
          </a:xfrm>
        </p:grpSpPr>
        <p:sp>
          <p:nvSpPr>
            <p:cNvPr id="17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904860" y="2663333"/>
            <a:ext cx="3864415" cy="659304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Культура, физическая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культура 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массовый спорт</a:t>
            </a:r>
          </a:p>
        </p:txBody>
      </p:sp>
      <p:grpSp>
        <p:nvGrpSpPr>
          <p:cNvPr id="20" name="Group 12"/>
          <p:cNvGrpSpPr>
            <a:grpSpLocks/>
          </p:cNvGrpSpPr>
          <p:nvPr/>
        </p:nvGrpSpPr>
        <p:grpSpPr bwMode="auto">
          <a:xfrm>
            <a:off x="178355" y="3762689"/>
            <a:ext cx="5548550" cy="458480"/>
            <a:chOff x="1323" y="2728"/>
            <a:chExt cx="3141" cy="262"/>
          </a:xfrm>
        </p:grpSpPr>
        <p:sp>
          <p:nvSpPr>
            <p:cNvPr id="21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926306" y="3577733"/>
            <a:ext cx="3657600" cy="659304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Библиотечное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обслуживания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населения </a:t>
            </a:r>
          </a:p>
        </p:txBody>
      </p:sp>
      <p:grpSp>
        <p:nvGrpSpPr>
          <p:cNvPr id="27" name="Group 12"/>
          <p:cNvGrpSpPr>
            <a:grpSpLocks/>
          </p:cNvGrpSpPr>
          <p:nvPr/>
        </p:nvGrpSpPr>
        <p:grpSpPr bwMode="auto">
          <a:xfrm>
            <a:off x="178355" y="4997757"/>
            <a:ext cx="5548550" cy="458480"/>
            <a:chOff x="1323" y="2728"/>
            <a:chExt cx="3141" cy="262"/>
          </a:xfrm>
        </p:grpSpPr>
        <p:sp>
          <p:nvSpPr>
            <p:cNvPr id="28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gray">
            <a:xfrm rot="3419336">
              <a:off x="1314" y="2737"/>
              <a:ext cx="238" cy="22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904860" y="4520056"/>
            <a:ext cx="3864415" cy="936303"/>
          </a:xfrm>
          <a:prstGeom prst="rect">
            <a:avLst/>
          </a:prstGeom>
        </p:spPr>
        <p:txBody>
          <a:bodyPr wrap="square" lIns="102887" tIns="51427" rIns="102887" bIns="51427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Развитие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местного традиционного народного художественного творчества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519563"/>
              </p:ext>
            </p:extLst>
          </p:nvPr>
        </p:nvGraphicFramePr>
        <p:xfrm>
          <a:off x="6412706" y="2950729"/>
          <a:ext cx="4148847" cy="2906279"/>
        </p:xfrm>
        <a:graphic>
          <a:graphicData uri="http://schemas.openxmlformats.org/drawingml/2006/table">
            <a:tbl>
              <a:tblPr firstRow="1">
                <a:tableStyleId>{0505E3EF-67EA-436B-97B2-0124C06EBD24}</a:tableStyleId>
              </a:tblPr>
              <a:tblGrid>
                <a:gridCol w="1862848"/>
                <a:gridCol w="2285999"/>
              </a:tblGrid>
              <a:tr h="713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муниципального образования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Направлено бюджету Нефтеюганского</a:t>
                      </a:r>
                      <a:r>
                        <a:rPr lang="ru-RU" sz="1500" u="none" strike="noStrike" baseline="0" dirty="0" smtClean="0">
                          <a:solidFill>
                            <a:schemeClr val="bg1"/>
                          </a:solidFill>
                          <a:effectLst/>
                        </a:rPr>
                        <a:t> района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г.п</a:t>
                      </a:r>
                      <a:r>
                        <a:rPr lang="ru-RU" sz="1500" u="none" strike="noStrike" dirty="0">
                          <a:effectLst/>
                        </a:rPr>
                        <a:t>. Пойковский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52,0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Салым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35,2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Куть-Ях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23,9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Усть-Юган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16,5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Лемпино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9,0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Каркатеевы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24,4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Сентябрьский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22,6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smtClean="0">
                          <a:effectLst/>
                        </a:rPr>
                        <a:t> с.п</a:t>
                      </a:r>
                      <a:r>
                        <a:rPr lang="ru-RU" sz="1500" u="none" strike="noStrike" dirty="0">
                          <a:effectLst/>
                        </a:rPr>
                        <a:t>. Сингапай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</a:rPr>
                        <a:t>25,0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u="none" strike="noStrike" dirty="0" smtClean="0">
                          <a:effectLst/>
                        </a:rPr>
                        <a:t> Итого</a:t>
                      </a:r>
                      <a:r>
                        <a:rPr lang="ru-RU" sz="1500" b="1" u="none" strike="noStrike" dirty="0">
                          <a:effectLst/>
                        </a:rPr>
                        <a:t>: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effectLst/>
                        </a:rPr>
                        <a:t>208,6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910" marR="8910" marT="84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8165306" y="1208679"/>
            <a:ext cx="2407779" cy="109019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 lIns="102887" tIns="51427" rIns="102887" bIns="51427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10 вопросов местного значения. Исполнение  составило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99%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99462" y="730537"/>
            <a:ext cx="2456646" cy="382305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209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41385" y="2865508"/>
            <a:ext cx="1642722" cy="38085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152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41385" y="3779837"/>
            <a:ext cx="1642722" cy="38230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21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583907" y="5005412"/>
            <a:ext cx="1642722" cy="38230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14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  <p:pic>
        <p:nvPicPr>
          <p:cNvPr id="38" name="Picture 6" descr="https://rit.sr.unh.edu/training/spa-training/images/rats-subrecipient-monitoring/rats-sm-2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181" y="731837"/>
            <a:ext cx="654077" cy="80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47381" y="1112958"/>
            <a:ext cx="6013125" cy="936303"/>
          </a:xfrm>
          <a:prstGeom prst="rect">
            <a:avLst/>
          </a:prstGeom>
          <a:solidFill>
            <a:schemeClr val="bg1"/>
          </a:solidFill>
          <a:ln w="19050">
            <a:solidFill>
              <a:srgbClr val="1F6E66"/>
            </a:solidFill>
          </a:ln>
        </p:spPr>
        <p:txBody>
          <a:bodyPr wrap="square" lIns="102887" tIns="51427" rIns="102887" bIns="51427">
            <a:spAutoFit/>
          </a:bodyPr>
          <a:lstStyle/>
          <a:p>
            <a:pPr algn="ctr"/>
            <a:r>
              <a:rPr lang="ru-RU" b="1" u="sng" dirty="0">
                <a:latin typeface="Arial" pitchFamily="34" charset="0"/>
                <a:cs typeface="Arial" pitchFamily="34" charset="0"/>
              </a:rPr>
              <a:t>Основные вопросы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dirty="0">
                <a:latin typeface="Arial" pitchFamily="34" charset="0"/>
                <a:cs typeface="Arial" pitchFamily="34" charset="0"/>
              </a:rPr>
              <a:t>передаче осуществления части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полномочий </a:t>
            </a:r>
            <a:r>
              <a:rPr lang="ru-RU" dirty="0">
                <a:latin typeface="Arial" pitchFamily="34" charset="0"/>
                <a:cs typeface="Arial" pitchFamily="34" charset="0"/>
              </a:rPr>
              <a:t>по решению вопросов местного значения: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74" y="5651985"/>
            <a:ext cx="2038350" cy="1543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9536907" y="2636837"/>
            <a:ext cx="1219200" cy="350274"/>
          </a:xfrm>
          <a:prstGeom prst="rect">
            <a:avLst/>
          </a:prstGeom>
          <a:noFill/>
          <a:ln>
            <a:noFill/>
          </a:ln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600" dirty="0">
                <a:latin typeface="Arial" pitchFamily="34" charset="0"/>
                <a:cs typeface="Arial" pitchFamily="34" charset="0"/>
              </a:rPr>
              <a:t>млн.руб.</a:t>
            </a:r>
          </a:p>
        </p:txBody>
      </p:sp>
    </p:spTree>
    <p:extLst>
      <p:ext uri="{BB962C8B-B14F-4D97-AF65-F5344CB8AC3E}">
        <p14:creationId xmlns:p14="http://schemas.microsoft.com/office/powerpoint/2010/main" val="15387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526506" y="-157928"/>
            <a:ext cx="5498306" cy="655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54" tIns="45076" rIns="90154" bIns="45076" rtlCol="0" anchor="ctr"/>
          <a:lstStyle/>
          <a:p>
            <a:pPr algn="ctr"/>
            <a:endParaRPr lang="ru-RU" sz="3300" b="1" u="sng" dirty="0">
              <a:solidFill>
                <a:srgbClr val="4F81BD">
                  <a:lumMod val="50000"/>
                </a:srgbClr>
              </a:solidFill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Прямоугольник 13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18D02489-1135-4297-92A3-70E1E38BB363}"/>
              </a:ext>
            </a:extLst>
          </p:cNvPr>
          <p:cNvSpPr/>
          <p:nvPr/>
        </p:nvSpPr>
        <p:spPr>
          <a:xfrm>
            <a:off x="1182734" y="2255837"/>
            <a:ext cx="81858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доходам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4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6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 descr="https://ugra-news.ru/upload/iblock/e1e/ger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543" y="4966241"/>
            <a:ext cx="1837163" cy="155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60" name="Рисунок 59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7760">
            <a:off x="1346766" y="2008068"/>
            <a:ext cx="6400519" cy="3377468"/>
          </a:xfrm>
          <a:prstGeom prst="rect">
            <a:avLst/>
          </a:prstGeom>
        </p:spPr>
      </p:pic>
      <p:sp>
        <p:nvSpPr>
          <p:cNvPr id="58" name="Полилиния 57"/>
          <p:cNvSpPr/>
          <p:nvPr/>
        </p:nvSpPr>
        <p:spPr>
          <a:xfrm>
            <a:off x="406046" y="3973293"/>
            <a:ext cx="8445060" cy="644744"/>
          </a:xfrm>
          <a:custGeom>
            <a:avLst/>
            <a:gdLst>
              <a:gd name="connsiteX0" fmla="*/ 0 w 2105094"/>
              <a:gd name="connsiteY0" fmla="*/ 0 h 765563"/>
              <a:gd name="connsiteX1" fmla="*/ 2105094 w 2105094"/>
              <a:gd name="connsiteY1" fmla="*/ 0 h 765563"/>
              <a:gd name="connsiteX2" fmla="*/ 2105094 w 2105094"/>
              <a:gd name="connsiteY2" fmla="*/ 765563 h 765563"/>
              <a:gd name="connsiteX3" fmla="*/ 0 w 2105094"/>
              <a:gd name="connsiteY3" fmla="*/ 765563 h 765563"/>
              <a:gd name="connsiteX4" fmla="*/ 0 w 2105094"/>
              <a:gd name="connsiteY4" fmla="*/ 0 h 76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094" h="765563">
                <a:moveTo>
                  <a:pt x="0" y="0"/>
                </a:moveTo>
                <a:lnTo>
                  <a:pt x="2105094" y="0"/>
                </a:lnTo>
                <a:lnTo>
                  <a:pt x="2105094" y="765563"/>
                </a:lnTo>
                <a:lnTo>
                  <a:pt x="0" y="76556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  <a:alpha val="40000"/>
            </a:schemeClr>
          </a:solidFill>
          <a:ln>
            <a:solidFill>
              <a:srgbClr val="1F6E66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9559" tIns="37593" rIns="37593" bIns="37593" numCol="1" spcCol="1269" anchor="ctr" anchorCtr="0">
            <a:noAutofit/>
          </a:bodyPr>
          <a:lstStyle/>
          <a:p>
            <a:pPr defTabSz="4384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олилиния 56"/>
          <p:cNvSpPr/>
          <p:nvPr/>
        </p:nvSpPr>
        <p:spPr>
          <a:xfrm>
            <a:off x="392070" y="3062505"/>
            <a:ext cx="8445060" cy="693995"/>
          </a:xfrm>
          <a:custGeom>
            <a:avLst/>
            <a:gdLst>
              <a:gd name="connsiteX0" fmla="*/ 0 w 2105094"/>
              <a:gd name="connsiteY0" fmla="*/ 0 h 765563"/>
              <a:gd name="connsiteX1" fmla="*/ 2105094 w 2105094"/>
              <a:gd name="connsiteY1" fmla="*/ 0 h 765563"/>
              <a:gd name="connsiteX2" fmla="*/ 2105094 w 2105094"/>
              <a:gd name="connsiteY2" fmla="*/ 765563 h 765563"/>
              <a:gd name="connsiteX3" fmla="*/ 0 w 2105094"/>
              <a:gd name="connsiteY3" fmla="*/ 765563 h 765563"/>
              <a:gd name="connsiteX4" fmla="*/ 0 w 2105094"/>
              <a:gd name="connsiteY4" fmla="*/ 0 h 76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094" h="765563">
                <a:moveTo>
                  <a:pt x="0" y="0"/>
                </a:moveTo>
                <a:lnTo>
                  <a:pt x="2105094" y="0"/>
                </a:lnTo>
                <a:lnTo>
                  <a:pt x="2105094" y="765563"/>
                </a:lnTo>
                <a:lnTo>
                  <a:pt x="0" y="76556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  <a:alpha val="40000"/>
            </a:schemeClr>
          </a:solidFill>
          <a:ln>
            <a:solidFill>
              <a:srgbClr val="1F6E66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9559" tIns="37593" rIns="37593" bIns="37593" numCol="1" spcCol="1269" anchor="ctr" anchorCtr="0">
            <a:noAutofit/>
          </a:bodyPr>
          <a:lstStyle/>
          <a:p>
            <a:pPr defTabSz="4384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9373" y="3017895"/>
            <a:ext cx="182178" cy="368051"/>
          </a:xfrm>
          <a:prstGeom prst="rect">
            <a:avLst/>
          </a:prstGeom>
          <a:noFill/>
        </p:spPr>
        <p:txBody>
          <a:bodyPr wrap="none" lIns="90176" tIns="45086" rIns="90176" bIns="45086" rtlCol="0">
            <a:spAutoFit/>
          </a:bodyPr>
          <a:lstStyle/>
          <a:p>
            <a:pPr defTabSz="102864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361629" y="2104321"/>
            <a:ext cx="8445060" cy="737076"/>
          </a:xfrm>
          <a:custGeom>
            <a:avLst/>
            <a:gdLst>
              <a:gd name="connsiteX0" fmla="*/ 0 w 2105094"/>
              <a:gd name="connsiteY0" fmla="*/ 0 h 765563"/>
              <a:gd name="connsiteX1" fmla="*/ 2105094 w 2105094"/>
              <a:gd name="connsiteY1" fmla="*/ 0 h 765563"/>
              <a:gd name="connsiteX2" fmla="*/ 2105094 w 2105094"/>
              <a:gd name="connsiteY2" fmla="*/ 765563 h 765563"/>
              <a:gd name="connsiteX3" fmla="*/ 0 w 2105094"/>
              <a:gd name="connsiteY3" fmla="*/ 765563 h 765563"/>
              <a:gd name="connsiteX4" fmla="*/ 0 w 2105094"/>
              <a:gd name="connsiteY4" fmla="*/ 0 h 76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094" h="765563">
                <a:moveTo>
                  <a:pt x="0" y="0"/>
                </a:moveTo>
                <a:lnTo>
                  <a:pt x="2105094" y="0"/>
                </a:lnTo>
                <a:lnTo>
                  <a:pt x="2105094" y="765563"/>
                </a:lnTo>
                <a:lnTo>
                  <a:pt x="0" y="76556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  <a:alpha val="40000"/>
            </a:schemeClr>
          </a:solidFill>
          <a:ln>
            <a:solidFill>
              <a:srgbClr val="1F6E66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9559" tIns="37593" rIns="37593" bIns="37593" numCol="1" spcCol="1269" anchor="ctr" anchorCtr="0">
            <a:noAutofit/>
          </a:bodyPr>
          <a:lstStyle/>
          <a:p>
            <a:pPr defTabSz="4384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68625" y="4846642"/>
            <a:ext cx="7831732" cy="738664"/>
          </a:xfrm>
          <a:custGeom>
            <a:avLst/>
            <a:gdLst>
              <a:gd name="connsiteX0" fmla="*/ 0 w 2105094"/>
              <a:gd name="connsiteY0" fmla="*/ 0 h 765563"/>
              <a:gd name="connsiteX1" fmla="*/ 2105094 w 2105094"/>
              <a:gd name="connsiteY1" fmla="*/ 0 h 765563"/>
              <a:gd name="connsiteX2" fmla="*/ 2105094 w 2105094"/>
              <a:gd name="connsiteY2" fmla="*/ 765563 h 765563"/>
              <a:gd name="connsiteX3" fmla="*/ 0 w 2105094"/>
              <a:gd name="connsiteY3" fmla="*/ 765563 h 765563"/>
              <a:gd name="connsiteX4" fmla="*/ 0 w 2105094"/>
              <a:gd name="connsiteY4" fmla="*/ 0 h 76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094" h="765563">
                <a:moveTo>
                  <a:pt x="0" y="0"/>
                </a:moveTo>
                <a:lnTo>
                  <a:pt x="2105094" y="0"/>
                </a:lnTo>
                <a:lnTo>
                  <a:pt x="2105094" y="765563"/>
                </a:lnTo>
                <a:lnTo>
                  <a:pt x="0" y="76556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  <a:alpha val="40000"/>
            </a:schemeClr>
          </a:solidFill>
          <a:ln>
            <a:solidFill>
              <a:srgbClr val="1F6E66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9559" tIns="37593" rIns="37593" bIns="37593" numCol="1" spcCol="1269" anchor="ctr" anchorCtr="0">
            <a:noAutofit/>
          </a:bodyPr>
          <a:lstStyle/>
          <a:p>
            <a:pPr defTabSz="4384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406175" y="5821104"/>
            <a:ext cx="7168191" cy="778133"/>
          </a:xfrm>
          <a:custGeom>
            <a:avLst/>
            <a:gdLst>
              <a:gd name="connsiteX0" fmla="*/ 0 w 2105094"/>
              <a:gd name="connsiteY0" fmla="*/ 0 h 765563"/>
              <a:gd name="connsiteX1" fmla="*/ 2105094 w 2105094"/>
              <a:gd name="connsiteY1" fmla="*/ 0 h 765563"/>
              <a:gd name="connsiteX2" fmla="*/ 2105094 w 2105094"/>
              <a:gd name="connsiteY2" fmla="*/ 765563 h 765563"/>
              <a:gd name="connsiteX3" fmla="*/ 0 w 2105094"/>
              <a:gd name="connsiteY3" fmla="*/ 765563 h 765563"/>
              <a:gd name="connsiteX4" fmla="*/ 0 w 2105094"/>
              <a:gd name="connsiteY4" fmla="*/ 0 h 76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094" h="765563">
                <a:moveTo>
                  <a:pt x="0" y="0"/>
                </a:moveTo>
                <a:lnTo>
                  <a:pt x="2105094" y="0"/>
                </a:lnTo>
                <a:lnTo>
                  <a:pt x="2105094" y="765563"/>
                </a:lnTo>
                <a:lnTo>
                  <a:pt x="0" y="76556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  <a:alpha val="40000"/>
            </a:schemeClr>
          </a:solidFill>
          <a:ln>
            <a:solidFill>
              <a:srgbClr val="1F6E66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9559" tIns="37593" rIns="37593" bIns="37593" numCol="1" spcCol="1269" anchor="ctr" anchorCtr="0">
            <a:noAutofit/>
          </a:bodyPr>
          <a:lstStyle/>
          <a:p>
            <a:pPr defTabSz="4384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8628" y="3017888"/>
            <a:ext cx="7719961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338275" indent="-338275" algn="just">
              <a:buFont typeface="Wingdings" pitchFamily="2" charset="2"/>
              <a:buChar char="v"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Оценка уровня открытости бюджетных данных и участия граждан в бюджетном процессе в городских округах и муниципальных районах Ханты-Мансийского автономного  округа – Югры и их рейтинге в 201</a:t>
            </a:r>
            <a:r>
              <a:rPr lang="en-US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 году                              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6050" y="2102787"/>
            <a:ext cx="8195114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338275" indent="-338275" algn="just">
              <a:buFont typeface="Wingdings" pitchFamily="2" charset="2"/>
              <a:buChar char="v"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XI</a:t>
            </a:r>
            <a:r>
              <a:rPr lang="en-US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 Всероссийский конкурс «Лучшее муниципальное образование России в сфере управления общественными финансами» победитель в номинации «За высокое качество организации предоставления муниципальных услуг»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06047" y="4846690"/>
            <a:ext cx="7548008" cy="737408"/>
          </a:xfrm>
          <a:prstGeom prst="rect">
            <a:avLst/>
          </a:prstGeom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Дотация в целях поощрения городских округов и муниципальных районов Ханты-Мансийского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автономного округа – Югры за развитие практик инициативного бюджетирования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6952" y="5860630"/>
            <a:ext cx="7130609" cy="737408"/>
          </a:xfrm>
          <a:prstGeom prst="rect">
            <a:avLst/>
          </a:prstGeom>
          <a:noFill/>
        </p:spPr>
        <p:txBody>
          <a:bodyPr wrap="square" lIns="90198" tIns="45098" rIns="90198" bIns="45098" rtlCol="0">
            <a:spAutoFit/>
          </a:bodyPr>
          <a:lstStyle/>
          <a:p>
            <a:pPr marL="338275" indent="-338275">
              <a:buFont typeface="Wingdings" pitchFamily="2" charset="2"/>
              <a:buChar char="v"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Дотация в целях стимулирования роста налогового потенциала и качества планирования доходов в городских округах и </a:t>
            </a:r>
            <a:r>
              <a:rPr lang="en-US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муниципальных районах Ханты-Мансийского автономного округа – Югры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6050" y="3987200"/>
            <a:ext cx="8195114" cy="521964"/>
          </a:xfrm>
          <a:prstGeom prst="rect">
            <a:avLst/>
          </a:prstGeom>
          <a:ln>
            <a:noFill/>
          </a:ln>
        </p:spPr>
        <p:txBody>
          <a:bodyPr wrap="square" lIns="90198" tIns="45098" rIns="90198" bIns="45098">
            <a:spAutoFit/>
          </a:bodyPr>
          <a:lstStyle/>
          <a:p>
            <a:pPr marL="281892" indent="-281892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Оценки качества организации и осуществления бюджетного процесса в городских округах и муниципальных районах Ханты-Мансийского автономного округа – Югры</a:t>
            </a:r>
          </a:p>
        </p:txBody>
      </p:sp>
      <p:pic>
        <p:nvPicPr>
          <p:cNvPr id="5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965"/>
            <a:ext cx="4812506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106" y="351622"/>
            <a:ext cx="1889979" cy="1690565"/>
          </a:xfrm>
          <a:prstGeom prst="rect">
            <a:avLst/>
          </a:prstGeom>
        </p:spPr>
      </p:pic>
      <p:sp>
        <p:nvSpPr>
          <p:cNvPr id="63" name="Заголовок 1"/>
          <p:cNvSpPr txBox="1">
            <a:spLocks/>
          </p:cNvSpPr>
          <p:nvPr/>
        </p:nvSpPr>
        <p:spPr>
          <a:xfrm>
            <a:off x="1459706" y="47607"/>
            <a:ext cx="6324600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Достижения показателей качества</a:t>
            </a:r>
            <a:r>
              <a:rPr lang="en-US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и осуществления бюджетного процесса</a:t>
            </a:r>
            <a:endParaRPr lang="en-US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73311" y="2406933"/>
            <a:ext cx="1295400" cy="3823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 место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98539" y="5202966"/>
            <a:ext cx="1168133" cy="5347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6,4 млн.руб.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573311" y="3336935"/>
            <a:ext cx="1295400" cy="3823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 место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573311" y="4174228"/>
            <a:ext cx="1295400" cy="3823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 место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259919" y="6252309"/>
            <a:ext cx="1168133" cy="5347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1F6E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02887" tIns="51427" rIns="102887" bIns="51427" rtlCol="0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2,4 млн.руб.</a:t>
            </a:r>
          </a:p>
        </p:txBody>
      </p:sp>
    </p:spTree>
    <p:extLst>
      <p:ext uri="{BB962C8B-B14F-4D97-AF65-F5344CB8AC3E}">
        <p14:creationId xmlns:p14="http://schemas.microsoft.com/office/powerpoint/2010/main" val="24309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4287" y="5532440"/>
            <a:ext cx="10706100" cy="2054225"/>
            <a:chOff x="-14287" y="5532437"/>
            <a:chExt cx="10706100" cy="20542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7" y="1"/>
            <a:ext cx="1263079" cy="892679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190730" y="2408237"/>
            <a:ext cx="8422376" cy="2743200"/>
          </a:xfrm>
          <a:prstGeom prst="rect">
            <a:avLst/>
          </a:prstGeom>
        </p:spPr>
        <p:txBody>
          <a:bodyPr lIns="90198" tIns="45098" rIns="90198" bIns="45098">
            <a:noAutofit/>
          </a:bodyPr>
          <a:lstStyle>
            <a:lvl1pPr algn="ctr" defTabSz="1042873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Исполнение в рамках муниципальных программ за 2020 год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51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63" name="Заголовок 1"/>
          <p:cNvSpPr txBox="1">
            <a:spLocks/>
          </p:cNvSpPr>
          <p:nvPr/>
        </p:nvSpPr>
        <p:spPr>
          <a:xfrm>
            <a:off x="1535906" y="-54846"/>
            <a:ext cx="4572000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«Образование 21 века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2019-2024 годы»</a:t>
            </a:r>
          </a:p>
        </p:txBody>
      </p:sp>
      <p:graphicFrame>
        <p:nvGraphicFramePr>
          <p:cNvPr id="37" name="Таблица 36">
            <a:extLst>
              <a:ext uri="{FF2B5EF4-FFF2-40B4-BE49-F238E27FC236}">
                <a16:creationId xmlns="" xmlns:a16="http://schemas.microsoft.com/office/drawing/2014/main" id="{67CBF3C5-17B5-46D8-BE96-C6475757F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559033"/>
              </p:ext>
            </p:extLst>
          </p:nvPr>
        </p:nvGraphicFramePr>
        <p:xfrm>
          <a:off x="1062090" y="1620807"/>
          <a:ext cx="8575829" cy="472427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142755">
                  <a:extLst>
                    <a:ext uri="{9D8B030D-6E8A-4147-A177-3AD203B41FA5}">
                      <a16:colId xmlns="" xmlns:a16="http://schemas.microsoft.com/office/drawing/2014/main" val="2924345977"/>
                    </a:ext>
                  </a:extLst>
                </a:gridCol>
                <a:gridCol w="1354058">
                  <a:extLst>
                    <a:ext uri="{9D8B030D-6E8A-4147-A177-3AD203B41FA5}">
                      <a16:colId xmlns="" xmlns:a16="http://schemas.microsoft.com/office/drawing/2014/main" val="1254105354"/>
                    </a:ext>
                  </a:extLst>
                </a:gridCol>
                <a:gridCol w="1079016">
                  <a:extLst>
                    <a:ext uri="{9D8B030D-6E8A-4147-A177-3AD203B41FA5}">
                      <a16:colId xmlns="" xmlns:a16="http://schemas.microsoft.com/office/drawing/2014/main" val="1403487562"/>
                    </a:ext>
                  </a:extLst>
                </a:gridCol>
              </a:tblGrid>
              <a:tr h="2027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37169986"/>
                  </a:ext>
                </a:extLst>
              </a:tr>
              <a:tr h="449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8651924"/>
                  </a:ext>
                </a:extLst>
              </a:tr>
              <a:tr h="43984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реализации национальной системы профессионального роста педагогических работников, развитие наставничества, кадрового потенциала отрасли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167,19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038,94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60052539"/>
                  </a:ext>
                </a:extLst>
              </a:tr>
              <a:tr h="43984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дополнительного образования. Формирование эффективной системы выявления, поддержки и развития способностей и талантов у детей и 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761,99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760,81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5047780"/>
                  </a:ext>
                </a:extLst>
              </a:tr>
              <a:tr h="2636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реализации основных образовательных программ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809 474,10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790 265,43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5033560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оценки качества образования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031,59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031,59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9547288"/>
                  </a:ext>
                </a:extLst>
              </a:tr>
              <a:tr h="29045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отдыха и оздоровления детей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449,70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448,52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3394253"/>
                  </a:ext>
                </a:extLst>
              </a:tr>
              <a:tr h="43984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вовлечения молодежи в активную социальную деятельность. Поддержка общественных инициатив и проектов, в том числе в сфере добровольчества (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волонтерства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038,22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038,22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0549555"/>
                  </a:ext>
                </a:extLst>
              </a:tr>
              <a:tr h="21992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развития  гражданско-патриотических, военно-патриотических качеств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446,84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446,84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8891489"/>
                  </a:ext>
                </a:extLst>
              </a:tr>
              <a:tr h="21992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комплексной безопасности и комфортных условий образовательного процесс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067,09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493,74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3735863"/>
                  </a:ext>
                </a:extLst>
              </a:tr>
              <a:tr h="43984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инфраструктуры системы образования (проектирование, строительство (реконструкция) объектов образования, приобретение объектов недвижимого имущества для размещения образовательных организаций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548,36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165,02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5043521"/>
                  </a:ext>
                </a:extLst>
              </a:tr>
              <a:tr h="43984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функций управления в сфере образования и молодежной политики. Финансовое обеспечение отдельных государственных полномочий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347,04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755,89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5371310"/>
                  </a:ext>
                </a:extLst>
              </a:tr>
            </a:tbl>
          </a:graphicData>
        </a:graphic>
      </p:graphicFrame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7206108E-895B-4CE5-B2A7-9616CC775F4F}"/>
              </a:ext>
            </a:extLst>
          </p:cNvPr>
          <p:cNvSpPr/>
          <p:nvPr/>
        </p:nvSpPr>
        <p:spPr>
          <a:xfrm>
            <a:off x="3919423" y="938540"/>
            <a:ext cx="309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Финансовые показатели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4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60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" y="-1969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Прямоугольник 10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010DFB6-5149-4309-AB31-1EC1BD829B82}"/>
              </a:ext>
            </a:extLst>
          </p:cNvPr>
          <p:cNvSpPr/>
          <p:nvPr/>
        </p:nvSpPr>
        <p:spPr>
          <a:xfrm>
            <a:off x="3847957" y="899240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xmlns="" id="{1A75A51F-B491-4C68-8E5E-4DA977236B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200783"/>
              </p:ext>
            </p:extLst>
          </p:nvPr>
        </p:nvGraphicFramePr>
        <p:xfrm>
          <a:off x="884537" y="1604049"/>
          <a:ext cx="8930936" cy="4711707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525087">
                  <a:extLst>
                    <a:ext uri="{9D8B030D-6E8A-4147-A177-3AD203B41FA5}">
                      <a16:colId xmlns:a16="http://schemas.microsoft.com/office/drawing/2014/main" xmlns="" val="2053184823"/>
                    </a:ext>
                  </a:extLst>
                </a:gridCol>
                <a:gridCol w="692459">
                  <a:extLst>
                    <a:ext uri="{9D8B030D-6E8A-4147-A177-3AD203B41FA5}">
                      <a16:colId xmlns:a16="http://schemas.microsoft.com/office/drawing/2014/main" xmlns="" val="2820091195"/>
                    </a:ext>
                  </a:extLst>
                </a:gridCol>
                <a:gridCol w="923452">
                  <a:extLst>
                    <a:ext uri="{9D8B030D-6E8A-4147-A177-3AD203B41FA5}">
                      <a16:colId xmlns:a16="http://schemas.microsoft.com/office/drawing/2014/main" xmlns="" val="2943254787"/>
                    </a:ext>
                  </a:extLst>
                </a:gridCol>
                <a:gridCol w="789938">
                  <a:extLst>
                    <a:ext uri="{9D8B030D-6E8A-4147-A177-3AD203B41FA5}">
                      <a16:colId xmlns:a16="http://schemas.microsoft.com/office/drawing/2014/main" xmlns="" val="1961635045"/>
                    </a:ext>
                  </a:extLst>
                </a:gridCol>
              </a:tblGrid>
              <a:tr h="3953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целевых показателей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3558741"/>
                  </a:ext>
                </a:extLst>
              </a:tr>
              <a:tr h="3828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7470976"/>
                  </a:ext>
                </a:extLst>
              </a:tr>
              <a:tr h="50906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с федеральными государственными образовательными стандартам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898290"/>
                  </a:ext>
                </a:extLst>
              </a:tr>
              <a:tr h="64956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Отношение среднего балла единого государственного экзамена (в расчете на 2 обязательных предмета) в 10 процентах школ с лучшими результатами единого государственного экзамена к среднему баллу единого государственного экзамена (в расчете на 2 обязательных предмета) в 10 процентах школ с худшими результатами единого государственного экзамена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раз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1,39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1,39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5102292"/>
                  </a:ext>
                </a:extLst>
              </a:tr>
              <a:tr h="33937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Охват детей в возрасте от 5-18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от 5 до 18 лет)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94,3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1958738"/>
                  </a:ext>
                </a:extLst>
              </a:tr>
              <a:tr h="33937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Доля детей в возрасте от 6 до 17 лет (включительно), охваченных всеми формами отдыха и оздоровления, от общей численности детей, нуждающихся в оздоровлении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99,3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1338880"/>
                  </a:ext>
                </a:extLst>
              </a:tr>
              <a:tr h="50906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Доля средств бюджета </a:t>
                      </a:r>
                      <a:r>
                        <a:rPr lang="ru-RU" sz="1000" u="none" strike="noStrike" dirty="0" err="1">
                          <a:effectLst/>
                        </a:rPr>
                        <a:t>Нефтеюганского</a:t>
                      </a:r>
                      <a:r>
                        <a:rPr lang="ru-RU" sz="1000" u="none" strike="noStrike" dirty="0">
                          <a:effectLst/>
                        </a:rPr>
                        <a:t> района,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бюджета </a:t>
                      </a:r>
                      <a:r>
                        <a:rPr lang="ru-RU" sz="1000" u="none" strike="noStrike" dirty="0" err="1">
                          <a:effectLst/>
                        </a:rPr>
                        <a:t>Нефтеюганского</a:t>
                      </a:r>
                      <a:r>
                        <a:rPr lang="ru-RU" sz="1000" u="none" strike="noStrike" dirty="0">
                          <a:effectLst/>
                        </a:rPr>
                        <a:t> района, выделяемых на предоставление услуг в сфере образования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22,2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1960153"/>
                  </a:ext>
                </a:extLst>
              </a:tr>
              <a:tr h="33937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Доля негосударственных, в том числе некоммерческих организаций, предоставляющих услуги в сфере образования, в общем числе организаций, предоставляющих услуги в сфере образования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9,4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19,4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7918252"/>
                  </a:ext>
                </a:extLst>
              </a:tr>
              <a:tr h="33937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Доля граждан, получивших услуги в негосударственных, в том числе некоммерческих организациях, в общем числе граждан, получивших услуги в сфере образования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2219364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Доля педагогических работников, прошедших добровольную независимую оценку профессиональной квалификации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3313712"/>
                  </a:ext>
                </a:extLst>
              </a:tr>
              <a:tr h="67875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00" u="none" strike="noStrike" dirty="0">
                          <a:effectLst/>
                        </a:rPr>
                        <a:t>Количество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родителей, в том числе с привлечением некоммерческих организаций (далее - НКО), нарастающим итогом с 2019 года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млн. ед.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0,0000136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0,0000136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2232661"/>
                  </a:ext>
                </a:extLst>
              </a:tr>
            </a:tbl>
          </a:graphicData>
        </a:graphic>
      </p:graphicFrame>
      <p:sp>
        <p:nvSpPr>
          <p:cNvPr id="17" name="Заголовок 1"/>
          <p:cNvSpPr txBox="1">
            <a:spLocks/>
          </p:cNvSpPr>
          <p:nvPr/>
        </p:nvSpPr>
        <p:spPr>
          <a:xfrm>
            <a:off x="1504269" y="-34749"/>
            <a:ext cx="5105400" cy="7604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«Образование 21 века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2019-2024 годы»</a:t>
            </a:r>
          </a:p>
        </p:txBody>
      </p:sp>
      <p:pic>
        <p:nvPicPr>
          <p:cNvPr id="18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2802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6556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Прямоугольник 10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010DFB6-5149-4309-AB31-1EC1BD829B82}"/>
              </a:ext>
            </a:extLst>
          </p:cNvPr>
          <p:cNvSpPr/>
          <p:nvPr/>
        </p:nvSpPr>
        <p:spPr>
          <a:xfrm>
            <a:off x="3847957" y="907765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xmlns="" id="{C2EDAA88-7722-4705-9D72-10255AF7E8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802084"/>
              </p:ext>
            </p:extLst>
          </p:nvPr>
        </p:nvGraphicFramePr>
        <p:xfrm>
          <a:off x="939338" y="1696496"/>
          <a:ext cx="8841589" cy="4269679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163684">
                  <a:extLst>
                    <a:ext uri="{9D8B030D-6E8A-4147-A177-3AD203B41FA5}">
                      <a16:colId xmlns:a16="http://schemas.microsoft.com/office/drawing/2014/main" xmlns="" val="1952931478"/>
                    </a:ext>
                  </a:extLst>
                </a:gridCol>
                <a:gridCol w="750441">
                  <a:extLst>
                    <a:ext uri="{9D8B030D-6E8A-4147-A177-3AD203B41FA5}">
                      <a16:colId xmlns:a16="http://schemas.microsoft.com/office/drawing/2014/main" xmlns="" val="843045350"/>
                    </a:ext>
                  </a:extLst>
                </a:gridCol>
                <a:gridCol w="926374">
                  <a:extLst>
                    <a:ext uri="{9D8B030D-6E8A-4147-A177-3AD203B41FA5}">
                      <a16:colId xmlns:a16="http://schemas.microsoft.com/office/drawing/2014/main" xmlns="" val="35844892"/>
                    </a:ext>
                  </a:extLst>
                </a:gridCol>
                <a:gridCol w="1001090">
                  <a:extLst>
                    <a:ext uri="{9D8B030D-6E8A-4147-A177-3AD203B41FA5}">
                      <a16:colId xmlns:a16="http://schemas.microsoft.com/office/drawing/2014/main" xmlns="" val="4109712964"/>
                    </a:ext>
                  </a:extLst>
                </a:gridCol>
              </a:tblGrid>
              <a:tr h="7247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16801985"/>
                  </a:ext>
                </a:extLst>
              </a:tr>
              <a:tr h="5356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65119891"/>
                  </a:ext>
                </a:extLst>
              </a:tr>
              <a:tr h="67130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образовательных организаций, обеспеченных интернетом со скоростью соединения не менее 100 Мб/с - для образовательных организаций, расположенных в городах, 50 Мб/с - для образовательных организаций, расположенных в сельской местности и поселках городского типа, а также гарантированным интернет-трафиком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0552210"/>
                  </a:ext>
                </a:extLst>
              </a:tr>
              <a:tr h="39751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педагогических работников, участвующих в реализации образовательных программ, включающих основы финансовой грамотности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001594"/>
                  </a:ext>
                </a:extLst>
              </a:tr>
              <a:tr h="33838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молодых людей в возрасте от 14 до 30 лет, задействованных в мероприятиях общественных объединений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0495"/>
                  </a:ext>
                </a:extLst>
              </a:tr>
              <a:tr h="409357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обучающихся, вовлеченных в деятельность общественных объединений, в т.ч. волонтерских и добровольческих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6380070"/>
                  </a:ext>
                </a:extLst>
              </a:tr>
              <a:tr h="197353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населения, работающего в качестве волонтеров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8043291"/>
                  </a:ext>
                </a:extLst>
              </a:tr>
              <a:tr h="20031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5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 для детей в возрасте от 1,5 до 3 лет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1425539"/>
                  </a:ext>
                </a:extLst>
              </a:tr>
              <a:tr h="39751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5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общеобразовательных организаций, соответствующих современным требованиям обучения, в общем количестве муниципальных общеобразовательных организаций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103896"/>
                  </a:ext>
                </a:extLst>
              </a:tr>
              <a:tr h="39751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созданных новых мест в общеобразовательных организациях, расположенных в сельской местности и поселках городского типа, нарастающим итогом к 2018 году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8" marR="5258" marT="52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3643696"/>
                  </a:ext>
                </a:extLst>
              </a:tr>
            </a:tbl>
          </a:graphicData>
        </a:graphic>
      </p:graphicFrame>
      <p:sp>
        <p:nvSpPr>
          <p:cNvPr id="20" name="Заголовок 1"/>
          <p:cNvSpPr txBox="1">
            <a:spLocks/>
          </p:cNvSpPr>
          <p:nvPr/>
        </p:nvSpPr>
        <p:spPr>
          <a:xfrm>
            <a:off x="1535906" y="14074"/>
            <a:ext cx="4572000" cy="6415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0198" tIns="45098" rIns="90198" bIns="4509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«Образование 21 века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2019-2024 годы»</a:t>
            </a:r>
          </a:p>
        </p:txBody>
      </p:sp>
      <p:pic>
        <p:nvPicPr>
          <p:cNvPr id="16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11556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-14704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Прямоугольник 10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94631AA-D174-4DAC-9928-6186EC12655E}"/>
              </a:ext>
            </a:extLst>
          </p:cNvPr>
          <p:cNvSpPr/>
          <p:nvPr/>
        </p:nvSpPr>
        <p:spPr>
          <a:xfrm>
            <a:off x="1459707" y="-38293"/>
            <a:ext cx="6857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МП «Доступная среда </a:t>
            </a:r>
            <a:r>
              <a:rPr lang="ru-RU" sz="2000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района </a:t>
            </a:r>
          </a:p>
          <a:p>
            <a:r>
              <a:rPr lang="ru-RU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2019-2024 годы»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6F2F93C4-36CB-4FFD-9FCF-4868F248F750}"/>
              </a:ext>
            </a:extLst>
          </p:cNvPr>
          <p:cNvSpPr/>
          <p:nvPr/>
        </p:nvSpPr>
        <p:spPr>
          <a:xfrm>
            <a:off x="3894485" y="808037"/>
            <a:ext cx="309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Финансовые показатели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3D9F1171-E19E-4871-99C2-33EDDADA9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825318"/>
              </p:ext>
            </p:extLst>
          </p:nvPr>
        </p:nvGraphicFramePr>
        <p:xfrm>
          <a:off x="932203" y="1341437"/>
          <a:ext cx="8913180" cy="179832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436951">
                  <a:extLst>
                    <a:ext uri="{9D8B030D-6E8A-4147-A177-3AD203B41FA5}">
                      <a16:colId xmlns:a16="http://schemas.microsoft.com/office/drawing/2014/main" xmlns="" val="4195849593"/>
                    </a:ext>
                  </a:extLst>
                </a:gridCol>
                <a:gridCol w="1377422">
                  <a:extLst>
                    <a:ext uri="{9D8B030D-6E8A-4147-A177-3AD203B41FA5}">
                      <a16:colId xmlns:a16="http://schemas.microsoft.com/office/drawing/2014/main" xmlns="" val="155520684"/>
                    </a:ext>
                  </a:extLst>
                </a:gridCol>
                <a:gridCol w="1098807">
                  <a:extLst>
                    <a:ext uri="{9D8B030D-6E8A-4147-A177-3AD203B41FA5}">
                      <a16:colId xmlns:a16="http://schemas.microsoft.com/office/drawing/2014/main" xmlns="" val="3375610271"/>
                    </a:ext>
                  </a:extLst>
                </a:gridCol>
              </a:tblGrid>
              <a:tr h="3364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0156039"/>
                  </a:ext>
                </a:extLst>
              </a:tr>
              <a:tr h="336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995661"/>
                  </a:ext>
                </a:extLst>
              </a:tr>
              <a:tr h="49441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условий  инвалидам для беспрепятственного доступа к объектам социальной инфраструктуры посредством проведения комплекса мероприятий по дооборудованию и адаптации объектов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069,47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069,47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1503348"/>
                  </a:ext>
                </a:extLst>
              </a:tr>
              <a:tr h="32960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доступности предоставляемых инвалидам услуг с учетом имеющихся у них нарушений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8474548"/>
                  </a:ext>
                </a:extLst>
              </a:tr>
            </a:tbl>
          </a:graphicData>
        </a:graphic>
      </p:graphicFrame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08F5C7B-156A-4253-ACD1-48D532006CDC}"/>
              </a:ext>
            </a:extLst>
          </p:cNvPr>
          <p:cNvSpPr/>
          <p:nvPr/>
        </p:nvSpPr>
        <p:spPr>
          <a:xfrm>
            <a:off x="4142336" y="3398837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xmlns="" id="{FC938D98-9B48-431D-9EDB-4FBF369440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355337"/>
              </p:ext>
            </p:extLst>
          </p:nvPr>
        </p:nvGraphicFramePr>
        <p:xfrm>
          <a:off x="939338" y="3958302"/>
          <a:ext cx="8913180" cy="2390112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44635">
                  <a:extLst>
                    <a:ext uri="{9D8B030D-6E8A-4147-A177-3AD203B41FA5}">
                      <a16:colId xmlns:a16="http://schemas.microsoft.com/office/drawing/2014/main" xmlns="" val="3464852541"/>
                    </a:ext>
                  </a:extLst>
                </a:gridCol>
                <a:gridCol w="1320422">
                  <a:extLst>
                    <a:ext uri="{9D8B030D-6E8A-4147-A177-3AD203B41FA5}">
                      <a16:colId xmlns:a16="http://schemas.microsoft.com/office/drawing/2014/main" xmlns="" val="630558058"/>
                    </a:ext>
                  </a:extLst>
                </a:gridCol>
                <a:gridCol w="1007539">
                  <a:extLst>
                    <a:ext uri="{9D8B030D-6E8A-4147-A177-3AD203B41FA5}">
                      <a16:colId xmlns:a16="http://schemas.microsoft.com/office/drawing/2014/main" xmlns="" val="1676573595"/>
                    </a:ext>
                  </a:extLst>
                </a:gridCol>
                <a:gridCol w="740584">
                  <a:extLst>
                    <a:ext uri="{9D8B030D-6E8A-4147-A177-3AD203B41FA5}">
                      <a16:colId xmlns:a16="http://schemas.microsoft.com/office/drawing/2014/main" xmlns="" val="2797666044"/>
                    </a:ext>
                  </a:extLst>
                </a:gridCol>
              </a:tblGrid>
              <a:tr h="3381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9390707"/>
                  </a:ext>
                </a:extLst>
              </a:tr>
              <a:tr h="338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4936446"/>
                  </a:ext>
                </a:extLst>
              </a:tr>
              <a:tr h="33812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доступных для инвалидов и других маломобильных групп населения приоритетных объектов социальной, транспортной, инженерной инфраструктуры,%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3868896"/>
                  </a:ext>
                </a:extLst>
              </a:tr>
              <a:tr h="33812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культурных и спортивных мероприятий с участием инвалидов и маломобильных групп населения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438040"/>
                  </a:ext>
                </a:extLst>
              </a:tr>
              <a:tr h="5036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6879987"/>
                  </a:ext>
                </a:extLst>
              </a:tr>
              <a:tr h="5036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общеобразовательных организаций, в которых создана универсальная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безбарьерная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среда для инклюзивного образования детей-инвалидов, в общем количестве общеобразовательных организаций,%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7052435"/>
                  </a:ext>
                </a:extLst>
              </a:tr>
            </a:tbl>
          </a:graphicData>
        </a:graphic>
      </p:graphicFrame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53064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0" y="-1974"/>
            <a:ext cx="1069975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Прямоугольник 10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6F2F93C4-36CB-4FFD-9FCF-4868F248F750}"/>
              </a:ext>
            </a:extLst>
          </p:cNvPr>
          <p:cNvSpPr/>
          <p:nvPr/>
        </p:nvSpPr>
        <p:spPr>
          <a:xfrm>
            <a:off x="3964259" y="1080571"/>
            <a:ext cx="309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Финансовые показатели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2D1DA59-4209-4ED2-9B48-AAA48393E2DE}"/>
              </a:ext>
            </a:extLst>
          </p:cNvPr>
          <p:cNvSpPr/>
          <p:nvPr/>
        </p:nvSpPr>
        <p:spPr>
          <a:xfrm>
            <a:off x="1459706" y="-17902"/>
            <a:ext cx="64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культуры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на 2019-2024 годы»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xmlns="" id="{4E010C1C-B28D-485A-8649-5C5AF8FD5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29143"/>
              </p:ext>
            </p:extLst>
          </p:nvPr>
        </p:nvGraphicFramePr>
        <p:xfrm>
          <a:off x="880906" y="1722437"/>
          <a:ext cx="8922057" cy="419100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383044">
                  <a:extLst>
                    <a:ext uri="{9D8B030D-6E8A-4147-A177-3AD203B41FA5}">
                      <a16:colId xmlns:a16="http://schemas.microsoft.com/office/drawing/2014/main" xmlns="" val="1701786922"/>
                    </a:ext>
                  </a:extLst>
                </a:gridCol>
                <a:gridCol w="1113648">
                  <a:extLst>
                    <a:ext uri="{9D8B030D-6E8A-4147-A177-3AD203B41FA5}">
                      <a16:colId xmlns:a16="http://schemas.microsoft.com/office/drawing/2014/main" xmlns="" val="2136203822"/>
                    </a:ext>
                  </a:extLst>
                </a:gridCol>
                <a:gridCol w="1425365">
                  <a:extLst>
                    <a:ext uri="{9D8B030D-6E8A-4147-A177-3AD203B41FA5}">
                      <a16:colId xmlns:a16="http://schemas.microsoft.com/office/drawing/2014/main" xmlns="" val="3130926867"/>
                    </a:ext>
                  </a:extLst>
                </a:gridCol>
              </a:tblGrid>
              <a:tr h="4496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4321758"/>
                  </a:ext>
                </a:extLst>
              </a:tr>
              <a:tr h="419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5492943"/>
                  </a:ext>
                </a:extLst>
              </a:tr>
              <a:tr h="25186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Укрепление материально-технической базы учреждений 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706,81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779,08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5826661"/>
                  </a:ext>
                </a:extLst>
              </a:tr>
              <a:tr h="44388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муниципального проекта «Модернизация материально-технической базы детских школ искусств (по видам искусств)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485,98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485,98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3897735"/>
                  </a:ext>
                </a:extLst>
              </a:tr>
              <a:tr h="43500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художественного образования, обеспечение функционирования  системы персонифицированного финансирования дополнительного образования детей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916,40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294,54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8878912"/>
                  </a:ext>
                </a:extLst>
              </a:tr>
              <a:tr h="39949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Стимулирование культурного разнообразия в Нефтеюганском районе, в том числе популяризация народных художественных промыслов и ремесел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568,32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196 345,83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0858236"/>
                  </a:ext>
                </a:extLst>
              </a:tr>
              <a:tr h="57463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некоммерческим организациям (в том числе социально ориентированным некоммерческим организациям), не являющимся государственными (муниципальными) учреждениями, осуществляющим деятельность в сфере 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6079240"/>
                  </a:ext>
                </a:extLst>
              </a:tr>
              <a:tr h="19934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библиотечного дела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203,26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385,36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1913268"/>
                  </a:ext>
                </a:extLst>
              </a:tr>
              <a:tr h="19934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Поддержка добровольческих (волонтерских) объединений в сельской местности, в том числе по реализации социокультурных проектов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39869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единой региональной  (государственной) и муниципальной политики в сфере 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018,48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751,95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7894076"/>
                  </a:ext>
                </a:extLst>
              </a:tr>
              <a:tr h="23066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поддержка одаренных детей и 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2471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" y="-1974"/>
            <a:ext cx="10687721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Прямоугольник 10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" y="6556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2D1DA59-4209-4ED2-9B48-AAA48393E2DE}"/>
              </a:ext>
            </a:extLst>
          </p:cNvPr>
          <p:cNvSpPr/>
          <p:nvPr/>
        </p:nvSpPr>
        <p:spPr>
          <a:xfrm>
            <a:off x="1459706" y="10964"/>
            <a:ext cx="6553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культуры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на 2019-2024 годы»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203B526-C80B-400D-BFDA-D3422868C44D}"/>
              </a:ext>
            </a:extLst>
          </p:cNvPr>
          <p:cNvSpPr/>
          <p:nvPr/>
        </p:nvSpPr>
        <p:spPr>
          <a:xfrm>
            <a:off x="4045236" y="1112837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xmlns="" id="{ECE7F52A-E2D2-4779-A49C-32CB864BE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434352"/>
              </p:ext>
            </p:extLst>
          </p:nvPr>
        </p:nvGraphicFramePr>
        <p:xfrm>
          <a:off x="957884" y="1722437"/>
          <a:ext cx="8824403" cy="434340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104660">
                  <a:extLst>
                    <a:ext uri="{9D8B030D-6E8A-4147-A177-3AD203B41FA5}">
                      <a16:colId xmlns:a16="http://schemas.microsoft.com/office/drawing/2014/main" xmlns="" val="3985446243"/>
                    </a:ext>
                  </a:extLst>
                </a:gridCol>
                <a:gridCol w="1642369">
                  <a:extLst>
                    <a:ext uri="{9D8B030D-6E8A-4147-A177-3AD203B41FA5}">
                      <a16:colId xmlns:a16="http://schemas.microsoft.com/office/drawing/2014/main" xmlns="" val="2844165173"/>
                    </a:ext>
                  </a:extLst>
                </a:gridCol>
                <a:gridCol w="1059514">
                  <a:extLst>
                    <a:ext uri="{9D8B030D-6E8A-4147-A177-3AD203B41FA5}">
                      <a16:colId xmlns:a16="http://schemas.microsoft.com/office/drawing/2014/main" xmlns="" val="880797782"/>
                    </a:ext>
                  </a:extLst>
                </a:gridCol>
                <a:gridCol w="1017860">
                  <a:extLst>
                    <a:ext uri="{9D8B030D-6E8A-4147-A177-3AD203B41FA5}">
                      <a16:colId xmlns:a16="http://schemas.microsoft.com/office/drawing/2014/main" xmlns="" val="1890129290"/>
                    </a:ext>
                  </a:extLst>
                </a:gridCol>
              </a:tblGrid>
              <a:tr h="966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Базовый целевой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показатель на  начало реализации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06391294"/>
                  </a:ext>
                </a:extLst>
              </a:tr>
              <a:tr h="717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262221"/>
                  </a:ext>
                </a:extLst>
              </a:tr>
              <a:tr h="27708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числа обращений к цифровым ресурсам 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6911453"/>
                  </a:ext>
                </a:extLst>
              </a:tr>
              <a:tr h="35490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числа граждан, принимающих участие в культурной деятельности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2306583"/>
                  </a:ext>
                </a:extLst>
              </a:tr>
              <a:tr h="35490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любительских творческих коллективов, получивших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грантовую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поддержку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4655988"/>
                  </a:ext>
                </a:extLst>
              </a:tr>
              <a:tr h="35490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созданных (реконструированных) и отремонтированных объектов организаций культуры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42368238"/>
                  </a:ext>
                </a:extLst>
              </a:tr>
              <a:tr h="28978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организаций культуры, получивших современное оборудование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2264525"/>
                  </a:ext>
                </a:extLst>
              </a:tr>
              <a:tr h="1038687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средств бюджета муниципального образования,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муниципального бюджета, выделяемых на предоставление услуг (работ) в сфере культуры, потенциально возможных к передаче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271649"/>
                  </a:ext>
                </a:extLst>
              </a:tr>
              <a:tr h="466924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волонтеров, вовлеченных в программу «Волонтеры культуры», человек (нарастающим итогом)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4" marR="7394" marT="73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367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7424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59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7206108E-895B-4CE5-B2A7-9616CC775F4F}"/>
              </a:ext>
            </a:extLst>
          </p:cNvPr>
          <p:cNvSpPr/>
          <p:nvPr/>
        </p:nvSpPr>
        <p:spPr>
          <a:xfrm>
            <a:off x="3919423" y="922972"/>
            <a:ext cx="309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Финансовые показатели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4E656B9-FC48-447C-8E73-A2F92E09F6F8}"/>
              </a:ext>
            </a:extLst>
          </p:cNvPr>
          <p:cNvSpPr/>
          <p:nvPr/>
        </p:nvSpPr>
        <p:spPr>
          <a:xfrm>
            <a:off x="1459705" y="24160"/>
            <a:ext cx="92321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информационного общества 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Нефтеюганского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района на 2019-2024 годы»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="" xmlns:a16="http://schemas.microsoft.com/office/drawing/2014/main" id="{735F84D9-FE19-41AE-A655-7733B79C1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107780"/>
              </p:ext>
            </p:extLst>
          </p:nvPr>
        </p:nvGraphicFramePr>
        <p:xfrm>
          <a:off x="850106" y="1493837"/>
          <a:ext cx="8842159" cy="198120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436310">
                  <a:extLst>
                    <a:ext uri="{9D8B030D-6E8A-4147-A177-3AD203B41FA5}">
                      <a16:colId xmlns="" xmlns:a16="http://schemas.microsoft.com/office/drawing/2014/main" val="274532475"/>
                    </a:ext>
                  </a:extLst>
                </a:gridCol>
                <a:gridCol w="1226590">
                  <a:extLst>
                    <a:ext uri="{9D8B030D-6E8A-4147-A177-3AD203B41FA5}">
                      <a16:colId xmlns="" xmlns:a16="http://schemas.microsoft.com/office/drawing/2014/main" val="354916128"/>
                    </a:ext>
                  </a:extLst>
                </a:gridCol>
                <a:gridCol w="1179259">
                  <a:extLst>
                    <a:ext uri="{9D8B030D-6E8A-4147-A177-3AD203B41FA5}">
                      <a16:colId xmlns="" xmlns:a16="http://schemas.microsoft.com/office/drawing/2014/main" val="939175249"/>
                    </a:ext>
                  </a:extLst>
                </a:gridCol>
              </a:tblGrid>
              <a:tr h="1981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226671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31683906"/>
                  </a:ext>
                </a:extLst>
              </a:tr>
              <a:tr h="2346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и сопровождение информационных систем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306,59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297,20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3866898"/>
                  </a:ext>
                </a:extLst>
              </a:tr>
              <a:tr h="25056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инфраструктуры информационной сети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45922940"/>
                  </a:ext>
                </a:extLst>
              </a:tr>
              <a:tr h="35233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оборудования для функционирования и развития информационной сети. Замена устаревшего оборудования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492,50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492,50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022118"/>
                  </a:ext>
                </a:extLst>
              </a:tr>
              <a:tr h="25394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защиты информации и персональных данных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5 129,08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5 129,08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46447205"/>
                  </a:ext>
                </a:extLst>
              </a:tr>
            </a:tbl>
          </a:graphicData>
        </a:graphic>
      </p:graphicFrame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DF302A52-653F-4AF4-B664-4360F5182FD5}"/>
              </a:ext>
            </a:extLst>
          </p:cNvPr>
          <p:cNvSpPr/>
          <p:nvPr/>
        </p:nvSpPr>
        <p:spPr>
          <a:xfrm>
            <a:off x="4165127" y="3779743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="" xmlns:a16="http://schemas.microsoft.com/office/drawing/2014/main" id="{E511A7B4-9CA4-4BE8-BDAE-7A70612CF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962290"/>
              </p:ext>
            </p:extLst>
          </p:nvPr>
        </p:nvGraphicFramePr>
        <p:xfrm>
          <a:off x="924827" y="4331134"/>
          <a:ext cx="8842158" cy="215987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133912">
                  <a:extLst>
                    <a:ext uri="{9D8B030D-6E8A-4147-A177-3AD203B41FA5}">
                      <a16:colId xmlns="" xmlns:a16="http://schemas.microsoft.com/office/drawing/2014/main" val="3043227776"/>
                    </a:ext>
                  </a:extLst>
                </a:gridCol>
                <a:gridCol w="843997">
                  <a:extLst>
                    <a:ext uri="{9D8B030D-6E8A-4147-A177-3AD203B41FA5}">
                      <a16:colId xmlns="" xmlns:a16="http://schemas.microsoft.com/office/drawing/2014/main" val="4159030028"/>
                    </a:ext>
                  </a:extLst>
                </a:gridCol>
                <a:gridCol w="1074883">
                  <a:extLst>
                    <a:ext uri="{9D8B030D-6E8A-4147-A177-3AD203B41FA5}">
                      <a16:colId xmlns="" xmlns:a16="http://schemas.microsoft.com/office/drawing/2014/main" val="3822667945"/>
                    </a:ext>
                  </a:extLst>
                </a:gridCol>
                <a:gridCol w="789366">
                  <a:extLst>
                    <a:ext uri="{9D8B030D-6E8A-4147-A177-3AD203B41FA5}">
                      <a16:colId xmlns="" xmlns:a16="http://schemas.microsoft.com/office/drawing/2014/main" val="434404071"/>
                    </a:ext>
                  </a:extLst>
                </a:gridCol>
              </a:tblGrid>
              <a:tr h="3460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63857803"/>
                  </a:ext>
                </a:extLst>
              </a:tr>
              <a:tr h="369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64535839"/>
                  </a:ext>
                </a:extLst>
              </a:tr>
              <a:tr h="27936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Стоимостная доля закупаемого и (или) арендуемого МО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 иностранного программного обеспечения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87574887"/>
                  </a:ext>
                </a:extLst>
              </a:tr>
              <a:tr h="33901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жителей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использующих механизм получения государственных и муниципальных услуг в электронной форме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4732025"/>
                  </a:ext>
                </a:extLst>
              </a:tr>
              <a:tr h="29576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единой сетевой инфраструктуры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7961083"/>
                  </a:ext>
                </a:extLst>
              </a:tr>
              <a:tr h="23172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защищенности персональных данных за счет современных способов защиты информации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3" marR="7063" marT="70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04558771"/>
                  </a:ext>
                </a:extLst>
              </a:tr>
            </a:tbl>
          </a:graphicData>
        </a:graphic>
      </p:graphicFrame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05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33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7206108E-895B-4CE5-B2A7-9616CC775F4F}"/>
              </a:ext>
            </a:extLst>
          </p:cNvPr>
          <p:cNvSpPr/>
          <p:nvPr/>
        </p:nvSpPr>
        <p:spPr>
          <a:xfrm>
            <a:off x="3940540" y="1220073"/>
            <a:ext cx="309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Финансовые показатели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BC122FD7-4212-424F-AE3E-706D09A85AF6}"/>
              </a:ext>
            </a:extLst>
          </p:cNvPr>
          <p:cNvSpPr/>
          <p:nvPr/>
        </p:nvSpPr>
        <p:spPr>
          <a:xfrm>
            <a:off x="1374478" y="-6193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физической культуры и спорта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 Нефтеюганском районе 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годах»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="" xmlns:a16="http://schemas.microsoft.com/office/drawing/2014/main" id="{4422B736-AFB8-4C21-A92C-784698C512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773437"/>
              </p:ext>
            </p:extLst>
          </p:nvPr>
        </p:nvGraphicFramePr>
        <p:xfrm>
          <a:off x="1002505" y="1867138"/>
          <a:ext cx="8871106" cy="3893899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554034">
                  <a:extLst>
                    <a:ext uri="{9D8B030D-6E8A-4147-A177-3AD203B41FA5}">
                      <a16:colId xmlns="" xmlns:a16="http://schemas.microsoft.com/office/drawing/2014/main" val="51959869"/>
                    </a:ext>
                  </a:extLst>
                </a:gridCol>
                <a:gridCol w="1038688">
                  <a:extLst>
                    <a:ext uri="{9D8B030D-6E8A-4147-A177-3AD203B41FA5}">
                      <a16:colId xmlns="" xmlns:a16="http://schemas.microsoft.com/office/drawing/2014/main" val="3546186761"/>
                    </a:ext>
                  </a:extLst>
                </a:gridCol>
                <a:gridCol w="1278384">
                  <a:extLst>
                    <a:ext uri="{9D8B030D-6E8A-4147-A177-3AD203B41FA5}">
                      <a16:colId xmlns="" xmlns:a16="http://schemas.microsoft.com/office/drawing/2014/main" val="1420887942"/>
                    </a:ext>
                  </a:extLst>
                </a:gridCol>
              </a:tblGrid>
              <a:tr h="1286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51141357"/>
                  </a:ext>
                </a:extLst>
              </a:tr>
              <a:tr h="106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67720424"/>
                  </a:ext>
                </a:extLst>
              </a:tr>
              <a:tr h="19970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материально-технической базы учреждений муниципального образования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58 416,19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2 374,72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9979498"/>
                  </a:ext>
                </a:extLst>
              </a:tr>
              <a:tr h="21215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(оказание услуг) организация занятий физической культурой и спортом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104 369,20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92 766,70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2832895"/>
                  </a:ext>
                </a:extLst>
              </a:tr>
              <a:tr h="16387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спортивным оборудованием, экипировкой и инвентарем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082,82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906,96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934193"/>
                  </a:ext>
                </a:extLst>
              </a:tr>
              <a:tr h="32775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окружных, региональных, всероссийских и международных соревнованиях в соответствии с календарным планом.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702,95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8206616"/>
                  </a:ext>
                </a:extLst>
              </a:tr>
              <a:tr h="32775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спортивным оборудованием, экипировкой и инвентарем учащихся ДЮСШ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резерв сборных команд округа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6094460"/>
                  </a:ext>
                </a:extLst>
              </a:tr>
              <a:tr h="32775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(оказание услуг)  по  организации дополнительного образования детей и спортивной подготовки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62 034,08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56 483,83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33300581"/>
                  </a:ext>
                </a:extLst>
              </a:tr>
              <a:tr h="18027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материально-технической базы учреждений муниципального образования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2658091"/>
                  </a:ext>
                </a:extLst>
              </a:tr>
              <a:tr h="32775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комплексной безопасности и комфортных условий в учреждениях спорта (капитальный, текущий ремонт спортивных объектов)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133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806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57021470"/>
                  </a:ext>
                </a:extLst>
              </a:tr>
              <a:tr h="36810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446270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Единовременное денежное вознаграждение спортсменам (победителям и призерам), их личным тренерам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8" marR="6828" marT="68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7868591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0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iṥļîḑe">
            <a:extLst>
              <a:ext uri="{FF2B5EF4-FFF2-40B4-BE49-F238E27FC236}">
                <a16:creationId xmlns:a16="http://schemas.microsoft.com/office/drawing/2014/main" xmlns="" id="{F4A94CD7-000F-4A61-A635-6B42B3FB237A}"/>
              </a:ext>
            </a:extLst>
          </p:cNvPr>
          <p:cNvSpPr/>
          <p:nvPr/>
        </p:nvSpPr>
        <p:spPr>
          <a:xfrm>
            <a:off x="5979500" y="2298518"/>
            <a:ext cx="4592408" cy="4674869"/>
          </a:xfrm>
          <a:prstGeom prst="roundRect">
            <a:avLst>
              <a:gd name="adj" fmla="val 4140"/>
            </a:avLst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txBody>
          <a:bodyPr wrap="square" lIns="0" tIns="0" rIns="0" bIns="0" rtlCol="0"/>
          <a:lstStyle/>
          <a:p>
            <a:pPr defTabSz="1028901">
              <a:defRPr/>
            </a:pPr>
            <a:endParaRPr kern="0">
              <a:solidFill>
                <a:srgbClr val="000000"/>
              </a:solidFill>
              <a:latin typeface="Arial"/>
              <a:ea typeface="微软雅黑"/>
              <a:sym typeface="+mn-lt"/>
            </a:endParaRP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" y="3180"/>
            <a:ext cx="10706100" cy="101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C8744D0B-E69D-44DF-9EDB-1EF9326ED40D}"/>
              </a:ext>
            </a:extLst>
          </p:cNvPr>
          <p:cNvGrpSpPr/>
          <p:nvPr/>
        </p:nvGrpSpPr>
        <p:grpSpPr>
          <a:xfrm>
            <a:off x="3" y="6459079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:a16="http://schemas.microsoft.com/office/drawing/2014/main" xmlns="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146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xmlns="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146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146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146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123"/>
            <a:ext cx="1476882" cy="984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5906" y="46037"/>
            <a:ext cx="7347835" cy="411649"/>
          </a:xfrm>
          <a:prstGeom prst="rect">
            <a:avLst/>
          </a:prstGeom>
        </p:spPr>
        <p:txBody>
          <a:bodyPr wrap="square" lIns="102900" tIns="51434" rIns="102900" bIns="51434">
            <a:spAutoFit/>
          </a:bodyPr>
          <a:lstStyle/>
          <a:p>
            <a:pPr algn="ctr" defTabSz="1028901"/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исполнения бюджета по доходам за 2020 год</a:t>
            </a:r>
            <a:endParaRPr lang="en-US" sz="2000" b="1" dirty="0">
              <a:solidFill>
                <a:prstClr val="black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260" name="Группа 259"/>
          <p:cNvGrpSpPr/>
          <p:nvPr/>
        </p:nvGrpSpPr>
        <p:grpSpPr>
          <a:xfrm>
            <a:off x="-66543" y="737624"/>
            <a:ext cx="6286362" cy="6491188"/>
            <a:chOff x="3337198" y="924688"/>
            <a:chExt cx="5796136" cy="5888688"/>
          </a:xfrm>
        </p:grpSpPr>
        <p:sp>
          <p:nvSpPr>
            <p:cNvPr id="261" name="TextBox 260"/>
            <p:cNvSpPr txBox="1"/>
            <p:nvPr/>
          </p:nvSpPr>
          <p:spPr>
            <a:xfrm>
              <a:off x="4125605" y="1267824"/>
              <a:ext cx="1104359" cy="33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  <p:graphicFrame>
          <p:nvGraphicFramePr>
            <p:cNvPr id="262" name="Диаграмма 261"/>
            <p:cNvGraphicFramePr/>
            <p:nvPr>
              <p:extLst>
                <p:ext uri="{D42A27DB-BD31-4B8C-83A1-F6EECF244321}">
                  <p14:modId xmlns:p14="http://schemas.microsoft.com/office/powerpoint/2010/main" val="3820406661"/>
                </p:ext>
              </p:extLst>
            </p:nvPr>
          </p:nvGraphicFramePr>
          <p:xfrm>
            <a:off x="3337198" y="924688"/>
            <a:ext cx="5796136" cy="58886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63" name="Rectangle 20"/>
            <p:cNvSpPr/>
            <p:nvPr/>
          </p:nvSpPr>
          <p:spPr>
            <a:xfrm rot="16200000">
              <a:off x="5150208" y="1626728"/>
              <a:ext cx="1087412" cy="340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1 296,9</a:t>
              </a:r>
            </a:p>
          </p:txBody>
        </p:sp>
        <p:sp>
          <p:nvSpPr>
            <p:cNvPr id="264" name="Rectangle 20"/>
            <p:cNvSpPr/>
            <p:nvPr/>
          </p:nvSpPr>
          <p:spPr>
            <a:xfrm rot="16200000">
              <a:off x="7253573" y="2381589"/>
              <a:ext cx="864094" cy="340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997,3</a:t>
              </a:r>
            </a:p>
          </p:txBody>
        </p:sp>
        <p:sp>
          <p:nvSpPr>
            <p:cNvPr id="265" name="Rectangle 20"/>
            <p:cNvSpPr/>
            <p:nvPr/>
          </p:nvSpPr>
          <p:spPr>
            <a:xfrm rot="16200000">
              <a:off x="6776923" y="4599098"/>
              <a:ext cx="1087412" cy="340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4 167,8</a:t>
              </a:r>
            </a:p>
          </p:txBody>
        </p:sp>
        <p:sp>
          <p:nvSpPr>
            <p:cNvPr id="266" name="Rectangle 20"/>
            <p:cNvSpPr/>
            <p:nvPr/>
          </p:nvSpPr>
          <p:spPr>
            <a:xfrm rot="16200000">
              <a:off x="7705712" y="1520707"/>
              <a:ext cx="865555" cy="340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1 322,8</a:t>
              </a:r>
            </a:p>
          </p:txBody>
        </p:sp>
        <p:sp>
          <p:nvSpPr>
            <p:cNvPr id="267" name="Rectangle 20"/>
            <p:cNvSpPr/>
            <p:nvPr/>
          </p:nvSpPr>
          <p:spPr>
            <a:xfrm rot="16200000">
              <a:off x="4773636" y="2727784"/>
              <a:ext cx="1087412" cy="340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1 266,2</a:t>
              </a:r>
            </a:p>
          </p:txBody>
        </p:sp>
        <p:sp>
          <p:nvSpPr>
            <p:cNvPr id="268" name="Rectangle 20"/>
            <p:cNvSpPr/>
            <p:nvPr/>
          </p:nvSpPr>
          <p:spPr>
            <a:xfrm rot="16200000">
              <a:off x="4360263" y="4599098"/>
              <a:ext cx="1087412" cy="340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2 807,4</a:t>
              </a:r>
            </a:p>
          </p:txBody>
        </p:sp>
        <p:sp>
          <p:nvSpPr>
            <p:cNvPr id="269" name="TextBox 268"/>
            <p:cNvSpPr txBox="1"/>
            <p:nvPr/>
          </p:nvSpPr>
          <p:spPr>
            <a:xfrm>
              <a:off x="6460283" y="5895155"/>
              <a:ext cx="1917257" cy="586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2020 год</a:t>
              </a:r>
            </a:p>
            <a:p>
              <a:pPr algn="ctr"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6 487,9 млн. руб.</a:t>
              </a:r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4005439" y="5867548"/>
              <a:ext cx="1917257" cy="586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 год</a:t>
              </a:r>
            </a:p>
            <a:p>
              <a:pPr algn="ctr"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5 370,5 млн. руб.</a:t>
              </a:r>
            </a:p>
          </p:txBody>
        </p:sp>
        <p:sp>
          <p:nvSpPr>
            <p:cNvPr id="271" name="Штриховая стрелка вправо 270"/>
            <p:cNvSpPr/>
            <p:nvPr/>
          </p:nvSpPr>
          <p:spPr>
            <a:xfrm>
              <a:off x="5306517" y="4769367"/>
              <a:ext cx="1630923" cy="248383"/>
            </a:xfrm>
            <a:prstGeom prst="stripedRightArrow">
              <a:avLst>
                <a:gd name="adj1" fmla="val 53982"/>
                <a:gd name="adj2" fmla="val 53835"/>
              </a:avLst>
            </a:prstGeom>
            <a:solidFill>
              <a:srgbClr val="FF9900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028901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  <p:sp>
          <p:nvSpPr>
            <p:cNvPr id="272" name="Штриховая стрелка вправо 271"/>
            <p:cNvSpPr/>
            <p:nvPr/>
          </p:nvSpPr>
          <p:spPr>
            <a:xfrm>
              <a:off x="5725413" y="2480362"/>
              <a:ext cx="1630923" cy="248383"/>
            </a:xfrm>
            <a:prstGeom prst="stripedRightArrow">
              <a:avLst>
                <a:gd name="adj1" fmla="val 53982"/>
                <a:gd name="adj2" fmla="val 53835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028901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  <p:sp>
          <p:nvSpPr>
            <p:cNvPr id="273" name="Штриховая стрелка вправо 272"/>
            <p:cNvSpPr/>
            <p:nvPr/>
          </p:nvSpPr>
          <p:spPr>
            <a:xfrm>
              <a:off x="6121979" y="1512965"/>
              <a:ext cx="1630923" cy="248383"/>
            </a:xfrm>
            <a:prstGeom prst="stripedRightArrow">
              <a:avLst>
                <a:gd name="adj1" fmla="val 53982"/>
                <a:gd name="adj2" fmla="val 53835"/>
              </a:avLst>
            </a:prstGeom>
            <a:solidFill>
              <a:srgbClr val="A40000"/>
            </a:solidFill>
            <a:ln w="1270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028901">
                <a:defRPr/>
              </a:pPr>
              <a:endParaRPr lang="ru-RU" kern="0" dirty="0">
                <a:solidFill>
                  <a:prstClr val="white"/>
                </a:solidFill>
              </a:endParaRPr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5792941" y="4426043"/>
              <a:ext cx="702344" cy="33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149%</a:t>
              </a:r>
            </a:p>
          </p:txBody>
        </p:sp>
        <p:sp>
          <p:nvSpPr>
            <p:cNvPr id="275" name="TextBox 274"/>
            <p:cNvSpPr txBox="1"/>
            <p:nvPr/>
          </p:nvSpPr>
          <p:spPr>
            <a:xfrm>
              <a:off x="6268378" y="2119811"/>
              <a:ext cx="595929" cy="33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79%</a:t>
              </a:r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6540874" y="1196280"/>
              <a:ext cx="702344" cy="33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28901">
                <a:defRPr/>
              </a:pPr>
              <a:r>
                <a:rPr lang="ru-RU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102%</a:t>
              </a: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6270256" y="2298634"/>
            <a:ext cx="4105413" cy="382293"/>
          </a:xfrm>
          <a:prstGeom prst="rect">
            <a:avLst/>
          </a:prstGeom>
          <a:noFill/>
        </p:spPr>
        <p:txBody>
          <a:bodyPr wrap="square" lIns="102900" tIns="51434" rIns="102900" bIns="51434" rtlCol="0">
            <a:spAutoFit/>
          </a:bodyPr>
          <a:lstStyle/>
          <a:p>
            <a:pPr algn="ctr" defTabSz="1028901"/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Структура доходов в 2020 г.</a:t>
            </a:r>
          </a:p>
        </p:txBody>
      </p:sp>
      <p:pic>
        <p:nvPicPr>
          <p:cNvPr id="472" name="Picture 2" descr="\\10.10.1.6\общие папки\Обмен\#БРЕНДБУК\Логотип и шрифт\Логотип\Паттерн узор.png">
            <a:extLst>
              <a:ext uri="{FF2B5EF4-FFF2-40B4-BE49-F238E27FC236}">
                <a16:creationId xmlns:a16="http://schemas.microsoft.com/office/drawing/2014/main" xmlns="" id="{9C2052B0-46BE-4305-9730-CDD0C7476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68"/>
          <a:stretch/>
        </p:blipFill>
        <p:spPr bwMode="auto">
          <a:xfrm rot="10800000">
            <a:off x="5494418" y="6284744"/>
            <a:ext cx="1367598" cy="7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8" name="Группа 277"/>
          <p:cNvGrpSpPr/>
          <p:nvPr/>
        </p:nvGrpSpPr>
        <p:grpSpPr>
          <a:xfrm>
            <a:off x="5979497" y="2847161"/>
            <a:ext cx="4551983" cy="3716651"/>
            <a:chOff x="1183421" y="1987851"/>
            <a:chExt cx="4012384" cy="30954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9" name="Группа 278"/>
            <p:cNvGrpSpPr/>
            <p:nvPr/>
          </p:nvGrpSpPr>
          <p:grpSpPr>
            <a:xfrm>
              <a:off x="1183421" y="2116265"/>
              <a:ext cx="3004273" cy="2967048"/>
              <a:chOff x="262730" y="1409700"/>
              <a:chExt cx="5297450" cy="4038599"/>
            </a:xfrm>
          </p:grpSpPr>
          <p:sp>
            <p:nvSpPr>
              <p:cNvPr id="301" name="Line 4338"/>
              <p:cNvSpPr>
                <a:spLocks noChangeShapeType="1"/>
              </p:cNvSpPr>
              <p:nvPr/>
            </p:nvSpPr>
            <p:spPr bwMode="auto">
              <a:xfrm flipH="1">
                <a:off x="1223249" y="3384434"/>
                <a:ext cx="565553" cy="1017334"/>
              </a:xfrm>
              <a:prstGeom prst="line">
                <a:avLst/>
              </a:prstGeom>
              <a:noFill/>
              <a:ln w="15875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2" name="Line 4337"/>
              <p:cNvSpPr>
                <a:spLocks noChangeShapeType="1"/>
              </p:cNvSpPr>
              <p:nvPr/>
            </p:nvSpPr>
            <p:spPr bwMode="auto">
              <a:xfrm>
                <a:off x="3909626" y="3495080"/>
                <a:ext cx="568627" cy="1026554"/>
              </a:xfrm>
              <a:prstGeom prst="line">
                <a:avLst/>
              </a:prstGeom>
              <a:noFill/>
              <a:ln w="15875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3" name="Freeform 4314"/>
              <p:cNvSpPr>
                <a:spLocks/>
              </p:cNvSpPr>
              <p:nvPr/>
            </p:nvSpPr>
            <p:spPr bwMode="auto">
              <a:xfrm>
                <a:off x="2760078" y="1409700"/>
                <a:ext cx="1537" cy="15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4" name="Rectangle 4315"/>
              <p:cNvSpPr>
                <a:spLocks noChangeArrowheads="1"/>
              </p:cNvSpPr>
              <p:nvPr/>
            </p:nvSpPr>
            <p:spPr bwMode="auto">
              <a:xfrm>
                <a:off x="2300566" y="1730882"/>
                <a:ext cx="1537" cy="153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5" name="Rectangle 4316"/>
              <p:cNvSpPr>
                <a:spLocks noChangeArrowheads="1"/>
              </p:cNvSpPr>
              <p:nvPr/>
            </p:nvSpPr>
            <p:spPr bwMode="auto">
              <a:xfrm>
                <a:off x="2300566" y="1730882"/>
                <a:ext cx="1537" cy="153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6" name="Freeform 4317"/>
              <p:cNvSpPr>
                <a:spLocks/>
              </p:cNvSpPr>
              <p:nvPr/>
            </p:nvSpPr>
            <p:spPr bwMode="auto">
              <a:xfrm>
                <a:off x="2300566" y="1730882"/>
                <a:ext cx="1537" cy="15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8" name="Freeform 4324"/>
              <p:cNvSpPr>
                <a:spLocks/>
              </p:cNvSpPr>
              <p:nvPr/>
            </p:nvSpPr>
            <p:spPr bwMode="auto">
              <a:xfrm>
                <a:off x="734538" y="4334150"/>
                <a:ext cx="3662263" cy="267396"/>
              </a:xfrm>
              <a:custGeom>
                <a:avLst/>
                <a:gdLst>
                  <a:gd name="T0" fmla="*/ 394 w 2776"/>
                  <a:gd name="T1" fmla="*/ 0 h 202"/>
                  <a:gd name="T2" fmla="*/ 0 w 2776"/>
                  <a:gd name="T3" fmla="*/ 202 h 202"/>
                  <a:gd name="T4" fmla="*/ 2382 w 2776"/>
                  <a:gd name="T5" fmla="*/ 202 h 202"/>
                  <a:gd name="T6" fmla="*/ 2776 w 2776"/>
                  <a:gd name="T7" fmla="*/ 0 h 202"/>
                  <a:gd name="T8" fmla="*/ 394 w 2776"/>
                  <a:gd name="T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6" h="202">
                    <a:moveTo>
                      <a:pt x="394" y="0"/>
                    </a:moveTo>
                    <a:lnTo>
                      <a:pt x="0" y="202"/>
                    </a:lnTo>
                    <a:lnTo>
                      <a:pt x="2382" y="202"/>
                    </a:lnTo>
                    <a:lnTo>
                      <a:pt x="2776" y="0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C87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9" name="Freeform 4325"/>
              <p:cNvSpPr>
                <a:spLocks/>
              </p:cNvSpPr>
              <p:nvPr/>
            </p:nvSpPr>
            <p:spPr bwMode="auto">
              <a:xfrm>
                <a:off x="3869669" y="4334150"/>
                <a:ext cx="985107" cy="1114149"/>
              </a:xfrm>
              <a:custGeom>
                <a:avLst/>
                <a:gdLst>
                  <a:gd name="T0" fmla="*/ 394 w 746"/>
                  <a:gd name="T1" fmla="*/ 0 h 844"/>
                  <a:gd name="T2" fmla="*/ 394 w 746"/>
                  <a:gd name="T3" fmla="*/ 0 h 844"/>
                  <a:gd name="T4" fmla="*/ 0 w 746"/>
                  <a:gd name="T5" fmla="*/ 202 h 844"/>
                  <a:gd name="T6" fmla="*/ 0 w 746"/>
                  <a:gd name="T7" fmla="*/ 202 h 844"/>
                  <a:gd name="T8" fmla="*/ 351 w 746"/>
                  <a:gd name="T9" fmla="*/ 844 h 844"/>
                  <a:gd name="T10" fmla="*/ 746 w 746"/>
                  <a:gd name="T11" fmla="*/ 641 h 844"/>
                  <a:gd name="T12" fmla="*/ 394 w 746"/>
                  <a:gd name="T13" fmla="*/ 0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844">
                    <a:moveTo>
                      <a:pt x="394" y="0"/>
                    </a:moveTo>
                    <a:lnTo>
                      <a:pt x="394" y="0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351" y="844"/>
                    </a:lnTo>
                    <a:lnTo>
                      <a:pt x="746" y="641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A46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0" name="Line 4335"/>
              <p:cNvSpPr>
                <a:spLocks noChangeShapeType="1"/>
              </p:cNvSpPr>
              <p:nvPr/>
            </p:nvSpPr>
            <p:spPr bwMode="auto">
              <a:xfrm flipH="1">
                <a:off x="739148" y="3710226"/>
                <a:ext cx="499469" cy="905150"/>
              </a:xfrm>
              <a:prstGeom prst="line">
                <a:avLst/>
              </a:prstGeom>
              <a:noFill/>
              <a:ln w="15875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1" name="Line 4336"/>
              <p:cNvSpPr>
                <a:spLocks noChangeShapeType="1"/>
              </p:cNvSpPr>
              <p:nvPr/>
            </p:nvSpPr>
            <p:spPr bwMode="auto">
              <a:xfrm>
                <a:off x="3399399" y="3710226"/>
                <a:ext cx="488712" cy="905150"/>
              </a:xfrm>
              <a:prstGeom prst="line">
                <a:avLst/>
              </a:prstGeom>
              <a:noFill/>
              <a:ln w="15875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2" name="Freeform 4319"/>
              <p:cNvSpPr>
                <a:spLocks/>
              </p:cNvSpPr>
              <p:nvPr/>
            </p:nvSpPr>
            <p:spPr bwMode="auto">
              <a:xfrm>
                <a:off x="1040366" y="3306059"/>
                <a:ext cx="2515789" cy="723813"/>
              </a:xfrm>
              <a:custGeom>
                <a:avLst/>
                <a:gdLst>
                  <a:gd name="T0" fmla="*/ 1607 w 1907"/>
                  <a:gd name="T1" fmla="*/ 0 h 549"/>
                  <a:gd name="T2" fmla="*/ 300 w 1907"/>
                  <a:gd name="T3" fmla="*/ 0 h 549"/>
                  <a:gd name="T4" fmla="*/ 0 w 1907"/>
                  <a:gd name="T5" fmla="*/ 549 h 549"/>
                  <a:gd name="T6" fmla="*/ 1907 w 1907"/>
                  <a:gd name="T7" fmla="*/ 549 h 549"/>
                  <a:gd name="T8" fmla="*/ 1607 w 1907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7" h="549">
                    <a:moveTo>
                      <a:pt x="1607" y="0"/>
                    </a:moveTo>
                    <a:lnTo>
                      <a:pt x="300" y="0"/>
                    </a:lnTo>
                    <a:lnTo>
                      <a:pt x="0" y="549"/>
                    </a:lnTo>
                    <a:lnTo>
                      <a:pt x="1907" y="549"/>
                    </a:lnTo>
                    <a:lnTo>
                      <a:pt x="1607" y="0"/>
                    </a:lnTo>
                    <a:close/>
                  </a:path>
                </a:pathLst>
              </a:custGeom>
              <a:solidFill>
                <a:srgbClr val="D6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3" name="Freeform 4322"/>
              <p:cNvSpPr>
                <a:spLocks/>
              </p:cNvSpPr>
              <p:nvPr/>
            </p:nvSpPr>
            <p:spPr bwMode="auto">
              <a:xfrm>
                <a:off x="1435332" y="3038663"/>
                <a:ext cx="2243770" cy="267396"/>
              </a:xfrm>
              <a:custGeom>
                <a:avLst/>
                <a:gdLst>
                  <a:gd name="T0" fmla="*/ 395 w 1700"/>
                  <a:gd name="T1" fmla="*/ 0 h 202"/>
                  <a:gd name="T2" fmla="*/ 0 w 1700"/>
                  <a:gd name="T3" fmla="*/ 202 h 202"/>
                  <a:gd name="T4" fmla="*/ 1306 w 1700"/>
                  <a:gd name="T5" fmla="*/ 202 h 202"/>
                  <a:gd name="T6" fmla="*/ 1700 w 1700"/>
                  <a:gd name="T7" fmla="*/ 0 h 202"/>
                  <a:gd name="T8" fmla="*/ 395 w 1700"/>
                  <a:gd name="T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0" h="202">
                    <a:moveTo>
                      <a:pt x="395" y="0"/>
                    </a:moveTo>
                    <a:lnTo>
                      <a:pt x="0" y="202"/>
                    </a:lnTo>
                    <a:lnTo>
                      <a:pt x="1306" y="202"/>
                    </a:lnTo>
                    <a:lnTo>
                      <a:pt x="1700" y="0"/>
                    </a:lnTo>
                    <a:lnTo>
                      <a:pt x="395" y="0"/>
                    </a:lnTo>
                    <a:close/>
                  </a:path>
                </a:pathLst>
              </a:custGeom>
              <a:solidFill>
                <a:srgbClr val="B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9966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4" name="Freeform 4323"/>
              <p:cNvSpPr>
                <a:spLocks/>
              </p:cNvSpPr>
              <p:nvPr/>
            </p:nvSpPr>
            <p:spPr bwMode="auto">
              <a:xfrm>
                <a:off x="3159654" y="3038663"/>
                <a:ext cx="917487" cy="991209"/>
              </a:xfrm>
              <a:custGeom>
                <a:avLst/>
                <a:gdLst>
                  <a:gd name="T0" fmla="*/ 396 w 696"/>
                  <a:gd name="T1" fmla="*/ 0 h 751"/>
                  <a:gd name="T2" fmla="*/ 394 w 696"/>
                  <a:gd name="T3" fmla="*/ 0 h 751"/>
                  <a:gd name="T4" fmla="*/ 0 w 696"/>
                  <a:gd name="T5" fmla="*/ 202 h 751"/>
                  <a:gd name="T6" fmla="*/ 1 w 696"/>
                  <a:gd name="T7" fmla="*/ 202 h 751"/>
                  <a:gd name="T8" fmla="*/ 301 w 696"/>
                  <a:gd name="T9" fmla="*/ 751 h 751"/>
                  <a:gd name="T10" fmla="*/ 696 w 696"/>
                  <a:gd name="T11" fmla="*/ 549 h 751"/>
                  <a:gd name="T12" fmla="*/ 396 w 696"/>
                  <a:gd name="T13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6" h="751">
                    <a:moveTo>
                      <a:pt x="396" y="0"/>
                    </a:moveTo>
                    <a:lnTo>
                      <a:pt x="394" y="0"/>
                    </a:lnTo>
                    <a:lnTo>
                      <a:pt x="0" y="202"/>
                    </a:lnTo>
                    <a:lnTo>
                      <a:pt x="1" y="202"/>
                    </a:lnTo>
                    <a:lnTo>
                      <a:pt x="301" y="751"/>
                    </a:lnTo>
                    <a:lnTo>
                      <a:pt x="696" y="549"/>
                    </a:lnTo>
                    <a:lnTo>
                      <a:pt x="396" y="0"/>
                    </a:lnTo>
                    <a:close/>
                  </a:path>
                </a:pathLst>
              </a:custGeom>
              <a:solidFill>
                <a:srgbClr val="92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grpSp>
            <p:nvGrpSpPr>
              <p:cNvPr id="315" name="Group 4333"/>
              <p:cNvGrpSpPr>
                <a:grpSpLocks/>
              </p:cNvGrpSpPr>
              <p:nvPr/>
            </p:nvGrpSpPr>
            <p:grpSpPr bwMode="auto">
              <a:xfrm>
                <a:off x="1447626" y="2416276"/>
                <a:ext cx="2203813" cy="882099"/>
                <a:chOff x="1020" y="1545"/>
                <a:chExt cx="1434" cy="574"/>
              </a:xfrm>
            </p:grpSpPr>
            <p:sp>
              <p:nvSpPr>
                <p:cNvPr id="321" name="Line 4327"/>
                <p:cNvSpPr>
                  <a:spLocks noChangeShapeType="1"/>
                </p:cNvSpPr>
                <p:nvPr/>
              </p:nvSpPr>
              <p:spPr bwMode="auto">
                <a:xfrm flipH="1">
                  <a:off x="1020" y="1706"/>
                  <a:ext cx="227" cy="409"/>
                </a:xfrm>
                <a:prstGeom prst="line">
                  <a:avLst/>
                </a:prstGeom>
                <a:noFill/>
                <a:ln w="15875" cap="rnd">
                  <a:solidFill>
                    <a:sysClr val="windowText" lastClr="000000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>
                  <a:defPPr>
                    <a:defRPr lang="ko-K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9pPr>
                </a:lstStyle>
                <a:p>
                  <a:pPr defTabSz="1028901">
                    <a:defRPr/>
                  </a:pPr>
                  <a:endParaRPr lang="en-US" dirty="0"/>
                </a:p>
              </p:txBody>
            </p:sp>
            <p:sp>
              <p:nvSpPr>
                <p:cNvPr id="322" name="Line 4328"/>
                <p:cNvSpPr>
                  <a:spLocks noChangeShapeType="1"/>
                </p:cNvSpPr>
                <p:nvPr/>
              </p:nvSpPr>
              <p:spPr bwMode="auto">
                <a:xfrm>
                  <a:off x="1927" y="1706"/>
                  <a:ext cx="209" cy="413"/>
                </a:xfrm>
                <a:prstGeom prst="line">
                  <a:avLst/>
                </a:prstGeom>
                <a:noFill/>
                <a:ln w="15875" cap="rnd">
                  <a:solidFill>
                    <a:sysClr val="windowText" lastClr="000000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>
                  <a:defPPr>
                    <a:defRPr lang="ko-K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9pPr>
                </a:lstStyle>
                <a:p>
                  <a:pPr defTabSz="1028901">
                    <a:defRPr/>
                  </a:pPr>
                  <a:endParaRPr lang="en-US" dirty="0"/>
                </a:p>
              </p:txBody>
            </p:sp>
            <p:sp>
              <p:nvSpPr>
                <p:cNvPr id="323" name="Line 4330"/>
                <p:cNvSpPr>
                  <a:spLocks noChangeShapeType="1"/>
                </p:cNvSpPr>
                <p:nvPr/>
              </p:nvSpPr>
              <p:spPr bwMode="auto">
                <a:xfrm>
                  <a:off x="2245" y="1545"/>
                  <a:ext cx="209" cy="413"/>
                </a:xfrm>
                <a:prstGeom prst="line">
                  <a:avLst/>
                </a:prstGeom>
                <a:noFill/>
                <a:ln w="15875" cap="rnd">
                  <a:solidFill>
                    <a:sysClr val="windowText" lastClr="000000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>
                  <a:defPPr>
                    <a:defRPr lang="ko-K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9pPr>
                </a:lstStyle>
                <a:p>
                  <a:pPr defTabSz="1028901">
                    <a:defRPr/>
                  </a:pPr>
                  <a:endParaRPr lang="en-US" dirty="0"/>
                </a:p>
              </p:txBody>
            </p:sp>
            <p:sp>
              <p:nvSpPr>
                <p:cNvPr id="324" name="Line 4332"/>
                <p:cNvSpPr>
                  <a:spLocks noChangeShapeType="1"/>
                </p:cNvSpPr>
                <p:nvPr/>
              </p:nvSpPr>
              <p:spPr bwMode="auto">
                <a:xfrm flipH="1">
                  <a:off x="1344" y="1558"/>
                  <a:ext cx="227" cy="409"/>
                </a:xfrm>
                <a:prstGeom prst="line">
                  <a:avLst/>
                </a:prstGeom>
                <a:noFill/>
                <a:ln w="15875" cap="rnd">
                  <a:solidFill>
                    <a:sysClr val="windowText" lastClr="000000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>
                  <a:defPPr>
                    <a:defRPr lang="ko-K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b="1" kern="1200">
                      <a:solidFill>
                        <a:srgbClr val="000000"/>
                      </a:solidFill>
                      <a:latin typeface="Arial" charset="0"/>
                      <a:ea typeface="돋움" pitchFamily="50" charset="-127"/>
                      <a:cs typeface="+mn-cs"/>
                    </a:defRPr>
                  </a:lvl9pPr>
                </a:lstStyle>
                <a:p>
                  <a:pPr defTabSz="1028901">
                    <a:defRPr/>
                  </a:pPr>
                  <a:endParaRPr lang="en-US" dirty="0"/>
                </a:p>
              </p:txBody>
            </p:sp>
          </p:grpSp>
          <p:sp>
            <p:nvSpPr>
              <p:cNvPr id="316" name="Freeform 4318"/>
              <p:cNvSpPr>
                <a:spLocks/>
              </p:cNvSpPr>
              <p:nvPr/>
            </p:nvSpPr>
            <p:spPr bwMode="auto">
              <a:xfrm>
                <a:off x="2300566" y="1465023"/>
                <a:ext cx="1068096" cy="1269363"/>
              </a:xfrm>
              <a:custGeom>
                <a:avLst/>
                <a:gdLst>
                  <a:gd name="T0" fmla="*/ 810 w 810"/>
                  <a:gd name="T1" fmla="*/ 760 h 962"/>
                  <a:gd name="T2" fmla="*/ 394 w 810"/>
                  <a:gd name="T3" fmla="*/ 0 h 962"/>
                  <a:gd name="T4" fmla="*/ 0 w 810"/>
                  <a:gd name="T5" fmla="*/ 202 h 962"/>
                  <a:gd name="T6" fmla="*/ 417 w 810"/>
                  <a:gd name="T7" fmla="*/ 962 h 962"/>
                  <a:gd name="T8" fmla="*/ 810 w 810"/>
                  <a:gd name="T9" fmla="*/ 76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0" h="962">
                    <a:moveTo>
                      <a:pt x="810" y="760"/>
                    </a:moveTo>
                    <a:lnTo>
                      <a:pt x="394" y="0"/>
                    </a:lnTo>
                    <a:lnTo>
                      <a:pt x="0" y="202"/>
                    </a:lnTo>
                    <a:lnTo>
                      <a:pt x="417" y="962"/>
                    </a:lnTo>
                    <a:lnTo>
                      <a:pt x="810" y="76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66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7" name="Freeform 4321"/>
              <p:cNvSpPr>
                <a:spLocks/>
              </p:cNvSpPr>
              <p:nvPr/>
            </p:nvSpPr>
            <p:spPr bwMode="auto">
              <a:xfrm>
                <a:off x="1748845" y="1730882"/>
                <a:ext cx="1101906" cy="1003503"/>
              </a:xfrm>
              <a:custGeom>
                <a:avLst/>
                <a:gdLst>
                  <a:gd name="T0" fmla="*/ 418 w 835"/>
                  <a:gd name="T1" fmla="*/ 0 h 760"/>
                  <a:gd name="T2" fmla="*/ 0 w 835"/>
                  <a:gd name="T3" fmla="*/ 760 h 760"/>
                  <a:gd name="T4" fmla="*/ 835 w 835"/>
                  <a:gd name="T5" fmla="*/ 760 h 760"/>
                  <a:gd name="T6" fmla="*/ 418 w 835"/>
                  <a:gd name="T7" fmla="*/ 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5" h="760">
                    <a:moveTo>
                      <a:pt x="418" y="0"/>
                    </a:moveTo>
                    <a:lnTo>
                      <a:pt x="0" y="760"/>
                    </a:lnTo>
                    <a:lnTo>
                      <a:pt x="835" y="76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267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8" name="Line 4347"/>
              <p:cNvSpPr>
                <a:spLocks noChangeShapeType="1"/>
              </p:cNvSpPr>
              <p:nvPr/>
            </p:nvSpPr>
            <p:spPr bwMode="auto">
              <a:xfrm>
                <a:off x="2910687" y="2036697"/>
                <a:ext cx="1184895" cy="0"/>
              </a:xfrm>
              <a:prstGeom prst="line">
                <a:avLst/>
              </a:prstGeom>
              <a:noFill/>
              <a:ln w="19050" cap="rnd">
                <a:solidFill>
                  <a:sysClr val="windowText" lastClr="000000"/>
                </a:solidFill>
                <a:prstDash val="sysDot"/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19" name="Line 4354"/>
              <p:cNvSpPr>
                <a:spLocks noChangeShapeType="1"/>
              </p:cNvSpPr>
              <p:nvPr/>
            </p:nvSpPr>
            <p:spPr bwMode="auto">
              <a:xfrm>
                <a:off x="3643755" y="3465882"/>
                <a:ext cx="1184895" cy="0"/>
              </a:xfrm>
              <a:prstGeom prst="line">
                <a:avLst/>
              </a:prstGeom>
              <a:noFill/>
              <a:ln w="19050" cap="rnd">
                <a:solidFill>
                  <a:sysClr val="windowText" lastClr="000000"/>
                </a:solidFill>
                <a:prstDash val="sysDot"/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20" name="Line 4356"/>
              <p:cNvSpPr>
                <a:spLocks noChangeShapeType="1"/>
              </p:cNvSpPr>
              <p:nvPr/>
            </p:nvSpPr>
            <p:spPr bwMode="auto">
              <a:xfrm>
                <a:off x="4375285" y="4895066"/>
                <a:ext cx="1184895" cy="0"/>
              </a:xfrm>
              <a:prstGeom prst="line">
                <a:avLst/>
              </a:prstGeom>
              <a:noFill/>
              <a:ln w="19050" cap="rnd">
                <a:solidFill>
                  <a:sysClr val="windowText" lastClr="000000"/>
                </a:solidFill>
                <a:prstDash val="sysDot"/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7" name="Freeform 4320"/>
              <p:cNvSpPr>
                <a:spLocks/>
              </p:cNvSpPr>
              <p:nvPr/>
            </p:nvSpPr>
            <p:spPr bwMode="auto">
              <a:xfrm>
                <a:off x="262730" y="4601545"/>
                <a:ext cx="4071059" cy="846754"/>
              </a:xfrm>
              <a:custGeom>
                <a:avLst/>
                <a:gdLst>
                  <a:gd name="T0" fmla="*/ 352 w 3085"/>
                  <a:gd name="T1" fmla="*/ 0 h 642"/>
                  <a:gd name="T2" fmla="*/ 0 w 3085"/>
                  <a:gd name="T3" fmla="*/ 642 h 642"/>
                  <a:gd name="T4" fmla="*/ 1544 w 3085"/>
                  <a:gd name="T5" fmla="*/ 642 h 642"/>
                  <a:gd name="T6" fmla="*/ 1544 w 3085"/>
                  <a:gd name="T7" fmla="*/ 642 h 642"/>
                  <a:gd name="T8" fmla="*/ 3085 w 3085"/>
                  <a:gd name="T9" fmla="*/ 642 h 642"/>
                  <a:gd name="T10" fmla="*/ 2734 w 3085"/>
                  <a:gd name="T11" fmla="*/ 0 h 642"/>
                  <a:gd name="T12" fmla="*/ 352 w 3085"/>
                  <a:gd name="T13" fmla="*/ 0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5" h="642">
                    <a:moveTo>
                      <a:pt x="352" y="0"/>
                    </a:moveTo>
                    <a:lnTo>
                      <a:pt x="0" y="642"/>
                    </a:lnTo>
                    <a:lnTo>
                      <a:pt x="1544" y="642"/>
                    </a:lnTo>
                    <a:lnTo>
                      <a:pt x="1544" y="642"/>
                    </a:lnTo>
                    <a:lnTo>
                      <a:pt x="3085" y="642"/>
                    </a:lnTo>
                    <a:lnTo>
                      <a:pt x="2734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</p:grpSp>
        <p:sp>
          <p:nvSpPr>
            <p:cNvPr id="280" name="Rectangle 4384"/>
            <p:cNvSpPr>
              <a:spLocks noChangeArrowheads="1"/>
            </p:cNvSpPr>
            <p:nvPr/>
          </p:nvSpPr>
          <p:spPr bwMode="auto">
            <a:xfrm>
              <a:off x="2977654" y="2554043"/>
              <a:ext cx="825052" cy="45719"/>
            </a:xfrm>
            <a:prstGeom prst="rect">
              <a:avLst/>
            </a:prstGeom>
            <a:solidFill>
              <a:srgbClr val="26744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9pPr>
            </a:lstStyle>
            <a:p>
              <a:pPr defTabSz="1028901">
                <a:defRPr/>
              </a:pPr>
              <a:endParaRPr lang="en-US" dirty="0"/>
            </a:p>
          </p:txBody>
        </p:sp>
        <p:sp>
          <p:nvSpPr>
            <p:cNvPr id="281" name="Rectangle 4391"/>
            <p:cNvSpPr>
              <a:spLocks noChangeArrowheads="1"/>
            </p:cNvSpPr>
            <p:nvPr/>
          </p:nvSpPr>
          <p:spPr bwMode="auto">
            <a:xfrm>
              <a:off x="3449316" y="3604026"/>
              <a:ext cx="825052" cy="45719"/>
            </a:xfrm>
            <a:prstGeom prst="rect">
              <a:avLst/>
            </a:prstGeom>
            <a:solidFill>
              <a:srgbClr val="D6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9pPr>
            </a:lstStyle>
            <a:p>
              <a:pPr defTabSz="1028901">
                <a:defRPr/>
              </a:pPr>
              <a:endParaRPr lang="en-US" dirty="0"/>
            </a:p>
          </p:txBody>
        </p:sp>
        <p:sp>
          <p:nvSpPr>
            <p:cNvPr id="282" name="Rectangle 4402"/>
            <p:cNvSpPr>
              <a:spLocks noChangeArrowheads="1"/>
            </p:cNvSpPr>
            <p:nvPr/>
          </p:nvSpPr>
          <p:spPr bwMode="auto">
            <a:xfrm>
              <a:off x="3818505" y="4654008"/>
              <a:ext cx="825052" cy="4571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rgbClr val="000000"/>
                  </a:solidFill>
                  <a:latin typeface="Arial" charset="0"/>
                  <a:ea typeface="돋움" pitchFamily="50" charset="-127"/>
                  <a:cs typeface="+mn-cs"/>
                </a:defRPr>
              </a:lvl9pPr>
            </a:lstStyle>
            <a:p>
              <a:pPr defTabSz="1028901">
                <a:defRPr/>
              </a:pPr>
              <a:endParaRPr lang="en-US" dirty="0"/>
            </a:p>
          </p:txBody>
        </p:sp>
        <p:grpSp>
          <p:nvGrpSpPr>
            <p:cNvPr id="283" name="Group 4409"/>
            <p:cNvGrpSpPr>
              <a:grpSpLocks/>
            </p:cNvGrpSpPr>
            <p:nvPr/>
          </p:nvGrpSpPr>
          <p:grpSpPr bwMode="auto">
            <a:xfrm>
              <a:off x="3518901" y="1987851"/>
              <a:ext cx="812807" cy="590066"/>
              <a:chOff x="4290" y="1084"/>
              <a:chExt cx="944" cy="668"/>
            </a:xfrm>
          </p:grpSpPr>
          <p:sp>
            <p:nvSpPr>
              <p:cNvPr id="298" name="Line 4405"/>
              <p:cNvSpPr>
                <a:spLocks noChangeShapeType="1"/>
              </p:cNvSpPr>
              <p:nvPr/>
            </p:nvSpPr>
            <p:spPr bwMode="auto">
              <a:xfrm flipV="1">
                <a:off x="4649" y="1570"/>
                <a:ext cx="181" cy="182"/>
              </a:xfrm>
              <a:prstGeom prst="line">
                <a:avLst/>
              </a:prstGeom>
              <a:noFill/>
              <a:ln w="19050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299" name="PubPieSlice"/>
              <p:cNvSpPr>
                <a:spLocks noEditPoints="1" noChangeArrowheads="1"/>
              </p:cNvSpPr>
              <p:nvPr/>
            </p:nvSpPr>
            <p:spPr bwMode="auto">
              <a:xfrm rot="-5400000">
                <a:off x="4694" y="1117"/>
                <a:ext cx="540" cy="540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0"/>
                  <a:gd name="G4" fmla="cos 10800 0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21600 w 21600"/>
                  <a:gd name="T5" fmla="*/ 10800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0" y="4835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9050" cap="rnd">
                <a:solidFill>
                  <a:schemeClr val="accent3">
                    <a:lumMod val="50000"/>
                  </a:schemeClr>
                </a:solidFill>
                <a:prstDash val="sysDot"/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300" name="Text Box 4407"/>
              <p:cNvSpPr txBox="1">
                <a:spLocks noChangeArrowheads="1"/>
              </p:cNvSpPr>
              <p:nvPr/>
            </p:nvSpPr>
            <p:spPr bwMode="auto">
              <a:xfrm>
                <a:off x="4290" y="1084"/>
                <a:ext cx="768" cy="32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r>
                  <a:rPr lang="ru-RU" altLang="ko-KR" sz="1600" dirty="0">
                    <a:latin typeface="Times New Roman" pitchFamily="18" charset="0"/>
                    <a:cs typeface="Times New Roman" pitchFamily="18" charset="0"/>
                  </a:rPr>
                  <a:t>15,4</a:t>
                </a:r>
                <a:r>
                  <a:rPr lang="en-US" altLang="ko-KR" sz="1600" dirty="0"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</p:txBody>
          </p:sp>
        </p:grpSp>
        <p:grpSp>
          <p:nvGrpSpPr>
            <p:cNvPr id="284" name="Group 4409"/>
            <p:cNvGrpSpPr>
              <a:grpSpLocks/>
            </p:cNvGrpSpPr>
            <p:nvPr/>
          </p:nvGrpSpPr>
          <p:grpSpPr bwMode="auto">
            <a:xfrm>
              <a:off x="3923132" y="3045653"/>
              <a:ext cx="854136" cy="581233"/>
              <a:chOff x="4242" y="1094"/>
              <a:chExt cx="992" cy="658"/>
            </a:xfrm>
          </p:grpSpPr>
          <p:sp>
            <p:nvSpPr>
              <p:cNvPr id="295" name="Line 4405"/>
              <p:cNvSpPr>
                <a:spLocks noChangeShapeType="1"/>
              </p:cNvSpPr>
              <p:nvPr/>
            </p:nvSpPr>
            <p:spPr bwMode="auto">
              <a:xfrm flipV="1">
                <a:off x="4649" y="1570"/>
                <a:ext cx="181" cy="182"/>
              </a:xfrm>
              <a:prstGeom prst="line">
                <a:avLst/>
              </a:prstGeom>
              <a:noFill/>
              <a:ln w="19050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296" name="PubPieSlice"/>
              <p:cNvSpPr>
                <a:spLocks noEditPoints="1" noChangeArrowheads="1"/>
              </p:cNvSpPr>
              <p:nvPr/>
            </p:nvSpPr>
            <p:spPr bwMode="auto">
              <a:xfrm rot="-5400000">
                <a:off x="4694" y="1117"/>
                <a:ext cx="540" cy="540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0"/>
                  <a:gd name="G4" fmla="cos 10800 0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21600 w 21600"/>
                  <a:gd name="T5" fmla="*/ 10800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0" y="4835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9050" cap="rnd">
                <a:solidFill>
                  <a:srgbClr val="D20000"/>
                </a:solidFill>
                <a:prstDash val="sysDot"/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297" name="Text Box 4407"/>
              <p:cNvSpPr txBox="1">
                <a:spLocks noChangeArrowheads="1"/>
              </p:cNvSpPr>
              <p:nvPr/>
            </p:nvSpPr>
            <p:spPr bwMode="auto">
              <a:xfrm>
                <a:off x="4242" y="1094"/>
                <a:ext cx="768" cy="32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r>
                  <a:rPr lang="ru-RU" altLang="ko-KR" sz="1600" dirty="0">
                    <a:latin typeface="Times New Roman" pitchFamily="18" charset="0"/>
                    <a:cs typeface="Times New Roman" pitchFamily="18" charset="0"/>
                  </a:rPr>
                  <a:t>20,4</a:t>
                </a:r>
                <a:r>
                  <a:rPr lang="en-US" altLang="ko-KR" sz="1600" dirty="0"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</p:txBody>
          </p:sp>
        </p:grpSp>
        <p:grpSp>
          <p:nvGrpSpPr>
            <p:cNvPr id="285" name="Group 4409"/>
            <p:cNvGrpSpPr>
              <a:grpSpLocks/>
            </p:cNvGrpSpPr>
            <p:nvPr/>
          </p:nvGrpSpPr>
          <p:grpSpPr bwMode="auto">
            <a:xfrm>
              <a:off x="4319282" y="4079823"/>
              <a:ext cx="876523" cy="588299"/>
              <a:chOff x="4216" y="1086"/>
              <a:chExt cx="1018" cy="666"/>
            </a:xfrm>
          </p:grpSpPr>
          <p:sp>
            <p:nvSpPr>
              <p:cNvPr id="292" name="Line 4405"/>
              <p:cNvSpPr>
                <a:spLocks noChangeShapeType="1"/>
              </p:cNvSpPr>
              <p:nvPr/>
            </p:nvSpPr>
            <p:spPr bwMode="auto">
              <a:xfrm flipV="1">
                <a:off x="4649" y="1570"/>
                <a:ext cx="181" cy="182"/>
              </a:xfrm>
              <a:prstGeom prst="line">
                <a:avLst/>
              </a:prstGeom>
              <a:noFill/>
              <a:ln w="19050" cap="rnd">
                <a:solidFill>
                  <a:sysClr val="windowText" lastClr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293" name="PubPieSlice"/>
              <p:cNvSpPr>
                <a:spLocks noEditPoints="1" noChangeArrowheads="1"/>
              </p:cNvSpPr>
              <p:nvPr/>
            </p:nvSpPr>
            <p:spPr bwMode="auto">
              <a:xfrm rot="-5400000">
                <a:off x="4694" y="1117"/>
                <a:ext cx="540" cy="540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0"/>
                  <a:gd name="G4" fmla="cos 10800 0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21600 w 21600"/>
                  <a:gd name="T5" fmla="*/ 10800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0" y="4835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9050" cap="rnd">
                <a:solidFill>
                  <a:srgbClr val="FF9900"/>
                </a:solidFill>
                <a:prstDash val="sysDot"/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endParaRPr lang="en-US" dirty="0"/>
              </a:p>
            </p:txBody>
          </p:sp>
          <p:sp>
            <p:nvSpPr>
              <p:cNvPr id="294" name="Text Box 4407"/>
              <p:cNvSpPr txBox="1">
                <a:spLocks noChangeArrowheads="1"/>
              </p:cNvSpPr>
              <p:nvPr/>
            </p:nvSpPr>
            <p:spPr bwMode="auto">
              <a:xfrm>
                <a:off x="4216" y="1086"/>
                <a:ext cx="768" cy="32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rgbClr val="000000"/>
                    </a:solidFill>
                    <a:latin typeface="Arial" charset="0"/>
                    <a:ea typeface="돋움" pitchFamily="50" charset="-127"/>
                    <a:cs typeface="+mn-cs"/>
                  </a:defRPr>
                </a:lvl9pPr>
              </a:lstStyle>
              <a:p>
                <a:pPr defTabSz="1028901">
                  <a:defRPr/>
                </a:pPr>
                <a:r>
                  <a:rPr lang="ru-RU" altLang="ko-KR" sz="1600" dirty="0">
                    <a:latin typeface="Times New Roman" pitchFamily="18" charset="0"/>
                    <a:cs typeface="Times New Roman" pitchFamily="18" charset="0"/>
                  </a:rPr>
                  <a:t>64,2</a:t>
                </a:r>
                <a:r>
                  <a:rPr lang="en-US" altLang="ko-KR" sz="1600" dirty="0"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</p:txBody>
          </p:sp>
        </p:grpSp>
        <p:sp>
          <p:nvSpPr>
            <p:cNvPr id="286" name="Прямоугольник 285"/>
            <p:cNvSpPr/>
            <p:nvPr/>
          </p:nvSpPr>
          <p:spPr>
            <a:xfrm>
              <a:off x="3305622" y="3352045"/>
              <a:ext cx="994930" cy="2543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28901">
                <a:defRPr/>
              </a:pPr>
              <a:r>
                <a:rPr lang="ru-RU" sz="14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Налоговые</a:t>
              </a:r>
            </a:p>
          </p:txBody>
        </p:sp>
        <p:sp>
          <p:nvSpPr>
            <p:cNvPr id="287" name="Прямоугольник 286"/>
            <p:cNvSpPr/>
            <p:nvPr/>
          </p:nvSpPr>
          <p:spPr>
            <a:xfrm>
              <a:off x="2763204" y="2282958"/>
              <a:ext cx="1156840" cy="2543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28901">
                <a:defRPr/>
              </a:pPr>
              <a:r>
                <a:rPr lang="ru-RU" sz="14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Неналоговые</a:t>
              </a:r>
            </a:p>
          </p:txBody>
        </p:sp>
        <p:sp>
          <p:nvSpPr>
            <p:cNvPr id="288" name="Прямоугольник 287"/>
            <p:cNvSpPr/>
            <p:nvPr/>
          </p:nvSpPr>
          <p:spPr>
            <a:xfrm>
              <a:off x="3517760" y="4371190"/>
              <a:ext cx="1269186" cy="2543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28901">
                <a:defRPr/>
              </a:pPr>
              <a:r>
                <a:rPr lang="ru-RU" sz="14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Безвозмездные</a:t>
              </a:r>
            </a:p>
          </p:txBody>
        </p:sp>
        <p:sp>
          <p:nvSpPr>
            <p:cNvPr id="289" name="Прямоугольник 288"/>
            <p:cNvSpPr/>
            <p:nvPr/>
          </p:nvSpPr>
          <p:spPr>
            <a:xfrm>
              <a:off x="2018635" y="4607181"/>
              <a:ext cx="773183" cy="307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4 167,8</a:t>
              </a:r>
            </a:p>
          </p:txBody>
        </p:sp>
        <p:sp>
          <p:nvSpPr>
            <p:cNvPr id="290" name="Прямоугольник 289"/>
            <p:cNvSpPr/>
            <p:nvPr/>
          </p:nvSpPr>
          <p:spPr>
            <a:xfrm>
              <a:off x="2018635" y="3604026"/>
              <a:ext cx="773183" cy="307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1 322,8</a:t>
              </a:r>
            </a:p>
          </p:txBody>
        </p:sp>
        <p:sp>
          <p:nvSpPr>
            <p:cNvPr id="291" name="Прямоугольник 290"/>
            <p:cNvSpPr/>
            <p:nvPr/>
          </p:nvSpPr>
          <p:spPr>
            <a:xfrm>
              <a:off x="2057959" y="2700909"/>
              <a:ext cx="620581" cy="307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28901">
                <a:defRPr/>
              </a:pPr>
              <a:r>
                <a:rPr lang="ru-RU" b="1" kern="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997,3</a:t>
              </a:r>
              <a:endParaRPr lang="ru-RU" kern="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80" name="组合 2">
            <a:extLst>
              <a:ext uri="{FF2B5EF4-FFF2-40B4-BE49-F238E27FC236}">
                <a16:creationId xmlns:a16="http://schemas.microsoft.com/office/drawing/2014/main" xmlns="" id="{BC82EE04-AC2D-4AF5-A424-BE0CCE2CC98F}"/>
              </a:ext>
            </a:extLst>
          </p:cNvPr>
          <p:cNvGrpSpPr/>
          <p:nvPr/>
        </p:nvGrpSpPr>
        <p:grpSpPr>
          <a:xfrm>
            <a:off x="6779542" y="673129"/>
            <a:ext cx="3484669" cy="1461578"/>
            <a:chOff x="2854326" y="1747838"/>
            <a:chExt cx="6484938" cy="4157663"/>
          </a:xfrm>
        </p:grpSpPr>
        <p:sp>
          <p:nvSpPr>
            <p:cNvPr id="81" name="任意多边形 158">
              <a:extLst>
                <a:ext uri="{FF2B5EF4-FFF2-40B4-BE49-F238E27FC236}">
                  <a16:creationId xmlns:a16="http://schemas.microsoft.com/office/drawing/2014/main" xmlns="" id="{029ABEBF-258F-471F-B6DA-5BB063CEC7B2}"/>
                </a:ext>
              </a:extLst>
            </p:cNvPr>
            <p:cNvSpPr/>
            <p:nvPr/>
          </p:nvSpPr>
          <p:spPr bwMode="auto">
            <a:xfrm>
              <a:off x="3508376" y="5049838"/>
              <a:ext cx="258763" cy="165100"/>
            </a:xfrm>
            <a:custGeom>
              <a:avLst/>
              <a:gdLst>
                <a:gd name="T0" fmla="*/ 21 w 111"/>
                <a:gd name="T1" fmla="*/ 10 h 71"/>
                <a:gd name="T2" fmla="*/ 76 w 111"/>
                <a:gd name="T3" fmla="*/ 3 h 71"/>
                <a:gd name="T4" fmla="*/ 103 w 111"/>
                <a:gd name="T5" fmla="*/ 15 h 71"/>
                <a:gd name="T6" fmla="*/ 103 w 111"/>
                <a:gd name="T7" fmla="*/ 42 h 71"/>
                <a:gd name="T8" fmla="*/ 86 w 111"/>
                <a:gd name="T9" fmla="*/ 47 h 71"/>
                <a:gd name="T10" fmla="*/ 44 w 111"/>
                <a:gd name="T11" fmla="*/ 53 h 71"/>
                <a:gd name="T12" fmla="*/ 25 w 111"/>
                <a:gd name="T13" fmla="*/ 68 h 71"/>
                <a:gd name="T14" fmla="*/ 4 w 111"/>
                <a:gd name="T15" fmla="*/ 59 h 71"/>
                <a:gd name="T16" fmla="*/ 2 w 111"/>
                <a:gd name="T17" fmla="*/ 36 h 71"/>
                <a:gd name="T18" fmla="*/ 21 w 111"/>
                <a:gd name="T19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71">
                  <a:moveTo>
                    <a:pt x="21" y="10"/>
                  </a:moveTo>
                  <a:cubicBezTo>
                    <a:pt x="38" y="1"/>
                    <a:pt x="57" y="0"/>
                    <a:pt x="76" y="3"/>
                  </a:cubicBezTo>
                  <a:cubicBezTo>
                    <a:pt x="86" y="5"/>
                    <a:pt x="96" y="8"/>
                    <a:pt x="103" y="15"/>
                  </a:cubicBezTo>
                  <a:cubicBezTo>
                    <a:pt x="110" y="23"/>
                    <a:pt x="111" y="36"/>
                    <a:pt x="103" y="42"/>
                  </a:cubicBezTo>
                  <a:cubicBezTo>
                    <a:pt x="99" y="46"/>
                    <a:pt x="92" y="47"/>
                    <a:pt x="86" y="47"/>
                  </a:cubicBezTo>
                  <a:cubicBezTo>
                    <a:pt x="72" y="47"/>
                    <a:pt x="55" y="44"/>
                    <a:pt x="44" y="53"/>
                  </a:cubicBezTo>
                  <a:cubicBezTo>
                    <a:pt x="37" y="58"/>
                    <a:pt x="33" y="66"/>
                    <a:pt x="25" y="68"/>
                  </a:cubicBezTo>
                  <a:cubicBezTo>
                    <a:pt x="17" y="71"/>
                    <a:pt x="8" y="66"/>
                    <a:pt x="4" y="59"/>
                  </a:cubicBezTo>
                  <a:cubicBezTo>
                    <a:pt x="0" y="52"/>
                    <a:pt x="0" y="44"/>
                    <a:pt x="2" y="36"/>
                  </a:cubicBezTo>
                  <a:cubicBezTo>
                    <a:pt x="2" y="36"/>
                    <a:pt x="4" y="18"/>
                    <a:pt x="21" y="1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任意多边形 159">
              <a:extLst>
                <a:ext uri="{FF2B5EF4-FFF2-40B4-BE49-F238E27FC236}">
                  <a16:creationId xmlns:a16="http://schemas.microsoft.com/office/drawing/2014/main" xmlns="" id="{7D08D2C1-86BB-4EC3-BADA-D977340114EB}"/>
                </a:ext>
              </a:extLst>
            </p:cNvPr>
            <p:cNvSpPr/>
            <p:nvPr/>
          </p:nvSpPr>
          <p:spPr bwMode="auto">
            <a:xfrm>
              <a:off x="3444876" y="4540250"/>
              <a:ext cx="192088" cy="392113"/>
            </a:xfrm>
            <a:custGeom>
              <a:avLst/>
              <a:gdLst>
                <a:gd name="T0" fmla="*/ 9 w 82"/>
                <a:gd name="T1" fmla="*/ 154 h 168"/>
                <a:gd name="T2" fmla="*/ 49 w 82"/>
                <a:gd name="T3" fmla="*/ 155 h 168"/>
                <a:gd name="T4" fmla="*/ 65 w 82"/>
                <a:gd name="T5" fmla="*/ 120 h 168"/>
                <a:gd name="T6" fmla="*/ 76 w 82"/>
                <a:gd name="T7" fmla="*/ 34 h 168"/>
                <a:gd name="T8" fmla="*/ 65 w 82"/>
                <a:gd name="T9" fmla="*/ 11 h 168"/>
                <a:gd name="T10" fmla="*/ 41 w 82"/>
                <a:gd name="T11" fmla="*/ 3 h 168"/>
                <a:gd name="T12" fmla="*/ 20 w 82"/>
                <a:gd name="T13" fmla="*/ 25 h 168"/>
                <a:gd name="T14" fmla="*/ 0 w 82"/>
                <a:gd name="T15" fmla="*/ 113 h 168"/>
                <a:gd name="T16" fmla="*/ 9 w 82"/>
                <a:gd name="T17" fmla="*/ 15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68">
                  <a:moveTo>
                    <a:pt x="9" y="154"/>
                  </a:moveTo>
                  <a:cubicBezTo>
                    <a:pt x="20" y="168"/>
                    <a:pt x="40" y="164"/>
                    <a:pt x="49" y="155"/>
                  </a:cubicBezTo>
                  <a:cubicBezTo>
                    <a:pt x="58" y="146"/>
                    <a:pt x="62" y="133"/>
                    <a:pt x="65" y="120"/>
                  </a:cubicBezTo>
                  <a:cubicBezTo>
                    <a:pt x="74" y="92"/>
                    <a:pt x="82" y="63"/>
                    <a:pt x="76" y="34"/>
                  </a:cubicBezTo>
                  <a:cubicBezTo>
                    <a:pt x="74" y="26"/>
                    <a:pt x="71" y="17"/>
                    <a:pt x="65" y="11"/>
                  </a:cubicBezTo>
                  <a:cubicBezTo>
                    <a:pt x="59" y="4"/>
                    <a:pt x="49" y="0"/>
                    <a:pt x="41" y="3"/>
                  </a:cubicBezTo>
                  <a:cubicBezTo>
                    <a:pt x="31" y="5"/>
                    <a:pt x="25" y="15"/>
                    <a:pt x="20" y="25"/>
                  </a:cubicBezTo>
                  <a:cubicBezTo>
                    <a:pt x="7" y="52"/>
                    <a:pt x="0" y="82"/>
                    <a:pt x="0" y="113"/>
                  </a:cubicBezTo>
                  <a:cubicBezTo>
                    <a:pt x="0" y="127"/>
                    <a:pt x="1" y="142"/>
                    <a:pt x="9" y="154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任意多边形 160">
              <a:extLst>
                <a:ext uri="{FF2B5EF4-FFF2-40B4-BE49-F238E27FC236}">
                  <a16:creationId xmlns:a16="http://schemas.microsoft.com/office/drawing/2014/main" xmlns="" id="{96A3A90D-9712-4512-A23D-34657B6A7119}"/>
                </a:ext>
              </a:extLst>
            </p:cNvPr>
            <p:cNvSpPr/>
            <p:nvPr/>
          </p:nvSpPr>
          <p:spPr bwMode="auto">
            <a:xfrm>
              <a:off x="3117851" y="4652963"/>
              <a:ext cx="315913" cy="317500"/>
            </a:xfrm>
            <a:custGeom>
              <a:avLst/>
              <a:gdLst>
                <a:gd name="T0" fmla="*/ 121 w 135"/>
                <a:gd name="T1" fmla="*/ 127 h 136"/>
                <a:gd name="T2" fmla="*/ 130 w 135"/>
                <a:gd name="T3" fmla="*/ 78 h 136"/>
                <a:gd name="T4" fmla="*/ 101 w 135"/>
                <a:gd name="T5" fmla="*/ 36 h 136"/>
                <a:gd name="T6" fmla="*/ 49 w 135"/>
                <a:gd name="T7" fmla="*/ 5 h 136"/>
                <a:gd name="T8" fmla="*/ 25 w 135"/>
                <a:gd name="T9" fmla="*/ 1 h 136"/>
                <a:gd name="T10" fmla="*/ 6 w 135"/>
                <a:gd name="T11" fmla="*/ 13 h 136"/>
                <a:gd name="T12" fmla="*/ 11 w 135"/>
                <a:gd name="T13" fmla="*/ 46 h 136"/>
                <a:gd name="T14" fmla="*/ 45 w 135"/>
                <a:gd name="T15" fmla="*/ 98 h 136"/>
                <a:gd name="T16" fmla="*/ 83 w 135"/>
                <a:gd name="T17" fmla="*/ 130 h 136"/>
                <a:gd name="T18" fmla="*/ 123 w 135"/>
                <a:gd name="T19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121" y="127"/>
                  </a:moveTo>
                  <a:cubicBezTo>
                    <a:pt x="132" y="114"/>
                    <a:pt x="135" y="94"/>
                    <a:pt x="130" y="78"/>
                  </a:cubicBezTo>
                  <a:cubicBezTo>
                    <a:pt x="125" y="61"/>
                    <a:pt x="114" y="47"/>
                    <a:pt x="101" y="36"/>
                  </a:cubicBezTo>
                  <a:cubicBezTo>
                    <a:pt x="86" y="22"/>
                    <a:pt x="68" y="12"/>
                    <a:pt x="49" y="5"/>
                  </a:cubicBezTo>
                  <a:cubicBezTo>
                    <a:pt x="41" y="3"/>
                    <a:pt x="33" y="0"/>
                    <a:pt x="25" y="1"/>
                  </a:cubicBezTo>
                  <a:cubicBezTo>
                    <a:pt x="18" y="2"/>
                    <a:pt x="10" y="6"/>
                    <a:pt x="6" y="13"/>
                  </a:cubicBezTo>
                  <a:cubicBezTo>
                    <a:pt x="0" y="23"/>
                    <a:pt x="6" y="36"/>
                    <a:pt x="11" y="46"/>
                  </a:cubicBezTo>
                  <a:cubicBezTo>
                    <a:pt x="21" y="65"/>
                    <a:pt x="33" y="82"/>
                    <a:pt x="45" y="98"/>
                  </a:cubicBezTo>
                  <a:cubicBezTo>
                    <a:pt x="56" y="112"/>
                    <a:pt x="67" y="124"/>
                    <a:pt x="83" y="130"/>
                  </a:cubicBezTo>
                  <a:cubicBezTo>
                    <a:pt x="98" y="136"/>
                    <a:pt x="115" y="136"/>
                    <a:pt x="123" y="125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任意多边形 161">
              <a:extLst>
                <a:ext uri="{FF2B5EF4-FFF2-40B4-BE49-F238E27FC236}">
                  <a16:creationId xmlns:a16="http://schemas.microsoft.com/office/drawing/2014/main" xmlns="" id="{8613EC9F-7B44-4C47-B33F-84BBB7E8C528}"/>
                </a:ext>
              </a:extLst>
            </p:cNvPr>
            <p:cNvSpPr/>
            <p:nvPr/>
          </p:nvSpPr>
          <p:spPr bwMode="auto">
            <a:xfrm>
              <a:off x="3465514" y="5100638"/>
              <a:ext cx="177800" cy="312738"/>
            </a:xfrm>
            <a:custGeom>
              <a:avLst/>
              <a:gdLst>
                <a:gd name="T0" fmla="*/ 0 w 76"/>
                <a:gd name="T1" fmla="*/ 134 h 134"/>
                <a:gd name="T2" fmla="*/ 1 w 76"/>
                <a:gd name="T3" fmla="*/ 128 h 134"/>
                <a:gd name="T4" fmla="*/ 2 w 76"/>
                <a:gd name="T5" fmla="*/ 109 h 134"/>
                <a:gd name="T6" fmla="*/ 7 w 76"/>
                <a:gd name="T7" fmla="*/ 83 h 134"/>
                <a:gd name="T8" fmla="*/ 16 w 76"/>
                <a:gd name="T9" fmla="*/ 52 h 134"/>
                <a:gd name="T10" fmla="*/ 32 w 76"/>
                <a:gd name="T11" fmla="*/ 23 h 134"/>
                <a:gd name="T12" fmla="*/ 52 w 76"/>
                <a:gd name="T13" fmla="*/ 6 h 134"/>
                <a:gd name="T14" fmla="*/ 70 w 76"/>
                <a:gd name="T15" fmla="*/ 1 h 134"/>
                <a:gd name="T16" fmla="*/ 76 w 76"/>
                <a:gd name="T17" fmla="*/ 0 h 134"/>
                <a:gd name="T18" fmla="*/ 69 w 76"/>
                <a:gd name="T19" fmla="*/ 0 h 134"/>
                <a:gd name="T20" fmla="*/ 52 w 76"/>
                <a:gd name="T21" fmla="*/ 5 h 134"/>
                <a:gd name="T22" fmla="*/ 30 w 76"/>
                <a:gd name="T23" fmla="*/ 22 h 134"/>
                <a:gd name="T24" fmla="*/ 14 w 76"/>
                <a:gd name="T25" fmla="*/ 50 h 134"/>
                <a:gd name="T26" fmla="*/ 4 w 76"/>
                <a:gd name="T27" fmla="*/ 82 h 134"/>
                <a:gd name="T28" fmla="*/ 1 w 76"/>
                <a:gd name="T29" fmla="*/ 109 h 134"/>
                <a:gd name="T30" fmla="*/ 0 w 76"/>
                <a:gd name="T31" fmla="*/ 128 h 134"/>
                <a:gd name="T32" fmla="*/ 0 w 76"/>
                <a:gd name="T3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134">
                  <a:moveTo>
                    <a:pt x="0" y="134"/>
                  </a:moveTo>
                  <a:cubicBezTo>
                    <a:pt x="0" y="134"/>
                    <a:pt x="0" y="132"/>
                    <a:pt x="1" y="128"/>
                  </a:cubicBezTo>
                  <a:cubicBezTo>
                    <a:pt x="1" y="123"/>
                    <a:pt x="2" y="117"/>
                    <a:pt x="2" y="109"/>
                  </a:cubicBezTo>
                  <a:cubicBezTo>
                    <a:pt x="3" y="102"/>
                    <a:pt x="4" y="93"/>
                    <a:pt x="7" y="83"/>
                  </a:cubicBezTo>
                  <a:cubicBezTo>
                    <a:pt x="9" y="73"/>
                    <a:pt x="12" y="62"/>
                    <a:pt x="16" y="52"/>
                  </a:cubicBezTo>
                  <a:cubicBezTo>
                    <a:pt x="21" y="41"/>
                    <a:pt x="26" y="31"/>
                    <a:pt x="32" y="23"/>
                  </a:cubicBezTo>
                  <a:cubicBezTo>
                    <a:pt x="38" y="15"/>
                    <a:pt x="46" y="10"/>
                    <a:pt x="52" y="6"/>
                  </a:cubicBezTo>
                  <a:cubicBezTo>
                    <a:pt x="59" y="3"/>
                    <a:pt x="65" y="2"/>
                    <a:pt x="70" y="1"/>
                  </a:cubicBezTo>
                  <a:cubicBezTo>
                    <a:pt x="74" y="1"/>
                    <a:pt x="76" y="0"/>
                    <a:pt x="76" y="0"/>
                  </a:cubicBezTo>
                  <a:cubicBezTo>
                    <a:pt x="76" y="0"/>
                    <a:pt x="74" y="0"/>
                    <a:pt x="69" y="0"/>
                  </a:cubicBezTo>
                  <a:cubicBezTo>
                    <a:pt x="65" y="0"/>
                    <a:pt x="59" y="1"/>
                    <a:pt x="52" y="5"/>
                  </a:cubicBezTo>
                  <a:cubicBezTo>
                    <a:pt x="44" y="8"/>
                    <a:pt x="37" y="14"/>
                    <a:pt x="30" y="22"/>
                  </a:cubicBezTo>
                  <a:cubicBezTo>
                    <a:pt x="24" y="30"/>
                    <a:pt x="18" y="40"/>
                    <a:pt x="14" y="50"/>
                  </a:cubicBezTo>
                  <a:cubicBezTo>
                    <a:pt x="9" y="62"/>
                    <a:pt x="6" y="72"/>
                    <a:pt x="4" y="82"/>
                  </a:cubicBezTo>
                  <a:cubicBezTo>
                    <a:pt x="2" y="92"/>
                    <a:pt x="1" y="102"/>
                    <a:pt x="1" y="109"/>
                  </a:cubicBezTo>
                  <a:cubicBezTo>
                    <a:pt x="0" y="117"/>
                    <a:pt x="0" y="123"/>
                    <a:pt x="0" y="128"/>
                  </a:cubicBezTo>
                  <a:cubicBezTo>
                    <a:pt x="0" y="132"/>
                    <a:pt x="0" y="134"/>
                    <a:pt x="0" y="13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任意多边形 162">
              <a:extLst>
                <a:ext uri="{FF2B5EF4-FFF2-40B4-BE49-F238E27FC236}">
                  <a16:creationId xmlns:a16="http://schemas.microsoft.com/office/drawing/2014/main" xmlns="" id="{7F7C3356-1E94-44FD-B96E-63DE60DCE20F}"/>
                </a:ext>
              </a:extLst>
            </p:cNvPr>
            <p:cNvSpPr/>
            <p:nvPr/>
          </p:nvSpPr>
          <p:spPr bwMode="auto">
            <a:xfrm>
              <a:off x="3463926" y="4683125"/>
              <a:ext cx="84138" cy="696913"/>
            </a:xfrm>
            <a:custGeom>
              <a:avLst/>
              <a:gdLst>
                <a:gd name="T0" fmla="*/ 2 w 36"/>
                <a:gd name="T1" fmla="*/ 299 h 299"/>
                <a:gd name="T2" fmla="*/ 2 w 36"/>
                <a:gd name="T3" fmla="*/ 296 h 299"/>
                <a:gd name="T4" fmla="*/ 2 w 36"/>
                <a:gd name="T5" fmla="*/ 287 h 299"/>
                <a:gd name="T6" fmla="*/ 3 w 36"/>
                <a:gd name="T7" fmla="*/ 255 h 299"/>
                <a:gd name="T8" fmla="*/ 10 w 36"/>
                <a:gd name="T9" fmla="*/ 157 h 299"/>
                <a:gd name="T10" fmla="*/ 26 w 36"/>
                <a:gd name="T11" fmla="*/ 43 h 299"/>
                <a:gd name="T12" fmla="*/ 30 w 36"/>
                <a:gd name="T13" fmla="*/ 25 h 299"/>
                <a:gd name="T14" fmla="*/ 33 w 36"/>
                <a:gd name="T15" fmla="*/ 11 h 299"/>
                <a:gd name="T16" fmla="*/ 35 w 36"/>
                <a:gd name="T17" fmla="*/ 3 h 299"/>
                <a:gd name="T18" fmla="*/ 36 w 36"/>
                <a:gd name="T19" fmla="*/ 0 h 299"/>
                <a:gd name="T20" fmla="*/ 35 w 36"/>
                <a:gd name="T21" fmla="*/ 3 h 299"/>
                <a:gd name="T22" fmla="*/ 32 w 36"/>
                <a:gd name="T23" fmla="*/ 11 h 299"/>
                <a:gd name="T24" fmla="*/ 29 w 36"/>
                <a:gd name="T25" fmla="*/ 25 h 299"/>
                <a:gd name="T26" fmla="*/ 24 w 36"/>
                <a:gd name="T27" fmla="*/ 43 h 299"/>
                <a:gd name="T28" fmla="*/ 7 w 36"/>
                <a:gd name="T29" fmla="*/ 148 h 299"/>
                <a:gd name="T30" fmla="*/ 1 w 36"/>
                <a:gd name="T31" fmla="*/ 255 h 299"/>
                <a:gd name="T32" fmla="*/ 1 w 36"/>
                <a:gd name="T33" fmla="*/ 287 h 299"/>
                <a:gd name="T34" fmla="*/ 2 w 36"/>
                <a:gd name="T35" fmla="*/ 296 h 299"/>
                <a:gd name="T36" fmla="*/ 2 w 36"/>
                <a:gd name="T3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299">
                  <a:moveTo>
                    <a:pt x="2" y="299"/>
                  </a:moveTo>
                  <a:cubicBezTo>
                    <a:pt x="2" y="299"/>
                    <a:pt x="2" y="298"/>
                    <a:pt x="2" y="296"/>
                  </a:cubicBezTo>
                  <a:cubicBezTo>
                    <a:pt x="2" y="294"/>
                    <a:pt x="2" y="291"/>
                    <a:pt x="2" y="287"/>
                  </a:cubicBezTo>
                  <a:cubicBezTo>
                    <a:pt x="2" y="280"/>
                    <a:pt x="2" y="269"/>
                    <a:pt x="3" y="255"/>
                  </a:cubicBezTo>
                  <a:cubicBezTo>
                    <a:pt x="3" y="228"/>
                    <a:pt x="6" y="198"/>
                    <a:pt x="10" y="157"/>
                  </a:cubicBezTo>
                  <a:cubicBezTo>
                    <a:pt x="14" y="118"/>
                    <a:pt x="20" y="72"/>
                    <a:pt x="26" y="43"/>
                  </a:cubicBezTo>
                  <a:cubicBezTo>
                    <a:pt x="28" y="36"/>
                    <a:pt x="29" y="30"/>
                    <a:pt x="30" y="25"/>
                  </a:cubicBezTo>
                  <a:cubicBezTo>
                    <a:pt x="31" y="20"/>
                    <a:pt x="32" y="15"/>
                    <a:pt x="33" y="11"/>
                  </a:cubicBezTo>
                  <a:cubicBezTo>
                    <a:pt x="34" y="8"/>
                    <a:pt x="35" y="5"/>
                    <a:pt x="35" y="3"/>
                  </a:cubicBezTo>
                  <a:cubicBezTo>
                    <a:pt x="36" y="1"/>
                    <a:pt x="36" y="0"/>
                    <a:pt x="36" y="0"/>
                  </a:cubicBezTo>
                  <a:cubicBezTo>
                    <a:pt x="36" y="0"/>
                    <a:pt x="35" y="1"/>
                    <a:pt x="35" y="3"/>
                  </a:cubicBezTo>
                  <a:cubicBezTo>
                    <a:pt x="34" y="5"/>
                    <a:pt x="33" y="8"/>
                    <a:pt x="32" y="11"/>
                  </a:cubicBezTo>
                  <a:cubicBezTo>
                    <a:pt x="31" y="15"/>
                    <a:pt x="30" y="19"/>
                    <a:pt x="29" y="25"/>
                  </a:cubicBezTo>
                  <a:cubicBezTo>
                    <a:pt x="27" y="30"/>
                    <a:pt x="26" y="36"/>
                    <a:pt x="24" y="43"/>
                  </a:cubicBezTo>
                  <a:cubicBezTo>
                    <a:pt x="18" y="69"/>
                    <a:pt x="12" y="107"/>
                    <a:pt x="7" y="148"/>
                  </a:cubicBezTo>
                  <a:cubicBezTo>
                    <a:pt x="3" y="190"/>
                    <a:pt x="1" y="228"/>
                    <a:pt x="1" y="255"/>
                  </a:cubicBezTo>
                  <a:cubicBezTo>
                    <a:pt x="0" y="269"/>
                    <a:pt x="1" y="280"/>
                    <a:pt x="1" y="287"/>
                  </a:cubicBezTo>
                  <a:cubicBezTo>
                    <a:pt x="1" y="291"/>
                    <a:pt x="2" y="294"/>
                    <a:pt x="2" y="296"/>
                  </a:cubicBezTo>
                  <a:cubicBezTo>
                    <a:pt x="2" y="298"/>
                    <a:pt x="2" y="299"/>
                    <a:pt x="2" y="299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任意多边形 163">
              <a:extLst>
                <a:ext uri="{FF2B5EF4-FFF2-40B4-BE49-F238E27FC236}">
                  <a16:creationId xmlns:a16="http://schemas.microsoft.com/office/drawing/2014/main" xmlns="" id="{78A08FC4-F5A5-4F2D-AA6D-7121AE5460BF}"/>
                </a:ext>
              </a:extLst>
            </p:cNvPr>
            <p:cNvSpPr/>
            <p:nvPr/>
          </p:nvSpPr>
          <p:spPr bwMode="auto">
            <a:xfrm>
              <a:off x="3240089" y="4733925"/>
              <a:ext cx="228600" cy="476250"/>
            </a:xfrm>
            <a:custGeom>
              <a:avLst/>
              <a:gdLst>
                <a:gd name="T0" fmla="*/ 98 w 98"/>
                <a:gd name="T1" fmla="*/ 204 h 204"/>
                <a:gd name="T2" fmla="*/ 98 w 98"/>
                <a:gd name="T3" fmla="*/ 195 h 204"/>
                <a:gd name="T4" fmla="*/ 95 w 98"/>
                <a:gd name="T5" fmla="*/ 170 h 204"/>
                <a:gd name="T6" fmla="*/ 87 w 98"/>
                <a:gd name="T7" fmla="*/ 134 h 204"/>
                <a:gd name="T8" fmla="*/ 72 w 98"/>
                <a:gd name="T9" fmla="*/ 91 h 204"/>
                <a:gd name="T10" fmla="*/ 27 w 98"/>
                <a:gd name="T11" fmla="*/ 21 h 204"/>
                <a:gd name="T12" fmla="*/ 17 w 98"/>
                <a:gd name="T13" fmla="*/ 12 h 204"/>
                <a:gd name="T14" fmla="*/ 12 w 98"/>
                <a:gd name="T15" fmla="*/ 8 h 204"/>
                <a:gd name="T16" fmla="*/ 8 w 98"/>
                <a:gd name="T17" fmla="*/ 5 h 204"/>
                <a:gd name="T18" fmla="*/ 1 w 98"/>
                <a:gd name="T19" fmla="*/ 0 h 204"/>
                <a:gd name="T20" fmla="*/ 26 w 98"/>
                <a:gd name="T21" fmla="*/ 23 h 204"/>
                <a:gd name="T22" fmla="*/ 70 w 98"/>
                <a:gd name="T23" fmla="*/ 92 h 204"/>
                <a:gd name="T24" fmla="*/ 85 w 98"/>
                <a:gd name="T25" fmla="*/ 135 h 204"/>
                <a:gd name="T26" fmla="*/ 93 w 98"/>
                <a:gd name="T27" fmla="*/ 171 h 204"/>
                <a:gd name="T28" fmla="*/ 97 w 98"/>
                <a:gd name="T29" fmla="*/ 195 h 204"/>
                <a:gd name="T30" fmla="*/ 98 w 98"/>
                <a:gd name="T31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04">
                  <a:moveTo>
                    <a:pt x="98" y="204"/>
                  </a:moveTo>
                  <a:cubicBezTo>
                    <a:pt x="98" y="204"/>
                    <a:pt x="98" y="201"/>
                    <a:pt x="98" y="195"/>
                  </a:cubicBezTo>
                  <a:cubicBezTo>
                    <a:pt x="98" y="189"/>
                    <a:pt x="97" y="181"/>
                    <a:pt x="95" y="170"/>
                  </a:cubicBezTo>
                  <a:cubicBezTo>
                    <a:pt x="94" y="160"/>
                    <a:pt x="91" y="147"/>
                    <a:pt x="87" y="134"/>
                  </a:cubicBezTo>
                  <a:cubicBezTo>
                    <a:pt x="86" y="128"/>
                    <a:pt x="82" y="113"/>
                    <a:pt x="72" y="91"/>
                  </a:cubicBezTo>
                  <a:cubicBezTo>
                    <a:pt x="59" y="61"/>
                    <a:pt x="42" y="37"/>
                    <a:pt x="27" y="21"/>
                  </a:cubicBezTo>
                  <a:cubicBezTo>
                    <a:pt x="24" y="17"/>
                    <a:pt x="20" y="14"/>
                    <a:pt x="17" y="12"/>
                  </a:cubicBezTo>
                  <a:cubicBezTo>
                    <a:pt x="15" y="10"/>
                    <a:pt x="14" y="9"/>
                    <a:pt x="12" y="8"/>
                  </a:cubicBezTo>
                  <a:cubicBezTo>
                    <a:pt x="11" y="7"/>
                    <a:pt x="10" y="6"/>
                    <a:pt x="8" y="5"/>
                  </a:cubicBezTo>
                  <a:cubicBezTo>
                    <a:pt x="3" y="2"/>
                    <a:pt x="1" y="0"/>
                    <a:pt x="1" y="0"/>
                  </a:cubicBezTo>
                  <a:cubicBezTo>
                    <a:pt x="0" y="1"/>
                    <a:pt x="12" y="7"/>
                    <a:pt x="26" y="23"/>
                  </a:cubicBezTo>
                  <a:cubicBezTo>
                    <a:pt x="40" y="38"/>
                    <a:pt x="57" y="62"/>
                    <a:pt x="70" y="92"/>
                  </a:cubicBezTo>
                  <a:cubicBezTo>
                    <a:pt x="76" y="108"/>
                    <a:pt x="81" y="122"/>
                    <a:pt x="85" y="135"/>
                  </a:cubicBezTo>
                  <a:cubicBezTo>
                    <a:pt x="89" y="148"/>
                    <a:pt x="91" y="160"/>
                    <a:pt x="93" y="171"/>
                  </a:cubicBezTo>
                  <a:cubicBezTo>
                    <a:pt x="95" y="181"/>
                    <a:pt x="96" y="189"/>
                    <a:pt x="97" y="195"/>
                  </a:cubicBezTo>
                  <a:cubicBezTo>
                    <a:pt x="98" y="201"/>
                    <a:pt x="98" y="204"/>
                    <a:pt x="98" y="20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任意多边形 164">
              <a:extLst>
                <a:ext uri="{FF2B5EF4-FFF2-40B4-BE49-F238E27FC236}">
                  <a16:creationId xmlns:a16="http://schemas.microsoft.com/office/drawing/2014/main" xmlns="" id="{E6BCC069-9340-4F47-AD2C-78B5E5374C1E}"/>
                </a:ext>
              </a:extLst>
            </p:cNvPr>
            <p:cNvSpPr/>
            <p:nvPr/>
          </p:nvSpPr>
          <p:spPr bwMode="auto">
            <a:xfrm>
              <a:off x="3305176" y="5511800"/>
              <a:ext cx="333375" cy="233363"/>
            </a:xfrm>
            <a:custGeom>
              <a:avLst/>
              <a:gdLst>
                <a:gd name="T0" fmla="*/ 0 w 210"/>
                <a:gd name="T1" fmla="*/ 0 h 147"/>
                <a:gd name="T2" fmla="*/ 10 w 210"/>
                <a:gd name="T3" fmla="*/ 147 h 147"/>
                <a:gd name="T4" fmla="*/ 200 w 210"/>
                <a:gd name="T5" fmla="*/ 147 h 147"/>
                <a:gd name="T6" fmla="*/ 210 w 210"/>
                <a:gd name="T7" fmla="*/ 0 h 147"/>
                <a:gd name="T8" fmla="*/ 0 w 21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47">
                  <a:moveTo>
                    <a:pt x="0" y="0"/>
                  </a:moveTo>
                  <a:lnTo>
                    <a:pt x="10" y="147"/>
                  </a:lnTo>
                  <a:lnTo>
                    <a:pt x="200" y="147"/>
                  </a:lnTo>
                  <a:lnTo>
                    <a:pt x="2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矩形 165">
              <a:extLst>
                <a:ext uri="{FF2B5EF4-FFF2-40B4-BE49-F238E27FC236}">
                  <a16:creationId xmlns:a16="http://schemas.microsoft.com/office/drawing/2014/main" xmlns="" id="{E35E0F32-1BF5-4B76-A0A3-2EDBCFE649EE}"/>
                </a:ext>
              </a:extLst>
            </p:cNvPr>
            <p:cNvSpPr/>
            <p:nvPr/>
          </p:nvSpPr>
          <p:spPr bwMode="auto">
            <a:xfrm>
              <a:off x="3275014" y="5419725"/>
              <a:ext cx="398463" cy="920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任意多边形 166">
              <a:extLst>
                <a:ext uri="{FF2B5EF4-FFF2-40B4-BE49-F238E27FC236}">
                  <a16:creationId xmlns:a16="http://schemas.microsoft.com/office/drawing/2014/main" xmlns="" id="{AAAD6DB9-49B7-431E-8BAD-E86F7B050486}"/>
                </a:ext>
              </a:extLst>
            </p:cNvPr>
            <p:cNvSpPr/>
            <p:nvPr/>
          </p:nvSpPr>
          <p:spPr bwMode="auto">
            <a:xfrm>
              <a:off x="3275014" y="5735638"/>
              <a:ext cx="393700" cy="25400"/>
            </a:xfrm>
            <a:custGeom>
              <a:avLst/>
              <a:gdLst>
                <a:gd name="T0" fmla="*/ 0 w 248"/>
                <a:gd name="T1" fmla="*/ 0 h 16"/>
                <a:gd name="T2" fmla="*/ 0 w 248"/>
                <a:gd name="T3" fmla="*/ 16 h 16"/>
                <a:gd name="T4" fmla="*/ 12 w 248"/>
                <a:gd name="T5" fmla="*/ 16 h 16"/>
                <a:gd name="T6" fmla="*/ 248 w 248"/>
                <a:gd name="T7" fmla="*/ 16 h 16"/>
                <a:gd name="T8" fmla="*/ 248 w 248"/>
                <a:gd name="T9" fmla="*/ 0 h 16"/>
                <a:gd name="T10" fmla="*/ 0 w 24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6">
                  <a:moveTo>
                    <a:pt x="0" y="0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248" y="16"/>
                  </a:lnTo>
                  <a:lnTo>
                    <a:pt x="2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任意多边形 167">
              <a:extLst>
                <a:ext uri="{FF2B5EF4-FFF2-40B4-BE49-F238E27FC236}">
                  <a16:creationId xmlns:a16="http://schemas.microsoft.com/office/drawing/2014/main" xmlns="" id="{199D13EA-99DA-42AA-8549-9EAE96A955E5}"/>
                </a:ext>
              </a:extLst>
            </p:cNvPr>
            <p:cNvSpPr/>
            <p:nvPr/>
          </p:nvSpPr>
          <p:spPr bwMode="auto">
            <a:xfrm>
              <a:off x="3294064" y="5761038"/>
              <a:ext cx="358775" cy="46038"/>
            </a:xfrm>
            <a:custGeom>
              <a:avLst/>
              <a:gdLst>
                <a:gd name="T0" fmla="*/ 11 w 226"/>
                <a:gd name="T1" fmla="*/ 29 h 29"/>
                <a:gd name="T2" fmla="*/ 0 w 226"/>
                <a:gd name="T3" fmla="*/ 0 h 29"/>
                <a:gd name="T4" fmla="*/ 226 w 226"/>
                <a:gd name="T5" fmla="*/ 0 h 29"/>
                <a:gd name="T6" fmla="*/ 213 w 226"/>
                <a:gd name="T7" fmla="*/ 29 h 29"/>
                <a:gd name="T8" fmla="*/ 11 w 22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9">
                  <a:moveTo>
                    <a:pt x="11" y="29"/>
                  </a:moveTo>
                  <a:lnTo>
                    <a:pt x="0" y="0"/>
                  </a:lnTo>
                  <a:lnTo>
                    <a:pt x="226" y="0"/>
                  </a:lnTo>
                  <a:lnTo>
                    <a:pt x="213" y="29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任意多边形 168">
              <a:extLst>
                <a:ext uri="{FF2B5EF4-FFF2-40B4-BE49-F238E27FC236}">
                  <a16:creationId xmlns:a16="http://schemas.microsoft.com/office/drawing/2014/main" xmlns="" id="{823660B8-2119-4BFE-868A-490A29CA8B02}"/>
                </a:ext>
              </a:extLst>
            </p:cNvPr>
            <p:cNvSpPr/>
            <p:nvPr/>
          </p:nvSpPr>
          <p:spPr bwMode="auto">
            <a:xfrm>
              <a:off x="3309939" y="5554663"/>
              <a:ext cx="323850" cy="66675"/>
            </a:xfrm>
            <a:custGeom>
              <a:avLst/>
              <a:gdLst>
                <a:gd name="T0" fmla="*/ 139 w 139"/>
                <a:gd name="T1" fmla="*/ 14 h 28"/>
                <a:gd name="T2" fmla="*/ 138 w 139"/>
                <a:gd name="T3" fmla="*/ 15 h 28"/>
                <a:gd name="T4" fmla="*/ 136 w 139"/>
                <a:gd name="T5" fmla="*/ 17 h 28"/>
                <a:gd name="T6" fmla="*/ 129 w 139"/>
                <a:gd name="T7" fmla="*/ 27 h 28"/>
                <a:gd name="T8" fmla="*/ 128 w 139"/>
                <a:gd name="T9" fmla="*/ 27 h 28"/>
                <a:gd name="T10" fmla="*/ 128 w 139"/>
                <a:gd name="T11" fmla="*/ 27 h 28"/>
                <a:gd name="T12" fmla="*/ 109 w 139"/>
                <a:gd name="T13" fmla="*/ 1 h 28"/>
                <a:gd name="T14" fmla="*/ 111 w 139"/>
                <a:gd name="T15" fmla="*/ 1 h 28"/>
                <a:gd name="T16" fmla="*/ 92 w 139"/>
                <a:gd name="T17" fmla="*/ 27 h 28"/>
                <a:gd name="T18" fmla="*/ 92 w 139"/>
                <a:gd name="T19" fmla="*/ 28 h 28"/>
                <a:gd name="T20" fmla="*/ 91 w 139"/>
                <a:gd name="T21" fmla="*/ 27 h 28"/>
                <a:gd name="T22" fmla="*/ 70 w 139"/>
                <a:gd name="T23" fmla="*/ 1 h 28"/>
                <a:gd name="T24" fmla="*/ 71 w 139"/>
                <a:gd name="T25" fmla="*/ 1 h 28"/>
                <a:gd name="T26" fmla="*/ 70 w 139"/>
                <a:gd name="T27" fmla="*/ 3 h 28"/>
                <a:gd name="T28" fmla="*/ 51 w 139"/>
                <a:gd name="T29" fmla="*/ 27 h 28"/>
                <a:gd name="T30" fmla="*/ 50 w 139"/>
                <a:gd name="T31" fmla="*/ 28 h 28"/>
                <a:gd name="T32" fmla="*/ 49 w 139"/>
                <a:gd name="T33" fmla="*/ 27 h 28"/>
                <a:gd name="T34" fmla="*/ 31 w 139"/>
                <a:gd name="T35" fmla="*/ 1 h 28"/>
                <a:gd name="T36" fmla="*/ 32 w 139"/>
                <a:gd name="T37" fmla="*/ 1 h 28"/>
                <a:gd name="T38" fmla="*/ 10 w 139"/>
                <a:gd name="T39" fmla="*/ 27 h 28"/>
                <a:gd name="T40" fmla="*/ 9 w 139"/>
                <a:gd name="T41" fmla="*/ 27 h 28"/>
                <a:gd name="T42" fmla="*/ 9 w 139"/>
                <a:gd name="T43" fmla="*/ 27 h 28"/>
                <a:gd name="T44" fmla="*/ 2 w 139"/>
                <a:gd name="T45" fmla="*/ 15 h 28"/>
                <a:gd name="T46" fmla="*/ 0 w 139"/>
                <a:gd name="T47" fmla="*/ 12 h 28"/>
                <a:gd name="T48" fmla="*/ 0 w 139"/>
                <a:gd name="T49" fmla="*/ 11 h 28"/>
                <a:gd name="T50" fmla="*/ 1 w 139"/>
                <a:gd name="T51" fmla="*/ 12 h 28"/>
                <a:gd name="T52" fmla="*/ 3 w 139"/>
                <a:gd name="T53" fmla="*/ 15 h 28"/>
                <a:gd name="T54" fmla="*/ 10 w 139"/>
                <a:gd name="T55" fmla="*/ 26 h 28"/>
                <a:gd name="T56" fmla="*/ 9 w 139"/>
                <a:gd name="T57" fmla="*/ 26 h 28"/>
                <a:gd name="T58" fmla="*/ 31 w 139"/>
                <a:gd name="T59" fmla="*/ 1 h 28"/>
                <a:gd name="T60" fmla="*/ 32 w 139"/>
                <a:gd name="T61" fmla="*/ 0 h 28"/>
                <a:gd name="T62" fmla="*/ 32 w 139"/>
                <a:gd name="T63" fmla="*/ 1 h 28"/>
                <a:gd name="T64" fmla="*/ 51 w 139"/>
                <a:gd name="T65" fmla="*/ 26 h 28"/>
                <a:gd name="T66" fmla="*/ 49 w 139"/>
                <a:gd name="T67" fmla="*/ 26 h 28"/>
                <a:gd name="T68" fmla="*/ 69 w 139"/>
                <a:gd name="T69" fmla="*/ 2 h 28"/>
                <a:gd name="T70" fmla="*/ 70 w 139"/>
                <a:gd name="T71" fmla="*/ 0 h 28"/>
                <a:gd name="T72" fmla="*/ 70 w 139"/>
                <a:gd name="T73" fmla="*/ 0 h 28"/>
                <a:gd name="T74" fmla="*/ 71 w 139"/>
                <a:gd name="T75" fmla="*/ 0 h 28"/>
                <a:gd name="T76" fmla="*/ 92 w 139"/>
                <a:gd name="T77" fmla="*/ 26 h 28"/>
                <a:gd name="T78" fmla="*/ 91 w 139"/>
                <a:gd name="T79" fmla="*/ 26 h 28"/>
                <a:gd name="T80" fmla="*/ 109 w 139"/>
                <a:gd name="T81" fmla="*/ 1 h 28"/>
                <a:gd name="T82" fmla="*/ 110 w 139"/>
                <a:gd name="T83" fmla="*/ 0 h 28"/>
                <a:gd name="T84" fmla="*/ 111 w 139"/>
                <a:gd name="T85" fmla="*/ 1 h 28"/>
                <a:gd name="T86" fmla="*/ 129 w 139"/>
                <a:gd name="T87" fmla="*/ 26 h 28"/>
                <a:gd name="T88" fmla="*/ 128 w 139"/>
                <a:gd name="T89" fmla="*/ 26 h 28"/>
                <a:gd name="T90" fmla="*/ 136 w 139"/>
                <a:gd name="T91" fmla="*/ 17 h 28"/>
                <a:gd name="T92" fmla="*/ 138 w 139"/>
                <a:gd name="T93" fmla="*/ 15 h 28"/>
                <a:gd name="T94" fmla="*/ 139 w 139"/>
                <a:gd name="T9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9" h="28">
                  <a:moveTo>
                    <a:pt x="139" y="14"/>
                  </a:moveTo>
                  <a:cubicBezTo>
                    <a:pt x="139" y="14"/>
                    <a:pt x="138" y="14"/>
                    <a:pt x="138" y="15"/>
                  </a:cubicBezTo>
                  <a:cubicBezTo>
                    <a:pt x="137" y="15"/>
                    <a:pt x="137" y="16"/>
                    <a:pt x="136" y="17"/>
                  </a:cubicBezTo>
                  <a:cubicBezTo>
                    <a:pt x="134" y="20"/>
                    <a:pt x="132" y="23"/>
                    <a:pt x="129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3" y="20"/>
                    <a:pt x="117" y="12"/>
                    <a:pt x="109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5" y="9"/>
                    <a:pt x="99" y="18"/>
                    <a:pt x="92" y="27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5" y="19"/>
                    <a:pt x="77" y="10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2"/>
                    <a:pt x="70" y="2"/>
                    <a:pt x="70" y="3"/>
                  </a:cubicBezTo>
                  <a:cubicBezTo>
                    <a:pt x="63" y="11"/>
                    <a:pt x="57" y="19"/>
                    <a:pt x="51" y="27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3" y="18"/>
                    <a:pt x="37" y="9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3" y="12"/>
                    <a:pt x="16" y="20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6" y="22"/>
                    <a:pt x="4" y="18"/>
                    <a:pt x="2" y="15"/>
                  </a:cubicBezTo>
                  <a:cubicBezTo>
                    <a:pt x="1" y="14"/>
                    <a:pt x="1" y="13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3"/>
                    <a:pt x="2" y="14"/>
                    <a:pt x="3" y="15"/>
                  </a:cubicBezTo>
                  <a:cubicBezTo>
                    <a:pt x="4" y="18"/>
                    <a:pt x="7" y="21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5" y="20"/>
                    <a:pt x="22" y="11"/>
                    <a:pt x="31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8" y="8"/>
                    <a:pt x="44" y="17"/>
                    <a:pt x="51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5" y="18"/>
                    <a:pt x="62" y="10"/>
                    <a:pt x="69" y="2"/>
                  </a:cubicBezTo>
                  <a:cubicBezTo>
                    <a:pt x="69" y="1"/>
                    <a:pt x="69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8" y="9"/>
                    <a:pt x="86" y="18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8" y="17"/>
                    <a:pt x="104" y="8"/>
                    <a:pt x="109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8" y="11"/>
                    <a:pt x="124" y="20"/>
                    <a:pt x="12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1" y="22"/>
                    <a:pt x="134" y="19"/>
                    <a:pt x="136" y="17"/>
                  </a:cubicBezTo>
                  <a:cubicBezTo>
                    <a:pt x="137" y="16"/>
                    <a:pt x="137" y="15"/>
                    <a:pt x="138" y="15"/>
                  </a:cubicBezTo>
                  <a:cubicBezTo>
                    <a:pt x="138" y="14"/>
                    <a:pt x="139" y="14"/>
                    <a:pt x="139" y="1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椭圆 169">
              <a:extLst>
                <a:ext uri="{FF2B5EF4-FFF2-40B4-BE49-F238E27FC236}">
                  <a16:creationId xmlns:a16="http://schemas.microsoft.com/office/drawing/2014/main" xmlns="" id="{B71273AA-7115-46BE-A894-0F61D8A65348}"/>
                </a:ext>
              </a:extLst>
            </p:cNvPr>
            <p:cNvSpPr/>
            <p:nvPr/>
          </p:nvSpPr>
          <p:spPr bwMode="auto">
            <a:xfrm>
              <a:off x="3306764" y="5508625"/>
              <a:ext cx="336550" cy="3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椭圆 170">
              <a:extLst>
                <a:ext uri="{FF2B5EF4-FFF2-40B4-BE49-F238E27FC236}">
                  <a16:creationId xmlns:a16="http://schemas.microsoft.com/office/drawing/2014/main" xmlns="" id="{C5BCA586-B69F-41CF-A88B-F009172308CC}"/>
                </a:ext>
              </a:extLst>
            </p:cNvPr>
            <p:cNvSpPr/>
            <p:nvPr/>
          </p:nvSpPr>
          <p:spPr bwMode="auto">
            <a:xfrm>
              <a:off x="3294064" y="5762625"/>
              <a:ext cx="363538" cy="3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矩形 171">
              <a:extLst>
                <a:ext uri="{FF2B5EF4-FFF2-40B4-BE49-F238E27FC236}">
                  <a16:creationId xmlns:a16="http://schemas.microsoft.com/office/drawing/2014/main" xmlns="" id="{4831D97A-3FF9-4025-B317-F50F79252001}"/>
                </a:ext>
              </a:extLst>
            </p:cNvPr>
            <p:cNvSpPr/>
            <p:nvPr/>
          </p:nvSpPr>
          <p:spPr bwMode="auto">
            <a:xfrm>
              <a:off x="2854326" y="2266950"/>
              <a:ext cx="1990725" cy="754063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椭圆 172">
              <a:extLst>
                <a:ext uri="{FF2B5EF4-FFF2-40B4-BE49-F238E27FC236}">
                  <a16:creationId xmlns:a16="http://schemas.microsoft.com/office/drawing/2014/main" xmlns="" id="{87571DD5-7E67-477C-8430-FD87A2CDBDFF}"/>
                </a:ext>
              </a:extLst>
            </p:cNvPr>
            <p:cNvSpPr/>
            <p:nvPr/>
          </p:nvSpPr>
          <p:spPr bwMode="auto">
            <a:xfrm>
              <a:off x="3167064" y="2443163"/>
              <a:ext cx="1509713" cy="4763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椭圆 173">
              <a:extLst>
                <a:ext uri="{FF2B5EF4-FFF2-40B4-BE49-F238E27FC236}">
                  <a16:creationId xmlns:a16="http://schemas.microsoft.com/office/drawing/2014/main" xmlns="" id="{9511383E-817B-44B4-A227-618440E03613}"/>
                </a:ext>
              </a:extLst>
            </p:cNvPr>
            <p:cNvSpPr/>
            <p:nvPr/>
          </p:nvSpPr>
          <p:spPr bwMode="auto">
            <a:xfrm>
              <a:off x="3167064" y="2530475"/>
              <a:ext cx="1509713" cy="4763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椭圆 174">
              <a:extLst>
                <a:ext uri="{FF2B5EF4-FFF2-40B4-BE49-F238E27FC236}">
                  <a16:creationId xmlns:a16="http://schemas.microsoft.com/office/drawing/2014/main" xmlns="" id="{1B8979AD-3984-48C5-B39A-B02F37170F78}"/>
                </a:ext>
              </a:extLst>
            </p:cNvPr>
            <p:cNvSpPr/>
            <p:nvPr/>
          </p:nvSpPr>
          <p:spPr bwMode="auto">
            <a:xfrm>
              <a:off x="3167064" y="2619375"/>
              <a:ext cx="1509713" cy="7938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8" name="椭圆 175">
              <a:extLst>
                <a:ext uri="{FF2B5EF4-FFF2-40B4-BE49-F238E27FC236}">
                  <a16:creationId xmlns:a16="http://schemas.microsoft.com/office/drawing/2014/main" xmlns="" id="{C91FAF90-6104-4830-A6D3-4FD5C73CCF25}"/>
                </a:ext>
              </a:extLst>
            </p:cNvPr>
            <p:cNvSpPr/>
            <p:nvPr/>
          </p:nvSpPr>
          <p:spPr bwMode="auto">
            <a:xfrm>
              <a:off x="3167064" y="2711450"/>
              <a:ext cx="1509713" cy="4763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" name="椭圆 176">
              <a:extLst>
                <a:ext uri="{FF2B5EF4-FFF2-40B4-BE49-F238E27FC236}">
                  <a16:creationId xmlns:a16="http://schemas.microsoft.com/office/drawing/2014/main" xmlns="" id="{E3946595-B2B7-4C0F-8A1E-5E0AFB108CF0}"/>
                </a:ext>
              </a:extLst>
            </p:cNvPr>
            <p:cNvSpPr/>
            <p:nvPr/>
          </p:nvSpPr>
          <p:spPr bwMode="auto">
            <a:xfrm>
              <a:off x="3167064" y="2798763"/>
              <a:ext cx="1509713" cy="4763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任意多边形 177">
              <a:extLst>
                <a:ext uri="{FF2B5EF4-FFF2-40B4-BE49-F238E27FC236}">
                  <a16:creationId xmlns:a16="http://schemas.microsoft.com/office/drawing/2014/main" xmlns="" id="{2BF27869-6403-483D-BB6B-62C734025782}"/>
                </a:ext>
              </a:extLst>
            </p:cNvPr>
            <p:cNvSpPr/>
            <p:nvPr/>
          </p:nvSpPr>
          <p:spPr bwMode="auto">
            <a:xfrm>
              <a:off x="3154364" y="2519363"/>
              <a:ext cx="1389063" cy="298450"/>
            </a:xfrm>
            <a:custGeom>
              <a:avLst/>
              <a:gdLst>
                <a:gd name="T0" fmla="*/ 595 w 596"/>
                <a:gd name="T1" fmla="*/ 78 h 128"/>
                <a:gd name="T2" fmla="*/ 566 w 596"/>
                <a:gd name="T3" fmla="*/ 77 h 128"/>
                <a:gd name="T4" fmla="*/ 546 w 596"/>
                <a:gd name="T5" fmla="*/ 44 h 128"/>
                <a:gd name="T6" fmla="*/ 523 w 596"/>
                <a:gd name="T7" fmla="*/ 17 h 128"/>
                <a:gd name="T8" fmla="*/ 483 w 596"/>
                <a:gd name="T9" fmla="*/ 30 h 128"/>
                <a:gd name="T10" fmla="*/ 429 w 596"/>
                <a:gd name="T11" fmla="*/ 68 h 128"/>
                <a:gd name="T12" fmla="*/ 399 w 596"/>
                <a:gd name="T13" fmla="*/ 49 h 128"/>
                <a:gd name="T14" fmla="*/ 365 w 596"/>
                <a:gd name="T15" fmla="*/ 4 h 128"/>
                <a:gd name="T16" fmla="*/ 335 w 596"/>
                <a:gd name="T17" fmla="*/ 25 h 128"/>
                <a:gd name="T18" fmla="*/ 323 w 596"/>
                <a:gd name="T19" fmla="*/ 66 h 128"/>
                <a:gd name="T20" fmla="*/ 311 w 596"/>
                <a:gd name="T21" fmla="*/ 84 h 128"/>
                <a:gd name="T22" fmla="*/ 269 w 596"/>
                <a:gd name="T23" fmla="*/ 94 h 128"/>
                <a:gd name="T24" fmla="*/ 234 w 596"/>
                <a:gd name="T25" fmla="*/ 71 h 128"/>
                <a:gd name="T26" fmla="*/ 197 w 596"/>
                <a:gd name="T27" fmla="*/ 64 h 128"/>
                <a:gd name="T28" fmla="*/ 174 w 596"/>
                <a:gd name="T29" fmla="*/ 94 h 128"/>
                <a:gd name="T30" fmla="*/ 151 w 596"/>
                <a:gd name="T31" fmla="*/ 123 h 128"/>
                <a:gd name="T32" fmla="*/ 118 w 596"/>
                <a:gd name="T33" fmla="*/ 118 h 128"/>
                <a:gd name="T34" fmla="*/ 106 w 596"/>
                <a:gd name="T35" fmla="*/ 88 h 128"/>
                <a:gd name="T36" fmla="*/ 76 w 596"/>
                <a:gd name="T37" fmla="*/ 44 h 128"/>
                <a:gd name="T38" fmla="*/ 55 w 596"/>
                <a:gd name="T39" fmla="*/ 52 h 128"/>
                <a:gd name="T40" fmla="*/ 9 w 596"/>
                <a:gd name="T41" fmla="*/ 94 h 128"/>
                <a:gd name="T42" fmla="*/ 0 w 596"/>
                <a:gd name="T43" fmla="*/ 92 h 128"/>
                <a:gd name="T44" fmla="*/ 30 w 596"/>
                <a:gd name="T45" fmla="*/ 82 h 128"/>
                <a:gd name="T46" fmla="*/ 64 w 596"/>
                <a:gd name="T47" fmla="*/ 45 h 128"/>
                <a:gd name="T48" fmla="*/ 98 w 596"/>
                <a:gd name="T49" fmla="*/ 59 h 128"/>
                <a:gd name="T50" fmla="*/ 108 w 596"/>
                <a:gd name="T51" fmla="*/ 88 h 128"/>
                <a:gd name="T52" fmla="*/ 120 w 596"/>
                <a:gd name="T53" fmla="*/ 117 h 128"/>
                <a:gd name="T54" fmla="*/ 150 w 596"/>
                <a:gd name="T55" fmla="*/ 121 h 128"/>
                <a:gd name="T56" fmla="*/ 172 w 596"/>
                <a:gd name="T57" fmla="*/ 93 h 128"/>
                <a:gd name="T58" fmla="*/ 196 w 596"/>
                <a:gd name="T59" fmla="*/ 62 h 128"/>
                <a:gd name="T60" fmla="*/ 235 w 596"/>
                <a:gd name="T61" fmla="*/ 70 h 128"/>
                <a:gd name="T62" fmla="*/ 269 w 596"/>
                <a:gd name="T63" fmla="*/ 92 h 128"/>
                <a:gd name="T64" fmla="*/ 309 w 596"/>
                <a:gd name="T65" fmla="*/ 82 h 128"/>
                <a:gd name="T66" fmla="*/ 321 w 596"/>
                <a:gd name="T67" fmla="*/ 65 h 128"/>
                <a:gd name="T68" fmla="*/ 333 w 596"/>
                <a:gd name="T69" fmla="*/ 24 h 128"/>
                <a:gd name="T70" fmla="*/ 366 w 596"/>
                <a:gd name="T71" fmla="*/ 2 h 128"/>
                <a:gd name="T72" fmla="*/ 401 w 596"/>
                <a:gd name="T73" fmla="*/ 48 h 128"/>
                <a:gd name="T74" fmla="*/ 429 w 596"/>
                <a:gd name="T75" fmla="*/ 66 h 128"/>
                <a:gd name="T76" fmla="*/ 482 w 596"/>
                <a:gd name="T77" fmla="*/ 28 h 128"/>
                <a:gd name="T78" fmla="*/ 523 w 596"/>
                <a:gd name="T79" fmla="*/ 15 h 128"/>
                <a:gd name="T80" fmla="*/ 547 w 596"/>
                <a:gd name="T81" fmla="*/ 43 h 128"/>
                <a:gd name="T82" fmla="*/ 566 w 596"/>
                <a:gd name="T83" fmla="*/ 77 h 128"/>
                <a:gd name="T84" fmla="*/ 596 w 596"/>
                <a:gd name="T85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6" h="128">
                  <a:moveTo>
                    <a:pt x="596" y="76"/>
                  </a:moveTo>
                  <a:cubicBezTo>
                    <a:pt x="596" y="76"/>
                    <a:pt x="596" y="77"/>
                    <a:pt x="595" y="78"/>
                  </a:cubicBezTo>
                  <a:cubicBezTo>
                    <a:pt x="594" y="79"/>
                    <a:pt x="592" y="81"/>
                    <a:pt x="590" y="82"/>
                  </a:cubicBezTo>
                  <a:cubicBezTo>
                    <a:pt x="584" y="84"/>
                    <a:pt x="575" y="84"/>
                    <a:pt x="566" y="77"/>
                  </a:cubicBezTo>
                  <a:cubicBezTo>
                    <a:pt x="562" y="74"/>
                    <a:pt x="558" y="69"/>
                    <a:pt x="555" y="63"/>
                  </a:cubicBezTo>
                  <a:cubicBezTo>
                    <a:pt x="552" y="57"/>
                    <a:pt x="549" y="51"/>
                    <a:pt x="546" y="44"/>
                  </a:cubicBezTo>
                  <a:cubicBezTo>
                    <a:pt x="543" y="37"/>
                    <a:pt x="540" y="29"/>
                    <a:pt x="534" y="23"/>
                  </a:cubicBezTo>
                  <a:cubicBezTo>
                    <a:pt x="531" y="20"/>
                    <a:pt x="527" y="18"/>
                    <a:pt x="523" y="17"/>
                  </a:cubicBezTo>
                  <a:cubicBezTo>
                    <a:pt x="519" y="15"/>
                    <a:pt x="514" y="15"/>
                    <a:pt x="509" y="16"/>
                  </a:cubicBezTo>
                  <a:cubicBezTo>
                    <a:pt x="500" y="17"/>
                    <a:pt x="491" y="23"/>
                    <a:pt x="483" y="30"/>
                  </a:cubicBezTo>
                  <a:cubicBezTo>
                    <a:pt x="476" y="37"/>
                    <a:pt x="469" y="45"/>
                    <a:pt x="461" y="53"/>
                  </a:cubicBezTo>
                  <a:cubicBezTo>
                    <a:pt x="452" y="61"/>
                    <a:pt x="442" y="67"/>
                    <a:pt x="429" y="68"/>
                  </a:cubicBezTo>
                  <a:cubicBezTo>
                    <a:pt x="423" y="69"/>
                    <a:pt x="417" y="67"/>
                    <a:pt x="411" y="64"/>
                  </a:cubicBezTo>
                  <a:cubicBezTo>
                    <a:pt x="406" y="60"/>
                    <a:pt x="402" y="55"/>
                    <a:pt x="399" y="49"/>
                  </a:cubicBezTo>
                  <a:cubicBezTo>
                    <a:pt x="393" y="38"/>
                    <a:pt x="389" y="25"/>
                    <a:pt x="381" y="15"/>
                  </a:cubicBezTo>
                  <a:cubicBezTo>
                    <a:pt x="377" y="10"/>
                    <a:pt x="372" y="6"/>
                    <a:pt x="365" y="4"/>
                  </a:cubicBezTo>
                  <a:cubicBezTo>
                    <a:pt x="359" y="3"/>
                    <a:pt x="352" y="4"/>
                    <a:pt x="347" y="9"/>
                  </a:cubicBezTo>
                  <a:cubicBezTo>
                    <a:pt x="342" y="13"/>
                    <a:pt x="338" y="18"/>
                    <a:pt x="335" y="25"/>
                  </a:cubicBezTo>
                  <a:cubicBezTo>
                    <a:pt x="332" y="31"/>
                    <a:pt x="331" y="38"/>
                    <a:pt x="329" y="45"/>
                  </a:cubicBezTo>
                  <a:cubicBezTo>
                    <a:pt x="328" y="52"/>
                    <a:pt x="326" y="59"/>
                    <a:pt x="323" y="66"/>
                  </a:cubicBezTo>
                  <a:cubicBezTo>
                    <a:pt x="322" y="69"/>
                    <a:pt x="320" y="72"/>
                    <a:pt x="318" y="75"/>
                  </a:cubicBezTo>
                  <a:cubicBezTo>
                    <a:pt x="316" y="78"/>
                    <a:pt x="313" y="81"/>
                    <a:pt x="311" y="84"/>
                  </a:cubicBezTo>
                  <a:cubicBezTo>
                    <a:pt x="305" y="88"/>
                    <a:pt x="298" y="92"/>
                    <a:pt x="291" y="93"/>
                  </a:cubicBezTo>
                  <a:cubicBezTo>
                    <a:pt x="284" y="95"/>
                    <a:pt x="276" y="95"/>
                    <a:pt x="269" y="94"/>
                  </a:cubicBezTo>
                  <a:cubicBezTo>
                    <a:pt x="262" y="92"/>
                    <a:pt x="255" y="88"/>
                    <a:pt x="250" y="84"/>
                  </a:cubicBezTo>
                  <a:cubicBezTo>
                    <a:pt x="244" y="80"/>
                    <a:pt x="239" y="75"/>
                    <a:pt x="234" y="71"/>
                  </a:cubicBezTo>
                  <a:cubicBezTo>
                    <a:pt x="228" y="67"/>
                    <a:pt x="222" y="63"/>
                    <a:pt x="216" y="62"/>
                  </a:cubicBezTo>
                  <a:cubicBezTo>
                    <a:pt x="210" y="60"/>
                    <a:pt x="203" y="61"/>
                    <a:pt x="197" y="64"/>
                  </a:cubicBezTo>
                  <a:cubicBezTo>
                    <a:pt x="192" y="67"/>
                    <a:pt x="187" y="72"/>
                    <a:pt x="183" y="77"/>
                  </a:cubicBezTo>
                  <a:cubicBezTo>
                    <a:pt x="180" y="82"/>
                    <a:pt x="177" y="88"/>
                    <a:pt x="174" y="94"/>
                  </a:cubicBezTo>
                  <a:cubicBezTo>
                    <a:pt x="171" y="99"/>
                    <a:pt x="168" y="105"/>
                    <a:pt x="165" y="110"/>
                  </a:cubicBezTo>
                  <a:cubicBezTo>
                    <a:pt x="161" y="115"/>
                    <a:pt x="156" y="120"/>
                    <a:pt x="151" y="123"/>
                  </a:cubicBezTo>
                  <a:cubicBezTo>
                    <a:pt x="146" y="126"/>
                    <a:pt x="140" y="128"/>
                    <a:pt x="134" y="127"/>
                  </a:cubicBezTo>
                  <a:cubicBezTo>
                    <a:pt x="128" y="126"/>
                    <a:pt x="122" y="123"/>
                    <a:pt x="118" y="118"/>
                  </a:cubicBezTo>
                  <a:cubicBezTo>
                    <a:pt x="115" y="114"/>
                    <a:pt x="112" y="109"/>
                    <a:pt x="110" y="104"/>
                  </a:cubicBezTo>
                  <a:cubicBezTo>
                    <a:pt x="108" y="99"/>
                    <a:pt x="107" y="93"/>
                    <a:pt x="106" y="88"/>
                  </a:cubicBezTo>
                  <a:cubicBezTo>
                    <a:pt x="104" y="78"/>
                    <a:pt x="102" y="68"/>
                    <a:pt x="97" y="60"/>
                  </a:cubicBezTo>
                  <a:cubicBezTo>
                    <a:pt x="92" y="52"/>
                    <a:pt x="85" y="46"/>
                    <a:pt x="76" y="44"/>
                  </a:cubicBezTo>
                  <a:cubicBezTo>
                    <a:pt x="72" y="44"/>
                    <a:pt x="68" y="44"/>
                    <a:pt x="64" y="46"/>
                  </a:cubicBezTo>
                  <a:cubicBezTo>
                    <a:pt x="61" y="47"/>
                    <a:pt x="58" y="50"/>
                    <a:pt x="55" y="52"/>
                  </a:cubicBezTo>
                  <a:cubicBezTo>
                    <a:pt x="44" y="63"/>
                    <a:pt x="39" y="75"/>
                    <a:pt x="31" y="83"/>
                  </a:cubicBezTo>
                  <a:cubicBezTo>
                    <a:pt x="23" y="90"/>
                    <a:pt x="15" y="94"/>
                    <a:pt x="9" y="94"/>
                  </a:cubicBezTo>
                  <a:cubicBezTo>
                    <a:pt x="6" y="94"/>
                    <a:pt x="4" y="93"/>
                    <a:pt x="2" y="93"/>
                  </a:cubicBezTo>
                  <a:cubicBezTo>
                    <a:pt x="1" y="92"/>
                    <a:pt x="0" y="92"/>
                    <a:pt x="0" y="92"/>
                  </a:cubicBezTo>
                  <a:cubicBezTo>
                    <a:pt x="1" y="91"/>
                    <a:pt x="3" y="93"/>
                    <a:pt x="9" y="93"/>
                  </a:cubicBezTo>
                  <a:cubicBezTo>
                    <a:pt x="14" y="93"/>
                    <a:pt x="22" y="90"/>
                    <a:pt x="30" y="82"/>
                  </a:cubicBezTo>
                  <a:cubicBezTo>
                    <a:pt x="38" y="75"/>
                    <a:pt x="43" y="62"/>
                    <a:pt x="54" y="51"/>
                  </a:cubicBezTo>
                  <a:cubicBezTo>
                    <a:pt x="57" y="49"/>
                    <a:pt x="60" y="46"/>
                    <a:pt x="64" y="45"/>
                  </a:cubicBezTo>
                  <a:cubicBezTo>
                    <a:pt x="68" y="43"/>
                    <a:pt x="72" y="43"/>
                    <a:pt x="77" y="43"/>
                  </a:cubicBezTo>
                  <a:cubicBezTo>
                    <a:pt x="86" y="44"/>
                    <a:pt x="93" y="51"/>
                    <a:pt x="98" y="59"/>
                  </a:cubicBezTo>
                  <a:cubicBezTo>
                    <a:pt x="101" y="63"/>
                    <a:pt x="103" y="68"/>
                    <a:pt x="104" y="73"/>
                  </a:cubicBezTo>
                  <a:cubicBezTo>
                    <a:pt x="106" y="78"/>
                    <a:pt x="107" y="83"/>
                    <a:pt x="108" y="88"/>
                  </a:cubicBezTo>
                  <a:cubicBezTo>
                    <a:pt x="109" y="93"/>
                    <a:pt x="110" y="98"/>
                    <a:pt x="112" y="103"/>
                  </a:cubicBezTo>
                  <a:cubicBezTo>
                    <a:pt x="113" y="108"/>
                    <a:pt x="116" y="113"/>
                    <a:pt x="120" y="117"/>
                  </a:cubicBezTo>
                  <a:cubicBezTo>
                    <a:pt x="123" y="121"/>
                    <a:pt x="128" y="124"/>
                    <a:pt x="134" y="125"/>
                  </a:cubicBezTo>
                  <a:cubicBezTo>
                    <a:pt x="139" y="126"/>
                    <a:pt x="145" y="124"/>
                    <a:pt x="150" y="121"/>
                  </a:cubicBezTo>
                  <a:cubicBezTo>
                    <a:pt x="155" y="118"/>
                    <a:pt x="160" y="114"/>
                    <a:pt x="163" y="109"/>
                  </a:cubicBezTo>
                  <a:cubicBezTo>
                    <a:pt x="167" y="104"/>
                    <a:pt x="169" y="98"/>
                    <a:pt x="172" y="93"/>
                  </a:cubicBezTo>
                  <a:cubicBezTo>
                    <a:pt x="175" y="87"/>
                    <a:pt x="178" y="81"/>
                    <a:pt x="182" y="76"/>
                  </a:cubicBezTo>
                  <a:cubicBezTo>
                    <a:pt x="186" y="71"/>
                    <a:pt x="190" y="66"/>
                    <a:pt x="196" y="62"/>
                  </a:cubicBezTo>
                  <a:cubicBezTo>
                    <a:pt x="202" y="59"/>
                    <a:pt x="210" y="58"/>
                    <a:pt x="217" y="60"/>
                  </a:cubicBezTo>
                  <a:cubicBezTo>
                    <a:pt x="223" y="61"/>
                    <a:pt x="229" y="65"/>
                    <a:pt x="235" y="70"/>
                  </a:cubicBezTo>
                  <a:cubicBezTo>
                    <a:pt x="240" y="74"/>
                    <a:pt x="245" y="78"/>
                    <a:pt x="251" y="83"/>
                  </a:cubicBezTo>
                  <a:cubicBezTo>
                    <a:pt x="257" y="87"/>
                    <a:pt x="263" y="90"/>
                    <a:pt x="269" y="92"/>
                  </a:cubicBezTo>
                  <a:cubicBezTo>
                    <a:pt x="276" y="93"/>
                    <a:pt x="283" y="93"/>
                    <a:pt x="290" y="91"/>
                  </a:cubicBezTo>
                  <a:cubicBezTo>
                    <a:pt x="297" y="90"/>
                    <a:pt x="304" y="87"/>
                    <a:pt x="309" y="82"/>
                  </a:cubicBezTo>
                  <a:cubicBezTo>
                    <a:pt x="312" y="80"/>
                    <a:pt x="314" y="77"/>
                    <a:pt x="316" y="74"/>
                  </a:cubicBezTo>
                  <a:cubicBezTo>
                    <a:pt x="318" y="71"/>
                    <a:pt x="320" y="68"/>
                    <a:pt x="321" y="65"/>
                  </a:cubicBezTo>
                  <a:cubicBezTo>
                    <a:pt x="324" y="58"/>
                    <a:pt x="326" y="51"/>
                    <a:pt x="327" y="44"/>
                  </a:cubicBezTo>
                  <a:cubicBezTo>
                    <a:pt x="329" y="37"/>
                    <a:pt x="330" y="30"/>
                    <a:pt x="333" y="24"/>
                  </a:cubicBezTo>
                  <a:cubicBezTo>
                    <a:pt x="336" y="17"/>
                    <a:pt x="340" y="11"/>
                    <a:pt x="346" y="7"/>
                  </a:cubicBezTo>
                  <a:cubicBezTo>
                    <a:pt x="351" y="3"/>
                    <a:pt x="359" y="0"/>
                    <a:pt x="366" y="2"/>
                  </a:cubicBezTo>
                  <a:cubicBezTo>
                    <a:pt x="373" y="4"/>
                    <a:pt x="378" y="9"/>
                    <a:pt x="382" y="14"/>
                  </a:cubicBezTo>
                  <a:cubicBezTo>
                    <a:pt x="391" y="24"/>
                    <a:pt x="394" y="37"/>
                    <a:pt x="401" y="48"/>
                  </a:cubicBezTo>
                  <a:cubicBezTo>
                    <a:pt x="404" y="54"/>
                    <a:pt x="408" y="59"/>
                    <a:pt x="413" y="62"/>
                  </a:cubicBezTo>
                  <a:cubicBezTo>
                    <a:pt x="417" y="65"/>
                    <a:pt x="423" y="67"/>
                    <a:pt x="429" y="66"/>
                  </a:cubicBezTo>
                  <a:cubicBezTo>
                    <a:pt x="441" y="66"/>
                    <a:pt x="451" y="59"/>
                    <a:pt x="459" y="52"/>
                  </a:cubicBezTo>
                  <a:cubicBezTo>
                    <a:pt x="468" y="44"/>
                    <a:pt x="474" y="35"/>
                    <a:pt x="482" y="28"/>
                  </a:cubicBezTo>
                  <a:cubicBezTo>
                    <a:pt x="490" y="21"/>
                    <a:pt x="499" y="16"/>
                    <a:pt x="509" y="14"/>
                  </a:cubicBezTo>
                  <a:cubicBezTo>
                    <a:pt x="514" y="14"/>
                    <a:pt x="519" y="14"/>
                    <a:pt x="523" y="15"/>
                  </a:cubicBezTo>
                  <a:cubicBezTo>
                    <a:pt x="528" y="17"/>
                    <a:pt x="532" y="19"/>
                    <a:pt x="535" y="22"/>
                  </a:cubicBezTo>
                  <a:cubicBezTo>
                    <a:pt x="541" y="29"/>
                    <a:pt x="545" y="36"/>
                    <a:pt x="547" y="43"/>
                  </a:cubicBezTo>
                  <a:cubicBezTo>
                    <a:pt x="550" y="50"/>
                    <a:pt x="553" y="57"/>
                    <a:pt x="556" y="63"/>
                  </a:cubicBezTo>
                  <a:cubicBezTo>
                    <a:pt x="559" y="68"/>
                    <a:pt x="562" y="73"/>
                    <a:pt x="566" y="77"/>
                  </a:cubicBezTo>
                  <a:cubicBezTo>
                    <a:pt x="575" y="83"/>
                    <a:pt x="584" y="83"/>
                    <a:pt x="589" y="81"/>
                  </a:cubicBezTo>
                  <a:cubicBezTo>
                    <a:pt x="595" y="79"/>
                    <a:pt x="596" y="76"/>
                    <a:pt x="596" y="76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任意多边形 178">
              <a:extLst>
                <a:ext uri="{FF2B5EF4-FFF2-40B4-BE49-F238E27FC236}">
                  <a16:creationId xmlns:a16="http://schemas.microsoft.com/office/drawing/2014/main" xmlns="" id="{3A6D265F-9747-4CE4-9621-1BD942AB2D1D}"/>
                </a:ext>
              </a:extLst>
            </p:cNvPr>
            <p:cNvSpPr/>
            <p:nvPr/>
          </p:nvSpPr>
          <p:spPr bwMode="auto">
            <a:xfrm>
              <a:off x="3141664" y="2451100"/>
              <a:ext cx="1497013" cy="300038"/>
            </a:xfrm>
            <a:custGeom>
              <a:avLst/>
              <a:gdLst>
                <a:gd name="T0" fmla="*/ 640 w 642"/>
                <a:gd name="T1" fmla="*/ 97 h 128"/>
                <a:gd name="T2" fmla="*/ 634 w 642"/>
                <a:gd name="T3" fmla="*/ 95 h 128"/>
                <a:gd name="T4" fmla="*/ 609 w 642"/>
                <a:gd name="T5" fmla="*/ 72 h 128"/>
                <a:gd name="T6" fmla="*/ 584 w 642"/>
                <a:gd name="T7" fmla="*/ 56 h 128"/>
                <a:gd name="T8" fmla="*/ 562 w 642"/>
                <a:gd name="T9" fmla="*/ 64 h 128"/>
                <a:gd name="T10" fmla="*/ 534 w 642"/>
                <a:gd name="T11" fmla="*/ 97 h 128"/>
                <a:gd name="T12" fmla="*/ 486 w 642"/>
                <a:gd name="T13" fmla="*/ 96 h 128"/>
                <a:gd name="T14" fmla="*/ 436 w 642"/>
                <a:gd name="T15" fmla="*/ 78 h 128"/>
                <a:gd name="T16" fmla="*/ 386 w 642"/>
                <a:gd name="T17" fmla="*/ 106 h 128"/>
                <a:gd name="T18" fmla="*/ 347 w 642"/>
                <a:gd name="T19" fmla="*/ 120 h 128"/>
                <a:gd name="T20" fmla="*/ 274 w 642"/>
                <a:gd name="T21" fmla="*/ 77 h 128"/>
                <a:gd name="T22" fmla="*/ 244 w 642"/>
                <a:gd name="T23" fmla="*/ 19 h 128"/>
                <a:gd name="T24" fmla="*/ 208 w 642"/>
                <a:gd name="T25" fmla="*/ 4 h 128"/>
                <a:gd name="T26" fmla="*/ 181 w 642"/>
                <a:gd name="T27" fmla="*/ 32 h 128"/>
                <a:gd name="T28" fmla="*/ 172 w 642"/>
                <a:gd name="T29" fmla="*/ 69 h 128"/>
                <a:gd name="T30" fmla="*/ 141 w 642"/>
                <a:gd name="T31" fmla="*/ 114 h 128"/>
                <a:gd name="T32" fmla="*/ 80 w 642"/>
                <a:gd name="T33" fmla="*/ 123 h 128"/>
                <a:gd name="T34" fmla="*/ 37 w 642"/>
                <a:gd name="T35" fmla="*/ 65 h 128"/>
                <a:gd name="T36" fmla="*/ 8 w 642"/>
                <a:gd name="T37" fmla="*/ 38 h 128"/>
                <a:gd name="T38" fmla="*/ 8 w 642"/>
                <a:gd name="T39" fmla="*/ 38 h 128"/>
                <a:gd name="T40" fmla="*/ 38 w 642"/>
                <a:gd name="T41" fmla="*/ 65 h 128"/>
                <a:gd name="T42" fmla="*/ 80 w 642"/>
                <a:gd name="T43" fmla="*/ 121 h 128"/>
                <a:gd name="T44" fmla="*/ 140 w 642"/>
                <a:gd name="T45" fmla="*/ 112 h 128"/>
                <a:gd name="T46" fmla="*/ 174 w 642"/>
                <a:gd name="T47" fmla="*/ 50 h 128"/>
                <a:gd name="T48" fmla="*/ 190 w 642"/>
                <a:gd name="T49" fmla="*/ 13 h 128"/>
                <a:gd name="T50" fmla="*/ 228 w 642"/>
                <a:gd name="T51" fmla="*/ 4 h 128"/>
                <a:gd name="T52" fmla="*/ 257 w 642"/>
                <a:gd name="T53" fmla="*/ 36 h 128"/>
                <a:gd name="T54" fmla="*/ 307 w 642"/>
                <a:gd name="T55" fmla="*/ 107 h 128"/>
                <a:gd name="T56" fmla="*/ 367 w 642"/>
                <a:gd name="T57" fmla="*/ 114 h 128"/>
                <a:gd name="T58" fmla="*/ 417 w 642"/>
                <a:gd name="T59" fmla="*/ 81 h 128"/>
                <a:gd name="T60" fmla="*/ 454 w 642"/>
                <a:gd name="T61" fmla="*/ 80 h 128"/>
                <a:gd name="T62" fmla="*/ 519 w 642"/>
                <a:gd name="T63" fmla="*/ 101 h 128"/>
                <a:gd name="T64" fmla="*/ 544 w 642"/>
                <a:gd name="T65" fmla="*/ 86 h 128"/>
                <a:gd name="T66" fmla="*/ 572 w 642"/>
                <a:gd name="T67" fmla="*/ 56 h 128"/>
                <a:gd name="T68" fmla="*/ 604 w 642"/>
                <a:gd name="T69" fmla="*/ 64 h 128"/>
                <a:gd name="T70" fmla="*/ 615 w 642"/>
                <a:gd name="T71" fmla="*/ 78 h 128"/>
                <a:gd name="T72" fmla="*/ 642 w 642"/>
                <a:gd name="T73" fmla="*/ 9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2" h="128">
                  <a:moveTo>
                    <a:pt x="642" y="97"/>
                  </a:moveTo>
                  <a:cubicBezTo>
                    <a:pt x="642" y="97"/>
                    <a:pt x="642" y="97"/>
                    <a:pt x="640" y="97"/>
                  </a:cubicBezTo>
                  <a:cubicBezTo>
                    <a:pt x="639" y="97"/>
                    <a:pt x="639" y="96"/>
                    <a:pt x="637" y="96"/>
                  </a:cubicBezTo>
                  <a:cubicBezTo>
                    <a:pt x="636" y="96"/>
                    <a:pt x="635" y="96"/>
                    <a:pt x="634" y="95"/>
                  </a:cubicBezTo>
                  <a:cubicBezTo>
                    <a:pt x="628" y="93"/>
                    <a:pt x="622" y="87"/>
                    <a:pt x="615" y="79"/>
                  </a:cubicBezTo>
                  <a:cubicBezTo>
                    <a:pt x="613" y="77"/>
                    <a:pt x="611" y="74"/>
                    <a:pt x="609" y="72"/>
                  </a:cubicBezTo>
                  <a:cubicBezTo>
                    <a:pt x="607" y="70"/>
                    <a:pt x="605" y="67"/>
                    <a:pt x="603" y="65"/>
                  </a:cubicBezTo>
                  <a:cubicBezTo>
                    <a:pt x="598" y="60"/>
                    <a:pt x="592" y="57"/>
                    <a:pt x="584" y="56"/>
                  </a:cubicBezTo>
                  <a:cubicBezTo>
                    <a:pt x="580" y="56"/>
                    <a:pt x="576" y="56"/>
                    <a:pt x="572" y="57"/>
                  </a:cubicBezTo>
                  <a:cubicBezTo>
                    <a:pt x="569" y="59"/>
                    <a:pt x="565" y="61"/>
                    <a:pt x="562" y="64"/>
                  </a:cubicBezTo>
                  <a:cubicBezTo>
                    <a:pt x="556" y="71"/>
                    <a:pt x="551" y="79"/>
                    <a:pt x="545" y="86"/>
                  </a:cubicBezTo>
                  <a:cubicBezTo>
                    <a:pt x="542" y="90"/>
                    <a:pt x="538" y="94"/>
                    <a:pt x="534" y="97"/>
                  </a:cubicBezTo>
                  <a:cubicBezTo>
                    <a:pt x="530" y="100"/>
                    <a:pt x="525" y="102"/>
                    <a:pt x="519" y="103"/>
                  </a:cubicBezTo>
                  <a:cubicBezTo>
                    <a:pt x="508" y="104"/>
                    <a:pt x="497" y="101"/>
                    <a:pt x="486" y="96"/>
                  </a:cubicBezTo>
                  <a:cubicBezTo>
                    <a:pt x="476" y="92"/>
                    <a:pt x="465" y="86"/>
                    <a:pt x="454" y="82"/>
                  </a:cubicBezTo>
                  <a:cubicBezTo>
                    <a:pt x="448" y="80"/>
                    <a:pt x="442" y="79"/>
                    <a:pt x="436" y="78"/>
                  </a:cubicBezTo>
                  <a:cubicBezTo>
                    <a:pt x="430" y="78"/>
                    <a:pt x="423" y="79"/>
                    <a:pt x="418" y="82"/>
                  </a:cubicBezTo>
                  <a:cubicBezTo>
                    <a:pt x="406" y="88"/>
                    <a:pt x="397" y="98"/>
                    <a:pt x="386" y="106"/>
                  </a:cubicBezTo>
                  <a:cubicBezTo>
                    <a:pt x="381" y="110"/>
                    <a:pt x="375" y="114"/>
                    <a:pt x="368" y="116"/>
                  </a:cubicBezTo>
                  <a:cubicBezTo>
                    <a:pt x="361" y="119"/>
                    <a:pt x="354" y="120"/>
                    <a:pt x="347" y="120"/>
                  </a:cubicBezTo>
                  <a:cubicBezTo>
                    <a:pt x="333" y="120"/>
                    <a:pt x="318" y="116"/>
                    <a:pt x="306" y="108"/>
                  </a:cubicBezTo>
                  <a:cubicBezTo>
                    <a:pt x="293" y="101"/>
                    <a:pt x="282" y="90"/>
                    <a:pt x="274" y="77"/>
                  </a:cubicBezTo>
                  <a:cubicBezTo>
                    <a:pt x="266" y="64"/>
                    <a:pt x="261" y="50"/>
                    <a:pt x="255" y="37"/>
                  </a:cubicBezTo>
                  <a:cubicBezTo>
                    <a:pt x="252" y="30"/>
                    <a:pt x="248" y="24"/>
                    <a:pt x="244" y="19"/>
                  </a:cubicBezTo>
                  <a:cubicBezTo>
                    <a:pt x="239" y="13"/>
                    <a:pt x="234" y="9"/>
                    <a:pt x="227" y="6"/>
                  </a:cubicBezTo>
                  <a:cubicBezTo>
                    <a:pt x="221" y="3"/>
                    <a:pt x="214" y="2"/>
                    <a:pt x="208" y="4"/>
                  </a:cubicBezTo>
                  <a:cubicBezTo>
                    <a:pt x="201" y="6"/>
                    <a:pt x="196" y="10"/>
                    <a:pt x="191" y="15"/>
                  </a:cubicBezTo>
                  <a:cubicBezTo>
                    <a:pt x="187" y="20"/>
                    <a:pt x="184" y="26"/>
                    <a:pt x="181" y="32"/>
                  </a:cubicBezTo>
                  <a:cubicBezTo>
                    <a:pt x="179" y="38"/>
                    <a:pt x="178" y="44"/>
                    <a:pt x="176" y="51"/>
                  </a:cubicBezTo>
                  <a:cubicBezTo>
                    <a:pt x="175" y="57"/>
                    <a:pt x="174" y="63"/>
                    <a:pt x="172" y="69"/>
                  </a:cubicBezTo>
                  <a:cubicBezTo>
                    <a:pt x="170" y="76"/>
                    <a:pt x="168" y="81"/>
                    <a:pt x="165" y="87"/>
                  </a:cubicBezTo>
                  <a:cubicBezTo>
                    <a:pt x="159" y="98"/>
                    <a:pt x="151" y="107"/>
                    <a:pt x="141" y="114"/>
                  </a:cubicBezTo>
                  <a:cubicBezTo>
                    <a:pt x="132" y="121"/>
                    <a:pt x="121" y="125"/>
                    <a:pt x="110" y="126"/>
                  </a:cubicBezTo>
                  <a:cubicBezTo>
                    <a:pt x="100" y="128"/>
                    <a:pt x="89" y="126"/>
                    <a:pt x="80" y="123"/>
                  </a:cubicBezTo>
                  <a:cubicBezTo>
                    <a:pt x="61" y="116"/>
                    <a:pt x="48" y="101"/>
                    <a:pt x="43" y="86"/>
                  </a:cubicBezTo>
                  <a:cubicBezTo>
                    <a:pt x="40" y="79"/>
                    <a:pt x="39" y="72"/>
                    <a:pt x="37" y="65"/>
                  </a:cubicBezTo>
                  <a:cubicBezTo>
                    <a:pt x="35" y="59"/>
                    <a:pt x="33" y="53"/>
                    <a:pt x="30" y="49"/>
                  </a:cubicBezTo>
                  <a:cubicBezTo>
                    <a:pt x="23" y="41"/>
                    <a:pt x="14" y="38"/>
                    <a:pt x="8" y="38"/>
                  </a:cubicBezTo>
                  <a:cubicBezTo>
                    <a:pt x="3" y="39"/>
                    <a:pt x="0" y="41"/>
                    <a:pt x="0" y="41"/>
                  </a:cubicBezTo>
                  <a:cubicBezTo>
                    <a:pt x="0" y="41"/>
                    <a:pt x="2" y="38"/>
                    <a:pt x="8" y="38"/>
                  </a:cubicBezTo>
                  <a:cubicBezTo>
                    <a:pt x="14" y="37"/>
                    <a:pt x="23" y="40"/>
                    <a:pt x="30" y="49"/>
                  </a:cubicBezTo>
                  <a:cubicBezTo>
                    <a:pt x="34" y="53"/>
                    <a:pt x="36" y="59"/>
                    <a:pt x="38" y="65"/>
                  </a:cubicBezTo>
                  <a:cubicBezTo>
                    <a:pt x="40" y="72"/>
                    <a:pt x="41" y="79"/>
                    <a:pt x="44" y="86"/>
                  </a:cubicBezTo>
                  <a:cubicBezTo>
                    <a:pt x="49" y="101"/>
                    <a:pt x="62" y="115"/>
                    <a:pt x="80" y="121"/>
                  </a:cubicBezTo>
                  <a:cubicBezTo>
                    <a:pt x="89" y="125"/>
                    <a:pt x="100" y="126"/>
                    <a:pt x="110" y="125"/>
                  </a:cubicBezTo>
                  <a:cubicBezTo>
                    <a:pt x="121" y="123"/>
                    <a:pt x="131" y="119"/>
                    <a:pt x="140" y="112"/>
                  </a:cubicBezTo>
                  <a:cubicBezTo>
                    <a:pt x="150" y="106"/>
                    <a:pt x="158" y="97"/>
                    <a:pt x="163" y="86"/>
                  </a:cubicBezTo>
                  <a:cubicBezTo>
                    <a:pt x="169" y="75"/>
                    <a:pt x="172" y="63"/>
                    <a:pt x="174" y="50"/>
                  </a:cubicBezTo>
                  <a:cubicBezTo>
                    <a:pt x="176" y="44"/>
                    <a:pt x="177" y="37"/>
                    <a:pt x="180" y="31"/>
                  </a:cubicBezTo>
                  <a:cubicBezTo>
                    <a:pt x="182" y="25"/>
                    <a:pt x="185" y="19"/>
                    <a:pt x="190" y="13"/>
                  </a:cubicBezTo>
                  <a:cubicBezTo>
                    <a:pt x="194" y="8"/>
                    <a:pt x="200" y="4"/>
                    <a:pt x="207" y="2"/>
                  </a:cubicBezTo>
                  <a:cubicBezTo>
                    <a:pt x="214" y="0"/>
                    <a:pt x="222" y="1"/>
                    <a:pt x="228" y="4"/>
                  </a:cubicBezTo>
                  <a:cubicBezTo>
                    <a:pt x="235" y="7"/>
                    <a:pt x="241" y="12"/>
                    <a:pt x="245" y="17"/>
                  </a:cubicBezTo>
                  <a:cubicBezTo>
                    <a:pt x="250" y="23"/>
                    <a:pt x="254" y="29"/>
                    <a:pt x="257" y="36"/>
                  </a:cubicBezTo>
                  <a:cubicBezTo>
                    <a:pt x="263" y="49"/>
                    <a:pt x="268" y="63"/>
                    <a:pt x="276" y="76"/>
                  </a:cubicBezTo>
                  <a:cubicBezTo>
                    <a:pt x="284" y="88"/>
                    <a:pt x="294" y="99"/>
                    <a:pt x="307" y="107"/>
                  </a:cubicBezTo>
                  <a:cubicBezTo>
                    <a:pt x="319" y="114"/>
                    <a:pt x="333" y="118"/>
                    <a:pt x="347" y="118"/>
                  </a:cubicBezTo>
                  <a:cubicBezTo>
                    <a:pt x="354" y="118"/>
                    <a:pt x="361" y="117"/>
                    <a:pt x="367" y="114"/>
                  </a:cubicBezTo>
                  <a:cubicBezTo>
                    <a:pt x="374" y="112"/>
                    <a:pt x="380" y="109"/>
                    <a:pt x="385" y="105"/>
                  </a:cubicBezTo>
                  <a:cubicBezTo>
                    <a:pt x="396" y="97"/>
                    <a:pt x="405" y="86"/>
                    <a:pt x="417" y="81"/>
                  </a:cubicBezTo>
                  <a:cubicBezTo>
                    <a:pt x="423" y="78"/>
                    <a:pt x="429" y="76"/>
                    <a:pt x="436" y="76"/>
                  </a:cubicBezTo>
                  <a:cubicBezTo>
                    <a:pt x="442" y="77"/>
                    <a:pt x="448" y="78"/>
                    <a:pt x="454" y="80"/>
                  </a:cubicBezTo>
                  <a:cubicBezTo>
                    <a:pt x="466" y="84"/>
                    <a:pt x="476" y="90"/>
                    <a:pt x="487" y="95"/>
                  </a:cubicBezTo>
                  <a:cubicBezTo>
                    <a:pt x="497" y="99"/>
                    <a:pt x="508" y="102"/>
                    <a:pt x="519" y="101"/>
                  </a:cubicBezTo>
                  <a:cubicBezTo>
                    <a:pt x="524" y="100"/>
                    <a:pt x="529" y="99"/>
                    <a:pt x="533" y="96"/>
                  </a:cubicBezTo>
                  <a:cubicBezTo>
                    <a:pt x="537" y="93"/>
                    <a:pt x="541" y="89"/>
                    <a:pt x="544" y="86"/>
                  </a:cubicBezTo>
                  <a:cubicBezTo>
                    <a:pt x="550" y="78"/>
                    <a:pt x="555" y="70"/>
                    <a:pt x="561" y="63"/>
                  </a:cubicBezTo>
                  <a:cubicBezTo>
                    <a:pt x="564" y="60"/>
                    <a:pt x="568" y="58"/>
                    <a:pt x="572" y="56"/>
                  </a:cubicBezTo>
                  <a:cubicBezTo>
                    <a:pt x="576" y="55"/>
                    <a:pt x="580" y="54"/>
                    <a:pt x="584" y="55"/>
                  </a:cubicBezTo>
                  <a:cubicBezTo>
                    <a:pt x="592" y="56"/>
                    <a:pt x="599" y="59"/>
                    <a:pt x="604" y="64"/>
                  </a:cubicBezTo>
                  <a:cubicBezTo>
                    <a:pt x="606" y="66"/>
                    <a:pt x="608" y="69"/>
                    <a:pt x="610" y="71"/>
                  </a:cubicBezTo>
                  <a:cubicBezTo>
                    <a:pt x="612" y="74"/>
                    <a:pt x="613" y="76"/>
                    <a:pt x="615" y="78"/>
                  </a:cubicBezTo>
                  <a:cubicBezTo>
                    <a:pt x="622" y="87"/>
                    <a:pt x="629" y="92"/>
                    <a:pt x="634" y="95"/>
                  </a:cubicBezTo>
                  <a:cubicBezTo>
                    <a:pt x="639" y="97"/>
                    <a:pt x="642" y="96"/>
                    <a:pt x="642" y="97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2" name="椭圆 179">
              <a:extLst>
                <a:ext uri="{FF2B5EF4-FFF2-40B4-BE49-F238E27FC236}">
                  <a16:creationId xmlns:a16="http://schemas.microsoft.com/office/drawing/2014/main" xmlns="" id="{6F557CFD-4ACC-49B3-8825-291E4DBD4D55}"/>
                </a:ext>
              </a:extLst>
            </p:cNvPr>
            <p:cNvSpPr/>
            <p:nvPr/>
          </p:nvSpPr>
          <p:spPr bwMode="auto">
            <a:xfrm>
              <a:off x="3022601" y="2447925"/>
              <a:ext cx="39688" cy="3175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3" name="椭圆 180">
              <a:extLst>
                <a:ext uri="{FF2B5EF4-FFF2-40B4-BE49-F238E27FC236}">
                  <a16:creationId xmlns:a16="http://schemas.microsoft.com/office/drawing/2014/main" xmlns="" id="{4210E89B-0D3A-4E1D-A281-47FBAEAD170F}"/>
                </a:ext>
              </a:extLst>
            </p:cNvPr>
            <p:cNvSpPr/>
            <p:nvPr/>
          </p:nvSpPr>
          <p:spPr bwMode="auto">
            <a:xfrm>
              <a:off x="3022601" y="2530475"/>
              <a:ext cx="39688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椭圆 181">
              <a:extLst>
                <a:ext uri="{FF2B5EF4-FFF2-40B4-BE49-F238E27FC236}">
                  <a16:creationId xmlns:a16="http://schemas.microsoft.com/office/drawing/2014/main" xmlns="" id="{97C745E9-8B67-4BDD-ABF9-3AA92D6E9026}"/>
                </a:ext>
              </a:extLst>
            </p:cNvPr>
            <p:cNvSpPr/>
            <p:nvPr/>
          </p:nvSpPr>
          <p:spPr bwMode="auto">
            <a:xfrm>
              <a:off x="3022601" y="2617788"/>
              <a:ext cx="39688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5" name="椭圆 182">
              <a:extLst>
                <a:ext uri="{FF2B5EF4-FFF2-40B4-BE49-F238E27FC236}">
                  <a16:creationId xmlns:a16="http://schemas.microsoft.com/office/drawing/2014/main" xmlns="" id="{10A7CE88-AAE4-4315-AEB2-2183BD42811B}"/>
                </a:ext>
              </a:extLst>
            </p:cNvPr>
            <p:cNvSpPr/>
            <p:nvPr/>
          </p:nvSpPr>
          <p:spPr bwMode="auto">
            <a:xfrm>
              <a:off x="3022601" y="2701925"/>
              <a:ext cx="39688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6" name="椭圆 183">
              <a:extLst>
                <a:ext uri="{FF2B5EF4-FFF2-40B4-BE49-F238E27FC236}">
                  <a16:creationId xmlns:a16="http://schemas.microsoft.com/office/drawing/2014/main" xmlns="" id="{384CD5F8-58A8-46D0-B8FD-E9DAB68617C3}"/>
                </a:ext>
              </a:extLst>
            </p:cNvPr>
            <p:cNvSpPr/>
            <p:nvPr/>
          </p:nvSpPr>
          <p:spPr bwMode="auto">
            <a:xfrm>
              <a:off x="3022601" y="2786063"/>
              <a:ext cx="39688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7" name="椭圆 184">
              <a:extLst>
                <a:ext uri="{FF2B5EF4-FFF2-40B4-BE49-F238E27FC236}">
                  <a16:creationId xmlns:a16="http://schemas.microsoft.com/office/drawing/2014/main" xmlns="" id="{D6DC6550-745E-48EC-BBAC-BE3072238C80}"/>
                </a:ext>
              </a:extLst>
            </p:cNvPr>
            <p:cNvSpPr/>
            <p:nvPr/>
          </p:nvSpPr>
          <p:spPr bwMode="auto">
            <a:xfrm>
              <a:off x="3167064" y="2895600"/>
              <a:ext cx="79375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椭圆 185">
              <a:extLst>
                <a:ext uri="{FF2B5EF4-FFF2-40B4-BE49-F238E27FC236}">
                  <a16:creationId xmlns:a16="http://schemas.microsoft.com/office/drawing/2014/main" xmlns="" id="{AC200003-DB50-448E-8CAB-3C000D6151AC}"/>
                </a:ext>
              </a:extLst>
            </p:cNvPr>
            <p:cNvSpPr/>
            <p:nvPr/>
          </p:nvSpPr>
          <p:spPr bwMode="auto">
            <a:xfrm>
              <a:off x="3519489" y="2895600"/>
              <a:ext cx="79375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9" name="椭圆 186">
              <a:extLst>
                <a:ext uri="{FF2B5EF4-FFF2-40B4-BE49-F238E27FC236}">
                  <a16:creationId xmlns:a16="http://schemas.microsoft.com/office/drawing/2014/main" xmlns="" id="{15866F47-4937-4CDE-B150-8C013A07BF3A}"/>
                </a:ext>
              </a:extLst>
            </p:cNvPr>
            <p:cNvSpPr/>
            <p:nvPr/>
          </p:nvSpPr>
          <p:spPr bwMode="auto">
            <a:xfrm>
              <a:off x="3870326" y="2895600"/>
              <a:ext cx="80963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0" name="椭圆 187">
              <a:extLst>
                <a:ext uri="{FF2B5EF4-FFF2-40B4-BE49-F238E27FC236}">
                  <a16:creationId xmlns:a16="http://schemas.microsoft.com/office/drawing/2014/main" xmlns="" id="{19CD2170-B5EE-44D3-964A-A3A5E44E9CAE}"/>
                </a:ext>
              </a:extLst>
            </p:cNvPr>
            <p:cNvSpPr/>
            <p:nvPr/>
          </p:nvSpPr>
          <p:spPr bwMode="auto">
            <a:xfrm>
              <a:off x="4221164" y="2895600"/>
              <a:ext cx="82550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1" name="椭圆 188">
              <a:extLst>
                <a:ext uri="{FF2B5EF4-FFF2-40B4-BE49-F238E27FC236}">
                  <a16:creationId xmlns:a16="http://schemas.microsoft.com/office/drawing/2014/main" xmlns="" id="{0F17BBDB-5267-427C-9546-D2C57BA460D9}"/>
                </a:ext>
              </a:extLst>
            </p:cNvPr>
            <p:cNvSpPr/>
            <p:nvPr/>
          </p:nvSpPr>
          <p:spPr bwMode="auto">
            <a:xfrm>
              <a:off x="4573589" y="2895600"/>
              <a:ext cx="79375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2" name="矩形 189">
              <a:extLst>
                <a:ext uri="{FF2B5EF4-FFF2-40B4-BE49-F238E27FC236}">
                  <a16:creationId xmlns:a16="http://schemas.microsoft.com/office/drawing/2014/main" xmlns="" id="{493FEEA8-FDC8-4931-9641-938B60C65556}"/>
                </a:ext>
              </a:extLst>
            </p:cNvPr>
            <p:cNvSpPr/>
            <p:nvPr/>
          </p:nvSpPr>
          <p:spPr bwMode="auto">
            <a:xfrm>
              <a:off x="5754689" y="4208463"/>
              <a:ext cx="1617663" cy="1003300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3" name="任意多边形 190">
              <a:extLst>
                <a:ext uri="{FF2B5EF4-FFF2-40B4-BE49-F238E27FC236}">
                  <a16:creationId xmlns:a16="http://schemas.microsoft.com/office/drawing/2014/main" xmlns="" id="{94548C27-0FD7-40DA-B88B-6CB9EF43E028}"/>
                </a:ext>
              </a:extLst>
            </p:cNvPr>
            <p:cNvSpPr/>
            <p:nvPr/>
          </p:nvSpPr>
          <p:spPr bwMode="auto">
            <a:xfrm>
              <a:off x="5924551" y="4491038"/>
              <a:ext cx="1266825" cy="584200"/>
            </a:xfrm>
            <a:custGeom>
              <a:avLst/>
              <a:gdLst>
                <a:gd name="T0" fmla="*/ 453 w 543"/>
                <a:gd name="T1" fmla="*/ 190 h 250"/>
                <a:gd name="T2" fmla="*/ 302 w 543"/>
                <a:gd name="T3" fmla="*/ 201 h 250"/>
                <a:gd name="T4" fmla="*/ 249 w 543"/>
                <a:gd name="T5" fmla="*/ 131 h 250"/>
                <a:gd name="T6" fmla="*/ 183 w 543"/>
                <a:gd name="T7" fmla="*/ 80 h 250"/>
                <a:gd name="T8" fmla="*/ 99 w 543"/>
                <a:gd name="T9" fmla="*/ 109 h 250"/>
                <a:gd name="T10" fmla="*/ 67 w 543"/>
                <a:gd name="T11" fmla="*/ 65 h 250"/>
                <a:gd name="T12" fmla="*/ 46 w 543"/>
                <a:gd name="T13" fmla="*/ 13 h 250"/>
                <a:gd name="T14" fmla="*/ 0 w 543"/>
                <a:gd name="T15" fmla="*/ 23 h 250"/>
                <a:gd name="T16" fmla="*/ 0 w 543"/>
                <a:gd name="T17" fmla="*/ 250 h 250"/>
                <a:gd name="T18" fmla="*/ 543 w 543"/>
                <a:gd name="T19" fmla="*/ 250 h 250"/>
                <a:gd name="T20" fmla="*/ 453 w 543"/>
                <a:gd name="T21" fmla="*/ 19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3" h="250">
                  <a:moveTo>
                    <a:pt x="453" y="190"/>
                  </a:moveTo>
                  <a:cubicBezTo>
                    <a:pt x="405" y="171"/>
                    <a:pt x="350" y="222"/>
                    <a:pt x="302" y="201"/>
                  </a:cubicBezTo>
                  <a:cubicBezTo>
                    <a:pt x="275" y="189"/>
                    <a:pt x="263" y="158"/>
                    <a:pt x="249" y="131"/>
                  </a:cubicBezTo>
                  <a:cubicBezTo>
                    <a:pt x="236" y="105"/>
                    <a:pt x="212" y="76"/>
                    <a:pt x="183" y="80"/>
                  </a:cubicBezTo>
                  <a:cubicBezTo>
                    <a:pt x="153" y="83"/>
                    <a:pt x="128" y="117"/>
                    <a:pt x="99" y="109"/>
                  </a:cubicBezTo>
                  <a:cubicBezTo>
                    <a:pt x="81" y="104"/>
                    <a:pt x="72" y="84"/>
                    <a:pt x="67" y="65"/>
                  </a:cubicBezTo>
                  <a:cubicBezTo>
                    <a:pt x="63" y="47"/>
                    <a:pt x="60" y="26"/>
                    <a:pt x="46" y="13"/>
                  </a:cubicBezTo>
                  <a:cubicBezTo>
                    <a:pt x="32" y="0"/>
                    <a:pt x="3" y="4"/>
                    <a:pt x="0" y="23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543" y="250"/>
                    <a:pt x="543" y="250"/>
                    <a:pt x="543" y="250"/>
                  </a:cubicBezTo>
                  <a:cubicBezTo>
                    <a:pt x="543" y="250"/>
                    <a:pt x="470" y="196"/>
                    <a:pt x="453" y="19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4" name="椭圆 191">
              <a:extLst>
                <a:ext uri="{FF2B5EF4-FFF2-40B4-BE49-F238E27FC236}">
                  <a16:creationId xmlns:a16="http://schemas.microsoft.com/office/drawing/2014/main" xmlns="" id="{2D8FACFA-70D6-4597-9BB6-70F8186FA115}"/>
                </a:ext>
              </a:extLst>
            </p:cNvPr>
            <p:cNvSpPr/>
            <p:nvPr/>
          </p:nvSpPr>
          <p:spPr bwMode="auto">
            <a:xfrm>
              <a:off x="5854701" y="5072063"/>
              <a:ext cx="1371600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5" name="椭圆 192">
              <a:extLst>
                <a:ext uri="{FF2B5EF4-FFF2-40B4-BE49-F238E27FC236}">
                  <a16:creationId xmlns:a16="http://schemas.microsoft.com/office/drawing/2014/main" xmlns="" id="{749D8F34-EA04-415C-AD56-A5824F4F7E34}"/>
                </a:ext>
              </a:extLst>
            </p:cNvPr>
            <p:cNvSpPr/>
            <p:nvPr/>
          </p:nvSpPr>
          <p:spPr bwMode="auto">
            <a:xfrm>
              <a:off x="5854701" y="4841875"/>
              <a:ext cx="1371600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6" name="椭圆 193">
              <a:extLst>
                <a:ext uri="{FF2B5EF4-FFF2-40B4-BE49-F238E27FC236}">
                  <a16:creationId xmlns:a16="http://schemas.microsoft.com/office/drawing/2014/main" xmlns="" id="{B589F27C-57C2-4181-8ED3-1F791ABD7D3B}"/>
                </a:ext>
              </a:extLst>
            </p:cNvPr>
            <p:cNvSpPr/>
            <p:nvPr/>
          </p:nvSpPr>
          <p:spPr bwMode="auto">
            <a:xfrm>
              <a:off x="5854701" y="4608513"/>
              <a:ext cx="1371600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7" name="椭圆 194">
              <a:extLst>
                <a:ext uri="{FF2B5EF4-FFF2-40B4-BE49-F238E27FC236}">
                  <a16:creationId xmlns:a16="http://schemas.microsoft.com/office/drawing/2014/main" xmlns="" id="{31FCBBAA-2FB3-457B-AC3F-6C14F090CA44}"/>
                </a:ext>
              </a:extLst>
            </p:cNvPr>
            <p:cNvSpPr/>
            <p:nvPr/>
          </p:nvSpPr>
          <p:spPr bwMode="auto">
            <a:xfrm>
              <a:off x="5854701" y="4389438"/>
              <a:ext cx="1371600" cy="3175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8" name="矩形 195">
              <a:extLst>
                <a:ext uri="{FF2B5EF4-FFF2-40B4-BE49-F238E27FC236}">
                  <a16:creationId xmlns:a16="http://schemas.microsoft.com/office/drawing/2014/main" xmlns="" id="{BD05D704-71BE-4288-A4DF-6ED23A8C514E}"/>
                </a:ext>
              </a:extLst>
            </p:cNvPr>
            <p:cNvSpPr/>
            <p:nvPr/>
          </p:nvSpPr>
          <p:spPr bwMode="auto">
            <a:xfrm>
              <a:off x="7475539" y="1817688"/>
              <a:ext cx="1206500" cy="1077913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9" name="任意多边形 196">
              <a:extLst>
                <a:ext uri="{FF2B5EF4-FFF2-40B4-BE49-F238E27FC236}">
                  <a16:creationId xmlns:a16="http://schemas.microsoft.com/office/drawing/2014/main" xmlns="" id="{E7E1C260-3F1C-4EFC-B8FE-6886FDC7F49D}"/>
                </a:ext>
              </a:extLst>
            </p:cNvPr>
            <p:cNvSpPr/>
            <p:nvPr/>
          </p:nvSpPr>
          <p:spPr bwMode="auto">
            <a:xfrm>
              <a:off x="7473951" y="1812925"/>
              <a:ext cx="1209675" cy="1084263"/>
            </a:xfrm>
            <a:custGeom>
              <a:avLst/>
              <a:gdLst>
                <a:gd name="T0" fmla="*/ 518 w 519"/>
                <a:gd name="T1" fmla="*/ 464 h 465"/>
                <a:gd name="T2" fmla="*/ 518 w 519"/>
                <a:gd name="T3" fmla="*/ 455 h 465"/>
                <a:gd name="T4" fmla="*/ 518 w 519"/>
                <a:gd name="T5" fmla="*/ 431 h 465"/>
                <a:gd name="T6" fmla="*/ 517 w 519"/>
                <a:gd name="T7" fmla="*/ 337 h 465"/>
                <a:gd name="T8" fmla="*/ 517 w 519"/>
                <a:gd name="T9" fmla="*/ 2 h 465"/>
                <a:gd name="T10" fmla="*/ 518 w 519"/>
                <a:gd name="T11" fmla="*/ 3 h 465"/>
                <a:gd name="T12" fmla="*/ 1 w 519"/>
                <a:gd name="T13" fmla="*/ 3 h 465"/>
                <a:gd name="T14" fmla="*/ 1 w 519"/>
                <a:gd name="T15" fmla="*/ 3 h 465"/>
                <a:gd name="T16" fmla="*/ 3 w 519"/>
                <a:gd name="T17" fmla="*/ 2 h 465"/>
                <a:gd name="T18" fmla="*/ 3 w 519"/>
                <a:gd name="T19" fmla="*/ 464 h 465"/>
                <a:gd name="T20" fmla="*/ 1 w 519"/>
                <a:gd name="T21" fmla="*/ 463 h 465"/>
                <a:gd name="T22" fmla="*/ 375 w 519"/>
                <a:gd name="T23" fmla="*/ 463 h 465"/>
                <a:gd name="T24" fmla="*/ 480 w 519"/>
                <a:gd name="T25" fmla="*/ 464 h 465"/>
                <a:gd name="T26" fmla="*/ 508 w 519"/>
                <a:gd name="T27" fmla="*/ 464 h 465"/>
                <a:gd name="T28" fmla="*/ 516 w 519"/>
                <a:gd name="T29" fmla="*/ 464 h 465"/>
                <a:gd name="T30" fmla="*/ 518 w 519"/>
                <a:gd name="T31" fmla="*/ 464 h 465"/>
                <a:gd name="T32" fmla="*/ 516 w 519"/>
                <a:gd name="T33" fmla="*/ 464 h 465"/>
                <a:gd name="T34" fmla="*/ 509 w 519"/>
                <a:gd name="T35" fmla="*/ 464 h 465"/>
                <a:gd name="T36" fmla="*/ 481 w 519"/>
                <a:gd name="T37" fmla="*/ 464 h 465"/>
                <a:gd name="T38" fmla="*/ 376 w 519"/>
                <a:gd name="T39" fmla="*/ 465 h 465"/>
                <a:gd name="T40" fmla="*/ 1 w 519"/>
                <a:gd name="T41" fmla="*/ 465 h 465"/>
                <a:gd name="T42" fmla="*/ 0 w 519"/>
                <a:gd name="T43" fmla="*/ 465 h 465"/>
                <a:gd name="T44" fmla="*/ 0 w 519"/>
                <a:gd name="T45" fmla="*/ 464 h 465"/>
                <a:gd name="T46" fmla="*/ 0 w 519"/>
                <a:gd name="T47" fmla="*/ 2 h 465"/>
                <a:gd name="T48" fmla="*/ 0 w 519"/>
                <a:gd name="T49" fmla="*/ 0 h 465"/>
                <a:gd name="T50" fmla="*/ 1 w 519"/>
                <a:gd name="T51" fmla="*/ 0 h 465"/>
                <a:gd name="T52" fmla="*/ 1 w 519"/>
                <a:gd name="T53" fmla="*/ 0 h 465"/>
                <a:gd name="T54" fmla="*/ 518 w 519"/>
                <a:gd name="T55" fmla="*/ 1 h 465"/>
                <a:gd name="T56" fmla="*/ 519 w 519"/>
                <a:gd name="T57" fmla="*/ 1 h 465"/>
                <a:gd name="T58" fmla="*/ 519 w 519"/>
                <a:gd name="T59" fmla="*/ 2 h 465"/>
                <a:gd name="T60" fmla="*/ 519 w 519"/>
                <a:gd name="T61" fmla="*/ 338 h 465"/>
                <a:gd name="T62" fmla="*/ 518 w 519"/>
                <a:gd name="T63" fmla="*/ 431 h 465"/>
                <a:gd name="T64" fmla="*/ 518 w 519"/>
                <a:gd name="T65" fmla="*/ 456 h 465"/>
                <a:gd name="T66" fmla="*/ 518 w 519"/>
                <a:gd name="T67" fmla="*/ 46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9" h="465">
                  <a:moveTo>
                    <a:pt x="518" y="464"/>
                  </a:moveTo>
                  <a:cubicBezTo>
                    <a:pt x="518" y="464"/>
                    <a:pt x="518" y="461"/>
                    <a:pt x="518" y="455"/>
                  </a:cubicBezTo>
                  <a:cubicBezTo>
                    <a:pt x="518" y="450"/>
                    <a:pt x="518" y="441"/>
                    <a:pt x="518" y="431"/>
                  </a:cubicBezTo>
                  <a:cubicBezTo>
                    <a:pt x="518" y="409"/>
                    <a:pt x="518" y="377"/>
                    <a:pt x="517" y="337"/>
                  </a:cubicBezTo>
                  <a:cubicBezTo>
                    <a:pt x="517" y="256"/>
                    <a:pt x="517" y="141"/>
                    <a:pt x="517" y="2"/>
                  </a:cubicBezTo>
                  <a:cubicBezTo>
                    <a:pt x="518" y="3"/>
                    <a:pt x="518" y="3"/>
                    <a:pt x="518" y="3"/>
                  </a:cubicBezTo>
                  <a:cubicBezTo>
                    <a:pt x="369" y="3"/>
                    <a:pt x="19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70"/>
                    <a:pt x="3" y="328"/>
                    <a:pt x="3" y="464"/>
                  </a:cubicBezTo>
                  <a:cubicBezTo>
                    <a:pt x="1" y="463"/>
                    <a:pt x="1" y="463"/>
                    <a:pt x="1" y="463"/>
                  </a:cubicBezTo>
                  <a:cubicBezTo>
                    <a:pt x="156" y="463"/>
                    <a:pt x="284" y="463"/>
                    <a:pt x="375" y="463"/>
                  </a:cubicBezTo>
                  <a:cubicBezTo>
                    <a:pt x="420" y="463"/>
                    <a:pt x="456" y="464"/>
                    <a:pt x="480" y="464"/>
                  </a:cubicBezTo>
                  <a:cubicBezTo>
                    <a:pt x="493" y="464"/>
                    <a:pt x="502" y="464"/>
                    <a:pt x="508" y="464"/>
                  </a:cubicBezTo>
                  <a:cubicBezTo>
                    <a:pt x="511" y="464"/>
                    <a:pt x="514" y="464"/>
                    <a:pt x="516" y="464"/>
                  </a:cubicBezTo>
                  <a:cubicBezTo>
                    <a:pt x="517" y="464"/>
                    <a:pt x="518" y="464"/>
                    <a:pt x="518" y="464"/>
                  </a:cubicBezTo>
                  <a:cubicBezTo>
                    <a:pt x="518" y="464"/>
                    <a:pt x="517" y="464"/>
                    <a:pt x="516" y="464"/>
                  </a:cubicBezTo>
                  <a:cubicBezTo>
                    <a:pt x="514" y="464"/>
                    <a:pt x="512" y="464"/>
                    <a:pt x="509" y="464"/>
                  </a:cubicBezTo>
                  <a:cubicBezTo>
                    <a:pt x="502" y="464"/>
                    <a:pt x="493" y="464"/>
                    <a:pt x="481" y="464"/>
                  </a:cubicBezTo>
                  <a:cubicBezTo>
                    <a:pt x="457" y="464"/>
                    <a:pt x="421" y="464"/>
                    <a:pt x="376" y="465"/>
                  </a:cubicBezTo>
                  <a:cubicBezTo>
                    <a:pt x="285" y="465"/>
                    <a:pt x="156" y="465"/>
                    <a:pt x="1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328"/>
                    <a:pt x="0" y="170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92" y="1"/>
                    <a:pt x="369" y="1"/>
                    <a:pt x="518" y="1"/>
                  </a:cubicBezTo>
                  <a:cubicBezTo>
                    <a:pt x="519" y="1"/>
                    <a:pt x="519" y="1"/>
                    <a:pt x="519" y="1"/>
                  </a:cubicBezTo>
                  <a:cubicBezTo>
                    <a:pt x="519" y="2"/>
                    <a:pt x="519" y="2"/>
                    <a:pt x="519" y="2"/>
                  </a:cubicBezTo>
                  <a:cubicBezTo>
                    <a:pt x="519" y="141"/>
                    <a:pt x="519" y="257"/>
                    <a:pt x="519" y="338"/>
                  </a:cubicBezTo>
                  <a:cubicBezTo>
                    <a:pt x="518" y="378"/>
                    <a:pt x="518" y="409"/>
                    <a:pt x="518" y="431"/>
                  </a:cubicBezTo>
                  <a:cubicBezTo>
                    <a:pt x="518" y="442"/>
                    <a:pt x="518" y="450"/>
                    <a:pt x="518" y="456"/>
                  </a:cubicBezTo>
                  <a:cubicBezTo>
                    <a:pt x="518" y="461"/>
                    <a:pt x="518" y="464"/>
                    <a:pt x="518" y="46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0" name="椭圆 197">
              <a:extLst>
                <a:ext uri="{FF2B5EF4-FFF2-40B4-BE49-F238E27FC236}">
                  <a16:creationId xmlns:a16="http://schemas.microsoft.com/office/drawing/2014/main" xmlns="" id="{3C74CCC1-A45B-4BD8-9779-A384A6A7DA22}"/>
                </a:ext>
              </a:extLst>
            </p:cNvPr>
            <p:cNvSpPr/>
            <p:nvPr/>
          </p:nvSpPr>
          <p:spPr bwMode="auto">
            <a:xfrm>
              <a:off x="7654926" y="2006600"/>
              <a:ext cx="282575" cy="47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1" name="椭圆 198">
              <a:extLst>
                <a:ext uri="{FF2B5EF4-FFF2-40B4-BE49-F238E27FC236}">
                  <a16:creationId xmlns:a16="http://schemas.microsoft.com/office/drawing/2014/main" xmlns="" id="{04B50E0D-8EBA-4866-A330-1CA12E1FCDE1}"/>
                </a:ext>
              </a:extLst>
            </p:cNvPr>
            <p:cNvSpPr/>
            <p:nvPr/>
          </p:nvSpPr>
          <p:spPr bwMode="auto">
            <a:xfrm>
              <a:off x="7670801" y="2085975"/>
              <a:ext cx="777875" cy="6350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2" name="矩形 199">
              <a:extLst>
                <a:ext uri="{FF2B5EF4-FFF2-40B4-BE49-F238E27FC236}">
                  <a16:creationId xmlns:a16="http://schemas.microsoft.com/office/drawing/2014/main" xmlns="" id="{575F3A90-5ED6-4D24-A523-936D18B4882A}"/>
                </a:ext>
              </a:extLst>
            </p:cNvPr>
            <p:cNvSpPr/>
            <p:nvPr/>
          </p:nvSpPr>
          <p:spPr bwMode="auto">
            <a:xfrm>
              <a:off x="7658101" y="2225675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3" name="矩形 200">
              <a:extLst>
                <a:ext uri="{FF2B5EF4-FFF2-40B4-BE49-F238E27FC236}">
                  <a16:creationId xmlns:a16="http://schemas.microsoft.com/office/drawing/2014/main" xmlns="" id="{DC8591B4-C683-4BD3-B76F-6EBB9C95A8AB}"/>
                </a:ext>
              </a:extLst>
            </p:cNvPr>
            <p:cNvSpPr/>
            <p:nvPr/>
          </p:nvSpPr>
          <p:spPr bwMode="auto">
            <a:xfrm>
              <a:off x="7780339" y="2225675"/>
              <a:ext cx="52388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4" name="矩形 201">
              <a:extLst>
                <a:ext uri="{FF2B5EF4-FFF2-40B4-BE49-F238E27FC236}">
                  <a16:creationId xmlns:a16="http://schemas.microsoft.com/office/drawing/2014/main" xmlns="" id="{9148DCEA-CC1A-4675-91D7-C25BD23BC9AF}"/>
                </a:ext>
              </a:extLst>
            </p:cNvPr>
            <p:cNvSpPr/>
            <p:nvPr/>
          </p:nvSpPr>
          <p:spPr bwMode="auto">
            <a:xfrm>
              <a:off x="7908926" y="2222500"/>
              <a:ext cx="52388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5" name="矩形 202">
              <a:extLst>
                <a:ext uri="{FF2B5EF4-FFF2-40B4-BE49-F238E27FC236}">
                  <a16:creationId xmlns:a16="http://schemas.microsoft.com/office/drawing/2014/main" xmlns="" id="{9BD84844-7E50-42AA-9F3B-5B6D0FBED963}"/>
                </a:ext>
              </a:extLst>
            </p:cNvPr>
            <p:cNvSpPr/>
            <p:nvPr/>
          </p:nvSpPr>
          <p:spPr bwMode="auto">
            <a:xfrm>
              <a:off x="8032751" y="2225675"/>
              <a:ext cx="49213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6" name="矩形 203">
              <a:extLst>
                <a:ext uri="{FF2B5EF4-FFF2-40B4-BE49-F238E27FC236}">
                  <a16:creationId xmlns:a16="http://schemas.microsoft.com/office/drawing/2014/main" xmlns="" id="{2A3F59AF-778F-472A-BCDC-0C9BC24CFBAF}"/>
                </a:ext>
              </a:extLst>
            </p:cNvPr>
            <p:cNvSpPr/>
            <p:nvPr/>
          </p:nvSpPr>
          <p:spPr bwMode="auto">
            <a:xfrm>
              <a:off x="8156576" y="2225675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7" name="矩形 204">
              <a:extLst>
                <a:ext uri="{FF2B5EF4-FFF2-40B4-BE49-F238E27FC236}">
                  <a16:creationId xmlns:a16="http://schemas.microsoft.com/office/drawing/2014/main" xmlns="" id="{6B8F6660-F22F-42DC-8485-DF91D2B54CBA}"/>
                </a:ext>
              </a:extLst>
            </p:cNvPr>
            <p:cNvSpPr/>
            <p:nvPr/>
          </p:nvSpPr>
          <p:spPr bwMode="auto">
            <a:xfrm>
              <a:off x="8281989" y="2225675"/>
              <a:ext cx="52388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8" name="矩形 205">
              <a:extLst>
                <a:ext uri="{FF2B5EF4-FFF2-40B4-BE49-F238E27FC236}">
                  <a16:creationId xmlns:a16="http://schemas.microsoft.com/office/drawing/2014/main" xmlns="" id="{00117848-CD1B-4990-8674-FB203B1669C1}"/>
                </a:ext>
              </a:extLst>
            </p:cNvPr>
            <p:cNvSpPr/>
            <p:nvPr/>
          </p:nvSpPr>
          <p:spPr bwMode="auto">
            <a:xfrm>
              <a:off x="8405814" y="2225675"/>
              <a:ext cx="52388" cy="50800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9" name="矩形 206">
              <a:extLst>
                <a:ext uri="{FF2B5EF4-FFF2-40B4-BE49-F238E27FC236}">
                  <a16:creationId xmlns:a16="http://schemas.microsoft.com/office/drawing/2014/main" xmlns="" id="{29EF72BC-3E9E-43BE-81E3-23D9BA6C58E3}"/>
                </a:ext>
              </a:extLst>
            </p:cNvPr>
            <p:cNvSpPr/>
            <p:nvPr/>
          </p:nvSpPr>
          <p:spPr bwMode="auto">
            <a:xfrm>
              <a:off x="7658101" y="2335213"/>
              <a:ext cx="50800" cy="49213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0" name="矩形 207">
              <a:extLst>
                <a:ext uri="{FF2B5EF4-FFF2-40B4-BE49-F238E27FC236}">
                  <a16:creationId xmlns:a16="http://schemas.microsoft.com/office/drawing/2014/main" xmlns="" id="{64B1F56F-DED5-4BB0-B285-8B1D84F5D7BC}"/>
                </a:ext>
              </a:extLst>
            </p:cNvPr>
            <p:cNvSpPr/>
            <p:nvPr/>
          </p:nvSpPr>
          <p:spPr bwMode="auto">
            <a:xfrm>
              <a:off x="7780339" y="2335213"/>
              <a:ext cx="52388" cy="492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1" name="矩形 208">
              <a:extLst>
                <a:ext uri="{FF2B5EF4-FFF2-40B4-BE49-F238E27FC236}">
                  <a16:creationId xmlns:a16="http://schemas.microsoft.com/office/drawing/2014/main" xmlns="" id="{94CBF740-F72B-4893-8FBC-CA51ECA9D038}"/>
                </a:ext>
              </a:extLst>
            </p:cNvPr>
            <p:cNvSpPr/>
            <p:nvPr/>
          </p:nvSpPr>
          <p:spPr bwMode="auto">
            <a:xfrm>
              <a:off x="7907339" y="2335213"/>
              <a:ext cx="50800" cy="49213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2" name="矩形 209">
              <a:extLst>
                <a:ext uri="{FF2B5EF4-FFF2-40B4-BE49-F238E27FC236}">
                  <a16:creationId xmlns:a16="http://schemas.microsoft.com/office/drawing/2014/main" xmlns="" id="{CF359439-AA46-45D4-AA03-4091051BCB5F}"/>
                </a:ext>
              </a:extLst>
            </p:cNvPr>
            <p:cNvSpPr/>
            <p:nvPr/>
          </p:nvSpPr>
          <p:spPr bwMode="auto">
            <a:xfrm>
              <a:off x="8032751" y="2335213"/>
              <a:ext cx="49213" cy="492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3" name="矩形 210">
              <a:extLst>
                <a:ext uri="{FF2B5EF4-FFF2-40B4-BE49-F238E27FC236}">
                  <a16:creationId xmlns:a16="http://schemas.microsoft.com/office/drawing/2014/main" xmlns="" id="{CA2C155D-6431-43CF-B88F-B109D1C55C7B}"/>
                </a:ext>
              </a:extLst>
            </p:cNvPr>
            <p:cNvSpPr/>
            <p:nvPr/>
          </p:nvSpPr>
          <p:spPr bwMode="auto">
            <a:xfrm>
              <a:off x="8156576" y="2335213"/>
              <a:ext cx="50800" cy="492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4" name="矩形 211">
              <a:extLst>
                <a:ext uri="{FF2B5EF4-FFF2-40B4-BE49-F238E27FC236}">
                  <a16:creationId xmlns:a16="http://schemas.microsoft.com/office/drawing/2014/main" xmlns="" id="{894069C5-2D53-4DC0-9418-820BE4357439}"/>
                </a:ext>
              </a:extLst>
            </p:cNvPr>
            <p:cNvSpPr/>
            <p:nvPr/>
          </p:nvSpPr>
          <p:spPr bwMode="auto">
            <a:xfrm>
              <a:off x="8285164" y="2332038"/>
              <a:ext cx="50800" cy="492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5" name="矩形 212">
              <a:extLst>
                <a:ext uri="{FF2B5EF4-FFF2-40B4-BE49-F238E27FC236}">
                  <a16:creationId xmlns:a16="http://schemas.microsoft.com/office/drawing/2014/main" xmlns="" id="{87AEBA67-9AFE-4FFC-9FE6-FD2C381A6514}"/>
                </a:ext>
              </a:extLst>
            </p:cNvPr>
            <p:cNvSpPr/>
            <p:nvPr/>
          </p:nvSpPr>
          <p:spPr bwMode="auto">
            <a:xfrm>
              <a:off x="8405814" y="2335213"/>
              <a:ext cx="52388" cy="492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6" name="矩形 213">
              <a:extLst>
                <a:ext uri="{FF2B5EF4-FFF2-40B4-BE49-F238E27FC236}">
                  <a16:creationId xmlns:a16="http://schemas.microsoft.com/office/drawing/2014/main" xmlns="" id="{0AF31FD2-76AC-4058-A050-0E512707683C}"/>
                </a:ext>
              </a:extLst>
            </p:cNvPr>
            <p:cNvSpPr/>
            <p:nvPr/>
          </p:nvSpPr>
          <p:spPr bwMode="auto">
            <a:xfrm>
              <a:off x="7658101" y="2443163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7" name="矩形 214">
              <a:extLst>
                <a:ext uri="{FF2B5EF4-FFF2-40B4-BE49-F238E27FC236}">
                  <a16:creationId xmlns:a16="http://schemas.microsoft.com/office/drawing/2014/main" xmlns="" id="{B3D43457-01D8-40D0-B42A-CB6B9AFA9A76}"/>
                </a:ext>
              </a:extLst>
            </p:cNvPr>
            <p:cNvSpPr/>
            <p:nvPr/>
          </p:nvSpPr>
          <p:spPr bwMode="auto">
            <a:xfrm>
              <a:off x="7783514" y="2439988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8" name="矩形 215">
              <a:extLst>
                <a:ext uri="{FF2B5EF4-FFF2-40B4-BE49-F238E27FC236}">
                  <a16:creationId xmlns:a16="http://schemas.microsoft.com/office/drawing/2014/main" xmlns="" id="{7F6A9242-B5C9-45D3-947D-A08413C8368E}"/>
                </a:ext>
              </a:extLst>
            </p:cNvPr>
            <p:cNvSpPr/>
            <p:nvPr/>
          </p:nvSpPr>
          <p:spPr bwMode="auto">
            <a:xfrm>
              <a:off x="7907339" y="2443163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9" name="矩形 216">
              <a:extLst>
                <a:ext uri="{FF2B5EF4-FFF2-40B4-BE49-F238E27FC236}">
                  <a16:creationId xmlns:a16="http://schemas.microsoft.com/office/drawing/2014/main" xmlns="" id="{061D4C36-77D3-45F8-8979-8E2952F42C58}"/>
                </a:ext>
              </a:extLst>
            </p:cNvPr>
            <p:cNvSpPr/>
            <p:nvPr/>
          </p:nvSpPr>
          <p:spPr bwMode="auto">
            <a:xfrm>
              <a:off x="8032751" y="2443163"/>
              <a:ext cx="49213" cy="50800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0" name="矩形 217">
              <a:extLst>
                <a:ext uri="{FF2B5EF4-FFF2-40B4-BE49-F238E27FC236}">
                  <a16:creationId xmlns:a16="http://schemas.microsoft.com/office/drawing/2014/main" xmlns="" id="{0066D916-B714-4B0F-B3D0-FB53E17684F7}"/>
                </a:ext>
              </a:extLst>
            </p:cNvPr>
            <p:cNvSpPr/>
            <p:nvPr/>
          </p:nvSpPr>
          <p:spPr bwMode="auto">
            <a:xfrm>
              <a:off x="8156576" y="2443163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1" name="矩形 218">
              <a:extLst>
                <a:ext uri="{FF2B5EF4-FFF2-40B4-BE49-F238E27FC236}">
                  <a16:creationId xmlns:a16="http://schemas.microsoft.com/office/drawing/2014/main" xmlns="" id="{7BCB4D52-567A-4E45-B3F9-B698FE14D2D5}"/>
                </a:ext>
              </a:extLst>
            </p:cNvPr>
            <p:cNvSpPr/>
            <p:nvPr/>
          </p:nvSpPr>
          <p:spPr bwMode="auto">
            <a:xfrm>
              <a:off x="8281989" y="2443163"/>
              <a:ext cx="52388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2" name="矩形 219">
              <a:extLst>
                <a:ext uri="{FF2B5EF4-FFF2-40B4-BE49-F238E27FC236}">
                  <a16:creationId xmlns:a16="http://schemas.microsoft.com/office/drawing/2014/main" xmlns="" id="{BCB61043-E0A0-41C5-A746-B872C51CC7E5}"/>
                </a:ext>
              </a:extLst>
            </p:cNvPr>
            <p:cNvSpPr/>
            <p:nvPr/>
          </p:nvSpPr>
          <p:spPr bwMode="auto">
            <a:xfrm>
              <a:off x="8405814" y="2443163"/>
              <a:ext cx="52388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3" name="矩形 220">
              <a:extLst>
                <a:ext uri="{FF2B5EF4-FFF2-40B4-BE49-F238E27FC236}">
                  <a16:creationId xmlns:a16="http://schemas.microsoft.com/office/drawing/2014/main" xmlns="" id="{6825B9DA-99AE-444E-9BCC-7572D6A46631}"/>
                </a:ext>
              </a:extLst>
            </p:cNvPr>
            <p:cNvSpPr/>
            <p:nvPr/>
          </p:nvSpPr>
          <p:spPr bwMode="auto">
            <a:xfrm>
              <a:off x="7658101" y="2549525"/>
              <a:ext cx="50800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4" name="矩形 221">
              <a:extLst>
                <a:ext uri="{FF2B5EF4-FFF2-40B4-BE49-F238E27FC236}">
                  <a16:creationId xmlns:a16="http://schemas.microsoft.com/office/drawing/2014/main" xmlns="" id="{C04F8942-EB1A-44D2-914E-173D49F500C8}"/>
                </a:ext>
              </a:extLst>
            </p:cNvPr>
            <p:cNvSpPr/>
            <p:nvPr/>
          </p:nvSpPr>
          <p:spPr bwMode="auto">
            <a:xfrm>
              <a:off x="7780339" y="2549525"/>
              <a:ext cx="52388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5" name="矩形 222">
              <a:extLst>
                <a:ext uri="{FF2B5EF4-FFF2-40B4-BE49-F238E27FC236}">
                  <a16:creationId xmlns:a16="http://schemas.microsoft.com/office/drawing/2014/main" xmlns="" id="{727A9C29-3C79-48FD-B9DD-7EEEE8A69284}"/>
                </a:ext>
              </a:extLst>
            </p:cNvPr>
            <p:cNvSpPr/>
            <p:nvPr/>
          </p:nvSpPr>
          <p:spPr bwMode="auto">
            <a:xfrm>
              <a:off x="7907339" y="2549525"/>
              <a:ext cx="50800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6" name="矩形 223">
              <a:extLst>
                <a:ext uri="{FF2B5EF4-FFF2-40B4-BE49-F238E27FC236}">
                  <a16:creationId xmlns:a16="http://schemas.microsoft.com/office/drawing/2014/main" xmlns="" id="{BFDDB441-1BB7-4FD9-A75D-81DB44CF7828}"/>
                </a:ext>
              </a:extLst>
            </p:cNvPr>
            <p:cNvSpPr/>
            <p:nvPr/>
          </p:nvSpPr>
          <p:spPr bwMode="auto">
            <a:xfrm>
              <a:off x="8035926" y="2547938"/>
              <a:ext cx="47625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7" name="矩形 224">
              <a:extLst>
                <a:ext uri="{FF2B5EF4-FFF2-40B4-BE49-F238E27FC236}">
                  <a16:creationId xmlns:a16="http://schemas.microsoft.com/office/drawing/2014/main" xmlns="" id="{722CD839-A170-41A7-9190-76C91E4EB325}"/>
                </a:ext>
              </a:extLst>
            </p:cNvPr>
            <p:cNvSpPr/>
            <p:nvPr/>
          </p:nvSpPr>
          <p:spPr bwMode="auto">
            <a:xfrm>
              <a:off x="8156576" y="2549525"/>
              <a:ext cx="50800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8" name="矩形 225">
              <a:extLst>
                <a:ext uri="{FF2B5EF4-FFF2-40B4-BE49-F238E27FC236}">
                  <a16:creationId xmlns:a16="http://schemas.microsoft.com/office/drawing/2014/main" xmlns="" id="{A3ED6330-6876-4DFC-92DA-59D299FDCF04}"/>
                </a:ext>
              </a:extLst>
            </p:cNvPr>
            <p:cNvSpPr/>
            <p:nvPr/>
          </p:nvSpPr>
          <p:spPr bwMode="auto">
            <a:xfrm>
              <a:off x="8281989" y="2549525"/>
              <a:ext cx="52388" cy="523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9" name="矩形 226">
              <a:extLst>
                <a:ext uri="{FF2B5EF4-FFF2-40B4-BE49-F238E27FC236}">
                  <a16:creationId xmlns:a16="http://schemas.microsoft.com/office/drawing/2014/main" xmlns="" id="{EB18F7B4-D0A5-4604-A689-CC0F5EC9D1BD}"/>
                </a:ext>
              </a:extLst>
            </p:cNvPr>
            <p:cNvSpPr/>
            <p:nvPr/>
          </p:nvSpPr>
          <p:spPr bwMode="auto">
            <a:xfrm>
              <a:off x="8405814" y="2549525"/>
              <a:ext cx="52388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0" name="矩形 227">
              <a:extLst>
                <a:ext uri="{FF2B5EF4-FFF2-40B4-BE49-F238E27FC236}">
                  <a16:creationId xmlns:a16="http://schemas.microsoft.com/office/drawing/2014/main" xmlns="" id="{11CC1E4D-4F45-4992-AECC-5D552D6CB020}"/>
                </a:ext>
              </a:extLst>
            </p:cNvPr>
            <p:cNvSpPr/>
            <p:nvPr/>
          </p:nvSpPr>
          <p:spPr bwMode="auto">
            <a:xfrm>
              <a:off x="7658101" y="2657475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1" name="矩形 228">
              <a:extLst>
                <a:ext uri="{FF2B5EF4-FFF2-40B4-BE49-F238E27FC236}">
                  <a16:creationId xmlns:a16="http://schemas.microsoft.com/office/drawing/2014/main" xmlns="" id="{DA0AF0EA-AA02-4A0D-95CA-CBFFB55E6B6A}"/>
                </a:ext>
              </a:extLst>
            </p:cNvPr>
            <p:cNvSpPr/>
            <p:nvPr/>
          </p:nvSpPr>
          <p:spPr bwMode="auto">
            <a:xfrm>
              <a:off x="7780339" y="2657475"/>
              <a:ext cx="52388" cy="50800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2" name="矩形 229">
              <a:extLst>
                <a:ext uri="{FF2B5EF4-FFF2-40B4-BE49-F238E27FC236}">
                  <a16:creationId xmlns:a16="http://schemas.microsoft.com/office/drawing/2014/main" xmlns="" id="{172C9D0E-B48E-47C4-8265-65571F8B16B9}"/>
                </a:ext>
              </a:extLst>
            </p:cNvPr>
            <p:cNvSpPr/>
            <p:nvPr/>
          </p:nvSpPr>
          <p:spPr bwMode="auto">
            <a:xfrm>
              <a:off x="7907339" y="2657475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3" name="矩形 230">
              <a:extLst>
                <a:ext uri="{FF2B5EF4-FFF2-40B4-BE49-F238E27FC236}">
                  <a16:creationId xmlns:a16="http://schemas.microsoft.com/office/drawing/2014/main" xmlns="" id="{D2BB3641-7F57-44F1-941A-190708A205BC}"/>
                </a:ext>
              </a:extLst>
            </p:cNvPr>
            <p:cNvSpPr/>
            <p:nvPr/>
          </p:nvSpPr>
          <p:spPr bwMode="auto">
            <a:xfrm>
              <a:off x="8032751" y="2657475"/>
              <a:ext cx="49213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4" name="矩形 231">
              <a:extLst>
                <a:ext uri="{FF2B5EF4-FFF2-40B4-BE49-F238E27FC236}">
                  <a16:creationId xmlns:a16="http://schemas.microsoft.com/office/drawing/2014/main" xmlns="" id="{4EF1D792-099D-4809-8FEE-8861CBEE4361}"/>
                </a:ext>
              </a:extLst>
            </p:cNvPr>
            <p:cNvSpPr/>
            <p:nvPr/>
          </p:nvSpPr>
          <p:spPr bwMode="auto">
            <a:xfrm>
              <a:off x="8156576" y="2657475"/>
              <a:ext cx="50800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5" name="矩形 232">
              <a:extLst>
                <a:ext uri="{FF2B5EF4-FFF2-40B4-BE49-F238E27FC236}">
                  <a16:creationId xmlns:a16="http://schemas.microsoft.com/office/drawing/2014/main" xmlns="" id="{44E12262-4E20-4F76-AEBB-57491CDA9185}"/>
                </a:ext>
              </a:extLst>
            </p:cNvPr>
            <p:cNvSpPr/>
            <p:nvPr/>
          </p:nvSpPr>
          <p:spPr bwMode="auto">
            <a:xfrm>
              <a:off x="8285164" y="2654300"/>
              <a:ext cx="50800" cy="5238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6" name="矩形 233">
              <a:extLst>
                <a:ext uri="{FF2B5EF4-FFF2-40B4-BE49-F238E27FC236}">
                  <a16:creationId xmlns:a16="http://schemas.microsoft.com/office/drawing/2014/main" xmlns="" id="{A922CAE3-7AE7-44FF-AFA0-8E5A790FDBBB}"/>
                </a:ext>
              </a:extLst>
            </p:cNvPr>
            <p:cNvSpPr/>
            <p:nvPr/>
          </p:nvSpPr>
          <p:spPr bwMode="auto">
            <a:xfrm>
              <a:off x="8405814" y="2657475"/>
              <a:ext cx="52388" cy="508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7" name="椭圆 234">
              <a:extLst>
                <a:ext uri="{FF2B5EF4-FFF2-40B4-BE49-F238E27FC236}">
                  <a16:creationId xmlns:a16="http://schemas.microsoft.com/office/drawing/2014/main" xmlns="" id="{3A28476A-8326-456B-A12E-669B369FAE2F}"/>
                </a:ext>
              </a:extLst>
            </p:cNvPr>
            <p:cNvSpPr/>
            <p:nvPr/>
          </p:nvSpPr>
          <p:spPr bwMode="auto">
            <a:xfrm>
              <a:off x="2960689" y="5802313"/>
              <a:ext cx="6378575" cy="793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8" name="任意多边形 235">
              <a:extLst>
                <a:ext uri="{FF2B5EF4-FFF2-40B4-BE49-F238E27FC236}">
                  <a16:creationId xmlns:a16="http://schemas.microsoft.com/office/drawing/2014/main" xmlns="" id="{B2A69F20-8AD4-44C1-BB49-C0A2F4215FDD}"/>
                </a:ext>
              </a:extLst>
            </p:cNvPr>
            <p:cNvSpPr/>
            <p:nvPr/>
          </p:nvSpPr>
          <p:spPr bwMode="auto">
            <a:xfrm>
              <a:off x="6799264" y="1914525"/>
              <a:ext cx="342900" cy="911225"/>
            </a:xfrm>
            <a:custGeom>
              <a:avLst/>
              <a:gdLst>
                <a:gd name="T0" fmla="*/ 86 w 147"/>
                <a:gd name="T1" fmla="*/ 0 h 390"/>
                <a:gd name="T2" fmla="*/ 121 w 147"/>
                <a:gd name="T3" fmla="*/ 122 h 390"/>
                <a:gd name="T4" fmla="*/ 98 w 147"/>
                <a:gd name="T5" fmla="*/ 313 h 390"/>
                <a:gd name="T6" fmla="*/ 144 w 147"/>
                <a:gd name="T7" fmla="*/ 390 h 390"/>
                <a:gd name="T8" fmla="*/ 61 w 147"/>
                <a:gd name="T9" fmla="*/ 390 h 390"/>
                <a:gd name="T10" fmla="*/ 0 w 147"/>
                <a:gd name="T11" fmla="*/ 107 h 390"/>
                <a:gd name="T12" fmla="*/ 0 w 147"/>
                <a:gd name="T13" fmla="*/ 0 h 390"/>
                <a:gd name="T14" fmla="*/ 86 w 147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390">
                  <a:moveTo>
                    <a:pt x="86" y="0"/>
                  </a:moveTo>
                  <a:cubicBezTo>
                    <a:pt x="86" y="0"/>
                    <a:pt x="147" y="0"/>
                    <a:pt x="121" y="122"/>
                  </a:cubicBezTo>
                  <a:cubicBezTo>
                    <a:pt x="95" y="243"/>
                    <a:pt x="98" y="266"/>
                    <a:pt x="98" y="313"/>
                  </a:cubicBezTo>
                  <a:cubicBezTo>
                    <a:pt x="98" y="370"/>
                    <a:pt x="144" y="390"/>
                    <a:pt x="144" y="390"/>
                  </a:cubicBezTo>
                  <a:cubicBezTo>
                    <a:pt x="61" y="390"/>
                    <a:pt x="61" y="390"/>
                    <a:pt x="61" y="39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9" name="任意多边形 236">
              <a:extLst>
                <a:ext uri="{FF2B5EF4-FFF2-40B4-BE49-F238E27FC236}">
                  <a16:creationId xmlns:a16="http://schemas.microsoft.com/office/drawing/2014/main" xmlns="" id="{1B0F6CFA-7DD8-48E0-B802-3543EC6BDCB0}"/>
                </a:ext>
              </a:extLst>
            </p:cNvPr>
            <p:cNvSpPr/>
            <p:nvPr/>
          </p:nvSpPr>
          <p:spPr bwMode="auto">
            <a:xfrm>
              <a:off x="5089526" y="2130425"/>
              <a:ext cx="1952625" cy="2008188"/>
            </a:xfrm>
            <a:custGeom>
              <a:avLst/>
              <a:gdLst>
                <a:gd name="T0" fmla="*/ 1230 w 1230"/>
                <a:gd name="T1" fmla="*/ 1265 h 1265"/>
                <a:gd name="T2" fmla="*/ 0 w 1230"/>
                <a:gd name="T3" fmla="*/ 1265 h 1265"/>
                <a:gd name="T4" fmla="*/ 10 w 1230"/>
                <a:gd name="T5" fmla="*/ 61 h 1265"/>
                <a:gd name="T6" fmla="*/ 1169 w 1230"/>
                <a:gd name="T7" fmla="*/ 0 h 1265"/>
                <a:gd name="T8" fmla="*/ 1230 w 1230"/>
                <a:gd name="T9" fmla="*/ 1265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1265">
                  <a:moveTo>
                    <a:pt x="1230" y="1265"/>
                  </a:moveTo>
                  <a:lnTo>
                    <a:pt x="0" y="1265"/>
                  </a:lnTo>
                  <a:lnTo>
                    <a:pt x="10" y="61"/>
                  </a:lnTo>
                  <a:lnTo>
                    <a:pt x="1169" y="0"/>
                  </a:lnTo>
                  <a:lnTo>
                    <a:pt x="1230" y="1265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0" name="任意多边形 237">
              <a:extLst>
                <a:ext uri="{FF2B5EF4-FFF2-40B4-BE49-F238E27FC236}">
                  <a16:creationId xmlns:a16="http://schemas.microsoft.com/office/drawing/2014/main" xmlns="" id="{DA7D1ED6-0BBB-4906-8FF1-D948EFB72F07}"/>
                </a:ext>
              </a:extLst>
            </p:cNvPr>
            <p:cNvSpPr/>
            <p:nvPr/>
          </p:nvSpPr>
          <p:spPr bwMode="auto">
            <a:xfrm>
              <a:off x="5021264" y="2141538"/>
              <a:ext cx="1952625" cy="1947863"/>
            </a:xfrm>
            <a:custGeom>
              <a:avLst/>
              <a:gdLst>
                <a:gd name="T0" fmla="*/ 1230 w 1230"/>
                <a:gd name="T1" fmla="*/ 1227 h 1227"/>
                <a:gd name="T2" fmla="*/ 0 w 1230"/>
                <a:gd name="T3" fmla="*/ 1227 h 1227"/>
                <a:gd name="T4" fmla="*/ 11 w 1230"/>
                <a:gd name="T5" fmla="*/ 22 h 1227"/>
                <a:gd name="T6" fmla="*/ 1207 w 1230"/>
                <a:gd name="T7" fmla="*/ 0 h 1227"/>
                <a:gd name="T8" fmla="*/ 1230 w 1230"/>
                <a:gd name="T9" fmla="*/ 1227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1227">
                  <a:moveTo>
                    <a:pt x="1230" y="1227"/>
                  </a:moveTo>
                  <a:lnTo>
                    <a:pt x="0" y="1227"/>
                  </a:lnTo>
                  <a:lnTo>
                    <a:pt x="11" y="22"/>
                  </a:lnTo>
                  <a:lnTo>
                    <a:pt x="1207" y="0"/>
                  </a:lnTo>
                  <a:lnTo>
                    <a:pt x="1230" y="122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1" name="任意多边形 238">
              <a:extLst>
                <a:ext uri="{FF2B5EF4-FFF2-40B4-BE49-F238E27FC236}">
                  <a16:creationId xmlns:a16="http://schemas.microsoft.com/office/drawing/2014/main" xmlns="" id="{B1FAB98B-AA95-481C-8CC9-64A2CE673A51}"/>
                </a:ext>
              </a:extLst>
            </p:cNvPr>
            <p:cNvSpPr/>
            <p:nvPr/>
          </p:nvSpPr>
          <p:spPr bwMode="auto">
            <a:xfrm>
              <a:off x="4984751" y="2120900"/>
              <a:ext cx="1952625" cy="1916113"/>
            </a:xfrm>
            <a:custGeom>
              <a:avLst/>
              <a:gdLst>
                <a:gd name="T0" fmla="*/ 1228 w 1230"/>
                <a:gd name="T1" fmla="*/ 1207 h 1207"/>
                <a:gd name="T2" fmla="*/ 0 w 1230"/>
                <a:gd name="T3" fmla="*/ 1207 h 1207"/>
                <a:gd name="T4" fmla="*/ 0 w 1230"/>
                <a:gd name="T5" fmla="*/ 3 h 1207"/>
                <a:gd name="T6" fmla="*/ 1230 w 1230"/>
                <a:gd name="T7" fmla="*/ 0 h 1207"/>
                <a:gd name="T8" fmla="*/ 1228 w 1230"/>
                <a:gd name="T9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1207">
                  <a:moveTo>
                    <a:pt x="1228" y="1207"/>
                  </a:moveTo>
                  <a:lnTo>
                    <a:pt x="0" y="1207"/>
                  </a:lnTo>
                  <a:lnTo>
                    <a:pt x="0" y="3"/>
                  </a:lnTo>
                  <a:lnTo>
                    <a:pt x="1230" y="0"/>
                  </a:lnTo>
                  <a:lnTo>
                    <a:pt x="1228" y="1207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2" name="任意多边形 239">
              <a:extLst>
                <a:ext uri="{FF2B5EF4-FFF2-40B4-BE49-F238E27FC236}">
                  <a16:creationId xmlns:a16="http://schemas.microsoft.com/office/drawing/2014/main" xmlns="" id="{BD7C9E91-6C9B-4177-B504-478959CFFE41}"/>
                </a:ext>
              </a:extLst>
            </p:cNvPr>
            <p:cNvSpPr/>
            <p:nvPr/>
          </p:nvSpPr>
          <p:spPr bwMode="auto">
            <a:xfrm>
              <a:off x="4981576" y="2117725"/>
              <a:ext cx="1957388" cy="1920875"/>
            </a:xfrm>
            <a:custGeom>
              <a:avLst/>
              <a:gdLst>
                <a:gd name="T0" fmla="*/ 837 w 839"/>
                <a:gd name="T1" fmla="*/ 822 h 823"/>
                <a:gd name="T2" fmla="*/ 837 w 839"/>
                <a:gd name="T3" fmla="*/ 1 h 823"/>
                <a:gd name="T4" fmla="*/ 838 w 839"/>
                <a:gd name="T5" fmla="*/ 1 h 823"/>
                <a:gd name="T6" fmla="*/ 3 w 839"/>
                <a:gd name="T7" fmla="*/ 4 h 823"/>
                <a:gd name="T8" fmla="*/ 1 w 839"/>
                <a:gd name="T9" fmla="*/ 4 h 823"/>
                <a:gd name="T10" fmla="*/ 2 w 839"/>
                <a:gd name="T11" fmla="*/ 3 h 823"/>
                <a:gd name="T12" fmla="*/ 2 w 839"/>
                <a:gd name="T13" fmla="*/ 822 h 823"/>
                <a:gd name="T14" fmla="*/ 1 w 839"/>
                <a:gd name="T15" fmla="*/ 821 h 823"/>
                <a:gd name="T16" fmla="*/ 837 w 839"/>
                <a:gd name="T17" fmla="*/ 822 h 823"/>
                <a:gd name="T18" fmla="*/ 1 w 839"/>
                <a:gd name="T19" fmla="*/ 823 h 823"/>
                <a:gd name="T20" fmla="*/ 0 w 839"/>
                <a:gd name="T21" fmla="*/ 823 h 823"/>
                <a:gd name="T22" fmla="*/ 0 w 839"/>
                <a:gd name="T23" fmla="*/ 822 h 823"/>
                <a:gd name="T24" fmla="*/ 0 w 839"/>
                <a:gd name="T25" fmla="*/ 3 h 823"/>
                <a:gd name="T26" fmla="*/ 0 w 839"/>
                <a:gd name="T27" fmla="*/ 2 h 823"/>
                <a:gd name="T28" fmla="*/ 1 w 839"/>
                <a:gd name="T29" fmla="*/ 1 h 823"/>
                <a:gd name="T30" fmla="*/ 3 w 839"/>
                <a:gd name="T31" fmla="*/ 1 h 823"/>
                <a:gd name="T32" fmla="*/ 838 w 839"/>
                <a:gd name="T33" fmla="*/ 0 h 823"/>
                <a:gd name="T34" fmla="*/ 839 w 839"/>
                <a:gd name="T35" fmla="*/ 0 h 823"/>
                <a:gd name="T36" fmla="*/ 839 w 839"/>
                <a:gd name="T37" fmla="*/ 1 h 823"/>
                <a:gd name="T38" fmla="*/ 837 w 839"/>
                <a:gd name="T39" fmla="*/ 8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9" h="823">
                  <a:moveTo>
                    <a:pt x="837" y="822"/>
                  </a:moveTo>
                  <a:cubicBezTo>
                    <a:pt x="837" y="814"/>
                    <a:pt x="837" y="493"/>
                    <a:pt x="837" y="1"/>
                  </a:cubicBezTo>
                  <a:cubicBezTo>
                    <a:pt x="838" y="1"/>
                    <a:pt x="838" y="1"/>
                    <a:pt x="838" y="1"/>
                  </a:cubicBezTo>
                  <a:cubicBezTo>
                    <a:pt x="595" y="2"/>
                    <a:pt x="309" y="3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02"/>
                    <a:pt x="2" y="583"/>
                    <a:pt x="2" y="822"/>
                  </a:cubicBezTo>
                  <a:cubicBezTo>
                    <a:pt x="1" y="821"/>
                    <a:pt x="1" y="821"/>
                    <a:pt x="1" y="821"/>
                  </a:cubicBezTo>
                  <a:cubicBezTo>
                    <a:pt x="502" y="822"/>
                    <a:pt x="829" y="822"/>
                    <a:pt x="837" y="822"/>
                  </a:cubicBezTo>
                  <a:cubicBezTo>
                    <a:pt x="829" y="822"/>
                    <a:pt x="502" y="822"/>
                    <a:pt x="1" y="823"/>
                  </a:cubicBezTo>
                  <a:cubicBezTo>
                    <a:pt x="0" y="823"/>
                    <a:pt x="0" y="823"/>
                    <a:pt x="0" y="823"/>
                  </a:cubicBezTo>
                  <a:cubicBezTo>
                    <a:pt x="0" y="822"/>
                    <a:pt x="0" y="822"/>
                    <a:pt x="0" y="822"/>
                  </a:cubicBezTo>
                  <a:cubicBezTo>
                    <a:pt x="0" y="583"/>
                    <a:pt x="0" y="30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09" y="1"/>
                    <a:pt x="595" y="0"/>
                    <a:pt x="838" y="0"/>
                  </a:cubicBezTo>
                  <a:cubicBezTo>
                    <a:pt x="839" y="0"/>
                    <a:pt x="839" y="0"/>
                    <a:pt x="839" y="0"/>
                  </a:cubicBezTo>
                  <a:cubicBezTo>
                    <a:pt x="839" y="1"/>
                    <a:pt x="839" y="1"/>
                    <a:pt x="839" y="1"/>
                  </a:cubicBezTo>
                  <a:cubicBezTo>
                    <a:pt x="838" y="493"/>
                    <a:pt x="837" y="814"/>
                    <a:pt x="837" y="82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3" name="任意多边形 240">
              <a:extLst>
                <a:ext uri="{FF2B5EF4-FFF2-40B4-BE49-F238E27FC236}">
                  <a16:creationId xmlns:a16="http://schemas.microsoft.com/office/drawing/2014/main" xmlns="" id="{5817448B-B807-4A13-A6A7-80E4918ABEC2}"/>
                </a:ext>
              </a:extLst>
            </p:cNvPr>
            <p:cNvSpPr/>
            <p:nvPr/>
          </p:nvSpPr>
          <p:spPr bwMode="auto">
            <a:xfrm>
              <a:off x="4964114" y="1908175"/>
              <a:ext cx="2025650" cy="212725"/>
            </a:xfrm>
            <a:custGeom>
              <a:avLst/>
              <a:gdLst>
                <a:gd name="T0" fmla="*/ 846 w 869"/>
                <a:gd name="T1" fmla="*/ 88 h 91"/>
                <a:gd name="T2" fmla="*/ 869 w 869"/>
                <a:gd name="T3" fmla="*/ 0 h 91"/>
                <a:gd name="T4" fmla="*/ 74 w 869"/>
                <a:gd name="T5" fmla="*/ 0 h 91"/>
                <a:gd name="T6" fmla="*/ 7 w 869"/>
                <a:gd name="T7" fmla="*/ 78 h 91"/>
                <a:gd name="T8" fmla="*/ 11 w 86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91">
                  <a:moveTo>
                    <a:pt x="846" y="88"/>
                  </a:moveTo>
                  <a:cubicBezTo>
                    <a:pt x="802" y="38"/>
                    <a:pt x="853" y="1"/>
                    <a:pt x="86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2" y="0"/>
                    <a:pt x="0" y="37"/>
                    <a:pt x="7" y="78"/>
                  </a:cubicBezTo>
                  <a:cubicBezTo>
                    <a:pt x="9" y="84"/>
                    <a:pt x="11" y="91"/>
                    <a:pt x="11" y="91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4" name="任意多边形 241">
              <a:extLst>
                <a:ext uri="{FF2B5EF4-FFF2-40B4-BE49-F238E27FC236}">
                  <a16:creationId xmlns:a16="http://schemas.microsoft.com/office/drawing/2014/main" xmlns="" id="{D796024A-A12F-4F85-B407-E71091EE0214}"/>
                </a:ext>
              </a:extLst>
            </p:cNvPr>
            <p:cNvSpPr/>
            <p:nvPr/>
          </p:nvSpPr>
          <p:spPr bwMode="auto">
            <a:xfrm>
              <a:off x="6889751" y="1909763"/>
              <a:ext cx="254000" cy="915988"/>
            </a:xfrm>
            <a:custGeom>
              <a:avLst/>
              <a:gdLst>
                <a:gd name="T0" fmla="*/ 41 w 109"/>
                <a:gd name="T1" fmla="*/ 392 h 392"/>
                <a:gd name="T2" fmla="*/ 42 w 109"/>
                <a:gd name="T3" fmla="*/ 392 h 392"/>
                <a:gd name="T4" fmla="*/ 45 w 109"/>
                <a:gd name="T5" fmla="*/ 392 h 392"/>
                <a:gd name="T6" fmla="*/ 58 w 109"/>
                <a:gd name="T7" fmla="*/ 391 h 392"/>
                <a:gd name="T8" fmla="*/ 105 w 109"/>
                <a:gd name="T9" fmla="*/ 391 h 392"/>
                <a:gd name="T10" fmla="*/ 104 w 109"/>
                <a:gd name="T11" fmla="*/ 392 h 392"/>
                <a:gd name="T12" fmla="*/ 85 w 109"/>
                <a:gd name="T13" fmla="*/ 381 h 392"/>
                <a:gd name="T14" fmla="*/ 71 w 109"/>
                <a:gd name="T15" fmla="*/ 361 h 392"/>
                <a:gd name="T16" fmla="*/ 62 w 109"/>
                <a:gd name="T17" fmla="*/ 335 h 392"/>
                <a:gd name="T18" fmla="*/ 59 w 109"/>
                <a:gd name="T19" fmla="*/ 320 h 392"/>
                <a:gd name="T20" fmla="*/ 58 w 109"/>
                <a:gd name="T21" fmla="*/ 313 h 392"/>
                <a:gd name="T22" fmla="*/ 58 w 109"/>
                <a:gd name="T23" fmla="*/ 305 h 392"/>
                <a:gd name="T24" fmla="*/ 59 w 109"/>
                <a:gd name="T25" fmla="*/ 273 h 392"/>
                <a:gd name="T26" fmla="*/ 62 w 109"/>
                <a:gd name="T27" fmla="*/ 240 h 392"/>
                <a:gd name="T28" fmla="*/ 72 w 109"/>
                <a:gd name="T29" fmla="*/ 169 h 392"/>
                <a:gd name="T30" fmla="*/ 78 w 109"/>
                <a:gd name="T31" fmla="*/ 138 h 392"/>
                <a:gd name="T32" fmla="*/ 82 w 109"/>
                <a:gd name="T33" fmla="*/ 109 h 392"/>
                <a:gd name="T34" fmla="*/ 85 w 109"/>
                <a:gd name="T35" fmla="*/ 80 h 392"/>
                <a:gd name="T36" fmla="*/ 87 w 109"/>
                <a:gd name="T37" fmla="*/ 65 h 392"/>
                <a:gd name="T38" fmla="*/ 86 w 109"/>
                <a:gd name="T39" fmla="*/ 52 h 392"/>
                <a:gd name="T40" fmla="*/ 78 w 109"/>
                <a:gd name="T41" fmla="*/ 27 h 392"/>
                <a:gd name="T42" fmla="*/ 63 w 109"/>
                <a:gd name="T43" fmla="*/ 8 h 392"/>
                <a:gd name="T44" fmla="*/ 41 w 109"/>
                <a:gd name="T45" fmla="*/ 3 h 392"/>
                <a:gd name="T46" fmla="*/ 22 w 109"/>
                <a:gd name="T47" fmla="*/ 11 h 392"/>
                <a:gd name="T48" fmla="*/ 10 w 109"/>
                <a:gd name="T49" fmla="*/ 26 h 392"/>
                <a:gd name="T50" fmla="*/ 4 w 109"/>
                <a:gd name="T51" fmla="*/ 42 h 392"/>
                <a:gd name="T52" fmla="*/ 7 w 109"/>
                <a:gd name="T53" fmla="*/ 69 h 392"/>
                <a:gd name="T54" fmla="*/ 16 w 109"/>
                <a:gd name="T55" fmla="*/ 85 h 392"/>
                <a:gd name="T56" fmla="*/ 19 w 109"/>
                <a:gd name="T57" fmla="*/ 88 h 392"/>
                <a:gd name="T58" fmla="*/ 20 w 109"/>
                <a:gd name="T59" fmla="*/ 90 h 392"/>
                <a:gd name="T60" fmla="*/ 19 w 109"/>
                <a:gd name="T61" fmla="*/ 88 h 392"/>
                <a:gd name="T62" fmla="*/ 16 w 109"/>
                <a:gd name="T63" fmla="*/ 85 h 392"/>
                <a:gd name="T64" fmla="*/ 7 w 109"/>
                <a:gd name="T65" fmla="*/ 70 h 392"/>
                <a:gd name="T66" fmla="*/ 3 w 109"/>
                <a:gd name="T67" fmla="*/ 42 h 392"/>
                <a:gd name="T68" fmla="*/ 9 w 109"/>
                <a:gd name="T69" fmla="*/ 25 h 392"/>
                <a:gd name="T70" fmla="*/ 21 w 109"/>
                <a:gd name="T71" fmla="*/ 10 h 392"/>
                <a:gd name="T72" fmla="*/ 41 w 109"/>
                <a:gd name="T73" fmla="*/ 1 h 392"/>
                <a:gd name="T74" fmla="*/ 64 w 109"/>
                <a:gd name="T75" fmla="*/ 6 h 392"/>
                <a:gd name="T76" fmla="*/ 80 w 109"/>
                <a:gd name="T77" fmla="*/ 26 h 392"/>
                <a:gd name="T78" fmla="*/ 88 w 109"/>
                <a:gd name="T79" fmla="*/ 52 h 392"/>
                <a:gd name="T80" fmla="*/ 89 w 109"/>
                <a:gd name="T81" fmla="*/ 66 h 392"/>
                <a:gd name="T82" fmla="*/ 87 w 109"/>
                <a:gd name="T83" fmla="*/ 80 h 392"/>
                <a:gd name="T84" fmla="*/ 84 w 109"/>
                <a:gd name="T85" fmla="*/ 109 h 392"/>
                <a:gd name="T86" fmla="*/ 80 w 109"/>
                <a:gd name="T87" fmla="*/ 139 h 392"/>
                <a:gd name="T88" fmla="*/ 74 w 109"/>
                <a:gd name="T89" fmla="*/ 169 h 392"/>
                <a:gd name="T90" fmla="*/ 64 w 109"/>
                <a:gd name="T91" fmla="*/ 240 h 392"/>
                <a:gd name="T92" fmla="*/ 61 w 109"/>
                <a:gd name="T93" fmla="*/ 273 h 392"/>
                <a:gd name="T94" fmla="*/ 60 w 109"/>
                <a:gd name="T95" fmla="*/ 305 h 392"/>
                <a:gd name="T96" fmla="*/ 60 w 109"/>
                <a:gd name="T97" fmla="*/ 313 h 392"/>
                <a:gd name="T98" fmla="*/ 61 w 109"/>
                <a:gd name="T99" fmla="*/ 320 h 392"/>
                <a:gd name="T100" fmla="*/ 64 w 109"/>
                <a:gd name="T101" fmla="*/ 334 h 392"/>
                <a:gd name="T102" fmla="*/ 72 w 109"/>
                <a:gd name="T103" fmla="*/ 360 h 392"/>
                <a:gd name="T104" fmla="*/ 86 w 109"/>
                <a:gd name="T105" fmla="*/ 380 h 392"/>
                <a:gd name="T106" fmla="*/ 105 w 109"/>
                <a:gd name="T107" fmla="*/ 391 h 392"/>
                <a:gd name="T108" fmla="*/ 109 w 109"/>
                <a:gd name="T109" fmla="*/ 392 h 392"/>
                <a:gd name="T110" fmla="*/ 105 w 109"/>
                <a:gd name="T111" fmla="*/ 392 h 392"/>
                <a:gd name="T112" fmla="*/ 58 w 109"/>
                <a:gd name="T113" fmla="*/ 392 h 392"/>
                <a:gd name="T114" fmla="*/ 45 w 109"/>
                <a:gd name="T115" fmla="*/ 392 h 392"/>
                <a:gd name="T116" fmla="*/ 42 w 109"/>
                <a:gd name="T117" fmla="*/ 392 h 392"/>
                <a:gd name="T118" fmla="*/ 41 w 109"/>
                <a:gd name="T119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" h="392">
                  <a:moveTo>
                    <a:pt x="41" y="392"/>
                  </a:moveTo>
                  <a:cubicBezTo>
                    <a:pt x="41" y="392"/>
                    <a:pt x="41" y="392"/>
                    <a:pt x="42" y="392"/>
                  </a:cubicBezTo>
                  <a:cubicBezTo>
                    <a:pt x="43" y="392"/>
                    <a:pt x="44" y="392"/>
                    <a:pt x="45" y="392"/>
                  </a:cubicBezTo>
                  <a:cubicBezTo>
                    <a:pt x="48" y="391"/>
                    <a:pt x="52" y="391"/>
                    <a:pt x="58" y="391"/>
                  </a:cubicBezTo>
                  <a:cubicBezTo>
                    <a:pt x="69" y="391"/>
                    <a:pt x="85" y="391"/>
                    <a:pt x="105" y="391"/>
                  </a:cubicBezTo>
                  <a:cubicBezTo>
                    <a:pt x="104" y="392"/>
                    <a:pt x="104" y="392"/>
                    <a:pt x="104" y="392"/>
                  </a:cubicBezTo>
                  <a:cubicBezTo>
                    <a:pt x="98" y="390"/>
                    <a:pt x="91" y="387"/>
                    <a:pt x="85" y="381"/>
                  </a:cubicBezTo>
                  <a:cubicBezTo>
                    <a:pt x="79" y="376"/>
                    <a:pt x="75" y="369"/>
                    <a:pt x="71" y="361"/>
                  </a:cubicBezTo>
                  <a:cubicBezTo>
                    <a:pt x="67" y="353"/>
                    <a:pt x="65" y="344"/>
                    <a:pt x="62" y="335"/>
                  </a:cubicBezTo>
                  <a:cubicBezTo>
                    <a:pt x="61" y="330"/>
                    <a:pt x="60" y="325"/>
                    <a:pt x="59" y="320"/>
                  </a:cubicBezTo>
                  <a:cubicBezTo>
                    <a:pt x="59" y="318"/>
                    <a:pt x="58" y="315"/>
                    <a:pt x="58" y="313"/>
                  </a:cubicBezTo>
                  <a:cubicBezTo>
                    <a:pt x="58" y="310"/>
                    <a:pt x="58" y="308"/>
                    <a:pt x="58" y="305"/>
                  </a:cubicBezTo>
                  <a:cubicBezTo>
                    <a:pt x="57" y="295"/>
                    <a:pt x="58" y="284"/>
                    <a:pt x="59" y="273"/>
                  </a:cubicBezTo>
                  <a:cubicBezTo>
                    <a:pt x="60" y="262"/>
                    <a:pt x="61" y="251"/>
                    <a:pt x="62" y="240"/>
                  </a:cubicBezTo>
                  <a:cubicBezTo>
                    <a:pt x="65" y="217"/>
                    <a:pt x="68" y="193"/>
                    <a:pt x="72" y="169"/>
                  </a:cubicBezTo>
                  <a:cubicBezTo>
                    <a:pt x="74" y="159"/>
                    <a:pt x="76" y="148"/>
                    <a:pt x="78" y="138"/>
                  </a:cubicBezTo>
                  <a:cubicBezTo>
                    <a:pt x="79" y="128"/>
                    <a:pt x="81" y="118"/>
                    <a:pt x="82" y="109"/>
                  </a:cubicBezTo>
                  <a:cubicBezTo>
                    <a:pt x="83" y="99"/>
                    <a:pt x="84" y="89"/>
                    <a:pt x="85" y="80"/>
                  </a:cubicBezTo>
                  <a:cubicBezTo>
                    <a:pt x="86" y="75"/>
                    <a:pt x="87" y="70"/>
                    <a:pt x="87" y="65"/>
                  </a:cubicBezTo>
                  <a:cubicBezTo>
                    <a:pt x="87" y="61"/>
                    <a:pt x="87" y="56"/>
                    <a:pt x="86" y="52"/>
                  </a:cubicBezTo>
                  <a:cubicBezTo>
                    <a:pt x="85" y="43"/>
                    <a:pt x="82" y="34"/>
                    <a:pt x="78" y="27"/>
                  </a:cubicBezTo>
                  <a:cubicBezTo>
                    <a:pt x="75" y="19"/>
                    <a:pt x="70" y="12"/>
                    <a:pt x="63" y="8"/>
                  </a:cubicBezTo>
                  <a:cubicBezTo>
                    <a:pt x="57" y="3"/>
                    <a:pt x="49" y="2"/>
                    <a:pt x="41" y="3"/>
                  </a:cubicBezTo>
                  <a:cubicBezTo>
                    <a:pt x="34" y="4"/>
                    <a:pt x="27" y="7"/>
                    <a:pt x="22" y="11"/>
                  </a:cubicBezTo>
                  <a:cubicBezTo>
                    <a:pt x="17" y="15"/>
                    <a:pt x="13" y="20"/>
                    <a:pt x="10" y="26"/>
                  </a:cubicBezTo>
                  <a:cubicBezTo>
                    <a:pt x="7" y="31"/>
                    <a:pt x="5" y="37"/>
                    <a:pt x="4" y="42"/>
                  </a:cubicBezTo>
                  <a:cubicBezTo>
                    <a:pt x="2" y="53"/>
                    <a:pt x="4" y="62"/>
                    <a:pt x="7" y="69"/>
                  </a:cubicBezTo>
                  <a:cubicBezTo>
                    <a:pt x="10" y="76"/>
                    <a:pt x="14" y="81"/>
                    <a:pt x="16" y="85"/>
                  </a:cubicBezTo>
                  <a:cubicBezTo>
                    <a:pt x="17" y="86"/>
                    <a:pt x="18" y="87"/>
                    <a:pt x="19" y="88"/>
                  </a:cubicBezTo>
                  <a:cubicBezTo>
                    <a:pt x="19" y="89"/>
                    <a:pt x="20" y="90"/>
                    <a:pt x="20" y="90"/>
                  </a:cubicBezTo>
                  <a:cubicBezTo>
                    <a:pt x="20" y="90"/>
                    <a:pt x="19" y="89"/>
                    <a:pt x="19" y="88"/>
                  </a:cubicBezTo>
                  <a:cubicBezTo>
                    <a:pt x="18" y="88"/>
                    <a:pt x="17" y="86"/>
                    <a:pt x="16" y="85"/>
                  </a:cubicBezTo>
                  <a:cubicBezTo>
                    <a:pt x="13" y="82"/>
                    <a:pt x="10" y="77"/>
                    <a:pt x="7" y="70"/>
                  </a:cubicBezTo>
                  <a:cubicBezTo>
                    <a:pt x="3" y="63"/>
                    <a:pt x="0" y="53"/>
                    <a:pt x="3" y="42"/>
                  </a:cubicBezTo>
                  <a:cubicBezTo>
                    <a:pt x="4" y="36"/>
                    <a:pt x="6" y="31"/>
                    <a:pt x="9" y="25"/>
                  </a:cubicBezTo>
                  <a:cubicBezTo>
                    <a:pt x="12" y="20"/>
                    <a:pt x="16" y="14"/>
                    <a:pt x="21" y="10"/>
                  </a:cubicBezTo>
                  <a:cubicBezTo>
                    <a:pt x="27" y="5"/>
                    <a:pt x="34" y="2"/>
                    <a:pt x="41" y="1"/>
                  </a:cubicBezTo>
                  <a:cubicBezTo>
                    <a:pt x="49" y="0"/>
                    <a:pt x="57" y="1"/>
                    <a:pt x="64" y="6"/>
                  </a:cubicBezTo>
                  <a:cubicBezTo>
                    <a:pt x="71" y="11"/>
                    <a:pt x="76" y="18"/>
                    <a:pt x="80" y="26"/>
                  </a:cubicBezTo>
                  <a:cubicBezTo>
                    <a:pt x="84" y="34"/>
                    <a:pt x="87" y="42"/>
                    <a:pt x="88" y="52"/>
                  </a:cubicBezTo>
                  <a:cubicBezTo>
                    <a:pt x="89" y="56"/>
                    <a:pt x="89" y="61"/>
                    <a:pt x="89" y="66"/>
                  </a:cubicBezTo>
                  <a:cubicBezTo>
                    <a:pt x="89" y="70"/>
                    <a:pt x="88" y="75"/>
                    <a:pt x="87" y="80"/>
                  </a:cubicBezTo>
                  <a:cubicBezTo>
                    <a:pt x="86" y="89"/>
                    <a:pt x="85" y="99"/>
                    <a:pt x="84" y="109"/>
                  </a:cubicBezTo>
                  <a:cubicBezTo>
                    <a:pt x="83" y="119"/>
                    <a:pt x="81" y="129"/>
                    <a:pt x="80" y="139"/>
                  </a:cubicBezTo>
                  <a:cubicBezTo>
                    <a:pt x="78" y="149"/>
                    <a:pt x="76" y="159"/>
                    <a:pt x="74" y="169"/>
                  </a:cubicBezTo>
                  <a:cubicBezTo>
                    <a:pt x="70" y="194"/>
                    <a:pt x="67" y="217"/>
                    <a:pt x="64" y="240"/>
                  </a:cubicBezTo>
                  <a:cubicBezTo>
                    <a:pt x="63" y="252"/>
                    <a:pt x="62" y="263"/>
                    <a:pt x="61" y="273"/>
                  </a:cubicBezTo>
                  <a:cubicBezTo>
                    <a:pt x="60" y="284"/>
                    <a:pt x="59" y="295"/>
                    <a:pt x="60" y="305"/>
                  </a:cubicBezTo>
                  <a:cubicBezTo>
                    <a:pt x="60" y="308"/>
                    <a:pt x="60" y="310"/>
                    <a:pt x="60" y="313"/>
                  </a:cubicBezTo>
                  <a:cubicBezTo>
                    <a:pt x="60" y="315"/>
                    <a:pt x="61" y="318"/>
                    <a:pt x="61" y="320"/>
                  </a:cubicBezTo>
                  <a:cubicBezTo>
                    <a:pt x="62" y="325"/>
                    <a:pt x="63" y="330"/>
                    <a:pt x="64" y="334"/>
                  </a:cubicBezTo>
                  <a:cubicBezTo>
                    <a:pt x="66" y="344"/>
                    <a:pt x="69" y="352"/>
                    <a:pt x="72" y="360"/>
                  </a:cubicBezTo>
                  <a:cubicBezTo>
                    <a:pt x="76" y="368"/>
                    <a:pt x="81" y="375"/>
                    <a:pt x="86" y="380"/>
                  </a:cubicBezTo>
                  <a:cubicBezTo>
                    <a:pt x="92" y="386"/>
                    <a:pt x="98" y="389"/>
                    <a:pt x="105" y="391"/>
                  </a:cubicBezTo>
                  <a:cubicBezTo>
                    <a:pt x="109" y="392"/>
                    <a:pt x="109" y="392"/>
                    <a:pt x="109" y="392"/>
                  </a:cubicBezTo>
                  <a:cubicBezTo>
                    <a:pt x="105" y="392"/>
                    <a:pt x="105" y="392"/>
                    <a:pt x="105" y="392"/>
                  </a:cubicBezTo>
                  <a:cubicBezTo>
                    <a:pt x="85" y="392"/>
                    <a:pt x="69" y="392"/>
                    <a:pt x="58" y="392"/>
                  </a:cubicBezTo>
                  <a:cubicBezTo>
                    <a:pt x="52" y="392"/>
                    <a:pt x="48" y="392"/>
                    <a:pt x="45" y="392"/>
                  </a:cubicBezTo>
                  <a:cubicBezTo>
                    <a:pt x="44" y="392"/>
                    <a:pt x="43" y="392"/>
                    <a:pt x="42" y="392"/>
                  </a:cubicBezTo>
                  <a:cubicBezTo>
                    <a:pt x="41" y="392"/>
                    <a:pt x="41" y="392"/>
                    <a:pt x="41" y="39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5" name="任意多边形 242">
              <a:extLst>
                <a:ext uri="{FF2B5EF4-FFF2-40B4-BE49-F238E27FC236}">
                  <a16:creationId xmlns:a16="http://schemas.microsoft.com/office/drawing/2014/main" xmlns="" id="{0A0487AF-7A8B-4143-A792-0188DD133CF9}"/>
                </a:ext>
              </a:extLst>
            </p:cNvPr>
            <p:cNvSpPr/>
            <p:nvPr/>
          </p:nvSpPr>
          <p:spPr bwMode="auto">
            <a:xfrm>
              <a:off x="5759451" y="1966913"/>
              <a:ext cx="34925" cy="150813"/>
            </a:xfrm>
            <a:custGeom>
              <a:avLst/>
              <a:gdLst>
                <a:gd name="T0" fmla="*/ 10 w 15"/>
                <a:gd name="T1" fmla="*/ 0 h 65"/>
                <a:gd name="T2" fmla="*/ 6 w 15"/>
                <a:gd name="T3" fmla="*/ 9 h 65"/>
                <a:gd name="T4" fmla="*/ 3 w 15"/>
                <a:gd name="T5" fmla="*/ 20 h 65"/>
                <a:gd name="T6" fmla="*/ 2 w 15"/>
                <a:gd name="T7" fmla="*/ 33 h 65"/>
                <a:gd name="T8" fmla="*/ 5 w 15"/>
                <a:gd name="T9" fmla="*/ 46 h 65"/>
                <a:gd name="T10" fmla="*/ 9 w 15"/>
                <a:gd name="T11" fmla="*/ 56 h 65"/>
                <a:gd name="T12" fmla="*/ 15 w 15"/>
                <a:gd name="T13" fmla="*/ 65 h 65"/>
                <a:gd name="T14" fmla="*/ 13 w 15"/>
                <a:gd name="T15" fmla="*/ 63 h 65"/>
                <a:gd name="T16" fmla="*/ 8 w 15"/>
                <a:gd name="T17" fmla="*/ 57 h 65"/>
                <a:gd name="T18" fmla="*/ 3 w 15"/>
                <a:gd name="T19" fmla="*/ 47 h 65"/>
                <a:gd name="T20" fmla="*/ 0 w 15"/>
                <a:gd name="T21" fmla="*/ 33 h 65"/>
                <a:gd name="T22" fmla="*/ 1 w 15"/>
                <a:gd name="T23" fmla="*/ 20 h 65"/>
                <a:gd name="T24" fmla="*/ 4 w 15"/>
                <a:gd name="T25" fmla="*/ 9 h 65"/>
                <a:gd name="T26" fmla="*/ 8 w 15"/>
                <a:gd name="T27" fmla="*/ 2 h 65"/>
                <a:gd name="T28" fmla="*/ 10 w 15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65">
                  <a:moveTo>
                    <a:pt x="10" y="0"/>
                  </a:moveTo>
                  <a:cubicBezTo>
                    <a:pt x="11" y="0"/>
                    <a:pt x="8" y="4"/>
                    <a:pt x="6" y="9"/>
                  </a:cubicBezTo>
                  <a:cubicBezTo>
                    <a:pt x="5" y="12"/>
                    <a:pt x="4" y="16"/>
                    <a:pt x="3" y="20"/>
                  </a:cubicBezTo>
                  <a:cubicBezTo>
                    <a:pt x="2" y="24"/>
                    <a:pt x="2" y="29"/>
                    <a:pt x="2" y="33"/>
                  </a:cubicBezTo>
                  <a:cubicBezTo>
                    <a:pt x="3" y="38"/>
                    <a:pt x="4" y="43"/>
                    <a:pt x="5" y="46"/>
                  </a:cubicBezTo>
                  <a:cubicBezTo>
                    <a:pt x="6" y="50"/>
                    <a:pt x="8" y="54"/>
                    <a:pt x="9" y="56"/>
                  </a:cubicBezTo>
                  <a:cubicBezTo>
                    <a:pt x="13" y="62"/>
                    <a:pt x="15" y="65"/>
                    <a:pt x="15" y="65"/>
                  </a:cubicBezTo>
                  <a:cubicBezTo>
                    <a:pt x="15" y="65"/>
                    <a:pt x="14" y="64"/>
                    <a:pt x="13" y="63"/>
                  </a:cubicBezTo>
                  <a:cubicBezTo>
                    <a:pt x="12" y="62"/>
                    <a:pt x="10" y="60"/>
                    <a:pt x="8" y="57"/>
                  </a:cubicBezTo>
                  <a:cubicBezTo>
                    <a:pt x="6" y="55"/>
                    <a:pt x="5" y="51"/>
                    <a:pt x="3" y="47"/>
                  </a:cubicBezTo>
                  <a:cubicBezTo>
                    <a:pt x="2" y="43"/>
                    <a:pt x="1" y="38"/>
                    <a:pt x="0" y="33"/>
                  </a:cubicBezTo>
                  <a:cubicBezTo>
                    <a:pt x="0" y="29"/>
                    <a:pt x="0" y="24"/>
                    <a:pt x="1" y="20"/>
                  </a:cubicBezTo>
                  <a:cubicBezTo>
                    <a:pt x="2" y="15"/>
                    <a:pt x="3" y="12"/>
                    <a:pt x="4" y="9"/>
                  </a:cubicBezTo>
                  <a:cubicBezTo>
                    <a:pt x="6" y="6"/>
                    <a:pt x="7" y="4"/>
                    <a:pt x="8" y="2"/>
                  </a:cubicBezTo>
                  <a:cubicBezTo>
                    <a:pt x="9" y="1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6" name="任意多边形 243">
              <a:extLst>
                <a:ext uri="{FF2B5EF4-FFF2-40B4-BE49-F238E27FC236}">
                  <a16:creationId xmlns:a16="http://schemas.microsoft.com/office/drawing/2014/main" xmlns="" id="{DEA4EE68-88D3-4AF6-8BF1-4BD45D860778}"/>
                </a:ext>
              </a:extLst>
            </p:cNvPr>
            <p:cNvSpPr/>
            <p:nvPr/>
          </p:nvSpPr>
          <p:spPr bwMode="auto">
            <a:xfrm>
              <a:off x="5681664" y="1901825"/>
              <a:ext cx="95250" cy="215900"/>
            </a:xfrm>
            <a:custGeom>
              <a:avLst/>
              <a:gdLst>
                <a:gd name="T0" fmla="*/ 23 w 41"/>
                <a:gd name="T1" fmla="*/ 0 h 93"/>
                <a:gd name="T2" fmla="*/ 13 w 41"/>
                <a:gd name="T3" fmla="*/ 13 h 93"/>
                <a:gd name="T4" fmla="*/ 5 w 41"/>
                <a:gd name="T5" fmla="*/ 51 h 93"/>
                <a:gd name="T6" fmla="*/ 26 w 41"/>
                <a:gd name="T7" fmla="*/ 84 h 93"/>
                <a:gd name="T8" fmla="*/ 41 w 41"/>
                <a:gd name="T9" fmla="*/ 92 h 93"/>
                <a:gd name="T10" fmla="*/ 36 w 41"/>
                <a:gd name="T11" fmla="*/ 91 h 93"/>
                <a:gd name="T12" fmla="*/ 25 w 41"/>
                <a:gd name="T13" fmla="*/ 85 h 93"/>
                <a:gd name="T14" fmla="*/ 3 w 41"/>
                <a:gd name="T15" fmla="*/ 51 h 93"/>
                <a:gd name="T16" fmla="*/ 12 w 41"/>
                <a:gd name="T17" fmla="*/ 12 h 93"/>
                <a:gd name="T18" fmla="*/ 20 w 41"/>
                <a:gd name="T19" fmla="*/ 3 h 93"/>
                <a:gd name="T20" fmla="*/ 23 w 41"/>
                <a:gd name="T2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93">
                  <a:moveTo>
                    <a:pt x="23" y="0"/>
                  </a:moveTo>
                  <a:cubicBezTo>
                    <a:pt x="24" y="0"/>
                    <a:pt x="18" y="4"/>
                    <a:pt x="13" y="13"/>
                  </a:cubicBezTo>
                  <a:cubicBezTo>
                    <a:pt x="7" y="21"/>
                    <a:pt x="2" y="36"/>
                    <a:pt x="5" y="51"/>
                  </a:cubicBezTo>
                  <a:cubicBezTo>
                    <a:pt x="8" y="67"/>
                    <a:pt x="18" y="78"/>
                    <a:pt x="26" y="84"/>
                  </a:cubicBezTo>
                  <a:cubicBezTo>
                    <a:pt x="34" y="90"/>
                    <a:pt x="41" y="92"/>
                    <a:pt x="41" y="92"/>
                  </a:cubicBezTo>
                  <a:cubicBezTo>
                    <a:pt x="41" y="93"/>
                    <a:pt x="39" y="92"/>
                    <a:pt x="36" y="91"/>
                  </a:cubicBezTo>
                  <a:cubicBezTo>
                    <a:pt x="33" y="90"/>
                    <a:pt x="30" y="88"/>
                    <a:pt x="25" y="85"/>
                  </a:cubicBezTo>
                  <a:cubicBezTo>
                    <a:pt x="17" y="80"/>
                    <a:pt x="6" y="68"/>
                    <a:pt x="3" y="51"/>
                  </a:cubicBezTo>
                  <a:cubicBezTo>
                    <a:pt x="0" y="35"/>
                    <a:pt x="6" y="21"/>
                    <a:pt x="12" y="12"/>
                  </a:cubicBezTo>
                  <a:cubicBezTo>
                    <a:pt x="15" y="8"/>
                    <a:pt x="17" y="4"/>
                    <a:pt x="20" y="3"/>
                  </a:cubicBezTo>
                  <a:cubicBezTo>
                    <a:pt x="22" y="1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7" name="任意多边形 244">
              <a:extLst>
                <a:ext uri="{FF2B5EF4-FFF2-40B4-BE49-F238E27FC236}">
                  <a16:creationId xmlns:a16="http://schemas.microsoft.com/office/drawing/2014/main" xmlns="" id="{C4D80EB3-24B6-4402-83ED-4824BE126478}"/>
                </a:ext>
              </a:extLst>
            </p:cNvPr>
            <p:cNvSpPr/>
            <p:nvPr/>
          </p:nvSpPr>
          <p:spPr bwMode="auto">
            <a:xfrm>
              <a:off x="5240339" y="2570163"/>
              <a:ext cx="1544638" cy="827088"/>
            </a:xfrm>
            <a:custGeom>
              <a:avLst/>
              <a:gdLst>
                <a:gd name="T0" fmla="*/ 662 w 662"/>
                <a:gd name="T1" fmla="*/ 352 h 354"/>
                <a:gd name="T2" fmla="*/ 660 w 662"/>
                <a:gd name="T3" fmla="*/ 353 h 354"/>
                <a:gd name="T4" fmla="*/ 652 w 662"/>
                <a:gd name="T5" fmla="*/ 353 h 354"/>
                <a:gd name="T6" fmla="*/ 622 w 662"/>
                <a:gd name="T7" fmla="*/ 353 h 354"/>
                <a:gd name="T8" fmla="*/ 514 w 662"/>
                <a:gd name="T9" fmla="*/ 353 h 354"/>
                <a:gd name="T10" fmla="*/ 155 w 662"/>
                <a:gd name="T11" fmla="*/ 354 h 354"/>
                <a:gd name="T12" fmla="*/ 1 w 662"/>
                <a:gd name="T13" fmla="*/ 353 h 354"/>
                <a:gd name="T14" fmla="*/ 0 w 662"/>
                <a:gd name="T15" fmla="*/ 353 h 354"/>
                <a:gd name="T16" fmla="*/ 0 w 662"/>
                <a:gd name="T17" fmla="*/ 352 h 354"/>
                <a:gd name="T18" fmla="*/ 0 w 662"/>
                <a:gd name="T19" fmla="*/ 99 h 354"/>
                <a:gd name="T20" fmla="*/ 0 w 662"/>
                <a:gd name="T21" fmla="*/ 26 h 354"/>
                <a:gd name="T22" fmla="*/ 1 w 662"/>
                <a:gd name="T23" fmla="*/ 7 h 354"/>
                <a:gd name="T24" fmla="*/ 1 w 662"/>
                <a:gd name="T25" fmla="*/ 2 h 354"/>
                <a:gd name="T26" fmla="*/ 1 w 662"/>
                <a:gd name="T27" fmla="*/ 0 h 354"/>
                <a:gd name="T28" fmla="*/ 1 w 662"/>
                <a:gd name="T29" fmla="*/ 2 h 354"/>
                <a:gd name="T30" fmla="*/ 1 w 662"/>
                <a:gd name="T31" fmla="*/ 7 h 354"/>
                <a:gd name="T32" fmla="*/ 1 w 662"/>
                <a:gd name="T33" fmla="*/ 26 h 354"/>
                <a:gd name="T34" fmla="*/ 1 w 662"/>
                <a:gd name="T35" fmla="*/ 99 h 354"/>
                <a:gd name="T36" fmla="*/ 2 w 662"/>
                <a:gd name="T37" fmla="*/ 352 h 354"/>
                <a:gd name="T38" fmla="*/ 1 w 662"/>
                <a:gd name="T39" fmla="*/ 351 h 354"/>
                <a:gd name="T40" fmla="*/ 155 w 662"/>
                <a:gd name="T41" fmla="*/ 351 h 354"/>
                <a:gd name="T42" fmla="*/ 514 w 662"/>
                <a:gd name="T43" fmla="*/ 352 h 354"/>
                <a:gd name="T44" fmla="*/ 622 w 662"/>
                <a:gd name="T45" fmla="*/ 352 h 354"/>
                <a:gd name="T46" fmla="*/ 652 w 662"/>
                <a:gd name="T47" fmla="*/ 352 h 354"/>
                <a:gd name="T48" fmla="*/ 660 w 662"/>
                <a:gd name="T49" fmla="*/ 352 h 354"/>
                <a:gd name="T50" fmla="*/ 662 w 662"/>
                <a:gd name="T51" fmla="*/ 35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2" h="354">
                  <a:moveTo>
                    <a:pt x="662" y="352"/>
                  </a:moveTo>
                  <a:cubicBezTo>
                    <a:pt x="662" y="352"/>
                    <a:pt x="661" y="353"/>
                    <a:pt x="660" y="353"/>
                  </a:cubicBezTo>
                  <a:cubicBezTo>
                    <a:pt x="658" y="353"/>
                    <a:pt x="655" y="353"/>
                    <a:pt x="652" y="353"/>
                  </a:cubicBezTo>
                  <a:cubicBezTo>
                    <a:pt x="645" y="353"/>
                    <a:pt x="635" y="353"/>
                    <a:pt x="622" y="353"/>
                  </a:cubicBezTo>
                  <a:cubicBezTo>
                    <a:pt x="597" y="353"/>
                    <a:pt x="560" y="353"/>
                    <a:pt x="514" y="353"/>
                  </a:cubicBezTo>
                  <a:cubicBezTo>
                    <a:pt x="422" y="353"/>
                    <a:pt x="295" y="353"/>
                    <a:pt x="155" y="354"/>
                  </a:cubicBezTo>
                  <a:cubicBezTo>
                    <a:pt x="101" y="353"/>
                    <a:pt x="49" y="353"/>
                    <a:pt x="1" y="353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250"/>
                    <a:pt x="0" y="162"/>
                    <a:pt x="0" y="99"/>
                  </a:cubicBezTo>
                  <a:cubicBezTo>
                    <a:pt x="0" y="68"/>
                    <a:pt x="0" y="43"/>
                    <a:pt x="0" y="26"/>
                  </a:cubicBezTo>
                  <a:cubicBezTo>
                    <a:pt x="0" y="18"/>
                    <a:pt x="0" y="11"/>
                    <a:pt x="1" y="7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1" y="5"/>
                    <a:pt x="1" y="7"/>
                  </a:cubicBezTo>
                  <a:cubicBezTo>
                    <a:pt x="1" y="11"/>
                    <a:pt x="1" y="18"/>
                    <a:pt x="1" y="26"/>
                  </a:cubicBezTo>
                  <a:cubicBezTo>
                    <a:pt x="1" y="43"/>
                    <a:pt x="1" y="68"/>
                    <a:pt x="1" y="99"/>
                  </a:cubicBezTo>
                  <a:cubicBezTo>
                    <a:pt x="1" y="162"/>
                    <a:pt x="2" y="250"/>
                    <a:pt x="2" y="352"/>
                  </a:cubicBezTo>
                  <a:cubicBezTo>
                    <a:pt x="1" y="351"/>
                    <a:pt x="1" y="351"/>
                    <a:pt x="1" y="351"/>
                  </a:cubicBezTo>
                  <a:cubicBezTo>
                    <a:pt x="49" y="351"/>
                    <a:pt x="101" y="351"/>
                    <a:pt x="155" y="351"/>
                  </a:cubicBezTo>
                  <a:cubicBezTo>
                    <a:pt x="295" y="352"/>
                    <a:pt x="422" y="352"/>
                    <a:pt x="514" y="352"/>
                  </a:cubicBezTo>
                  <a:cubicBezTo>
                    <a:pt x="560" y="352"/>
                    <a:pt x="597" y="352"/>
                    <a:pt x="622" y="352"/>
                  </a:cubicBezTo>
                  <a:cubicBezTo>
                    <a:pt x="635" y="352"/>
                    <a:pt x="645" y="352"/>
                    <a:pt x="652" y="352"/>
                  </a:cubicBezTo>
                  <a:cubicBezTo>
                    <a:pt x="655" y="352"/>
                    <a:pt x="658" y="352"/>
                    <a:pt x="660" y="352"/>
                  </a:cubicBezTo>
                  <a:cubicBezTo>
                    <a:pt x="661" y="352"/>
                    <a:pt x="662" y="352"/>
                    <a:pt x="662" y="35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8" name="矩形 245">
              <a:extLst>
                <a:ext uri="{FF2B5EF4-FFF2-40B4-BE49-F238E27FC236}">
                  <a16:creationId xmlns:a16="http://schemas.microsoft.com/office/drawing/2014/main" xmlns="" id="{50254738-2237-458A-BCB5-EC8670145575}"/>
                </a:ext>
              </a:extLst>
            </p:cNvPr>
            <p:cNvSpPr/>
            <p:nvPr/>
          </p:nvSpPr>
          <p:spPr bwMode="auto">
            <a:xfrm>
              <a:off x="5367339" y="3189288"/>
              <a:ext cx="155575" cy="155575"/>
            </a:xfrm>
            <a:prstGeom prst="rect">
              <a:avLst/>
            </a:pr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9" name="矩形 246">
              <a:extLst>
                <a:ext uri="{FF2B5EF4-FFF2-40B4-BE49-F238E27FC236}">
                  <a16:creationId xmlns:a16="http://schemas.microsoft.com/office/drawing/2014/main" xmlns="" id="{4129E6F1-5B84-4C9F-9985-23A7274E0F29}"/>
                </a:ext>
              </a:extLst>
            </p:cNvPr>
            <p:cNvSpPr/>
            <p:nvPr/>
          </p:nvSpPr>
          <p:spPr bwMode="auto">
            <a:xfrm>
              <a:off x="5595939" y="3079750"/>
              <a:ext cx="155575" cy="265113"/>
            </a:xfrm>
            <a:prstGeom prst="rect">
              <a:avLst/>
            </a:pr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0" name="矩形 247">
              <a:extLst>
                <a:ext uri="{FF2B5EF4-FFF2-40B4-BE49-F238E27FC236}">
                  <a16:creationId xmlns:a16="http://schemas.microsoft.com/office/drawing/2014/main" xmlns="" id="{DEB396BF-5F5A-4878-893B-D880EE2EF56B}"/>
                </a:ext>
              </a:extLst>
            </p:cNvPr>
            <p:cNvSpPr/>
            <p:nvPr/>
          </p:nvSpPr>
          <p:spPr bwMode="auto">
            <a:xfrm>
              <a:off x="5826126" y="2951163"/>
              <a:ext cx="157163" cy="393700"/>
            </a:xfrm>
            <a:prstGeom prst="rect">
              <a:avLst/>
            </a:pr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1" name="矩形 248">
              <a:extLst>
                <a:ext uri="{FF2B5EF4-FFF2-40B4-BE49-F238E27FC236}">
                  <a16:creationId xmlns:a16="http://schemas.microsoft.com/office/drawing/2014/main" xmlns="" id="{DD5D0476-987C-484C-A2A4-012932BFAA8A}"/>
                </a:ext>
              </a:extLst>
            </p:cNvPr>
            <p:cNvSpPr/>
            <p:nvPr/>
          </p:nvSpPr>
          <p:spPr bwMode="auto">
            <a:xfrm>
              <a:off x="6048376" y="2811463"/>
              <a:ext cx="155575" cy="533400"/>
            </a:xfrm>
            <a:prstGeom prst="rect">
              <a:avLst/>
            </a:pr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2" name="矩形 249">
              <a:extLst>
                <a:ext uri="{FF2B5EF4-FFF2-40B4-BE49-F238E27FC236}">
                  <a16:creationId xmlns:a16="http://schemas.microsoft.com/office/drawing/2014/main" xmlns="" id="{6BC5A014-2545-4296-914B-2EABFD353BD9}"/>
                </a:ext>
              </a:extLst>
            </p:cNvPr>
            <p:cNvSpPr/>
            <p:nvPr/>
          </p:nvSpPr>
          <p:spPr bwMode="auto">
            <a:xfrm>
              <a:off x="6276976" y="2632075"/>
              <a:ext cx="155575" cy="712788"/>
            </a:xfrm>
            <a:prstGeom prst="rect">
              <a:avLst/>
            </a:pr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3" name="矩形 250">
              <a:extLst>
                <a:ext uri="{FF2B5EF4-FFF2-40B4-BE49-F238E27FC236}">
                  <a16:creationId xmlns:a16="http://schemas.microsoft.com/office/drawing/2014/main" xmlns="" id="{C204C255-A0BD-4706-8C88-D7CAB7F1E4F9}"/>
                </a:ext>
              </a:extLst>
            </p:cNvPr>
            <p:cNvSpPr/>
            <p:nvPr/>
          </p:nvSpPr>
          <p:spPr bwMode="auto">
            <a:xfrm>
              <a:off x="6502401" y="2493963"/>
              <a:ext cx="153988" cy="844550"/>
            </a:xfrm>
            <a:prstGeom prst="rect">
              <a:avLst/>
            </a:pr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4" name="任意多边形 251">
              <a:extLst>
                <a:ext uri="{FF2B5EF4-FFF2-40B4-BE49-F238E27FC236}">
                  <a16:creationId xmlns:a16="http://schemas.microsoft.com/office/drawing/2014/main" xmlns="" id="{8F3E2269-98D8-471F-AFA1-AE43DCF5B0D9}"/>
                </a:ext>
              </a:extLst>
            </p:cNvPr>
            <p:cNvSpPr/>
            <p:nvPr/>
          </p:nvSpPr>
          <p:spPr bwMode="auto">
            <a:xfrm>
              <a:off x="5367339" y="2330450"/>
              <a:ext cx="1160463" cy="700088"/>
            </a:xfrm>
            <a:custGeom>
              <a:avLst/>
              <a:gdLst>
                <a:gd name="T0" fmla="*/ 0 w 498"/>
                <a:gd name="T1" fmla="*/ 300 h 300"/>
                <a:gd name="T2" fmla="*/ 1 w 498"/>
                <a:gd name="T3" fmla="*/ 299 h 300"/>
                <a:gd name="T4" fmla="*/ 4 w 498"/>
                <a:gd name="T5" fmla="*/ 297 h 300"/>
                <a:gd name="T6" fmla="*/ 14 w 498"/>
                <a:gd name="T7" fmla="*/ 291 h 300"/>
                <a:gd name="T8" fmla="*/ 52 w 498"/>
                <a:gd name="T9" fmla="*/ 265 h 300"/>
                <a:gd name="T10" fmla="*/ 185 w 498"/>
                <a:gd name="T11" fmla="*/ 179 h 300"/>
                <a:gd name="T12" fmla="*/ 187 w 498"/>
                <a:gd name="T13" fmla="*/ 178 h 300"/>
                <a:gd name="T14" fmla="*/ 187 w 498"/>
                <a:gd name="T15" fmla="*/ 180 h 300"/>
                <a:gd name="T16" fmla="*/ 187 w 498"/>
                <a:gd name="T17" fmla="*/ 209 h 300"/>
                <a:gd name="T18" fmla="*/ 185 w 498"/>
                <a:gd name="T19" fmla="*/ 209 h 300"/>
                <a:gd name="T20" fmla="*/ 237 w 498"/>
                <a:gd name="T21" fmla="*/ 174 h 300"/>
                <a:gd name="T22" fmla="*/ 422 w 498"/>
                <a:gd name="T23" fmla="*/ 50 h 300"/>
                <a:gd name="T24" fmla="*/ 478 w 498"/>
                <a:gd name="T25" fmla="*/ 13 h 300"/>
                <a:gd name="T26" fmla="*/ 493 w 498"/>
                <a:gd name="T27" fmla="*/ 3 h 300"/>
                <a:gd name="T28" fmla="*/ 497 w 498"/>
                <a:gd name="T29" fmla="*/ 1 h 300"/>
                <a:gd name="T30" fmla="*/ 498 w 498"/>
                <a:gd name="T31" fmla="*/ 0 h 300"/>
                <a:gd name="T32" fmla="*/ 497 w 498"/>
                <a:gd name="T33" fmla="*/ 1 h 300"/>
                <a:gd name="T34" fmla="*/ 493 w 498"/>
                <a:gd name="T35" fmla="*/ 4 h 300"/>
                <a:gd name="T36" fmla="*/ 478 w 498"/>
                <a:gd name="T37" fmla="*/ 14 h 300"/>
                <a:gd name="T38" fmla="*/ 422 w 498"/>
                <a:gd name="T39" fmla="*/ 52 h 300"/>
                <a:gd name="T40" fmla="*/ 238 w 498"/>
                <a:gd name="T41" fmla="*/ 175 h 300"/>
                <a:gd name="T42" fmla="*/ 186 w 498"/>
                <a:gd name="T43" fmla="*/ 210 h 300"/>
                <a:gd name="T44" fmla="*/ 184 w 498"/>
                <a:gd name="T45" fmla="*/ 211 h 300"/>
                <a:gd name="T46" fmla="*/ 185 w 498"/>
                <a:gd name="T47" fmla="*/ 209 h 300"/>
                <a:gd name="T48" fmla="*/ 185 w 498"/>
                <a:gd name="T49" fmla="*/ 180 h 300"/>
                <a:gd name="T50" fmla="*/ 186 w 498"/>
                <a:gd name="T51" fmla="*/ 180 h 300"/>
                <a:gd name="T52" fmla="*/ 53 w 498"/>
                <a:gd name="T53" fmla="*/ 266 h 300"/>
                <a:gd name="T54" fmla="*/ 14 w 498"/>
                <a:gd name="T55" fmla="*/ 291 h 300"/>
                <a:gd name="T56" fmla="*/ 4 w 498"/>
                <a:gd name="T57" fmla="*/ 298 h 300"/>
                <a:gd name="T58" fmla="*/ 1 w 498"/>
                <a:gd name="T59" fmla="*/ 299 h 300"/>
                <a:gd name="T60" fmla="*/ 0 w 498"/>
                <a:gd name="T6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8" h="300">
                  <a:moveTo>
                    <a:pt x="0" y="300"/>
                  </a:moveTo>
                  <a:cubicBezTo>
                    <a:pt x="0" y="300"/>
                    <a:pt x="1" y="300"/>
                    <a:pt x="1" y="299"/>
                  </a:cubicBezTo>
                  <a:cubicBezTo>
                    <a:pt x="2" y="299"/>
                    <a:pt x="3" y="298"/>
                    <a:pt x="4" y="297"/>
                  </a:cubicBezTo>
                  <a:cubicBezTo>
                    <a:pt x="6" y="296"/>
                    <a:pt x="10" y="294"/>
                    <a:pt x="14" y="291"/>
                  </a:cubicBezTo>
                  <a:cubicBezTo>
                    <a:pt x="23" y="285"/>
                    <a:pt x="36" y="276"/>
                    <a:pt x="52" y="265"/>
                  </a:cubicBezTo>
                  <a:cubicBezTo>
                    <a:pt x="85" y="244"/>
                    <a:pt x="131" y="214"/>
                    <a:pt x="185" y="179"/>
                  </a:cubicBezTo>
                  <a:cubicBezTo>
                    <a:pt x="187" y="178"/>
                    <a:pt x="187" y="178"/>
                    <a:pt x="187" y="178"/>
                  </a:cubicBezTo>
                  <a:cubicBezTo>
                    <a:pt x="187" y="180"/>
                    <a:pt x="187" y="180"/>
                    <a:pt x="187" y="180"/>
                  </a:cubicBezTo>
                  <a:cubicBezTo>
                    <a:pt x="187" y="189"/>
                    <a:pt x="187" y="199"/>
                    <a:pt x="187" y="209"/>
                  </a:cubicBezTo>
                  <a:cubicBezTo>
                    <a:pt x="185" y="209"/>
                    <a:pt x="185" y="209"/>
                    <a:pt x="185" y="209"/>
                  </a:cubicBezTo>
                  <a:cubicBezTo>
                    <a:pt x="202" y="197"/>
                    <a:pt x="219" y="186"/>
                    <a:pt x="237" y="174"/>
                  </a:cubicBezTo>
                  <a:cubicBezTo>
                    <a:pt x="309" y="125"/>
                    <a:pt x="374" y="82"/>
                    <a:pt x="422" y="50"/>
                  </a:cubicBezTo>
                  <a:cubicBezTo>
                    <a:pt x="445" y="35"/>
                    <a:pt x="464" y="22"/>
                    <a:pt x="478" y="13"/>
                  </a:cubicBezTo>
                  <a:cubicBezTo>
                    <a:pt x="484" y="9"/>
                    <a:pt x="489" y="6"/>
                    <a:pt x="493" y="3"/>
                  </a:cubicBezTo>
                  <a:cubicBezTo>
                    <a:pt x="495" y="2"/>
                    <a:pt x="496" y="1"/>
                    <a:pt x="497" y="1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98" y="0"/>
                    <a:pt x="497" y="1"/>
                  </a:cubicBezTo>
                  <a:cubicBezTo>
                    <a:pt x="496" y="2"/>
                    <a:pt x="495" y="2"/>
                    <a:pt x="493" y="4"/>
                  </a:cubicBezTo>
                  <a:cubicBezTo>
                    <a:pt x="490" y="6"/>
                    <a:pt x="485" y="9"/>
                    <a:pt x="478" y="14"/>
                  </a:cubicBezTo>
                  <a:cubicBezTo>
                    <a:pt x="465" y="23"/>
                    <a:pt x="446" y="36"/>
                    <a:pt x="422" y="52"/>
                  </a:cubicBezTo>
                  <a:cubicBezTo>
                    <a:pt x="375" y="83"/>
                    <a:pt x="310" y="127"/>
                    <a:pt x="238" y="175"/>
                  </a:cubicBezTo>
                  <a:cubicBezTo>
                    <a:pt x="220" y="187"/>
                    <a:pt x="203" y="199"/>
                    <a:pt x="186" y="210"/>
                  </a:cubicBezTo>
                  <a:cubicBezTo>
                    <a:pt x="184" y="211"/>
                    <a:pt x="184" y="211"/>
                    <a:pt x="184" y="211"/>
                  </a:cubicBezTo>
                  <a:cubicBezTo>
                    <a:pt x="185" y="209"/>
                    <a:pt x="185" y="209"/>
                    <a:pt x="185" y="209"/>
                  </a:cubicBezTo>
                  <a:cubicBezTo>
                    <a:pt x="185" y="199"/>
                    <a:pt x="185" y="189"/>
                    <a:pt x="185" y="180"/>
                  </a:cubicBezTo>
                  <a:cubicBezTo>
                    <a:pt x="186" y="180"/>
                    <a:pt x="186" y="180"/>
                    <a:pt x="186" y="180"/>
                  </a:cubicBezTo>
                  <a:cubicBezTo>
                    <a:pt x="132" y="215"/>
                    <a:pt x="86" y="245"/>
                    <a:pt x="53" y="266"/>
                  </a:cubicBezTo>
                  <a:cubicBezTo>
                    <a:pt x="37" y="277"/>
                    <a:pt x="24" y="285"/>
                    <a:pt x="14" y="291"/>
                  </a:cubicBezTo>
                  <a:cubicBezTo>
                    <a:pt x="10" y="294"/>
                    <a:pt x="7" y="296"/>
                    <a:pt x="4" y="298"/>
                  </a:cubicBezTo>
                  <a:cubicBezTo>
                    <a:pt x="3" y="298"/>
                    <a:pt x="2" y="299"/>
                    <a:pt x="1" y="299"/>
                  </a:cubicBezTo>
                  <a:cubicBezTo>
                    <a:pt x="1" y="300"/>
                    <a:pt x="0" y="300"/>
                    <a:pt x="0" y="30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5" name="任意多边形 252">
              <a:extLst>
                <a:ext uri="{FF2B5EF4-FFF2-40B4-BE49-F238E27FC236}">
                  <a16:creationId xmlns:a16="http://schemas.microsoft.com/office/drawing/2014/main" xmlns="" id="{27EE392F-53DD-4E32-82E7-3C6BF19EE318}"/>
                </a:ext>
              </a:extLst>
            </p:cNvPr>
            <p:cNvSpPr/>
            <p:nvPr/>
          </p:nvSpPr>
          <p:spPr bwMode="auto">
            <a:xfrm>
              <a:off x="6451601" y="2328863"/>
              <a:ext cx="79375" cy="66675"/>
            </a:xfrm>
            <a:custGeom>
              <a:avLst/>
              <a:gdLst>
                <a:gd name="T0" fmla="*/ 33 w 34"/>
                <a:gd name="T1" fmla="*/ 29 h 29"/>
                <a:gd name="T2" fmla="*/ 33 w 34"/>
                <a:gd name="T3" fmla="*/ 21 h 29"/>
                <a:gd name="T4" fmla="*/ 32 w 34"/>
                <a:gd name="T5" fmla="*/ 1 h 29"/>
                <a:gd name="T6" fmla="*/ 33 w 34"/>
                <a:gd name="T7" fmla="*/ 2 h 29"/>
                <a:gd name="T8" fmla="*/ 31 w 34"/>
                <a:gd name="T9" fmla="*/ 2 h 29"/>
                <a:gd name="T10" fmla="*/ 9 w 34"/>
                <a:gd name="T11" fmla="*/ 1 h 29"/>
                <a:gd name="T12" fmla="*/ 0 w 34"/>
                <a:gd name="T13" fmla="*/ 1 h 29"/>
                <a:gd name="T14" fmla="*/ 9 w 34"/>
                <a:gd name="T15" fmla="*/ 0 h 29"/>
                <a:gd name="T16" fmla="*/ 31 w 34"/>
                <a:gd name="T17" fmla="*/ 0 h 29"/>
                <a:gd name="T18" fmla="*/ 33 w 34"/>
                <a:gd name="T19" fmla="*/ 0 h 29"/>
                <a:gd name="T20" fmla="*/ 34 w 34"/>
                <a:gd name="T21" fmla="*/ 0 h 29"/>
                <a:gd name="T22" fmla="*/ 34 w 34"/>
                <a:gd name="T23" fmla="*/ 1 h 29"/>
                <a:gd name="T24" fmla="*/ 34 w 34"/>
                <a:gd name="T25" fmla="*/ 21 h 29"/>
                <a:gd name="T26" fmla="*/ 33 w 34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29">
                  <a:moveTo>
                    <a:pt x="33" y="29"/>
                  </a:moveTo>
                  <a:cubicBezTo>
                    <a:pt x="33" y="29"/>
                    <a:pt x="33" y="26"/>
                    <a:pt x="33" y="21"/>
                  </a:cubicBezTo>
                  <a:cubicBezTo>
                    <a:pt x="32" y="16"/>
                    <a:pt x="32" y="9"/>
                    <a:pt x="32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2" y="2"/>
                    <a:pt x="14" y="2"/>
                    <a:pt x="9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0"/>
                    <a:pt x="3" y="0"/>
                    <a:pt x="9" y="0"/>
                  </a:cubicBezTo>
                  <a:cubicBezTo>
                    <a:pt x="14" y="0"/>
                    <a:pt x="22" y="0"/>
                    <a:pt x="31" y="0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9"/>
                    <a:pt x="34" y="16"/>
                    <a:pt x="34" y="21"/>
                  </a:cubicBezTo>
                  <a:cubicBezTo>
                    <a:pt x="34" y="26"/>
                    <a:pt x="34" y="29"/>
                    <a:pt x="33" y="29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6" name="椭圆 253">
              <a:extLst>
                <a:ext uri="{FF2B5EF4-FFF2-40B4-BE49-F238E27FC236}">
                  <a16:creationId xmlns:a16="http://schemas.microsoft.com/office/drawing/2014/main" xmlns="" id="{D47B469D-E0AF-4CB8-97AC-16E028212DA7}"/>
                </a:ext>
              </a:extLst>
            </p:cNvPr>
            <p:cNvSpPr/>
            <p:nvPr/>
          </p:nvSpPr>
          <p:spPr bwMode="auto">
            <a:xfrm>
              <a:off x="5491164" y="3516313"/>
              <a:ext cx="21431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7" name="椭圆 254">
              <a:extLst>
                <a:ext uri="{FF2B5EF4-FFF2-40B4-BE49-F238E27FC236}">
                  <a16:creationId xmlns:a16="http://schemas.microsoft.com/office/drawing/2014/main" xmlns="" id="{47CB819A-7F2D-4187-A284-902C18596974}"/>
                </a:ext>
              </a:extLst>
            </p:cNvPr>
            <p:cNvSpPr/>
            <p:nvPr/>
          </p:nvSpPr>
          <p:spPr bwMode="auto">
            <a:xfrm>
              <a:off x="5592764" y="3541713"/>
              <a:ext cx="4763" cy="5080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8" name="椭圆 255">
              <a:extLst>
                <a:ext uri="{FF2B5EF4-FFF2-40B4-BE49-F238E27FC236}">
                  <a16:creationId xmlns:a16="http://schemas.microsoft.com/office/drawing/2014/main" xmlns="" id="{9255320E-5B05-47B8-A7E3-DE4B4791C461}"/>
                </a:ext>
              </a:extLst>
            </p:cNvPr>
            <p:cNvSpPr/>
            <p:nvPr/>
          </p:nvSpPr>
          <p:spPr bwMode="auto">
            <a:xfrm>
              <a:off x="5280026" y="3616325"/>
              <a:ext cx="579438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9" name="椭圆 256">
              <a:extLst>
                <a:ext uri="{FF2B5EF4-FFF2-40B4-BE49-F238E27FC236}">
                  <a16:creationId xmlns:a16="http://schemas.microsoft.com/office/drawing/2014/main" xmlns="" id="{D24F5556-CB02-4099-BE90-A62627E1ED25}"/>
                </a:ext>
              </a:extLst>
            </p:cNvPr>
            <p:cNvSpPr/>
            <p:nvPr/>
          </p:nvSpPr>
          <p:spPr bwMode="auto">
            <a:xfrm>
              <a:off x="5283201" y="3621088"/>
              <a:ext cx="4763" cy="682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0" name="椭圆 257">
              <a:extLst>
                <a:ext uri="{FF2B5EF4-FFF2-40B4-BE49-F238E27FC236}">
                  <a16:creationId xmlns:a16="http://schemas.microsoft.com/office/drawing/2014/main" xmlns="" id="{EF9E2077-B303-4B8D-9346-AAE813553407}"/>
                </a:ext>
              </a:extLst>
            </p:cNvPr>
            <p:cNvSpPr/>
            <p:nvPr/>
          </p:nvSpPr>
          <p:spPr bwMode="auto">
            <a:xfrm>
              <a:off x="5487989" y="3621088"/>
              <a:ext cx="4763" cy="6032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1" name="椭圆 258">
              <a:extLst>
                <a:ext uri="{FF2B5EF4-FFF2-40B4-BE49-F238E27FC236}">
                  <a16:creationId xmlns:a16="http://schemas.microsoft.com/office/drawing/2014/main" xmlns="" id="{2D5415E7-B972-4616-823E-C3F245FC5147}"/>
                </a:ext>
              </a:extLst>
            </p:cNvPr>
            <p:cNvSpPr/>
            <p:nvPr/>
          </p:nvSpPr>
          <p:spPr bwMode="auto">
            <a:xfrm>
              <a:off x="5700714" y="3621088"/>
              <a:ext cx="4763" cy="650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2" name="椭圆 259">
              <a:extLst>
                <a:ext uri="{FF2B5EF4-FFF2-40B4-BE49-F238E27FC236}">
                  <a16:creationId xmlns:a16="http://schemas.microsoft.com/office/drawing/2014/main" xmlns="" id="{4AB8DBDD-5D55-4B1A-966D-A02197B6EFA1}"/>
                </a:ext>
              </a:extLst>
            </p:cNvPr>
            <p:cNvSpPr/>
            <p:nvPr/>
          </p:nvSpPr>
          <p:spPr bwMode="auto">
            <a:xfrm>
              <a:off x="5859464" y="3617913"/>
              <a:ext cx="6350" cy="682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3" name="椭圆 260">
              <a:extLst>
                <a:ext uri="{FF2B5EF4-FFF2-40B4-BE49-F238E27FC236}">
                  <a16:creationId xmlns:a16="http://schemas.microsoft.com/office/drawing/2014/main" xmlns="" id="{A2CEE80A-832C-4BBC-8724-F3C74FC0742E}"/>
                </a:ext>
              </a:extLst>
            </p:cNvPr>
            <p:cNvSpPr/>
            <p:nvPr/>
          </p:nvSpPr>
          <p:spPr bwMode="auto">
            <a:xfrm>
              <a:off x="5218114" y="3706813"/>
              <a:ext cx="13970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4" name="椭圆 261">
              <a:extLst>
                <a:ext uri="{FF2B5EF4-FFF2-40B4-BE49-F238E27FC236}">
                  <a16:creationId xmlns:a16="http://schemas.microsoft.com/office/drawing/2014/main" xmlns="" id="{21794CB7-AF59-461D-B47B-99395F2B4CB3}"/>
                </a:ext>
              </a:extLst>
            </p:cNvPr>
            <p:cNvSpPr/>
            <p:nvPr/>
          </p:nvSpPr>
          <p:spPr bwMode="auto">
            <a:xfrm>
              <a:off x="5427664" y="3706813"/>
              <a:ext cx="10795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5" name="椭圆 262">
              <a:extLst>
                <a:ext uri="{FF2B5EF4-FFF2-40B4-BE49-F238E27FC236}">
                  <a16:creationId xmlns:a16="http://schemas.microsoft.com/office/drawing/2014/main" xmlns="" id="{85550799-0AC5-4635-BFFD-7B9AF08A11E2}"/>
                </a:ext>
              </a:extLst>
            </p:cNvPr>
            <p:cNvSpPr/>
            <p:nvPr/>
          </p:nvSpPr>
          <p:spPr bwMode="auto">
            <a:xfrm>
              <a:off x="5646739" y="3711575"/>
              <a:ext cx="11430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6" name="椭圆 263">
              <a:extLst>
                <a:ext uri="{FF2B5EF4-FFF2-40B4-BE49-F238E27FC236}">
                  <a16:creationId xmlns:a16="http://schemas.microsoft.com/office/drawing/2014/main" xmlns="" id="{1758FE82-717E-45C3-90A9-197B43EC74A9}"/>
                </a:ext>
              </a:extLst>
            </p:cNvPr>
            <p:cNvSpPr/>
            <p:nvPr/>
          </p:nvSpPr>
          <p:spPr bwMode="auto">
            <a:xfrm>
              <a:off x="5824539" y="3702050"/>
              <a:ext cx="12065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7" name="椭圆 264">
              <a:extLst>
                <a:ext uri="{FF2B5EF4-FFF2-40B4-BE49-F238E27FC236}">
                  <a16:creationId xmlns:a16="http://schemas.microsoft.com/office/drawing/2014/main" xmlns="" id="{C52A2FCC-CF2B-44D7-A340-853911998D81}"/>
                </a:ext>
              </a:extLst>
            </p:cNvPr>
            <p:cNvSpPr/>
            <p:nvPr/>
          </p:nvSpPr>
          <p:spPr bwMode="auto">
            <a:xfrm>
              <a:off x="5284789" y="3735388"/>
              <a:ext cx="4763" cy="412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8" name="椭圆 265">
              <a:extLst>
                <a:ext uri="{FF2B5EF4-FFF2-40B4-BE49-F238E27FC236}">
                  <a16:creationId xmlns:a16="http://schemas.microsoft.com/office/drawing/2014/main" xmlns="" id="{D7824F09-B327-4330-ADAF-7E0D194A9E64}"/>
                </a:ext>
              </a:extLst>
            </p:cNvPr>
            <p:cNvSpPr/>
            <p:nvPr/>
          </p:nvSpPr>
          <p:spPr bwMode="auto">
            <a:xfrm>
              <a:off x="5168901" y="3775075"/>
              <a:ext cx="25241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9" name="椭圆 266">
              <a:extLst>
                <a:ext uri="{FF2B5EF4-FFF2-40B4-BE49-F238E27FC236}">
                  <a16:creationId xmlns:a16="http://schemas.microsoft.com/office/drawing/2014/main" xmlns="" id="{7A1F77F1-E6EA-4D41-879A-4E0052A0292A}"/>
                </a:ext>
              </a:extLst>
            </p:cNvPr>
            <p:cNvSpPr/>
            <p:nvPr/>
          </p:nvSpPr>
          <p:spPr bwMode="auto">
            <a:xfrm>
              <a:off x="5418139" y="3776663"/>
              <a:ext cx="4763" cy="5873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0" name="椭圆 267">
              <a:extLst>
                <a:ext uri="{FF2B5EF4-FFF2-40B4-BE49-F238E27FC236}">
                  <a16:creationId xmlns:a16="http://schemas.microsoft.com/office/drawing/2014/main" xmlns="" id="{04E26836-7D17-4627-8C34-21D0E1972064}"/>
                </a:ext>
              </a:extLst>
            </p:cNvPr>
            <p:cNvSpPr/>
            <p:nvPr/>
          </p:nvSpPr>
          <p:spPr bwMode="auto">
            <a:xfrm>
              <a:off x="5164139" y="3776663"/>
              <a:ext cx="6350" cy="6191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1" name="椭圆 268">
              <a:extLst>
                <a:ext uri="{FF2B5EF4-FFF2-40B4-BE49-F238E27FC236}">
                  <a16:creationId xmlns:a16="http://schemas.microsoft.com/office/drawing/2014/main" xmlns="" id="{79146602-8BE2-4241-B471-F1DFA720C838}"/>
                </a:ext>
              </a:extLst>
            </p:cNvPr>
            <p:cNvSpPr/>
            <p:nvPr/>
          </p:nvSpPr>
          <p:spPr bwMode="auto">
            <a:xfrm>
              <a:off x="5705476" y="3735388"/>
              <a:ext cx="4763" cy="412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2" name="椭圆 269">
              <a:extLst>
                <a:ext uri="{FF2B5EF4-FFF2-40B4-BE49-F238E27FC236}">
                  <a16:creationId xmlns:a16="http://schemas.microsoft.com/office/drawing/2014/main" xmlns="" id="{5C33AD74-9901-436C-B0CD-849FBB7968D9}"/>
                </a:ext>
              </a:extLst>
            </p:cNvPr>
            <p:cNvSpPr/>
            <p:nvPr/>
          </p:nvSpPr>
          <p:spPr bwMode="auto">
            <a:xfrm>
              <a:off x="5588001" y="3775075"/>
              <a:ext cx="42545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3" name="椭圆 270">
              <a:extLst>
                <a:ext uri="{FF2B5EF4-FFF2-40B4-BE49-F238E27FC236}">
                  <a16:creationId xmlns:a16="http://schemas.microsoft.com/office/drawing/2014/main" xmlns="" id="{AC75A467-6F29-4446-9916-134646109BAA}"/>
                </a:ext>
              </a:extLst>
            </p:cNvPr>
            <p:cNvSpPr/>
            <p:nvPr/>
          </p:nvSpPr>
          <p:spPr bwMode="auto">
            <a:xfrm>
              <a:off x="5838826" y="3776663"/>
              <a:ext cx="4763" cy="5873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4" name="椭圆 271">
              <a:extLst>
                <a:ext uri="{FF2B5EF4-FFF2-40B4-BE49-F238E27FC236}">
                  <a16:creationId xmlns:a16="http://schemas.microsoft.com/office/drawing/2014/main" xmlns="" id="{13453285-1733-49BA-96BF-7C3425375B1F}"/>
                </a:ext>
              </a:extLst>
            </p:cNvPr>
            <p:cNvSpPr/>
            <p:nvPr/>
          </p:nvSpPr>
          <p:spPr bwMode="auto">
            <a:xfrm>
              <a:off x="6019801" y="3776663"/>
              <a:ext cx="4763" cy="5873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5" name="椭圆 272">
              <a:extLst>
                <a:ext uri="{FF2B5EF4-FFF2-40B4-BE49-F238E27FC236}">
                  <a16:creationId xmlns:a16="http://schemas.microsoft.com/office/drawing/2014/main" xmlns="" id="{7767A67A-DCE2-4307-B82F-983C2583C5AA}"/>
                </a:ext>
              </a:extLst>
            </p:cNvPr>
            <p:cNvSpPr/>
            <p:nvPr/>
          </p:nvSpPr>
          <p:spPr bwMode="auto">
            <a:xfrm>
              <a:off x="5586414" y="3776663"/>
              <a:ext cx="4763" cy="6191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6" name="椭圆 273">
              <a:extLst>
                <a:ext uri="{FF2B5EF4-FFF2-40B4-BE49-F238E27FC236}">
                  <a16:creationId xmlns:a16="http://schemas.microsoft.com/office/drawing/2014/main" xmlns="" id="{0642F80C-8309-4826-A5A9-9A856A021F33}"/>
                </a:ext>
              </a:extLst>
            </p:cNvPr>
            <p:cNvSpPr/>
            <p:nvPr/>
          </p:nvSpPr>
          <p:spPr bwMode="auto">
            <a:xfrm>
              <a:off x="5118101" y="3873500"/>
              <a:ext cx="10001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7" name="椭圆 274">
              <a:extLst>
                <a:ext uri="{FF2B5EF4-FFF2-40B4-BE49-F238E27FC236}">
                  <a16:creationId xmlns:a16="http://schemas.microsoft.com/office/drawing/2014/main" xmlns="" id="{AED63F74-36DC-45A6-A8EF-37B511C47093}"/>
                </a:ext>
              </a:extLst>
            </p:cNvPr>
            <p:cNvSpPr/>
            <p:nvPr/>
          </p:nvSpPr>
          <p:spPr bwMode="auto">
            <a:xfrm>
              <a:off x="5357814" y="3865563"/>
              <a:ext cx="10636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8" name="椭圆 275">
              <a:extLst>
                <a:ext uri="{FF2B5EF4-FFF2-40B4-BE49-F238E27FC236}">
                  <a16:creationId xmlns:a16="http://schemas.microsoft.com/office/drawing/2014/main" xmlns="" id="{E602A568-80AB-4579-9ED5-9E02BA8436F8}"/>
                </a:ext>
              </a:extLst>
            </p:cNvPr>
            <p:cNvSpPr/>
            <p:nvPr/>
          </p:nvSpPr>
          <p:spPr bwMode="auto">
            <a:xfrm>
              <a:off x="5548314" y="3865563"/>
              <a:ext cx="9366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9" name="椭圆 276">
              <a:extLst>
                <a:ext uri="{FF2B5EF4-FFF2-40B4-BE49-F238E27FC236}">
                  <a16:creationId xmlns:a16="http://schemas.microsoft.com/office/drawing/2014/main" xmlns="" id="{7772583D-4F95-4BAB-AD24-82677C4891EB}"/>
                </a:ext>
              </a:extLst>
            </p:cNvPr>
            <p:cNvSpPr/>
            <p:nvPr/>
          </p:nvSpPr>
          <p:spPr bwMode="auto">
            <a:xfrm>
              <a:off x="5780089" y="3865563"/>
              <a:ext cx="10160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0" name="椭圆 277">
              <a:extLst>
                <a:ext uri="{FF2B5EF4-FFF2-40B4-BE49-F238E27FC236}">
                  <a16:creationId xmlns:a16="http://schemas.microsoft.com/office/drawing/2014/main" xmlns="" id="{21A82ABF-307A-4BA3-B595-E0FF82B29958}"/>
                </a:ext>
              </a:extLst>
            </p:cNvPr>
            <p:cNvSpPr/>
            <p:nvPr/>
          </p:nvSpPr>
          <p:spPr bwMode="auto">
            <a:xfrm>
              <a:off x="5970589" y="3859213"/>
              <a:ext cx="104775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1" name="任意多边形 278">
              <a:extLst>
                <a:ext uri="{FF2B5EF4-FFF2-40B4-BE49-F238E27FC236}">
                  <a16:creationId xmlns:a16="http://schemas.microsoft.com/office/drawing/2014/main" xmlns="" id="{6E58DF9C-DA97-4403-B4BA-4183F449AC16}"/>
                </a:ext>
              </a:extLst>
            </p:cNvPr>
            <p:cNvSpPr/>
            <p:nvPr/>
          </p:nvSpPr>
          <p:spPr bwMode="auto">
            <a:xfrm>
              <a:off x="6124576" y="3492500"/>
              <a:ext cx="660400" cy="406400"/>
            </a:xfrm>
            <a:custGeom>
              <a:avLst/>
              <a:gdLst>
                <a:gd name="T0" fmla="*/ 416 w 416"/>
                <a:gd name="T1" fmla="*/ 256 h 256"/>
                <a:gd name="T2" fmla="*/ 0 w 416"/>
                <a:gd name="T3" fmla="*/ 256 h 256"/>
                <a:gd name="T4" fmla="*/ 0 w 416"/>
                <a:gd name="T5" fmla="*/ 0 h 256"/>
                <a:gd name="T6" fmla="*/ 416 w 416"/>
                <a:gd name="T7" fmla="*/ 0 h 256"/>
                <a:gd name="T8" fmla="*/ 416 w 416"/>
                <a:gd name="T9" fmla="*/ 256 h 256"/>
                <a:gd name="T10" fmla="*/ 2 w 416"/>
                <a:gd name="T11" fmla="*/ 256 h 256"/>
                <a:gd name="T12" fmla="*/ 415 w 416"/>
                <a:gd name="T13" fmla="*/ 256 h 256"/>
                <a:gd name="T14" fmla="*/ 415 w 416"/>
                <a:gd name="T15" fmla="*/ 0 h 256"/>
                <a:gd name="T16" fmla="*/ 2 w 416"/>
                <a:gd name="T17" fmla="*/ 0 h 256"/>
                <a:gd name="T18" fmla="*/ 2 w 416"/>
                <a:gd name="T1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6" h="256">
                  <a:moveTo>
                    <a:pt x="416" y="256"/>
                  </a:moveTo>
                  <a:lnTo>
                    <a:pt x="0" y="256"/>
                  </a:lnTo>
                  <a:lnTo>
                    <a:pt x="0" y="0"/>
                  </a:lnTo>
                  <a:lnTo>
                    <a:pt x="416" y="0"/>
                  </a:lnTo>
                  <a:lnTo>
                    <a:pt x="416" y="256"/>
                  </a:lnTo>
                  <a:close/>
                  <a:moveTo>
                    <a:pt x="2" y="256"/>
                  </a:moveTo>
                  <a:lnTo>
                    <a:pt x="415" y="256"/>
                  </a:lnTo>
                  <a:lnTo>
                    <a:pt x="415" y="0"/>
                  </a:lnTo>
                  <a:lnTo>
                    <a:pt x="2" y="0"/>
                  </a:lnTo>
                  <a:lnTo>
                    <a:pt x="2" y="256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2" name="任意多边形 279">
              <a:extLst>
                <a:ext uri="{FF2B5EF4-FFF2-40B4-BE49-F238E27FC236}">
                  <a16:creationId xmlns:a16="http://schemas.microsoft.com/office/drawing/2014/main" xmlns="" id="{50EB64CD-6D0A-4313-85B3-230D91D20567}"/>
                </a:ext>
              </a:extLst>
            </p:cNvPr>
            <p:cNvSpPr/>
            <p:nvPr/>
          </p:nvSpPr>
          <p:spPr bwMode="auto">
            <a:xfrm>
              <a:off x="6194426" y="3606800"/>
              <a:ext cx="515938" cy="236538"/>
            </a:xfrm>
            <a:custGeom>
              <a:avLst/>
              <a:gdLst>
                <a:gd name="T0" fmla="*/ 184 w 221"/>
                <a:gd name="T1" fmla="*/ 77 h 101"/>
                <a:gd name="T2" fmla="*/ 123 w 221"/>
                <a:gd name="T3" fmla="*/ 82 h 101"/>
                <a:gd name="T4" fmla="*/ 102 w 221"/>
                <a:gd name="T5" fmla="*/ 53 h 101"/>
                <a:gd name="T6" fmla="*/ 75 w 221"/>
                <a:gd name="T7" fmla="*/ 32 h 101"/>
                <a:gd name="T8" fmla="*/ 41 w 221"/>
                <a:gd name="T9" fmla="*/ 44 h 101"/>
                <a:gd name="T10" fmla="*/ 28 w 221"/>
                <a:gd name="T11" fmla="*/ 26 h 101"/>
                <a:gd name="T12" fmla="*/ 19 w 221"/>
                <a:gd name="T13" fmla="*/ 5 h 101"/>
                <a:gd name="T14" fmla="*/ 0 w 221"/>
                <a:gd name="T15" fmla="*/ 9 h 101"/>
                <a:gd name="T16" fmla="*/ 0 w 221"/>
                <a:gd name="T17" fmla="*/ 101 h 101"/>
                <a:gd name="T18" fmla="*/ 221 w 221"/>
                <a:gd name="T19" fmla="*/ 101 h 101"/>
                <a:gd name="T20" fmla="*/ 184 w 221"/>
                <a:gd name="T21" fmla="*/ 7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101">
                  <a:moveTo>
                    <a:pt x="184" y="77"/>
                  </a:moveTo>
                  <a:cubicBezTo>
                    <a:pt x="165" y="69"/>
                    <a:pt x="142" y="90"/>
                    <a:pt x="123" y="82"/>
                  </a:cubicBezTo>
                  <a:cubicBezTo>
                    <a:pt x="112" y="77"/>
                    <a:pt x="107" y="64"/>
                    <a:pt x="102" y="53"/>
                  </a:cubicBezTo>
                  <a:cubicBezTo>
                    <a:pt x="96" y="42"/>
                    <a:pt x="87" y="31"/>
                    <a:pt x="75" y="32"/>
                  </a:cubicBezTo>
                  <a:cubicBezTo>
                    <a:pt x="62" y="33"/>
                    <a:pt x="52" y="47"/>
                    <a:pt x="41" y="44"/>
                  </a:cubicBezTo>
                  <a:cubicBezTo>
                    <a:pt x="33" y="42"/>
                    <a:pt x="30" y="34"/>
                    <a:pt x="28" y="26"/>
                  </a:cubicBezTo>
                  <a:cubicBezTo>
                    <a:pt x="26" y="19"/>
                    <a:pt x="25" y="10"/>
                    <a:pt x="19" y="5"/>
                  </a:cubicBezTo>
                  <a:cubicBezTo>
                    <a:pt x="13" y="0"/>
                    <a:pt x="1" y="1"/>
                    <a:pt x="0" y="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191" y="79"/>
                    <a:pt x="184" y="77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3" name="椭圆 280">
              <a:extLst>
                <a:ext uri="{FF2B5EF4-FFF2-40B4-BE49-F238E27FC236}">
                  <a16:creationId xmlns:a16="http://schemas.microsoft.com/office/drawing/2014/main" xmlns="" id="{52B94FCE-F34A-4C72-B09B-53DB875570B7}"/>
                </a:ext>
              </a:extLst>
            </p:cNvPr>
            <p:cNvSpPr/>
            <p:nvPr/>
          </p:nvSpPr>
          <p:spPr bwMode="auto">
            <a:xfrm>
              <a:off x="6167439" y="3843338"/>
              <a:ext cx="557213" cy="1588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4" name="椭圆 281">
              <a:extLst>
                <a:ext uri="{FF2B5EF4-FFF2-40B4-BE49-F238E27FC236}">
                  <a16:creationId xmlns:a16="http://schemas.microsoft.com/office/drawing/2014/main" xmlns="" id="{CA89B8AA-170A-43EA-82C5-4015EACE53FA}"/>
                </a:ext>
              </a:extLst>
            </p:cNvPr>
            <p:cNvSpPr/>
            <p:nvPr/>
          </p:nvSpPr>
          <p:spPr bwMode="auto">
            <a:xfrm>
              <a:off x="6167439" y="3749675"/>
              <a:ext cx="557213" cy="15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5" name="椭圆 282">
              <a:extLst>
                <a:ext uri="{FF2B5EF4-FFF2-40B4-BE49-F238E27FC236}">
                  <a16:creationId xmlns:a16="http://schemas.microsoft.com/office/drawing/2014/main" xmlns="" id="{617AF79E-9549-41EE-AA03-D6140C11CD54}"/>
                </a:ext>
              </a:extLst>
            </p:cNvPr>
            <p:cNvSpPr/>
            <p:nvPr/>
          </p:nvSpPr>
          <p:spPr bwMode="auto">
            <a:xfrm>
              <a:off x="6167439" y="3652838"/>
              <a:ext cx="557213" cy="31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6" name="椭圆 283">
              <a:extLst>
                <a:ext uri="{FF2B5EF4-FFF2-40B4-BE49-F238E27FC236}">
                  <a16:creationId xmlns:a16="http://schemas.microsoft.com/office/drawing/2014/main" xmlns="" id="{6B90FBB4-7BF5-4BEE-9185-E1AA25F09A66}"/>
                </a:ext>
              </a:extLst>
            </p:cNvPr>
            <p:cNvSpPr/>
            <p:nvPr/>
          </p:nvSpPr>
          <p:spPr bwMode="auto">
            <a:xfrm>
              <a:off x="6167439" y="3565525"/>
              <a:ext cx="557213" cy="158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7" name="任意多边形 284">
              <a:extLst>
                <a:ext uri="{FF2B5EF4-FFF2-40B4-BE49-F238E27FC236}">
                  <a16:creationId xmlns:a16="http://schemas.microsoft.com/office/drawing/2014/main" xmlns="" id="{47CC8EBF-F343-4A07-B934-727CDF4C8063}"/>
                </a:ext>
              </a:extLst>
            </p:cNvPr>
            <p:cNvSpPr/>
            <p:nvPr/>
          </p:nvSpPr>
          <p:spPr bwMode="auto">
            <a:xfrm>
              <a:off x="5184776" y="2257425"/>
              <a:ext cx="117475" cy="141288"/>
            </a:xfrm>
            <a:custGeom>
              <a:avLst/>
              <a:gdLst>
                <a:gd name="T0" fmla="*/ 25 w 50"/>
                <a:gd name="T1" fmla="*/ 0 h 60"/>
                <a:gd name="T2" fmla="*/ 25 w 50"/>
                <a:gd name="T3" fmla="*/ 0 h 60"/>
                <a:gd name="T4" fmla="*/ 26 w 50"/>
                <a:gd name="T5" fmla="*/ 0 h 60"/>
                <a:gd name="T6" fmla="*/ 31 w 50"/>
                <a:gd name="T7" fmla="*/ 0 h 60"/>
                <a:gd name="T8" fmla="*/ 37 w 50"/>
                <a:gd name="T9" fmla="*/ 3 h 60"/>
                <a:gd name="T10" fmla="*/ 44 w 50"/>
                <a:gd name="T11" fmla="*/ 9 h 60"/>
                <a:gd name="T12" fmla="*/ 49 w 50"/>
                <a:gd name="T13" fmla="*/ 19 h 60"/>
                <a:gd name="T14" fmla="*/ 47 w 50"/>
                <a:gd name="T15" fmla="*/ 32 h 60"/>
                <a:gd name="T16" fmla="*/ 44 w 50"/>
                <a:gd name="T17" fmla="*/ 38 h 60"/>
                <a:gd name="T18" fmla="*/ 41 w 50"/>
                <a:gd name="T19" fmla="*/ 45 h 60"/>
                <a:gd name="T20" fmla="*/ 36 w 50"/>
                <a:gd name="T21" fmla="*/ 60 h 60"/>
                <a:gd name="T22" fmla="*/ 36 w 50"/>
                <a:gd name="T23" fmla="*/ 60 h 60"/>
                <a:gd name="T24" fmla="*/ 35 w 50"/>
                <a:gd name="T25" fmla="*/ 60 h 60"/>
                <a:gd name="T26" fmla="*/ 25 w 50"/>
                <a:gd name="T27" fmla="*/ 60 h 60"/>
                <a:gd name="T28" fmla="*/ 14 w 50"/>
                <a:gd name="T29" fmla="*/ 60 h 60"/>
                <a:gd name="T30" fmla="*/ 13 w 50"/>
                <a:gd name="T31" fmla="*/ 60 h 60"/>
                <a:gd name="T32" fmla="*/ 13 w 50"/>
                <a:gd name="T33" fmla="*/ 59 h 60"/>
                <a:gd name="T34" fmla="*/ 9 w 50"/>
                <a:gd name="T35" fmla="*/ 45 h 60"/>
                <a:gd name="T36" fmla="*/ 5 w 50"/>
                <a:gd name="T37" fmla="*/ 38 h 60"/>
                <a:gd name="T38" fmla="*/ 2 w 50"/>
                <a:gd name="T39" fmla="*/ 32 h 60"/>
                <a:gd name="T40" fmla="*/ 1 w 50"/>
                <a:gd name="T41" fmla="*/ 19 h 60"/>
                <a:gd name="T42" fmla="*/ 5 w 50"/>
                <a:gd name="T43" fmla="*/ 9 h 60"/>
                <a:gd name="T44" fmla="*/ 12 w 50"/>
                <a:gd name="T45" fmla="*/ 3 h 60"/>
                <a:gd name="T46" fmla="*/ 19 w 50"/>
                <a:gd name="T47" fmla="*/ 0 h 60"/>
                <a:gd name="T48" fmla="*/ 23 w 50"/>
                <a:gd name="T49" fmla="*/ 0 h 60"/>
                <a:gd name="T50" fmla="*/ 24 w 50"/>
                <a:gd name="T51" fmla="*/ 0 h 60"/>
                <a:gd name="T52" fmla="*/ 25 w 50"/>
                <a:gd name="T53" fmla="*/ 0 h 60"/>
                <a:gd name="T54" fmla="*/ 24 w 50"/>
                <a:gd name="T55" fmla="*/ 0 h 60"/>
                <a:gd name="T56" fmla="*/ 23 w 50"/>
                <a:gd name="T57" fmla="*/ 0 h 60"/>
                <a:gd name="T58" fmla="*/ 19 w 50"/>
                <a:gd name="T59" fmla="*/ 1 h 60"/>
                <a:gd name="T60" fmla="*/ 12 w 50"/>
                <a:gd name="T61" fmla="*/ 3 h 60"/>
                <a:gd name="T62" fmla="*/ 6 w 50"/>
                <a:gd name="T63" fmla="*/ 9 h 60"/>
                <a:gd name="T64" fmla="*/ 1 w 50"/>
                <a:gd name="T65" fmla="*/ 19 h 60"/>
                <a:gd name="T66" fmla="*/ 2 w 50"/>
                <a:gd name="T67" fmla="*/ 32 h 60"/>
                <a:gd name="T68" fmla="*/ 6 w 50"/>
                <a:gd name="T69" fmla="*/ 38 h 60"/>
                <a:gd name="T70" fmla="*/ 10 w 50"/>
                <a:gd name="T71" fmla="*/ 44 h 60"/>
                <a:gd name="T72" fmla="*/ 14 w 50"/>
                <a:gd name="T73" fmla="*/ 59 h 60"/>
                <a:gd name="T74" fmla="*/ 14 w 50"/>
                <a:gd name="T75" fmla="*/ 59 h 60"/>
                <a:gd name="T76" fmla="*/ 25 w 50"/>
                <a:gd name="T77" fmla="*/ 59 h 60"/>
                <a:gd name="T78" fmla="*/ 35 w 50"/>
                <a:gd name="T79" fmla="*/ 59 h 60"/>
                <a:gd name="T80" fmla="*/ 35 w 50"/>
                <a:gd name="T81" fmla="*/ 60 h 60"/>
                <a:gd name="T82" fmla="*/ 40 w 50"/>
                <a:gd name="T83" fmla="*/ 45 h 60"/>
                <a:gd name="T84" fmla="*/ 44 w 50"/>
                <a:gd name="T85" fmla="*/ 38 h 60"/>
                <a:gd name="T86" fmla="*/ 47 w 50"/>
                <a:gd name="T87" fmla="*/ 32 h 60"/>
                <a:gd name="T88" fmla="*/ 48 w 50"/>
                <a:gd name="T89" fmla="*/ 19 h 60"/>
                <a:gd name="T90" fmla="*/ 44 w 50"/>
                <a:gd name="T91" fmla="*/ 9 h 60"/>
                <a:gd name="T92" fmla="*/ 37 w 50"/>
                <a:gd name="T93" fmla="*/ 3 h 60"/>
                <a:gd name="T94" fmla="*/ 31 w 50"/>
                <a:gd name="T95" fmla="*/ 1 h 60"/>
                <a:gd name="T96" fmla="*/ 26 w 50"/>
                <a:gd name="T97" fmla="*/ 0 h 60"/>
                <a:gd name="T98" fmla="*/ 25 w 50"/>
                <a:gd name="T9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" h="60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9" y="0"/>
                    <a:pt x="31" y="0"/>
                  </a:cubicBezTo>
                  <a:cubicBezTo>
                    <a:pt x="33" y="1"/>
                    <a:pt x="35" y="1"/>
                    <a:pt x="37" y="3"/>
                  </a:cubicBezTo>
                  <a:cubicBezTo>
                    <a:pt x="40" y="4"/>
                    <a:pt x="42" y="6"/>
                    <a:pt x="44" y="9"/>
                  </a:cubicBezTo>
                  <a:cubicBezTo>
                    <a:pt x="46" y="11"/>
                    <a:pt x="48" y="15"/>
                    <a:pt x="49" y="19"/>
                  </a:cubicBezTo>
                  <a:cubicBezTo>
                    <a:pt x="50" y="23"/>
                    <a:pt x="49" y="28"/>
                    <a:pt x="47" y="32"/>
                  </a:cubicBezTo>
                  <a:cubicBezTo>
                    <a:pt x="47" y="34"/>
                    <a:pt x="45" y="36"/>
                    <a:pt x="44" y="38"/>
                  </a:cubicBezTo>
                  <a:cubicBezTo>
                    <a:pt x="43" y="41"/>
                    <a:pt x="42" y="43"/>
                    <a:pt x="41" y="45"/>
                  </a:cubicBezTo>
                  <a:cubicBezTo>
                    <a:pt x="38" y="49"/>
                    <a:pt x="37" y="54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2" y="60"/>
                    <a:pt x="28" y="60"/>
                    <a:pt x="25" y="60"/>
                  </a:cubicBezTo>
                  <a:cubicBezTo>
                    <a:pt x="21" y="60"/>
                    <a:pt x="17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4"/>
                    <a:pt x="11" y="49"/>
                    <a:pt x="9" y="45"/>
                  </a:cubicBezTo>
                  <a:cubicBezTo>
                    <a:pt x="8" y="42"/>
                    <a:pt x="6" y="40"/>
                    <a:pt x="5" y="38"/>
                  </a:cubicBezTo>
                  <a:cubicBezTo>
                    <a:pt x="4" y="36"/>
                    <a:pt x="3" y="34"/>
                    <a:pt x="2" y="32"/>
                  </a:cubicBezTo>
                  <a:cubicBezTo>
                    <a:pt x="0" y="28"/>
                    <a:pt x="0" y="23"/>
                    <a:pt x="1" y="19"/>
                  </a:cubicBezTo>
                  <a:cubicBezTo>
                    <a:pt x="2" y="15"/>
                    <a:pt x="3" y="11"/>
                    <a:pt x="5" y="9"/>
                  </a:cubicBezTo>
                  <a:cubicBezTo>
                    <a:pt x="7" y="6"/>
                    <a:pt x="10" y="4"/>
                    <a:pt x="12" y="3"/>
                  </a:cubicBezTo>
                  <a:cubicBezTo>
                    <a:pt x="15" y="1"/>
                    <a:pt x="17" y="1"/>
                    <a:pt x="19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2" y="0"/>
                    <a:pt x="21" y="0"/>
                    <a:pt x="19" y="1"/>
                  </a:cubicBezTo>
                  <a:cubicBezTo>
                    <a:pt x="17" y="1"/>
                    <a:pt x="15" y="2"/>
                    <a:pt x="12" y="3"/>
                  </a:cubicBezTo>
                  <a:cubicBezTo>
                    <a:pt x="10" y="4"/>
                    <a:pt x="8" y="6"/>
                    <a:pt x="6" y="9"/>
                  </a:cubicBezTo>
                  <a:cubicBezTo>
                    <a:pt x="4" y="12"/>
                    <a:pt x="2" y="15"/>
                    <a:pt x="1" y="19"/>
                  </a:cubicBezTo>
                  <a:cubicBezTo>
                    <a:pt x="0" y="23"/>
                    <a:pt x="1" y="27"/>
                    <a:pt x="2" y="32"/>
                  </a:cubicBezTo>
                  <a:cubicBezTo>
                    <a:pt x="3" y="34"/>
                    <a:pt x="5" y="36"/>
                    <a:pt x="6" y="38"/>
                  </a:cubicBezTo>
                  <a:cubicBezTo>
                    <a:pt x="7" y="40"/>
                    <a:pt x="8" y="42"/>
                    <a:pt x="10" y="44"/>
                  </a:cubicBezTo>
                  <a:cubicBezTo>
                    <a:pt x="12" y="49"/>
                    <a:pt x="14" y="54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7" y="59"/>
                    <a:pt x="21" y="59"/>
                    <a:pt x="25" y="59"/>
                  </a:cubicBezTo>
                  <a:cubicBezTo>
                    <a:pt x="28" y="59"/>
                    <a:pt x="32" y="59"/>
                    <a:pt x="35" y="59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4"/>
                    <a:pt x="38" y="49"/>
                    <a:pt x="40" y="45"/>
                  </a:cubicBezTo>
                  <a:cubicBezTo>
                    <a:pt x="41" y="42"/>
                    <a:pt x="42" y="40"/>
                    <a:pt x="44" y="38"/>
                  </a:cubicBezTo>
                  <a:cubicBezTo>
                    <a:pt x="45" y="36"/>
                    <a:pt x="46" y="34"/>
                    <a:pt x="47" y="32"/>
                  </a:cubicBezTo>
                  <a:cubicBezTo>
                    <a:pt x="48" y="28"/>
                    <a:pt x="49" y="23"/>
                    <a:pt x="48" y="19"/>
                  </a:cubicBezTo>
                  <a:cubicBezTo>
                    <a:pt x="48" y="15"/>
                    <a:pt x="46" y="12"/>
                    <a:pt x="44" y="9"/>
                  </a:cubicBezTo>
                  <a:cubicBezTo>
                    <a:pt x="42" y="6"/>
                    <a:pt x="39" y="4"/>
                    <a:pt x="37" y="3"/>
                  </a:cubicBezTo>
                  <a:cubicBezTo>
                    <a:pt x="35" y="2"/>
                    <a:pt x="32" y="1"/>
                    <a:pt x="31" y="1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8" name="任意多边形 285">
              <a:extLst>
                <a:ext uri="{FF2B5EF4-FFF2-40B4-BE49-F238E27FC236}">
                  <a16:creationId xmlns:a16="http://schemas.microsoft.com/office/drawing/2014/main" xmlns="" id="{FBBC8148-CF2D-402F-B1DF-2655E3D98402}"/>
                </a:ext>
              </a:extLst>
            </p:cNvPr>
            <p:cNvSpPr/>
            <p:nvPr/>
          </p:nvSpPr>
          <p:spPr bwMode="auto">
            <a:xfrm>
              <a:off x="5210176" y="2301875"/>
              <a:ext cx="65088" cy="93663"/>
            </a:xfrm>
            <a:custGeom>
              <a:avLst/>
              <a:gdLst>
                <a:gd name="T0" fmla="*/ 17 w 28"/>
                <a:gd name="T1" fmla="*/ 40 h 40"/>
                <a:gd name="T2" fmla="*/ 17 w 28"/>
                <a:gd name="T3" fmla="*/ 40 h 40"/>
                <a:gd name="T4" fmla="*/ 17 w 28"/>
                <a:gd name="T5" fmla="*/ 39 h 40"/>
                <a:gd name="T6" fmla="*/ 16 w 28"/>
                <a:gd name="T7" fmla="*/ 35 h 40"/>
                <a:gd name="T8" fmla="*/ 15 w 28"/>
                <a:gd name="T9" fmla="*/ 21 h 40"/>
                <a:gd name="T10" fmla="*/ 15 w 28"/>
                <a:gd name="T11" fmla="*/ 16 h 40"/>
                <a:gd name="T12" fmla="*/ 15 w 28"/>
                <a:gd name="T13" fmla="*/ 11 h 40"/>
                <a:gd name="T14" fmla="*/ 17 w 28"/>
                <a:gd name="T15" fmla="*/ 6 h 40"/>
                <a:gd name="T16" fmla="*/ 21 w 28"/>
                <a:gd name="T17" fmla="*/ 2 h 40"/>
                <a:gd name="T18" fmla="*/ 26 w 28"/>
                <a:gd name="T19" fmla="*/ 3 h 40"/>
                <a:gd name="T20" fmla="*/ 28 w 28"/>
                <a:gd name="T21" fmla="*/ 6 h 40"/>
                <a:gd name="T22" fmla="*/ 26 w 28"/>
                <a:gd name="T23" fmla="*/ 9 h 40"/>
                <a:gd name="T24" fmla="*/ 24 w 28"/>
                <a:gd name="T25" fmla="*/ 11 h 40"/>
                <a:gd name="T26" fmla="*/ 21 w 28"/>
                <a:gd name="T27" fmla="*/ 12 h 40"/>
                <a:gd name="T28" fmla="*/ 14 w 28"/>
                <a:gd name="T29" fmla="*/ 13 h 40"/>
                <a:gd name="T30" fmla="*/ 7 w 28"/>
                <a:gd name="T31" fmla="*/ 12 h 40"/>
                <a:gd name="T32" fmla="*/ 4 w 28"/>
                <a:gd name="T33" fmla="*/ 11 h 40"/>
                <a:gd name="T34" fmla="*/ 1 w 28"/>
                <a:gd name="T35" fmla="*/ 9 h 40"/>
                <a:gd name="T36" fmla="*/ 0 w 28"/>
                <a:gd name="T37" fmla="*/ 6 h 40"/>
                <a:gd name="T38" fmla="*/ 1 w 28"/>
                <a:gd name="T39" fmla="*/ 3 h 40"/>
                <a:gd name="T40" fmla="*/ 3 w 28"/>
                <a:gd name="T41" fmla="*/ 1 h 40"/>
                <a:gd name="T42" fmla="*/ 6 w 28"/>
                <a:gd name="T43" fmla="*/ 1 h 40"/>
                <a:gd name="T44" fmla="*/ 8 w 28"/>
                <a:gd name="T45" fmla="*/ 3 h 40"/>
                <a:gd name="T46" fmla="*/ 9 w 28"/>
                <a:gd name="T47" fmla="*/ 6 h 40"/>
                <a:gd name="T48" fmla="*/ 9 w 28"/>
                <a:gd name="T49" fmla="*/ 11 h 40"/>
                <a:gd name="T50" fmla="*/ 9 w 28"/>
                <a:gd name="T51" fmla="*/ 21 h 40"/>
                <a:gd name="T52" fmla="*/ 10 w 28"/>
                <a:gd name="T53" fmla="*/ 35 h 40"/>
                <a:gd name="T54" fmla="*/ 10 w 28"/>
                <a:gd name="T55" fmla="*/ 39 h 40"/>
                <a:gd name="T56" fmla="*/ 10 w 28"/>
                <a:gd name="T57" fmla="*/ 40 h 40"/>
                <a:gd name="T58" fmla="*/ 10 w 28"/>
                <a:gd name="T59" fmla="*/ 40 h 40"/>
                <a:gd name="T60" fmla="*/ 10 w 28"/>
                <a:gd name="T61" fmla="*/ 40 h 40"/>
                <a:gd name="T62" fmla="*/ 10 w 28"/>
                <a:gd name="T63" fmla="*/ 39 h 40"/>
                <a:gd name="T64" fmla="*/ 9 w 28"/>
                <a:gd name="T65" fmla="*/ 35 h 40"/>
                <a:gd name="T66" fmla="*/ 9 w 28"/>
                <a:gd name="T67" fmla="*/ 21 h 40"/>
                <a:gd name="T68" fmla="*/ 9 w 28"/>
                <a:gd name="T69" fmla="*/ 11 h 40"/>
                <a:gd name="T70" fmla="*/ 9 w 28"/>
                <a:gd name="T71" fmla="*/ 6 h 40"/>
                <a:gd name="T72" fmla="*/ 8 w 28"/>
                <a:gd name="T73" fmla="*/ 3 h 40"/>
                <a:gd name="T74" fmla="*/ 6 w 28"/>
                <a:gd name="T75" fmla="*/ 1 h 40"/>
                <a:gd name="T76" fmla="*/ 3 w 28"/>
                <a:gd name="T77" fmla="*/ 1 h 40"/>
                <a:gd name="T78" fmla="*/ 1 w 28"/>
                <a:gd name="T79" fmla="*/ 3 h 40"/>
                <a:gd name="T80" fmla="*/ 0 w 28"/>
                <a:gd name="T81" fmla="*/ 6 h 40"/>
                <a:gd name="T82" fmla="*/ 2 w 28"/>
                <a:gd name="T83" fmla="*/ 9 h 40"/>
                <a:gd name="T84" fmla="*/ 7 w 28"/>
                <a:gd name="T85" fmla="*/ 12 h 40"/>
                <a:gd name="T86" fmla="*/ 14 w 28"/>
                <a:gd name="T87" fmla="*/ 12 h 40"/>
                <a:gd name="T88" fmla="*/ 21 w 28"/>
                <a:gd name="T89" fmla="*/ 12 h 40"/>
                <a:gd name="T90" fmla="*/ 24 w 28"/>
                <a:gd name="T91" fmla="*/ 11 h 40"/>
                <a:gd name="T92" fmla="*/ 26 w 28"/>
                <a:gd name="T93" fmla="*/ 9 h 40"/>
                <a:gd name="T94" fmla="*/ 27 w 28"/>
                <a:gd name="T95" fmla="*/ 6 h 40"/>
                <a:gd name="T96" fmla="*/ 26 w 28"/>
                <a:gd name="T97" fmla="*/ 3 h 40"/>
                <a:gd name="T98" fmla="*/ 21 w 28"/>
                <a:gd name="T99" fmla="*/ 2 h 40"/>
                <a:gd name="T100" fmla="*/ 17 w 28"/>
                <a:gd name="T101" fmla="*/ 6 h 40"/>
                <a:gd name="T102" fmla="*/ 15 w 28"/>
                <a:gd name="T103" fmla="*/ 11 h 40"/>
                <a:gd name="T104" fmla="*/ 15 w 28"/>
                <a:gd name="T105" fmla="*/ 16 h 40"/>
                <a:gd name="T106" fmla="*/ 15 w 28"/>
                <a:gd name="T107" fmla="*/ 21 h 40"/>
                <a:gd name="T108" fmla="*/ 16 w 28"/>
                <a:gd name="T109" fmla="*/ 35 h 40"/>
                <a:gd name="T110" fmla="*/ 17 w 28"/>
                <a:gd name="T111" fmla="*/ 39 h 40"/>
                <a:gd name="T112" fmla="*/ 17 w 28"/>
                <a:gd name="T1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40">
                  <a:moveTo>
                    <a:pt x="17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6" y="31"/>
                    <a:pt x="15" y="27"/>
                    <a:pt x="15" y="21"/>
                  </a:cubicBezTo>
                  <a:cubicBezTo>
                    <a:pt x="15" y="19"/>
                    <a:pt x="15" y="18"/>
                    <a:pt x="15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9"/>
                    <a:pt x="16" y="7"/>
                    <a:pt x="17" y="6"/>
                  </a:cubicBezTo>
                  <a:cubicBezTo>
                    <a:pt x="17" y="4"/>
                    <a:pt x="19" y="3"/>
                    <a:pt x="21" y="2"/>
                  </a:cubicBezTo>
                  <a:cubicBezTo>
                    <a:pt x="23" y="1"/>
                    <a:pt x="25" y="2"/>
                    <a:pt x="26" y="3"/>
                  </a:cubicBezTo>
                  <a:cubicBezTo>
                    <a:pt x="27" y="4"/>
                    <a:pt x="28" y="5"/>
                    <a:pt x="28" y="6"/>
                  </a:cubicBezTo>
                  <a:cubicBezTo>
                    <a:pt x="28" y="7"/>
                    <a:pt x="27" y="8"/>
                    <a:pt x="26" y="9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3" y="12"/>
                    <a:pt x="22" y="12"/>
                    <a:pt x="21" y="12"/>
                  </a:cubicBezTo>
                  <a:cubicBezTo>
                    <a:pt x="18" y="12"/>
                    <a:pt x="16" y="13"/>
                    <a:pt x="14" y="13"/>
                  </a:cubicBezTo>
                  <a:cubicBezTo>
                    <a:pt x="12" y="13"/>
                    <a:pt x="9" y="12"/>
                    <a:pt x="7" y="12"/>
                  </a:cubicBezTo>
                  <a:cubicBezTo>
                    <a:pt x="6" y="12"/>
                    <a:pt x="5" y="11"/>
                    <a:pt x="4" y="11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2"/>
                    <a:pt x="7" y="2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8"/>
                    <a:pt x="9" y="9"/>
                    <a:pt x="9" y="11"/>
                  </a:cubicBezTo>
                  <a:cubicBezTo>
                    <a:pt x="9" y="15"/>
                    <a:pt x="9" y="18"/>
                    <a:pt x="9" y="21"/>
                  </a:cubicBezTo>
                  <a:cubicBezTo>
                    <a:pt x="10" y="27"/>
                    <a:pt x="10" y="32"/>
                    <a:pt x="10" y="35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8"/>
                    <a:pt x="9" y="37"/>
                    <a:pt x="9" y="35"/>
                  </a:cubicBezTo>
                  <a:cubicBezTo>
                    <a:pt x="9" y="32"/>
                    <a:pt x="9" y="27"/>
                    <a:pt x="9" y="21"/>
                  </a:cubicBezTo>
                  <a:cubicBezTo>
                    <a:pt x="9" y="18"/>
                    <a:pt x="9" y="15"/>
                    <a:pt x="9" y="11"/>
                  </a:cubicBezTo>
                  <a:cubicBezTo>
                    <a:pt x="9" y="9"/>
                    <a:pt x="9" y="8"/>
                    <a:pt x="9" y="6"/>
                  </a:cubicBezTo>
                  <a:cubicBezTo>
                    <a:pt x="9" y="5"/>
                    <a:pt x="8" y="4"/>
                    <a:pt x="8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3" y="10"/>
                    <a:pt x="5" y="11"/>
                    <a:pt x="7" y="12"/>
                  </a:cubicBezTo>
                  <a:cubicBezTo>
                    <a:pt x="9" y="12"/>
                    <a:pt x="12" y="12"/>
                    <a:pt x="14" y="12"/>
                  </a:cubicBezTo>
                  <a:cubicBezTo>
                    <a:pt x="16" y="12"/>
                    <a:pt x="18" y="12"/>
                    <a:pt x="21" y="12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0"/>
                    <a:pt x="25" y="10"/>
                    <a:pt x="26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7" y="5"/>
                    <a:pt x="27" y="4"/>
                    <a:pt x="26" y="3"/>
                  </a:cubicBezTo>
                  <a:cubicBezTo>
                    <a:pt x="25" y="2"/>
                    <a:pt x="23" y="2"/>
                    <a:pt x="21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6" y="8"/>
                    <a:pt x="16" y="9"/>
                    <a:pt x="15" y="11"/>
                  </a:cubicBezTo>
                  <a:cubicBezTo>
                    <a:pt x="15" y="13"/>
                    <a:pt x="15" y="14"/>
                    <a:pt x="15" y="16"/>
                  </a:cubicBezTo>
                  <a:cubicBezTo>
                    <a:pt x="15" y="18"/>
                    <a:pt x="15" y="19"/>
                    <a:pt x="15" y="21"/>
                  </a:cubicBezTo>
                  <a:cubicBezTo>
                    <a:pt x="16" y="27"/>
                    <a:pt x="16" y="31"/>
                    <a:pt x="16" y="35"/>
                  </a:cubicBezTo>
                  <a:cubicBezTo>
                    <a:pt x="16" y="36"/>
                    <a:pt x="17" y="38"/>
                    <a:pt x="17" y="39"/>
                  </a:cubicBezTo>
                  <a:cubicBezTo>
                    <a:pt x="17" y="39"/>
                    <a:pt x="17" y="39"/>
                    <a:pt x="17" y="4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9" name="任意多边形 286">
              <a:extLst>
                <a:ext uri="{FF2B5EF4-FFF2-40B4-BE49-F238E27FC236}">
                  <a16:creationId xmlns:a16="http://schemas.microsoft.com/office/drawing/2014/main" xmlns="" id="{A7B340A2-8891-429B-99EE-EB47B1A2E8EA}"/>
                </a:ext>
              </a:extLst>
            </p:cNvPr>
            <p:cNvSpPr/>
            <p:nvPr/>
          </p:nvSpPr>
          <p:spPr bwMode="auto">
            <a:xfrm>
              <a:off x="5214939" y="2395538"/>
              <a:ext cx="53975" cy="52388"/>
            </a:xfrm>
            <a:custGeom>
              <a:avLst/>
              <a:gdLst>
                <a:gd name="T0" fmla="*/ 1 w 23"/>
                <a:gd name="T1" fmla="*/ 0 h 22"/>
                <a:gd name="T2" fmla="*/ 1 w 23"/>
                <a:gd name="T3" fmla="*/ 3 h 22"/>
                <a:gd name="T4" fmla="*/ 1 w 23"/>
                <a:gd name="T5" fmla="*/ 13 h 22"/>
                <a:gd name="T6" fmla="*/ 1 w 23"/>
                <a:gd name="T7" fmla="*/ 12 h 22"/>
                <a:gd name="T8" fmla="*/ 8 w 23"/>
                <a:gd name="T9" fmla="*/ 21 h 22"/>
                <a:gd name="T10" fmla="*/ 7 w 23"/>
                <a:gd name="T11" fmla="*/ 21 h 22"/>
                <a:gd name="T12" fmla="*/ 16 w 23"/>
                <a:gd name="T13" fmla="*/ 21 h 22"/>
                <a:gd name="T14" fmla="*/ 15 w 23"/>
                <a:gd name="T15" fmla="*/ 21 h 22"/>
                <a:gd name="T16" fmla="*/ 20 w 23"/>
                <a:gd name="T17" fmla="*/ 16 h 22"/>
                <a:gd name="T18" fmla="*/ 22 w 23"/>
                <a:gd name="T19" fmla="*/ 13 h 22"/>
                <a:gd name="T20" fmla="*/ 22 w 23"/>
                <a:gd name="T21" fmla="*/ 14 h 22"/>
                <a:gd name="T22" fmla="*/ 22 w 23"/>
                <a:gd name="T23" fmla="*/ 0 h 22"/>
                <a:gd name="T24" fmla="*/ 22 w 23"/>
                <a:gd name="T25" fmla="*/ 1 h 22"/>
                <a:gd name="T26" fmla="*/ 7 w 23"/>
                <a:gd name="T27" fmla="*/ 0 h 22"/>
                <a:gd name="T28" fmla="*/ 2 w 23"/>
                <a:gd name="T29" fmla="*/ 0 h 22"/>
                <a:gd name="T30" fmla="*/ 1 w 23"/>
                <a:gd name="T31" fmla="*/ 0 h 22"/>
                <a:gd name="T32" fmla="*/ 2 w 23"/>
                <a:gd name="T33" fmla="*/ 0 h 22"/>
                <a:gd name="T34" fmla="*/ 7 w 23"/>
                <a:gd name="T35" fmla="*/ 0 h 22"/>
                <a:gd name="T36" fmla="*/ 22 w 23"/>
                <a:gd name="T37" fmla="*/ 0 h 22"/>
                <a:gd name="T38" fmla="*/ 23 w 23"/>
                <a:gd name="T39" fmla="*/ 0 h 22"/>
                <a:gd name="T40" fmla="*/ 23 w 23"/>
                <a:gd name="T41" fmla="*/ 0 h 22"/>
                <a:gd name="T42" fmla="*/ 23 w 23"/>
                <a:gd name="T43" fmla="*/ 14 h 22"/>
                <a:gd name="T44" fmla="*/ 23 w 23"/>
                <a:gd name="T45" fmla="*/ 14 h 22"/>
                <a:gd name="T46" fmla="*/ 22 w 23"/>
                <a:gd name="T47" fmla="*/ 14 h 22"/>
                <a:gd name="T48" fmla="*/ 20 w 23"/>
                <a:gd name="T49" fmla="*/ 17 h 22"/>
                <a:gd name="T50" fmla="*/ 16 w 23"/>
                <a:gd name="T51" fmla="*/ 21 h 22"/>
                <a:gd name="T52" fmla="*/ 16 w 23"/>
                <a:gd name="T53" fmla="*/ 22 h 22"/>
                <a:gd name="T54" fmla="*/ 16 w 23"/>
                <a:gd name="T55" fmla="*/ 22 h 22"/>
                <a:gd name="T56" fmla="*/ 7 w 23"/>
                <a:gd name="T57" fmla="*/ 22 h 22"/>
                <a:gd name="T58" fmla="*/ 7 w 23"/>
                <a:gd name="T59" fmla="*/ 22 h 22"/>
                <a:gd name="T60" fmla="*/ 7 w 23"/>
                <a:gd name="T61" fmla="*/ 21 h 22"/>
                <a:gd name="T62" fmla="*/ 0 w 23"/>
                <a:gd name="T63" fmla="*/ 13 h 22"/>
                <a:gd name="T64" fmla="*/ 0 w 23"/>
                <a:gd name="T65" fmla="*/ 13 h 22"/>
                <a:gd name="T66" fmla="*/ 0 w 23"/>
                <a:gd name="T67" fmla="*/ 13 h 22"/>
                <a:gd name="T68" fmla="*/ 1 w 23"/>
                <a:gd name="T69" fmla="*/ 3 h 22"/>
                <a:gd name="T70" fmla="*/ 1 w 23"/>
                <a:gd name="T7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22">
                  <a:moveTo>
                    <a:pt x="1" y="0"/>
                  </a:moveTo>
                  <a:cubicBezTo>
                    <a:pt x="1" y="0"/>
                    <a:pt x="1" y="1"/>
                    <a:pt x="1" y="3"/>
                  </a:cubicBezTo>
                  <a:cubicBezTo>
                    <a:pt x="1" y="6"/>
                    <a:pt x="1" y="9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5"/>
                    <a:pt x="5" y="18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1"/>
                    <a:pt x="13" y="21"/>
                    <a:pt x="16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19"/>
                    <a:pt x="18" y="18"/>
                    <a:pt x="20" y="16"/>
                  </a:cubicBezTo>
                  <a:cubicBezTo>
                    <a:pt x="20" y="15"/>
                    <a:pt x="21" y="14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9"/>
                    <a:pt x="22" y="4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6" y="0"/>
                    <a:pt x="11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11" y="0"/>
                    <a:pt x="16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"/>
                    <a:pt x="23" y="9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19" y="18"/>
                    <a:pt x="17" y="20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2"/>
                    <a:pt x="10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18"/>
                    <a:pt x="2" y="15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6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0" name="任意多边形 287">
              <a:extLst>
                <a:ext uri="{FF2B5EF4-FFF2-40B4-BE49-F238E27FC236}">
                  <a16:creationId xmlns:a16="http://schemas.microsoft.com/office/drawing/2014/main" xmlns="" id="{64019401-FF77-4D8D-AC8B-3E67431CE0BF}"/>
                </a:ext>
              </a:extLst>
            </p:cNvPr>
            <p:cNvSpPr/>
            <p:nvPr/>
          </p:nvSpPr>
          <p:spPr bwMode="auto">
            <a:xfrm>
              <a:off x="5218114" y="2419350"/>
              <a:ext cx="49213" cy="6350"/>
            </a:xfrm>
            <a:custGeom>
              <a:avLst/>
              <a:gdLst>
                <a:gd name="T0" fmla="*/ 21 w 21"/>
                <a:gd name="T1" fmla="*/ 3 h 3"/>
                <a:gd name="T2" fmla="*/ 20 w 21"/>
                <a:gd name="T3" fmla="*/ 2 h 3"/>
                <a:gd name="T4" fmla="*/ 18 w 21"/>
                <a:gd name="T5" fmla="*/ 1 h 3"/>
                <a:gd name="T6" fmla="*/ 10 w 21"/>
                <a:gd name="T7" fmla="*/ 0 h 3"/>
                <a:gd name="T8" fmla="*/ 3 w 21"/>
                <a:gd name="T9" fmla="*/ 1 h 3"/>
                <a:gd name="T10" fmla="*/ 1 w 21"/>
                <a:gd name="T11" fmla="*/ 2 h 3"/>
                <a:gd name="T12" fmla="*/ 0 w 21"/>
                <a:gd name="T13" fmla="*/ 2 h 3"/>
                <a:gd name="T14" fmla="*/ 1 w 21"/>
                <a:gd name="T15" fmla="*/ 2 h 3"/>
                <a:gd name="T16" fmla="*/ 3 w 21"/>
                <a:gd name="T17" fmla="*/ 1 h 3"/>
                <a:gd name="T18" fmla="*/ 10 w 21"/>
                <a:gd name="T19" fmla="*/ 0 h 3"/>
                <a:gd name="T20" fmla="*/ 18 w 21"/>
                <a:gd name="T21" fmla="*/ 1 h 3"/>
                <a:gd name="T22" fmla="*/ 20 w 21"/>
                <a:gd name="T23" fmla="*/ 2 h 3"/>
                <a:gd name="T24" fmla="*/ 21 w 2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3">
                  <a:moveTo>
                    <a:pt x="21" y="3"/>
                  </a:moveTo>
                  <a:cubicBezTo>
                    <a:pt x="21" y="3"/>
                    <a:pt x="20" y="3"/>
                    <a:pt x="20" y="2"/>
                  </a:cubicBezTo>
                  <a:cubicBezTo>
                    <a:pt x="19" y="2"/>
                    <a:pt x="19" y="2"/>
                    <a:pt x="18" y="1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7" y="0"/>
                    <a:pt x="5" y="1"/>
                    <a:pt x="3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6" y="0"/>
                    <a:pt x="18" y="1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0" y="2"/>
                    <a:pt x="21" y="3"/>
                    <a:pt x="21" y="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1" name="任意多边形 288">
              <a:extLst>
                <a:ext uri="{FF2B5EF4-FFF2-40B4-BE49-F238E27FC236}">
                  <a16:creationId xmlns:a16="http://schemas.microsoft.com/office/drawing/2014/main" xmlns="" id="{E3DF7643-BB4F-4D0C-A7BF-43C7D5415785}"/>
                </a:ext>
              </a:extLst>
            </p:cNvPr>
            <p:cNvSpPr/>
            <p:nvPr/>
          </p:nvSpPr>
          <p:spPr bwMode="auto">
            <a:xfrm>
              <a:off x="5218114" y="2409825"/>
              <a:ext cx="49213" cy="6350"/>
            </a:xfrm>
            <a:custGeom>
              <a:avLst/>
              <a:gdLst>
                <a:gd name="T0" fmla="*/ 21 w 21"/>
                <a:gd name="T1" fmla="*/ 3 h 3"/>
                <a:gd name="T2" fmla="*/ 20 w 21"/>
                <a:gd name="T3" fmla="*/ 3 h 3"/>
                <a:gd name="T4" fmla="*/ 18 w 21"/>
                <a:gd name="T5" fmla="*/ 2 h 3"/>
                <a:gd name="T6" fmla="*/ 10 w 21"/>
                <a:gd name="T7" fmla="*/ 1 h 3"/>
                <a:gd name="T8" fmla="*/ 3 w 21"/>
                <a:gd name="T9" fmla="*/ 2 h 3"/>
                <a:gd name="T10" fmla="*/ 1 w 21"/>
                <a:gd name="T11" fmla="*/ 3 h 3"/>
                <a:gd name="T12" fmla="*/ 0 w 21"/>
                <a:gd name="T13" fmla="*/ 3 h 3"/>
                <a:gd name="T14" fmla="*/ 1 w 21"/>
                <a:gd name="T15" fmla="*/ 3 h 3"/>
                <a:gd name="T16" fmla="*/ 3 w 21"/>
                <a:gd name="T17" fmla="*/ 2 h 3"/>
                <a:gd name="T18" fmla="*/ 10 w 21"/>
                <a:gd name="T19" fmla="*/ 0 h 3"/>
                <a:gd name="T20" fmla="*/ 18 w 21"/>
                <a:gd name="T21" fmla="*/ 2 h 3"/>
                <a:gd name="T22" fmla="*/ 20 w 21"/>
                <a:gd name="T23" fmla="*/ 3 h 3"/>
                <a:gd name="T24" fmla="*/ 21 w 2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3">
                  <a:moveTo>
                    <a:pt x="21" y="3"/>
                  </a:moveTo>
                  <a:cubicBezTo>
                    <a:pt x="21" y="3"/>
                    <a:pt x="20" y="3"/>
                    <a:pt x="20" y="3"/>
                  </a:cubicBezTo>
                  <a:cubicBezTo>
                    <a:pt x="19" y="3"/>
                    <a:pt x="19" y="2"/>
                    <a:pt x="18" y="2"/>
                  </a:cubicBezTo>
                  <a:cubicBezTo>
                    <a:pt x="16" y="1"/>
                    <a:pt x="13" y="1"/>
                    <a:pt x="10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19" y="2"/>
                    <a:pt x="20" y="3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2" name="任意多边形 289">
              <a:extLst>
                <a:ext uri="{FF2B5EF4-FFF2-40B4-BE49-F238E27FC236}">
                  <a16:creationId xmlns:a16="http://schemas.microsoft.com/office/drawing/2014/main" xmlns="" id="{A3071127-CF71-4328-B68D-8384A3C25AB3}"/>
                </a:ext>
              </a:extLst>
            </p:cNvPr>
            <p:cNvSpPr/>
            <p:nvPr/>
          </p:nvSpPr>
          <p:spPr bwMode="auto">
            <a:xfrm>
              <a:off x="5218114" y="2403475"/>
              <a:ext cx="49213" cy="6350"/>
            </a:xfrm>
            <a:custGeom>
              <a:avLst/>
              <a:gdLst>
                <a:gd name="T0" fmla="*/ 21 w 21"/>
                <a:gd name="T1" fmla="*/ 3 h 3"/>
                <a:gd name="T2" fmla="*/ 20 w 21"/>
                <a:gd name="T3" fmla="*/ 3 h 3"/>
                <a:gd name="T4" fmla="*/ 18 w 21"/>
                <a:gd name="T5" fmla="*/ 2 h 3"/>
                <a:gd name="T6" fmla="*/ 10 w 21"/>
                <a:gd name="T7" fmla="*/ 0 h 3"/>
                <a:gd name="T8" fmla="*/ 3 w 21"/>
                <a:gd name="T9" fmla="*/ 2 h 3"/>
                <a:gd name="T10" fmla="*/ 1 w 21"/>
                <a:gd name="T11" fmla="*/ 3 h 3"/>
                <a:gd name="T12" fmla="*/ 0 w 21"/>
                <a:gd name="T13" fmla="*/ 3 h 3"/>
                <a:gd name="T14" fmla="*/ 1 w 21"/>
                <a:gd name="T15" fmla="*/ 3 h 3"/>
                <a:gd name="T16" fmla="*/ 3 w 21"/>
                <a:gd name="T17" fmla="*/ 2 h 3"/>
                <a:gd name="T18" fmla="*/ 10 w 21"/>
                <a:gd name="T19" fmla="*/ 0 h 3"/>
                <a:gd name="T20" fmla="*/ 18 w 21"/>
                <a:gd name="T21" fmla="*/ 2 h 3"/>
                <a:gd name="T22" fmla="*/ 20 w 21"/>
                <a:gd name="T23" fmla="*/ 3 h 3"/>
                <a:gd name="T24" fmla="*/ 21 w 2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3">
                  <a:moveTo>
                    <a:pt x="21" y="3"/>
                  </a:moveTo>
                  <a:cubicBezTo>
                    <a:pt x="21" y="3"/>
                    <a:pt x="20" y="3"/>
                    <a:pt x="20" y="3"/>
                  </a:cubicBezTo>
                  <a:cubicBezTo>
                    <a:pt x="19" y="3"/>
                    <a:pt x="19" y="2"/>
                    <a:pt x="18" y="2"/>
                  </a:cubicBezTo>
                  <a:cubicBezTo>
                    <a:pt x="16" y="1"/>
                    <a:pt x="13" y="1"/>
                    <a:pt x="10" y="0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3" name="任意多边形 290">
              <a:extLst>
                <a:ext uri="{FF2B5EF4-FFF2-40B4-BE49-F238E27FC236}">
                  <a16:creationId xmlns:a16="http://schemas.microsoft.com/office/drawing/2014/main" xmlns="" id="{B15F5404-B0E9-46C7-85C2-D4AE5EF4FBE5}"/>
                </a:ext>
              </a:extLst>
            </p:cNvPr>
            <p:cNvSpPr/>
            <p:nvPr/>
          </p:nvSpPr>
          <p:spPr bwMode="auto">
            <a:xfrm>
              <a:off x="5426076" y="2609850"/>
              <a:ext cx="254000" cy="268288"/>
            </a:xfrm>
            <a:custGeom>
              <a:avLst/>
              <a:gdLst>
                <a:gd name="T0" fmla="*/ 8 w 109"/>
                <a:gd name="T1" fmla="*/ 0 h 115"/>
                <a:gd name="T2" fmla="*/ 10 w 109"/>
                <a:gd name="T3" fmla="*/ 115 h 115"/>
                <a:gd name="T4" fmla="*/ 109 w 109"/>
                <a:gd name="T5" fmla="*/ 110 h 115"/>
                <a:gd name="T6" fmla="*/ 101 w 109"/>
                <a:gd name="T7" fmla="*/ 5 h 115"/>
                <a:gd name="T8" fmla="*/ 8 w 109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5">
                  <a:moveTo>
                    <a:pt x="8" y="0"/>
                  </a:moveTo>
                  <a:cubicBezTo>
                    <a:pt x="8" y="0"/>
                    <a:pt x="0" y="74"/>
                    <a:pt x="10" y="115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09" y="110"/>
                    <a:pt x="88" y="37"/>
                    <a:pt x="101" y="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4" name="任意多边形 291">
              <a:extLst>
                <a:ext uri="{FF2B5EF4-FFF2-40B4-BE49-F238E27FC236}">
                  <a16:creationId xmlns:a16="http://schemas.microsoft.com/office/drawing/2014/main" xmlns="" id="{C5E78DA1-5A8F-4582-A66A-4163EF5F3020}"/>
                </a:ext>
              </a:extLst>
            </p:cNvPr>
            <p:cNvSpPr/>
            <p:nvPr/>
          </p:nvSpPr>
          <p:spPr bwMode="auto">
            <a:xfrm>
              <a:off x="5443539" y="2605088"/>
              <a:ext cx="246063" cy="242888"/>
            </a:xfrm>
            <a:custGeom>
              <a:avLst/>
              <a:gdLst>
                <a:gd name="T0" fmla="*/ 0 w 105"/>
                <a:gd name="T1" fmla="*/ 0 h 104"/>
                <a:gd name="T2" fmla="*/ 5 w 105"/>
                <a:gd name="T3" fmla="*/ 104 h 104"/>
                <a:gd name="T4" fmla="*/ 105 w 105"/>
                <a:gd name="T5" fmla="*/ 99 h 104"/>
                <a:gd name="T6" fmla="*/ 100 w 105"/>
                <a:gd name="T7" fmla="*/ 0 h 104"/>
                <a:gd name="T8" fmla="*/ 0 w 10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4">
                  <a:moveTo>
                    <a:pt x="0" y="0"/>
                  </a:moveTo>
                  <a:cubicBezTo>
                    <a:pt x="0" y="0"/>
                    <a:pt x="1" y="80"/>
                    <a:pt x="5" y="10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96" y="21"/>
                    <a:pt x="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5" name="任意多边形 292">
              <a:extLst>
                <a:ext uri="{FF2B5EF4-FFF2-40B4-BE49-F238E27FC236}">
                  <a16:creationId xmlns:a16="http://schemas.microsoft.com/office/drawing/2014/main" xmlns="" id="{7FA38F9A-6057-4C0C-96E1-1EAD70AD93B8}"/>
                </a:ext>
              </a:extLst>
            </p:cNvPr>
            <p:cNvSpPr/>
            <p:nvPr/>
          </p:nvSpPr>
          <p:spPr bwMode="auto">
            <a:xfrm>
              <a:off x="5486401" y="2682875"/>
              <a:ext cx="155575" cy="11113"/>
            </a:xfrm>
            <a:custGeom>
              <a:avLst/>
              <a:gdLst>
                <a:gd name="T0" fmla="*/ 67 w 67"/>
                <a:gd name="T1" fmla="*/ 0 h 5"/>
                <a:gd name="T2" fmla="*/ 33 w 67"/>
                <a:gd name="T3" fmla="*/ 3 h 5"/>
                <a:gd name="T4" fmla="*/ 0 w 67"/>
                <a:gd name="T5" fmla="*/ 4 h 5"/>
                <a:gd name="T6" fmla="*/ 33 w 67"/>
                <a:gd name="T7" fmla="*/ 2 h 5"/>
                <a:gd name="T8" fmla="*/ 67 w 6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">
                  <a:moveTo>
                    <a:pt x="67" y="0"/>
                  </a:moveTo>
                  <a:cubicBezTo>
                    <a:pt x="67" y="1"/>
                    <a:pt x="52" y="2"/>
                    <a:pt x="33" y="3"/>
                  </a:cubicBezTo>
                  <a:cubicBezTo>
                    <a:pt x="15" y="4"/>
                    <a:pt x="0" y="5"/>
                    <a:pt x="0" y="4"/>
                  </a:cubicBezTo>
                  <a:cubicBezTo>
                    <a:pt x="0" y="4"/>
                    <a:pt x="15" y="3"/>
                    <a:pt x="33" y="2"/>
                  </a:cubicBezTo>
                  <a:cubicBezTo>
                    <a:pt x="52" y="1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6" name="任意多边形 293">
              <a:extLst>
                <a:ext uri="{FF2B5EF4-FFF2-40B4-BE49-F238E27FC236}">
                  <a16:creationId xmlns:a16="http://schemas.microsoft.com/office/drawing/2014/main" xmlns="" id="{A1BE4114-F86C-4292-8B1E-44FEB31A9D75}"/>
                </a:ext>
              </a:extLst>
            </p:cNvPr>
            <p:cNvSpPr/>
            <p:nvPr/>
          </p:nvSpPr>
          <p:spPr bwMode="auto">
            <a:xfrm>
              <a:off x="5486401" y="2722563"/>
              <a:ext cx="155575" cy="11113"/>
            </a:xfrm>
            <a:custGeom>
              <a:avLst/>
              <a:gdLst>
                <a:gd name="T0" fmla="*/ 67 w 67"/>
                <a:gd name="T1" fmla="*/ 0 h 5"/>
                <a:gd name="T2" fmla="*/ 33 w 67"/>
                <a:gd name="T3" fmla="*/ 3 h 5"/>
                <a:gd name="T4" fmla="*/ 0 w 67"/>
                <a:gd name="T5" fmla="*/ 4 h 5"/>
                <a:gd name="T6" fmla="*/ 33 w 67"/>
                <a:gd name="T7" fmla="*/ 2 h 5"/>
                <a:gd name="T8" fmla="*/ 67 w 6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">
                  <a:moveTo>
                    <a:pt x="67" y="0"/>
                  </a:moveTo>
                  <a:cubicBezTo>
                    <a:pt x="67" y="1"/>
                    <a:pt x="52" y="2"/>
                    <a:pt x="33" y="3"/>
                  </a:cubicBezTo>
                  <a:cubicBezTo>
                    <a:pt x="15" y="4"/>
                    <a:pt x="0" y="5"/>
                    <a:pt x="0" y="4"/>
                  </a:cubicBezTo>
                  <a:cubicBezTo>
                    <a:pt x="0" y="4"/>
                    <a:pt x="15" y="3"/>
                    <a:pt x="33" y="2"/>
                  </a:cubicBezTo>
                  <a:cubicBezTo>
                    <a:pt x="52" y="1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7" name="任意多边形 294">
              <a:extLst>
                <a:ext uri="{FF2B5EF4-FFF2-40B4-BE49-F238E27FC236}">
                  <a16:creationId xmlns:a16="http://schemas.microsoft.com/office/drawing/2014/main" xmlns="" id="{49F1CF98-6E28-4059-9D58-0B2939336361}"/>
                </a:ext>
              </a:extLst>
            </p:cNvPr>
            <p:cNvSpPr/>
            <p:nvPr/>
          </p:nvSpPr>
          <p:spPr bwMode="auto">
            <a:xfrm>
              <a:off x="5511801" y="2762250"/>
              <a:ext cx="90488" cy="4763"/>
            </a:xfrm>
            <a:custGeom>
              <a:avLst/>
              <a:gdLst>
                <a:gd name="T0" fmla="*/ 39 w 39"/>
                <a:gd name="T1" fmla="*/ 0 h 2"/>
                <a:gd name="T2" fmla="*/ 33 w 39"/>
                <a:gd name="T3" fmla="*/ 1 h 2"/>
                <a:gd name="T4" fmla="*/ 20 w 39"/>
                <a:gd name="T5" fmla="*/ 2 h 2"/>
                <a:gd name="T6" fmla="*/ 6 w 39"/>
                <a:gd name="T7" fmla="*/ 2 h 2"/>
                <a:gd name="T8" fmla="*/ 0 w 39"/>
                <a:gd name="T9" fmla="*/ 2 h 2"/>
                <a:gd name="T10" fmla="*/ 6 w 39"/>
                <a:gd name="T11" fmla="*/ 1 h 2"/>
                <a:gd name="T12" fmla="*/ 20 w 39"/>
                <a:gd name="T13" fmla="*/ 0 h 2"/>
                <a:gd name="T14" fmla="*/ 33 w 39"/>
                <a:gd name="T15" fmla="*/ 0 h 2"/>
                <a:gd name="T16" fmla="*/ 39 w 39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">
                  <a:moveTo>
                    <a:pt x="39" y="0"/>
                  </a:moveTo>
                  <a:cubicBezTo>
                    <a:pt x="39" y="0"/>
                    <a:pt x="37" y="0"/>
                    <a:pt x="33" y="1"/>
                  </a:cubicBezTo>
                  <a:cubicBezTo>
                    <a:pt x="30" y="1"/>
                    <a:pt x="25" y="1"/>
                    <a:pt x="20" y="2"/>
                  </a:cubicBezTo>
                  <a:cubicBezTo>
                    <a:pt x="14" y="2"/>
                    <a:pt x="10" y="2"/>
                    <a:pt x="6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2"/>
                    <a:pt x="3" y="2"/>
                    <a:pt x="6" y="1"/>
                  </a:cubicBezTo>
                  <a:cubicBezTo>
                    <a:pt x="9" y="1"/>
                    <a:pt x="14" y="1"/>
                    <a:pt x="20" y="0"/>
                  </a:cubicBezTo>
                  <a:cubicBezTo>
                    <a:pt x="25" y="0"/>
                    <a:pt x="30" y="0"/>
                    <a:pt x="33" y="0"/>
                  </a:cubicBezTo>
                  <a:cubicBezTo>
                    <a:pt x="36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8" name="椭圆 295">
              <a:extLst>
                <a:ext uri="{FF2B5EF4-FFF2-40B4-BE49-F238E27FC236}">
                  <a16:creationId xmlns:a16="http://schemas.microsoft.com/office/drawing/2014/main" xmlns="" id="{3C16DBC7-1282-46C1-9168-F51B1EE4F681}"/>
                </a:ext>
              </a:extLst>
            </p:cNvPr>
            <p:cNvSpPr/>
            <p:nvPr/>
          </p:nvSpPr>
          <p:spPr bwMode="auto">
            <a:xfrm>
              <a:off x="5367339" y="2301875"/>
              <a:ext cx="60801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9" name="椭圆 296">
              <a:extLst>
                <a:ext uri="{FF2B5EF4-FFF2-40B4-BE49-F238E27FC236}">
                  <a16:creationId xmlns:a16="http://schemas.microsoft.com/office/drawing/2014/main" xmlns="" id="{D54AFAEB-D313-4D5E-BA16-E7CAA55345F6}"/>
                </a:ext>
              </a:extLst>
            </p:cNvPr>
            <p:cNvSpPr/>
            <p:nvPr/>
          </p:nvSpPr>
          <p:spPr bwMode="auto">
            <a:xfrm>
              <a:off x="5362576" y="2355850"/>
              <a:ext cx="22860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0" name="椭圆 297">
              <a:extLst>
                <a:ext uri="{FF2B5EF4-FFF2-40B4-BE49-F238E27FC236}">
                  <a16:creationId xmlns:a16="http://schemas.microsoft.com/office/drawing/2014/main" xmlns="" id="{E3123D9F-E9F8-4B7D-BF1D-32A8DA97DC44}"/>
                </a:ext>
              </a:extLst>
            </p:cNvPr>
            <p:cNvSpPr/>
            <p:nvPr/>
          </p:nvSpPr>
          <p:spPr bwMode="auto">
            <a:xfrm>
              <a:off x="5622926" y="2355850"/>
              <a:ext cx="88900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1" name="任意多边形 298">
              <a:extLst>
                <a:ext uri="{FF2B5EF4-FFF2-40B4-BE49-F238E27FC236}">
                  <a16:creationId xmlns:a16="http://schemas.microsoft.com/office/drawing/2014/main" xmlns="" id="{0AD9610A-739F-4A5D-B937-8C33217BE867}"/>
                </a:ext>
              </a:extLst>
            </p:cNvPr>
            <p:cNvSpPr/>
            <p:nvPr/>
          </p:nvSpPr>
          <p:spPr bwMode="auto">
            <a:xfrm>
              <a:off x="6937376" y="2120900"/>
              <a:ext cx="47625" cy="823913"/>
            </a:xfrm>
            <a:custGeom>
              <a:avLst/>
              <a:gdLst>
                <a:gd name="T0" fmla="*/ 21 w 21"/>
                <a:gd name="T1" fmla="*/ 353 h 353"/>
                <a:gd name="T2" fmla="*/ 21 w 21"/>
                <a:gd name="T3" fmla="*/ 352 h 353"/>
                <a:gd name="T4" fmla="*/ 20 w 21"/>
                <a:gd name="T5" fmla="*/ 350 h 353"/>
                <a:gd name="T6" fmla="*/ 20 w 21"/>
                <a:gd name="T7" fmla="*/ 339 h 353"/>
                <a:gd name="T8" fmla="*/ 17 w 21"/>
                <a:gd name="T9" fmla="*/ 302 h 353"/>
                <a:gd name="T10" fmla="*/ 9 w 21"/>
                <a:gd name="T11" fmla="*/ 177 h 353"/>
                <a:gd name="T12" fmla="*/ 2 w 21"/>
                <a:gd name="T13" fmla="*/ 51 h 353"/>
                <a:gd name="T14" fmla="*/ 0 w 21"/>
                <a:gd name="T15" fmla="*/ 14 h 353"/>
                <a:gd name="T16" fmla="*/ 0 w 21"/>
                <a:gd name="T17" fmla="*/ 3 h 353"/>
                <a:gd name="T18" fmla="*/ 0 w 21"/>
                <a:gd name="T19" fmla="*/ 1 h 353"/>
                <a:gd name="T20" fmla="*/ 0 w 21"/>
                <a:gd name="T21" fmla="*/ 0 h 353"/>
                <a:gd name="T22" fmla="*/ 0 w 21"/>
                <a:gd name="T23" fmla="*/ 0 h 353"/>
                <a:gd name="T24" fmla="*/ 0 w 21"/>
                <a:gd name="T25" fmla="*/ 3 h 353"/>
                <a:gd name="T26" fmla="*/ 1 w 21"/>
                <a:gd name="T27" fmla="*/ 13 h 353"/>
                <a:gd name="T28" fmla="*/ 3 w 21"/>
                <a:gd name="T29" fmla="*/ 51 h 353"/>
                <a:gd name="T30" fmla="*/ 11 w 21"/>
                <a:gd name="T31" fmla="*/ 176 h 353"/>
                <a:gd name="T32" fmla="*/ 18 w 21"/>
                <a:gd name="T33" fmla="*/ 302 h 353"/>
                <a:gd name="T34" fmla="*/ 20 w 21"/>
                <a:gd name="T35" fmla="*/ 339 h 353"/>
                <a:gd name="T36" fmla="*/ 21 w 21"/>
                <a:gd name="T37" fmla="*/ 350 h 353"/>
                <a:gd name="T38" fmla="*/ 21 w 21"/>
                <a:gd name="T39" fmla="*/ 352 h 353"/>
                <a:gd name="T40" fmla="*/ 21 w 21"/>
                <a:gd name="T41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3">
                  <a:moveTo>
                    <a:pt x="21" y="353"/>
                  </a:moveTo>
                  <a:cubicBezTo>
                    <a:pt x="21" y="353"/>
                    <a:pt x="21" y="353"/>
                    <a:pt x="21" y="352"/>
                  </a:cubicBezTo>
                  <a:cubicBezTo>
                    <a:pt x="21" y="352"/>
                    <a:pt x="20" y="351"/>
                    <a:pt x="20" y="350"/>
                  </a:cubicBezTo>
                  <a:cubicBezTo>
                    <a:pt x="20" y="347"/>
                    <a:pt x="20" y="344"/>
                    <a:pt x="20" y="339"/>
                  </a:cubicBezTo>
                  <a:cubicBezTo>
                    <a:pt x="19" y="330"/>
                    <a:pt x="18" y="317"/>
                    <a:pt x="17" y="302"/>
                  </a:cubicBezTo>
                  <a:cubicBezTo>
                    <a:pt x="15" y="269"/>
                    <a:pt x="12" y="225"/>
                    <a:pt x="9" y="177"/>
                  </a:cubicBezTo>
                  <a:cubicBezTo>
                    <a:pt x="6" y="128"/>
                    <a:pt x="4" y="84"/>
                    <a:pt x="2" y="51"/>
                  </a:cubicBezTo>
                  <a:cubicBezTo>
                    <a:pt x="1" y="36"/>
                    <a:pt x="1" y="23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1" y="9"/>
                    <a:pt x="1" y="13"/>
                  </a:cubicBezTo>
                  <a:cubicBezTo>
                    <a:pt x="1" y="23"/>
                    <a:pt x="2" y="35"/>
                    <a:pt x="3" y="51"/>
                  </a:cubicBezTo>
                  <a:cubicBezTo>
                    <a:pt x="5" y="84"/>
                    <a:pt x="8" y="128"/>
                    <a:pt x="11" y="176"/>
                  </a:cubicBezTo>
                  <a:cubicBezTo>
                    <a:pt x="14" y="225"/>
                    <a:pt x="17" y="269"/>
                    <a:pt x="18" y="302"/>
                  </a:cubicBezTo>
                  <a:cubicBezTo>
                    <a:pt x="19" y="317"/>
                    <a:pt x="20" y="330"/>
                    <a:pt x="20" y="339"/>
                  </a:cubicBezTo>
                  <a:cubicBezTo>
                    <a:pt x="20" y="344"/>
                    <a:pt x="21" y="347"/>
                    <a:pt x="21" y="350"/>
                  </a:cubicBezTo>
                  <a:cubicBezTo>
                    <a:pt x="21" y="351"/>
                    <a:pt x="21" y="352"/>
                    <a:pt x="21" y="352"/>
                  </a:cubicBezTo>
                  <a:cubicBezTo>
                    <a:pt x="21" y="353"/>
                    <a:pt x="21" y="353"/>
                    <a:pt x="21" y="35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2" name="任意多边形 299">
              <a:extLst>
                <a:ext uri="{FF2B5EF4-FFF2-40B4-BE49-F238E27FC236}">
                  <a16:creationId xmlns:a16="http://schemas.microsoft.com/office/drawing/2014/main" xmlns="" id="{3DD6C6FE-2215-4D5F-8B25-E96AD49AA687}"/>
                </a:ext>
              </a:extLst>
            </p:cNvPr>
            <p:cNvSpPr/>
            <p:nvPr/>
          </p:nvSpPr>
          <p:spPr bwMode="auto">
            <a:xfrm>
              <a:off x="4979989" y="1903413"/>
              <a:ext cx="1957388" cy="214313"/>
            </a:xfrm>
            <a:custGeom>
              <a:avLst/>
              <a:gdLst>
                <a:gd name="T0" fmla="*/ 839 w 839"/>
                <a:gd name="T1" fmla="*/ 2 h 92"/>
                <a:gd name="T2" fmla="*/ 836 w 839"/>
                <a:gd name="T3" fmla="*/ 2 h 92"/>
                <a:gd name="T4" fmla="*/ 830 w 839"/>
                <a:gd name="T5" fmla="*/ 2 h 92"/>
                <a:gd name="T6" fmla="*/ 803 w 839"/>
                <a:gd name="T7" fmla="*/ 2 h 92"/>
                <a:gd name="T8" fmla="*/ 707 w 839"/>
                <a:gd name="T9" fmla="*/ 3 h 92"/>
                <a:gd name="T10" fmla="*/ 390 w 839"/>
                <a:gd name="T11" fmla="*/ 2 h 92"/>
                <a:gd name="T12" fmla="*/ 61 w 839"/>
                <a:gd name="T13" fmla="*/ 1 h 92"/>
                <a:gd name="T14" fmla="*/ 61 w 839"/>
                <a:gd name="T15" fmla="*/ 1 h 92"/>
                <a:gd name="T16" fmla="*/ 19 w 839"/>
                <a:gd name="T17" fmla="*/ 27 h 92"/>
                <a:gd name="T18" fmla="*/ 3 w 839"/>
                <a:gd name="T19" fmla="*/ 61 h 92"/>
                <a:gd name="T20" fmla="*/ 2 w 839"/>
                <a:gd name="T21" fmla="*/ 84 h 92"/>
                <a:gd name="T22" fmla="*/ 2 w 839"/>
                <a:gd name="T23" fmla="*/ 90 h 92"/>
                <a:gd name="T24" fmla="*/ 3 w 839"/>
                <a:gd name="T25" fmla="*/ 92 h 92"/>
                <a:gd name="T26" fmla="*/ 1 w 839"/>
                <a:gd name="T27" fmla="*/ 84 h 92"/>
                <a:gd name="T28" fmla="*/ 2 w 839"/>
                <a:gd name="T29" fmla="*/ 60 h 92"/>
                <a:gd name="T30" fmla="*/ 19 w 839"/>
                <a:gd name="T31" fmla="*/ 26 h 92"/>
                <a:gd name="T32" fmla="*/ 61 w 839"/>
                <a:gd name="T33" fmla="*/ 0 h 92"/>
                <a:gd name="T34" fmla="*/ 61 w 839"/>
                <a:gd name="T35" fmla="*/ 0 h 92"/>
                <a:gd name="T36" fmla="*/ 61 w 839"/>
                <a:gd name="T37" fmla="*/ 0 h 92"/>
                <a:gd name="T38" fmla="*/ 390 w 839"/>
                <a:gd name="T39" fmla="*/ 0 h 92"/>
                <a:gd name="T40" fmla="*/ 707 w 839"/>
                <a:gd name="T41" fmla="*/ 1 h 92"/>
                <a:gd name="T42" fmla="*/ 803 w 839"/>
                <a:gd name="T43" fmla="*/ 2 h 92"/>
                <a:gd name="T44" fmla="*/ 830 w 839"/>
                <a:gd name="T45" fmla="*/ 2 h 92"/>
                <a:gd name="T46" fmla="*/ 836 w 839"/>
                <a:gd name="T47" fmla="*/ 2 h 92"/>
                <a:gd name="T48" fmla="*/ 839 w 839"/>
                <a:gd name="T49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9" h="92">
                  <a:moveTo>
                    <a:pt x="839" y="2"/>
                  </a:moveTo>
                  <a:cubicBezTo>
                    <a:pt x="839" y="2"/>
                    <a:pt x="838" y="2"/>
                    <a:pt x="836" y="2"/>
                  </a:cubicBezTo>
                  <a:cubicBezTo>
                    <a:pt x="835" y="2"/>
                    <a:pt x="832" y="2"/>
                    <a:pt x="830" y="2"/>
                  </a:cubicBezTo>
                  <a:cubicBezTo>
                    <a:pt x="823" y="2"/>
                    <a:pt x="815" y="2"/>
                    <a:pt x="803" y="2"/>
                  </a:cubicBezTo>
                  <a:cubicBezTo>
                    <a:pt x="781" y="2"/>
                    <a:pt x="748" y="2"/>
                    <a:pt x="707" y="3"/>
                  </a:cubicBezTo>
                  <a:cubicBezTo>
                    <a:pt x="626" y="2"/>
                    <a:pt x="514" y="2"/>
                    <a:pt x="390" y="2"/>
                  </a:cubicBezTo>
                  <a:cubicBezTo>
                    <a:pt x="259" y="2"/>
                    <a:pt x="142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43" y="5"/>
                    <a:pt x="29" y="16"/>
                    <a:pt x="19" y="27"/>
                  </a:cubicBezTo>
                  <a:cubicBezTo>
                    <a:pt x="10" y="38"/>
                    <a:pt x="5" y="51"/>
                    <a:pt x="3" y="61"/>
                  </a:cubicBezTo>
                  <a:cubicBezTo>
                    <a:pt x="1" y="71"/>
                    <a:pt x="1" y="79"/>
                    <a:pt x="2" y="84"/>
                  </a:cubicBezTo>
                  <a:cubicBezTo>
                    <a:pt x="2" y="87"/>
                    <a:pt x="2" y="89"/>
                    <a:pt x="2" y="90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2" y="90"/>
                    <a:pt x="1" y="84"/>
                  </a:cubicBezTo>
                  <a:cubicBezTo>
                    <a:pt x="1" y="79"/>
                    <a:pt x="0" y="71"/>
                    <a:pt x="2" y="60"/>
                  </a:cubicBezTo>
                  <a:cubicBezTo>
                    <a:pt x="5" y="50"/>
                    <a:pt x="9" y="38"/>
                    <a:pt x="19" y="26"/>
                  </a:cubicBezTo>
                  <a:cubicBezTo>
                    <a:pt x="28" y="15"/>
                    <a:pt x="42" y="4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142" y="0"/>
                    <a:pt x="259" y="0"/>
                    <a:pt x="390" y="0"/>
                  </a:cubicBezTo>
                  <a:cubicBezTo>
                    <a:pt x="514" y="0"/>
                    <a:pt x="626" y="1"/>
                    <a:pt x="707" y="1"/>
                  </a:cubicBezTo>
                  <a:cubicBezTo>
                    <a:pt x="748" y="1"/>
                    <a:pt x="781" y="1"/>
                    <a:pt x="803" y="2"/>
                  </a:cubicBezTo>
                  <a:cubicBezTo>
                    <a:pt x="815" y="2"/>
                    <a:pt x="823" y="2"/>
                    <a:pt x="830" y="2"/>
                  </a:cubicBezTo>
                  <a:cubicBezTo>
                    <a:pt x="832" y="2"/>
                    <a:pt x="835" y="2"/>
                    <a:pt x="836" y="2"/>
                  </a:cubicBezTo>
                  <a:cubicBezTo>
                    <a:pt x="838" y="2"/>
                    <a:pt x="839" y="2"/>
                    <a:pt x="839" y="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3" name="任意多边形 300">
              <a:extLst>
                <a:ext uri="{FF2B5EF4-FFF2-40B4-BE49-F238E27FC236}">
                  <a16:creationId xmlns:a16="http://schemas.microsoft.com/office/drawing/2014/main" xmlns="" id="{6DAEB034-56E6-4CF9-90E7-79B548BBAA7D}"/>
                </a:ext>
              </a:extLst>
            </p:cNvPr>
            <p:cNvSpPr/>
            <p:nvPr/>
          </p:nvSpPr>
          <p:spPr bwMode="auto">
            <a:xfrm>
              <a:off x="8429626" y="4657725"/>
              <a:ext cx="492125" cy="196850"/>
            </a:xfrm>
            <a:custGeom>
              <a:avLst/>
              <a:gdLst>
                <a:gd name="T0" fmla="*/ 2 w 211"/>
                <a:gd name="T1" fmla="*/ 76 h 85"/>
                <a:gd name="T2" fmla="*/ 211 w 211"/>
                <a:gd name="T3" fmla="*/ 19 h 85"/>
                <a:gd name="T4" fmla="*/ 0 w 211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85">
                  <a:moveTo>
                    <a:pt x="2" y="76"/>
                  </a:moveTo>
                  <a:cubicBezTo>
                    <a:pt x="55" y="22"/>
                    <a:pt x="138" y="0"/>
                    <a:pt x="211" y="19"/>
                  </a:cubicBezTo>
                  <a:cubicBezTo>
                    <a:pt x="147" y="62"/>
                    <a:pt x="76" y="85"/>
                    <a:pt x="0" y="85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4" name="任意多边形 301">
              <a:extLst>
                <a:ext uri="{FF2B5EF4-FFF2-40B4-BE49-F238E27FC236}">
                  <a16:creationId xmlns:a16="http://schemas.microsoft.com/office/drawing/2014/main" xmlns="" id="{4F070E8F-6D8F-4DEC-BA78-8494AC6572D3}"/>
                </a:ext>
              </a:extLst>
            </p:cNvPr>
            <p:cNvSpPr/>
            <p:nvPr/>
          </p:nvSpPr>
          <p:spPr bwMode="auto">
            <a:xfrm>
              <a:off x="8578851" y="3840163"/>
              <a:ext cx="168275" cy="411163"/>
            </a:xfrm>
            <a:custGeom>
              <a:avLst/>
              <a:gdLst>
                <a:gd name="T0" fmla="*/ 9 w 72"/>
                <a:gd name="T1" fmla="*/ 176 h 176"/>
                <a:gd name="T2" fmla="*/ 70 w 72"/>
                <a:gd name="T3" fmla="*/ 0 h 176"/>
                <a:gd name="T4" fmla="*/ 9 w 72"/>
                <a:gd name="T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76">
                  <a:moveTo>
                    <a:pt x="9" y="176"/>
                  </a:moveTo>
                  <a:cubicBezTo>
                    <a:pt x="0" y="114"/>
                    <a:pt x="24" y="45"/>
                    <a:pt x="70" y="0"/>
                  </a:cubicBezTo>
                  <a:cubicBezTo>
                    <a:pt x="72" y="61"/>
                    <a:pt x="46" y="130"/>
                    <a:pt x="9" y="176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5" name="任意多边形 302">
              <a:extLst>
                <a:ext uri="{FF2B5EF4-FFF2-40B4-BE49-F238E27FC236}">
                  <a16:creationId xmlns:a16="http://schemas.microsoft.com/office/drawing/2014/main" xmlns="" id="{EC3D6A57-BACC-424F-A8DA-737342B4AA81}"/>
                </a:ext>
              </a:extLst>
            </p:cNvPr>
            <p:cNvSpPr/>
            <p:nvPr/>
          </p:nvSpPr>
          <p:spPr bwMode="auto">
            <a:xfrm>
              <a:off x="8510589" y="4186238"/>
              <a:ext cx="355600" cy="334963"/>
            </a:xfrm>
            <a:custGeom>
              <a:avLst/>
              <a:gdLst>
                <a:gd name="T0" fmla="*/ 1 w 152"/>
                <a:gd name="T1" fmla="*/ 144 h 144"/>
                <a:gd name="T2" fmla="*/ 152 w 152"/>
                <a:gd name="T3" fmla="*/ 0 h 144"/>
                <a:gd name="T4" fmla="*/ 0 w 152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44">
                  <a:moveTo>
                    <a:pt x="1" y="144"/>
                  </a:moveTo>
                  <a:cubicBezTo>
                    <a:pt x="34" y="81"/>
                    <a:pt x="88" y="29"/>
                    <a:pt x="152" y="0"/>
                  </a:cubicBezTo>
                  <a:cubicBezTo>
                    <a:pt x="133" y="70"/>
                    <a:pt x="72" y="128"/>
                    <a:pt x="0" y="144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6" name="任意多边形 303">
              <a:extLst>
                <a:ext uri="{FF2B5EF4-FFF2-40B4-BE49-F238E27FC236}">
                  <a16:creationId xmlns:a16="http://schemas.microsoft.com/office/drawing/2014/main" xmlns="" id="{9B24706F-BC48-45BC-9292-30DC60237689}"/>
                </a:ext>
              </a:extLst>
            </p:cNvPr>
            <p:cNvSpPr/>
            <p:nvPr/>
          </p:nvSpPr>
          <p:spPr bwMode="auto">
            <a:xfrm>
              <a:off x="8494714" y="4419600"/>
              <a:ext cx="481013" cy="155575"/>
            </a:xfrm>
            <a:custGeom>
              <a:avLst/>
              <a:gdLst>
                <a:gd name="T0" fmla="*/ 0 w 206"/>
                <a:gd name="T1" fmla="*/ 66 h 67"/>
                <a:gd name="T2" fmla="*/ 111 w 206"/>
                <a:gd name="T3" fmla="*/ 56 h 67"/>
                <a:gd name="T4" fmla="*/ 206 w 206"/>
                <a:gd name="T5" fmla="*/ 0 h 67"/>
                <a:gd name="T6" fmla="*/ 1 w 206"/>
                <a:gd name="T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67">
                  <a:moveTo>
                    <a:pt x="0" y="66"/>
                  </a:moveTo>
                  <a:cubicBezTo>
                    <a:pt x="38" y="67"/>
                    <a:pt x="75" y="66"/>
                    <a:pt x="111" y="56"/>
                  </a:cubicBezTo>
                  <a:cubicBezTo>
                    <a:pt x="147" y="47"/>
                    <a:pt x="182" y="29"/>
                    <a:pt x="206" y="0"/>
                  </a:cubicBezTo>
                  <a:cubicBezTo>
                    <a:pt x="133" y="0"/>
                    <a:pt x="61" y="22"/>
                    <a:pt x="1" y="63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7" name="任意多边形 304">
              <a:extLst>
                <a:ext uri="{FF2B5EF4-FFF2-40B4-BE49-F238E27FC236}">
                  <a16:creationId xmlns:a16="http://schemas.microsoft.com/office/drawing/2014/main" xmlns="" id="{E02EAA0C-8B95-4F44-A96C-169C7E58E035}"/>
                </a:ext>
              </a:extLst>
            </p:cNvPr>
            <p:cNvSpPr/>
            <p:nvPr/>
          </p:nvSpPr>
          <p:spPr bwMode="auto">
            <a:xfrm>
              <a:off x="8281989" y="4029075"/>
              <a:ext cx="257175" cy="371475"/>
            </a:xfrm>
            <a:custGeom>
              <a:avLst/>
              <a:gdLst>
                <a:gd name="T0" fmla="*/ 110 w 110"/>
                <a:gd name="T1" fmla="*/ 159 h 159"/>
                <a:gd name="T2" fmla="*/ 5 w 110"/>
                <a:gd name="T3" fmla="*/ 0 h 159"/>
                <a:gd name="T4" fmla="*/ 28 w 110"/>
                <a:gd name="T5" fmla="*/ 99 h 159"/>
                <a:gd name="T6" fmla="*/ 110 w 110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59">
                  <a:moveTo>
                    <a:pt x="110" y="159"/>
                  </a:moveTo>
                  <a:cubicBezTo>
                    <a:pt x="91" y="89"/>
                    <a:pt x="60" y="40"/>
                    <a:pt x="5" y="0"/>
                  </a:cubicBezTo>
                  <a:cubicBezTo>
                    <a:pt x="0" y="34"/>
                    <a:pt x="9" y="70"/>
                    <a:pt x="28" y="99"/>
                  </a:cubicBezTo>
                  <a:cubicBezTo>
                    <a:pt x="47" y="128"/>
                    <a:pt x="77" y="150"/>
                    <a:pt x="110" y="159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8" name="任意多边形 305">
              <a:extLst>
                <a:ext uri="{FF2B5EF4-FFF2-40B4-BE49-F238E27FC236}">
                  <a16:creationId xmlns:a16="http://schemas.microsoft.com/office/drawing/2014/main" xmlns="" id="{05FC3547-5505-4D7F-877B-00FDADBD1BB5}"/>
                </a:ext>
              </a:extLst>
            </p:cNvPr>
            <p:cNvSpPr/>
            <p:nvPr/>
          </p:nvSpPr>
          <p:spPr bwMode="auto">
            <a:xfrm>
              <a:off x="8210551" y="4459288"/>
              <a:ext cx="150813" cy="225425"/>
            </a:xfrm>
            <a:custGeom>
              <a:avLst/>
              <a:gdLst>
                <a:gd name="T0" fmla="*/ 1 w 65"/>
                <a:gd name="T1" fmla="*/ 97 h 97"/>
                <a:gd name="T2" fmla="*/ 65 w 65"/>
                <a:gd name="T3" fmla="*/ 0 h 97"/>
                <a:gd name="T4" fmla="*/ 1 w 65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97">
                  <a:moveTo>
                    <a:pt x="1" y="97"/>
                  </a:moveTo>
                  <a:cubicBezTo>
                    <a:pt x="0" y="56"/>
                    <a:pt x="26" y="16"/>
                    <a:pt x="65" y="0"/>
                  </a:cubicBezTo>
                  <a:cubicBezTo>
                    <a:pt x="61" y="37"/>
                    <a:pt x="33" y="79"/>
                    <a:pt x="1" y="97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9" name="任意多边形 306">
              <a:extLst>
                <a:ext uri="{FF2B5EF4-FFF2-40B4-BE49-F238E27FC236}">
                  <a16:creationId xmlns:a16="http://schemas.microsoft.com/office/drawing/2014/main" xmlns="" id="{12845F6F-F9B9-4E1E-A98B-AC69BDCBF2C5}"/>
                </a:ext>
              </a:extLst>
            </p:cNvPr>
            <p:cNvSpPr/>
            <p:nvPr/>
          </p:nvSpPr>
          <p:spPr bwMode="auto">
            <a:xfrm>
              <a:off x="7932739" y="4237038"/>
              <a:ext cx="238125" cy="309563"/>
            </a:xfrm>
            <a:custGeom>
              <a:avLst/>
              <a:gdLst>
                <a:gd name="T0" fmla="*/ 102 w 102"/>
                <a:gd name="T1" fmla="*/ 133 h 133"/>
                <a:gd name="T2" fmla="*/ 0 w 102"/>
                <a:gd name="T3" fmla="*/ 0 h 133"/>
                <a:gd name="T4" fmla="*/ 102 w 102"/>
                <a:gd name="T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133">
                  <a:moveTo>
                    <a:pt x="102" y="133"/>
                  </a:moveTo>
                  <a:cubicBezTo>
                    <a:pt x="98" y="74"/>
                    <a:pt x="56" y="19"/>
                    <a:pt x="0" y="0"/>
                  </a:cubicBezTo>
                  <a:cubicBezTo>
                    <a:pt x="13" y="59"/>
                    <a:pt x="47" y="108"/>
                    <a:pt x="102" y="133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0" name="任意多边形 307">
              <a:extLst>
                <a:ext uri="{FF2B5EF4-FFF2-40B4-BE49-F238E27FC236}">
                  <a16:creationId xmlns:a16="http://schemas.microsoft.com/office/drawing/2014/main" xmlns="" id="{FC6BBC8B-76F4-4310-81D6-104B59BF37AF}"/>
                </a:ext>
              </a:extLst>
            </p:cNvPr>
            <p:cNvSpPr/>
            <p:nvPr/>
          </p:nvSpPr>
          <p:spPr bwMode="auto">
            <a:xfrm>
              <a:off x="7942264" y="4694238"/>
              <a:ext cx="290513" cy="123825"/>
            </a:xfrm>
            <a:custGeom>
              <a:avLst/>
              <a:gdLst>
                <a:gd name="T0" fmla="*/ 125 w 125"/>
                <a:gd name="T1" fmla="*/ 43 h 53"/>
                <a:gd name="T2" fmla="*/ 68 w 125"/>
                <a:gd name="T3" fmla="*/ 6 h 53"/>
                <a:gd name="T4" fmla="*/ 0 w 125"/>
                <a:gd name="T5" fmla="*/ 0 h 53"/>
                <a:gd name="T6" fmla="*/ 123 w 125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53">
                  <a:moveTo>
                    <a:pt x="125" y="43"/>
                  </a:moveTo>
                  <a:cubicBezTo>
                    <a:pt x="112" y="24"/>
                    <a:pt x="90" y="12"/>
                    <a:pt x="68" y="6"/>
                  </a:cubicBezTo>
                  <a:cubicBezTo>
                    <a:pt x="46" y="1"/>
                    <a:pt x="23" y="0"/>
                    <a:pt x="0" y="0"/>
                  </a:cubicBezTo>
                  <a:cubicBezTo>
                    <a:pt x="31" y="33"/>
                    <a:pt x="77" y="53"/>
                    <a:pt x="123" y="51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1" name="任意多边形 308">
              <a:extLst>
                <a:ext uri="{FF2B5EF4-FFF2-40B4-BE49-F238E27FC236}">
                  <a16:creationId xmlns:a16="http://schemas.microsoft.com/office/drawing/2014/main" xmlns="" id="{959E0790-6315-453C-8483-68658F4C45AC}"/>
                </a:ext>
              </a:extLst>
            </p:cNvPr>
            <p:cNvSpPr/>
            <p:nvPr/>
          </p:nvSpPr>
          <p:spPr bwMode="auto">
            <a:xfrm>
              <a:off x="7797801" y="5116513"/>
              <a:ext cx="498475" cy="263525"/>
            </a:xfrm>
            <a:custGeom>
              <a:avLst/>
              <a:gdLst>
                <a:gd name="T0" fmla="*/ 214 w 214"/>
                <a:gd name="T1" fmla="*/ 12 h 113"/>
                <a:gd name="T2" fmla="*/ 87 w 214"/>
                <a:gd name="T3" fmla="*/ 21 h 113"/>
                <a:gd name="T4" fmla="*/ 0 w 214"/>
                <a:gd name="T5" fmla="*/ 113 h 113"/>
                <a:gd name="T6" fmla="*/ 214 w 214"/>
                <a:gd name="T7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13">
                  <a:moveTo>
                    <a:pt x="214" y="12"/>
                  </a:moveTo>
                  <a:cubicBezTo>
                    <a:pt x="172" y="0"/>
                    <a:pt x="126" y="3"/>
                    <a:pt x="87" y="21"/>
                  </a:cubicBezTo>
                  <a:cubicBezTo>
                    <a:pt x="48" y="40"/>
                    <a:pt x="17" y="73"/>
                    <a:pt x="0" y="113"/>
                  </a:cubicBezTo>
                  <a:cubicBezTo>
                    <a:pt x="78" y="99"/>
                    <a:pt x="154" y="64"/>
                    <a:pt x="214" y="12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2" name="任意多边形 309">
              <a:extLst>
                <a:ext uri="{FF2B5EF4-FFF2-40B4-BE49-F238E27FC236}">
                  <a16:creationId xmlns:a16="http://schemas.microsoft.com/office/drawing/2014/main" xmlns="" id="{E2E10BDF-7DF7-4CD1-9243-AFBCCB71A0DD}"/>
                </a:ext>
              </a:extLst>
            </p:cNvPr>
            <p:cNvSpPr/>
            <p:nvPr/>
          </p:nvSpPr>
          <p:spPr bwMode="auto">
            <a:xfrm>
              <a:off x="8464551" y="5022850"/>
              <a:ext cx="98425" cy="273050"/>
            </a:xfrm>
            <a:custGeom>
              <a:avLst/>
              <a:gdLst>
                <a:gd name="T0" fmla="*/ 13 w 42"/>
                <a:gd name="T1" fmla="*/ 0 h 117"/>
                <a:gd name="T2" fmla="*/ 31 w 42"/>
                <a:gd name="T3" fmla="*/ 117 h 117"/>
                <a:gd name="T4" fmla="*/ 13 w 42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17">
                  <a:moveTo>
                    <a:pt x="13" y="0"/>
                  </a:moveTo>
                  <a:cubicBezTo>
                    <a:pt x="0" y="38"/>
                    <a:pt x="2" y="84"/>
                    <a:pt x="31" y="117"/>
                  </a:cubicBezTo>
                  <a:cubicBezTo>
                    <a:pt x="42" y="78"/>
                    <a:pt x="35" y="34"/>
                    <a:pt x="13" y="0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3" name="任意多边形 310">
              <a:extLst>
                <a:ext uri="{FF2B5EF4-FFF2-40B4-BE49-F238E27FC236}">
                  <a16:creationId xmlns:a16="http://schemas.microsoft.com/office/drawing/2014/main" xmlns="" id="{FEEE97B9-6111-4438-A3A4-1E0289A2DFA2}"/>
                </a:ext>
              </a:extLst>
            </p:cNvPr>
            <p:cNvSpPr/>
            <p:nvPr/>
          </p:nvSpPr>
          <p:spPr bwMode="auto">
            <a:xfrm>
              <a:off x="8612189" y="4973638"/>
              <a:ext cx="209550" cy="276225"/>
            </a:xfrm>
            <a:custGeom>
              <a:avLst/>
              <a:gdLst>
                <a:gd name="T0" fmla="*/ 0 w 90"/>
                <a:gd name="T1" fmla="*/ 0 h 118"/>
                <a:gd name="T2" fmla="*/ 79 w 90"/>
                <a:gd name="T3" fmla="*/ 116 h 118"/>
                <a:gd name="T4" fmla="*/ 86 w 90"/>
                <a:gd name="T5" fmla="*/ 117 h 118"/>
                <a:gd name="T6" fmla="*/ 89 w 90"/>
                <a:gd name="T7" fmla="*/ 107 h 118"/>
                <a:gd name="T8" fmla="*/ 0 w 9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8">
                  <a:moveTo>
                    <a:pt x="0" y="0"/>
                  </a:moveTo>
                  <a:cubicBezTo>
                    <a:pt x="3" y="49"/>
                    <a:pt x="35" y="95"/>
                    <a:pt x="79" y="116"/>
                  </a:cubicBezTo>
                  <a:cubicBezTo>
                    <a:pt x="81" y="117"/>
                    <a:pt x="83" y="118"/>
                    <a:pt x="86" y="117"/>
                  </a:cubicBezTo>
                  <a:cubicBezTo>
                    <a:pt x="89" y="116"/>
                    <a:pt x="90" y="111"/>
                    <a:pt x="89" y="107"/>
                  </a:cubicBezTo>
                  <a:cubicBezTo>
                    <a:pt x="84" y="58"/>
                    <a:pt x="47" y="11"/>
                    <a:pt x="0" y="0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4" name="任意多边形 311">
              <a:extLst>
                <a:ext uri="{FF2B5EF4-FFF2-40B4-BE49-F238E27FC236}">
                  <a16:creationId xmlns:a16="http://schemas.microsoft.com/office/drawing/2014/main" xmlns="" id="{D865EFAE-D628-4C1C-A1A0-24F7A211CA0D}"/>
                </a:ext>
              </a:extLst>
            </p:cNvPr>
            <p:cNvSpPr/>
            <p:nvPr/>
          </p:nvSpPr>
          <p:spPr bwMode="auto">
            <a:xfrm>
              <a:off x="8688389" y="4941888"/>
              <a:ext cx="398463" cy="109538"/>
            </a:xfrm>
            <a:custGeom>
              <a:avLst/>
              <a:gdLst>
                <a:gd name="T0" fmla="*/ 0 w 171"/>
                <a:gd name="T1" fmla="*/ 9 h 47"/>
                <a:gd name="T2" fmla="*/ 85 w 171"/>
                <a:gd name="T3" fmla="*/ 46 h 47"/>
                <a:gd name="T4" fmla="*/ 171 w 171"/>
                <a:gd name="T5" fmla="*/ 10 h 47"/>
                <a:gd name="T6" fmla="*/ 0 w 171"/>
                <a:gd name="T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47">
                  <a:moveTo>
                    <a:pt x="0" y="9"/>
                  </a:moveTo>
                  <a:cubicBezTo>
                    <a:pt x="21" y="32"/>
                    <a:pt x="53" y="46"/>
                    <a:pt x="85" y="46"/>
                  </a:cubicBezTo>
                  <a:cubicBezTo>
                    <a:pt x="117" y="47"/>
                    <a:pt x="149" y="33"/>
                    <a:pt x="171" y="10"/>
                  </a:cubicBezTo>
                  <a:cubicBezTo>
                    <a:pt x="116" y="4"/>
                    <a:pt x="54" y="0"/>
                    <a:pt x="0" y="9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5" name="任意多边形 312">
              <a:extLst>
                <a:ext uri="{FF2B5EF4-FFF2-40B4-BE49-F238E27FC236}">
                  <a16:creationId xmlns:a16="http://schemas.microsoft.com/office/drawing/2014/main" xmlns="" id="{6B9B8626-B247-4B1F-8E60-BFADC57813B6}"/>
                </a:ext>
              </a:extLst>
            </p:cNvPr>
            <p:cNvSpPr/>
            <p:nvPr/>
          </p:nvSpPr>
          <p:spPr bwMode="auto">
            <a:xfrm>
              <a:off x="8316914" y="3944938"/>
              <a:ext cx="390525" cy="1454150"/>
            </a:xfrm>
            <a:custGeom>
              <a:avLst/>
              <a:gdLst>
                <a:gd name="T0" fmla="*/ 167 w 167"/>
                <a:gd name="T1" fmla="*/ 0 h 623"/>
                <a:gd name="T2" fmla="*/ 166 w 167"/>
                <a:gd name="T3" fmla="*/ 2 h 623"/>
                <a:gd name="T4" fmla="*/ 165 w 167"/>
                <a:gd name="T5" fmla="*/ 7 h 623"/>
                <a:gd name="T6" fmla="*/ 158 w 167"/>
                <a:gd name="T7" fmla="*/ 24 h 623"/>
                <a:gd name="T8" fmla="*/ 148 w 167"/>
                <a:gd name="T9" fmla="*/ 52 h 623"/>
                <a:gd name="T10" fmla="*/ 141 w 167"/>
                <a:gd name="T11" fmla="*/ 70 h 623"/>
                <a:gd name="T12" fmla="*/ 135 w 167"/>
                <a:gd name="T13" fmla="*/ 89 h 623"/>
                <a:gd name="T14" fmla="*/ 103 w 167"/>
                <a:gd name="T15" fmla="*/ 187 h 623"/>
                <a:gd name="T16" fmla="*/ 68 w 167"/>
                <a:gd name="T17" fmla="*/ 308 h 623"/>
                <a:gd name="T18" fmla="*/ 37 w 167"/>
                <a:gd name="T19" fmla="*/ 430 h 623"/>
                <a:gd name="T20" fmla="*/ 16 w 167"/>
                <a:gd name="T21" fmla="*/ 530 h 623"/>
                <a:gd name="T22" fmla="*/ 12 w 167"/>
                <a:gd name="T23" fmla="*/ 551 h 623"/>
                <a:gd name="T24" fmla="*/ 9 w 167"/>
                <a:gd name="T25" fmla="*/ 569 h 623"/>
                <a:gd name="T26" fmla="*/ 4 w 167"/>
                <a:gd name="T27" fmla="*/ 598 h 623"/>
                <a:gd name="T28" fmla="*/ 1 w 167"/>
                <a:gd name="T29" fmla="*/ 617 h 623"/>
                <a:gd name="T30" fmla="*/ 1 w 167"/>
                <a:gd name="T31" fmla="*/ 622 h 623"/>
                <a:gd name="T32" fmla="*/ 0 w 167"/>
                <a:gd name="T33" fmla="*/ 623 h 623"/>
                <a:gd name="T34" fmla="*/ 0 w 167"/>
                <a:gd name="T35" fmla="*/ 622 h 623"/>
                <a:gd name="T36" fmla="*/ 1 w 167"/>
                <a:gd name="T37" fmla="*/ 617 h 623"/>
                <a:gd name="T38" fmla="*/ 3 w 167"/>
                <a:gd name="T39" fmla="*/ 598 h 623"/>
                <a:gd name="T40" fmla="*/ 8 w 167"/>
                <a:gd name="T41" fmla="*/ 569 h 623"/>
                <a:gd name="T42" fmla="*/ 11 w 167"/>
                <a:gd name="T43" fmla="*/ 550 h 623"/>
                <a:gd name="T44" fmla="*/ 15 w 167"/>
                <a:gd name="T45" fmla="*/ 530 h 623"/>
                <a:gd name="T46" fmla="*/ 35 w 167"/>
                <a:gd name="T47" fmla="*/ 429 h 623"/>
                <a:gd name="T48" fmla="*/ 66 w 167"/>
                <a:gd name="T49" fmla="*/ 307 h 623"/>
                <a:gd name="T50" fmla="*/ 101 w 167"/>
                <a:gd name="T51" fmla="*/ 186 h 623"/>
                <a:gd name="T52" fmla="*/ 133 w 167"/>
                <a:gd name="T53" fmla="*/ 89 h 623"/>
                <a:gd name="T54" fmla="*/ 140 w 167"/>
                <a:gd name="T55" fmla="*/ 69 h 623"/>
                <a:gd name="T56" fmla="*/ 147 w 167"/>
                <a:gd name="T57" fmla="*/ 52 h 623"/>
                <a:gd name="T58" fmla="*/ 157 w 167"/>
                <a:gd name="T59" fmla="*/ 24 h 623"/>
                <a:gd name="T60" fmla="*/ 164 w 167"/>
                <a:gd name="T61" fmla="*/ 6 h 623"/>
                <a:gd name="T62" fmla="*/ 166 w 167"/>
                <a:gd name="T63" fmla="*/ 2 h 623"/>
                <a:gd name="T64" fmla="*/ 167 w 167"/>
                <a:gd name="T65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7" h="623">
                  <a:moveTo>
                    <a:pt x="167" y="0"/>
                  </a:moveTo>
                  <a:cubicBezTo>
                    <a:pt x="167" y="0"/>
                    <a:pt x="167" y="1"/>
                    <a:pt x="166" y="2"/>
                  </a:cubicBezTo>
                  <a:cubicBezTo>
                    <a:pt x="166" y="3"/>
                    <a:pt x="165" y="5"/>
                    <a:pt x="165" y="7"/>
                  </a:cubicBezTo>
                  <a:cubicBezTo>
                    <a:pt x="163" y="11"/>
                    <a:pt x="161" y="17"/>
                    <a:pt x="158" y="24"/>
                  </a:cubicBezTo>
                  <a:cubicBezTo>
                    <a:pt x="155" y="32"/>
                    <a:pt x="152" y="41"/>
                    <a:pt x="148" y="52"/>
                  </a:cubicBezTo>
                  <a:cubicBezTo>
                    <a:pt x="146" y="58"/>
                    <a:pt x="144" y="63"/>
                    <a:pt x="141" y="70"/>
                  </a:cubicBezTo>
                  <a:cubicBezTo>
                    <a:pt x="139" y="76"/>
                    <a:pt x="137" y="82"/>
                    <a:pt x="135" y="89"/>
                  </a:cubicBezTo>
                  <a:cubicBezTo>
                    <a:pt x="125" y="117"/>
                    <a:pt x="114" y="150"/>
                    <a:pt x="103" y="187"/>
                  </a:cubicBezTo>
                  <a:cubicBezTo>
                    <a:pt x="91" y="224"/>
                    <a:pt x="79" y="265"/>
                    <a:pt x="68" y="308"/>
                  </a:cubicBezTo>
                  <a:cubicBezTo>
                    <a:pt x="56" y="351"/>
                    <a:pt x="46" y="392"/>
                    <a:pt x="37" y="430"/>
                  </a:cubicBezTo>
                  <a:cubicBezTo>
                    <a:pt x="29" y="467"/>
                    <a:pt x="21" y="501"/>
                    <a:pt x="16" y="530"/>
                  </a:cubicBezTo>
                  <a:cubicBezTo>
                    <a:pt x="15" y="537"/>
                    <a:pt x="13" y="544"/>
                    <a:pt x="12" y="551"/>
                  </a:cubicBezTo>
                  <a:cubicBezTo>
                    <a:pt x="11" y="557"/>
                    <a:pt x="10" y="563"/>
                    <a:pt x="9" y="569"/>
                  </a:cubicBezTo>
                  <a:cubicBezTo>
                    <a:pt x="7" y="580"/>
                    <a:pt x="5" y="590"/>
                    <a:pt x="4" y="598"/>
                  </a:cubicBezTo>
                  <a:cubicBezTo>
                    <a:pt x="3" y="606"/>
                    <a:pt x="2" y="612"/>
                    <a:pt x="1" y="617"/>
                  </a:cubicBezTo>
                  <a:cubicBezTo>
                    <a:pt x="1" y="619"/>
                    <a:pt x="1" y="620"/>
                    <a:pt x="1" y="622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0" y="623"/>
                    <a:pt x="0" y="622"/>
                  </a:cubicBezTo>
                  <a:cubicBezTo>
                    <a:pt x="1" y="620"/>
                    <a:pt x="1" y="619"/>
                    <a:pt x="1" y="617"/>
                  </a:cubicBezTo>
                  <a:cubicBezTo>
                    <a:pt x="2" y="612"/>
                    <a:pt x="2" y="606"/>
                    <a:pt x="3" y="598"/>
                  </a:cubicBezTo>
                  <a:cubicBezTo>
                    <a:pt x="4" y="590"/>
                    <a:pt x="6" y="580"/>
                    <a:pt x="8" y="569"/>
                  </a:cubicBezTo>
                  <a:cubicBezTo>
                    <a:pt x="9" y="563"/>
                    <a:pt x="10" y="557"/>
                    <a:pt x="11" y="550"/>
                  </a:cubicBezTo>
                  <a:cubicBezTo>
                    <a:pt x="12" y="544"/>
                    <a:pt x="13" y="537"/>
                    <a:pt x="15" y="530"/>
                  </a:cubicBezTo>
                  <a:cubicBezTo>
                    <a:pt x="20" y="501"/>
                    <a:pt x="27" y="467"/>
                    <a:pt x="35" y="429"/>
                  </a:cubicBezTo>
                  <a:cubicBezTo>
                    <a:pt x="44" y="391"/>
                    <a:pt x="54" y="350"/>
                    <a:pt x="66" y="307"/>
                  </a:cubicBezTo>
                  <a:cubicBezTo>
                    <a:pt x="77" y="264"/>
                    <a:pt x="89" y="223"/>
                    <a:pt x="101" y="186"/>
                  </a:cubicBezTo>
                  <a:cubicBezTo>
                    <a:pt x="113" y="149"/>
                    <a:pt x="123" y="116"/>
                    <a:pt x="133" y="89"/>
                  </a:cubicBezTo>
                  <a:cubicBezTo>
                    <a:pt x="136" y="82"/>
                    <a:pt x="138" y="75"/>
                    <a:pt x="140" y="69"/>
                  </a:cubicBezTo>
                  <a:cubicBezTo>
                    <a:pt x="142" y="63"/>
                    <a:pt x="145" y="57"/>
                    <a:pt x="147" y="52"/>
                  </a:cubicBezTo>
                  <a:cubicBezTo>
                    <a:pt x="151" y="41"/>
                    <a:pt x="154" y="31"/>
                    <a:pt x="157" y="24"/>
                  </a:cubicBezTo>
                  <a:cubicBezTo>
                    <a:pt x="160" y="16"/>
                    <a:pt x="163" y="10"/>
                    <a:pt x="164" y="6"/>
                  </a:cubicBezTo>
                  <a:cubicBezTo>
                    <a:pt x="165" y="4"/>
                    <a:pt x="166" y="3"/>
                    <a:pt x="166" y="2"/>
                  </a:cubicBezTo>
                  <a:cubicBezTo>
                    <a:pt x="166" y="1"/>
                    <a:pt x="167" y="0"/>
                    <a:pt x="16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6" name="任意多边形 313">
              <a:extLst>
                <a:ext uri="{FF2B5EF4-FFF2-40B4-BE49-F238E27FC236}">
                  <a16:creationId xmlns:a16="http://schemas.microsoft.com/office/drawing/2014/main" xmlns="" id="{51C1E843-DAC3-4331-A77A-8DAAC9C1C1A9}"/>
                </a:ext>
              </a:extLst>
            </p:cNvPr>
            <p:cNvSpPr/>
            <p:nvPr/>
          </p:nvSpPr>
          <p:spPr bwMode="auto">
            <a:xfrm>
              <a:off x="8007351" y="4310063"/>
              <a:ext cx="349250" cy="1090613"/>
            </a:xfrm>
            <a:custGeom>
              <a:avLst/>
              <a:gdLst>
                <a:gd name="T0" fmla="*/ 0 w 150"/>
                <a:gd name="T1" fmla="*/ 0 h 468"/>
                <a:gd name="T2" fmla="*/ 1 w 150"/>
                <a:gd name="T3" fmla="*/ 1 h 468"/>
                <a:gd name="T4" fmla="*/ 4 w 150"/>
                <a:gd name="T5" fmla="*/ 4 h 468"/>
                <a:gd name="T6" fmla="*/ 14 w 150"/>
                <a:gd name="T7" fmla="*/ 15 h 468"/>
                <a:gd name="T8" fmla="*/ 46 w 150"/>
                <a:gd name="T9" fmla="*/ 57 h 468"/>
                <a:gd name="T10" fmla="*/ 79 w 150"/>
                <a:gd name="T11" fmla="*/ 129 h 468"/>
                <a:gd name="T12" fmla="*/ 99 w 150"/>
                <a:gd name="T13" fmla="*/ 224 h 468"/>
                <a:gd name="T14" fmla="*/ 134 w 150"/>
                <a:gd name="T15" fmla="*/ 397 h 468"/>
                <a:gd name="T16" fmla="*/ 146 w 150"/>
                <a:gd name="T17" fmla="*/ 449 h 468"/>
                <a:gd name="T18" fmla="*/ 149 w 150"/>
                <a:gd name="T19" fmla="*/ 463 h 468"/>
                <a:gd name="T20" fmla="*/ 150 w 150"/>
                <a:gd name="T21" fmla="*/ 467 h 468"/>
                <a:gd name="T22" fmla="*/ 150 w 150"/>
                <a:gd name="T23" fmla="*/ 468 h 468"/>
                <a:gd name="T24" fmla="*/ 149 w 150"/>
                <a:gd name="T25" fmla="*/ 467 h 468"/>
                <a:gd name="T26" fmla="*/ 148 w 150"/>
                <a:gd name="T27" fmla="*/ 463 h 468"/>
                <a:gd name="T28" fmla="*/ 145 w 150"/>
                <a:gd name="T29" fmla="*/ 449 h 468"/>
                <a:gd name="T30" fmla="*/ 133 w 150"/>
                <a:gd name="T31" fmla="*/ 397 h 468"/>
                <a:gd name="T32" fmla="*/ 97 w 150"/>
                <a:gd name="T33" fmla="*/ 224 h 468"/>
                <a:gd name="T34" fmla="*/ 77 w 150"/>
                <a:gd name="T35" fmla="*/ 130 h 468"/>
                <a:gd name="T36" fmla="*/ 45 w 150"/>
                <a:gd name="T37" fmla="*/ 58 h 468"/>
                <a:gd name="T38" fmla="*/ 13 w 150"/>
                <a:gd name="T39" fmla="*/ 15 h 468"/>
                <a:gd name="T40" fmla="*/ 4 w 150"/>
                <a:gd name="T41" fmla="*/ 4 h 468"/>
                <a:gd name="T42" fmla="*/ 1 w 150"/>
                <a:gd name="T43" fmla="*/ 1 h 468"/>
                <a:gd name="T44" fmla="*/ 0 w 150"/>
                <a:gd name="T4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" h="468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2" y="2"/>
                    <a:pt x="3" y="3"/>
                    <a:pt x="4" y="4"/>
                  </a:cubicBezTo>
                  <a:cubicBezTo>
                    <a:pt x="6" y="6"/>
                    <a:pt x="10" y="10"/>
                    <a:pt x="14" y="15"/>
                  </a:cubicBezTo>
                  <a:cubicBezTo>
                    <a:pt x="22" y="24"/>
                    <a:pt x="34" y="38"/>
                    <a:pt x="46" y="57"/>
                  </a:cubicBezTo>
                  <a:cubicBezTo>
                    <a:pt x="58" y="76"/>
                    <a:pt x="71" y="100"/>
                    <a:pt x="79" y="129"/>
                  </a:cubicBezTo>
                  <a:cubicBezTo>
                    <a:pt x="88" y="158"/>
                    <a:pt x="94" y="190"/>
                    <a:pt x="99" y="224"/>
                  </a:cubicBezTo>
                  <a:cubicBezTo>
                    <a:pt x="111" y="292"/>
                    <a:pt x="124" y="353"/>
                    <a:pt x="134" y="397"/>
                  </a:cubicBezTo>
                  <a:cubicBezTo>
                    <a:pt x="139" y="419"/>
                    <a:pt x="143" y="437"/>
                    <a:pt x="146" y="449"/>
                  </a:cubicBezTo>
                  <a:cubicBezTo>
                    <a:pt x="147" y="455"/>
                    <a:pt x="148" y="460"/>
                    <a:pt x="149" y="463"/>
                  </a:cubicBezTo>
                  <a:cubicBezTo>
                    <a:pt x="149" y="465"/>
                    <a:pt x="149" y="466"/>
                    <a:pt x="150" y="467"/>
                  </a:cubicBezTo>
                  <a:cubicBezTo>
                    <a:pt x="150" y="468"/>
                    <a:pt x="150" y="468"/>
                    <a:pt x="150" y="468"/>
                  </a:cubicBezTo>
                  <a:cubicBezTo>
                    <a:pt x="150" y="468"/>
                    <a:pt x="150" y="468"/>
                    <a:pt x="149" y="467"/>
                  </a:cubicBezTo>
                  <a:cubicBezTo>
                    <a:pt x="149" y="466"/>
                    <a:pt x="149" y="465"/>
                    <a:pt x="148" y="463"/>
                  </a:cubicBezTo>
                  <a:cubicBezTo>
                    <a:pt x="148" y="460"/>
                    <a:pt x="146" y="455"/>
                    <a:pt x="145" y="449"/>
                  </a:cubicBezTo>
                  <a:cubicBezTo>
                    <a:pt x="142" y="437"/>
                    <a:pt x="138" y="419"/>
                    <a:pt x="133" y="397"/>
                  </a:cubicBezTo>
                  <a:cubicBezTo>
                    <a:pt x="122" y="353"/>
                    <a:pt x="108" y="292"/>
                    <a:pt x="97" y="224"/>
                  </a:cubicBezTo>
                  <a:cubicBezTo>
                    <a:pt x="92" y="190"/>
                    <a:pt x="86" y="158"/>
                    <a:pt x="77" y="130"/>
                  </a:cubicBezTo>
                  <a:cubicBezTo>
                    <a:pt x="69" y="101"/>
                    <a:pt x="57" y="77"/>
                    <a:pt x="45" y="58"/>
                  </a:cubicBezTo>
                  <a:cubicBezTo>
                    <a:pt x="33" y="39"/>
                    <a:pt x="21" y="25"/>
                    <a:pt x="13" y="15"/>
                  </a:cubicBezTo>
                  <a:cubicBezTo>
                    <a:pt x="9" y="10"/>
                    <a:pt x="6" y="7"/>
                    <a:pt x="4" y="4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7" name="任意多边形 314">
              <a:extLst>
                <a:ext uri="{FF2B5EF4-FFF2-40B4-BE49-F238E27FC236}">
                  <a16:creationId xmlns:a16="http://schemas.microsoft.com/office/drawing/2014/main" xmlns="" id="{29517D97-A9B0-43A4-849A-CCA0B308870E}"/>
                </a:ext>
              </a:extLst>
            </p:cNvPr>
            <p:cNvSpPr/>
            <p:nvPr/>
          </p:nvSpPr>
          <p:spPr bwMode="auto">
            <a:xfrm>
              <a:off x="8350251" y="4956175"/>
              <a:ext cx="374650" cy="220663"/>
            </a:xfrm>
            <a:custGeom>
              <a:avLst/>
              <a:gdLst>
                <a:gd name="T0" fmla="*/ 161 w 161"/>
                <a:gd name="T1" fmla="*/ 1 h 95"/>
                <a:gd name="T2" fmla="*/ 159 w 161"/>
                <a:gd name="T3" fmla="*/ 1 h 95"/>
                <a:gd name="T4" fmla="*/ 153 w 161"/>
                <a:gd name="T5" fmla="*/ 2 h 95"/>
                <a:gd name="T6" fmla="*/ 149 w 161"/>
                <a:gd name="T7" fmla="*/ 2 h 95"/>
                <a:gd name="T8" fmla="*/ 144 w 161"/>
                <a:gd name="T9" fmla="*/ 3 h 95"/>
                <a:gd name="T10" fmla="*/ 133 w 161"/>
                <a:gd name="T11" fmla="*/ 5 h 95"/>
                <a:gd name="T12" fmla="*/ 126 w 161"/>
                <a:gd name="T13" fmla="*/ 6 h 95"/>
                <a:gd name="T14" fmla="*/ 119 w 161"/>
                <a:gd name="T15" fmla="*/ 8 h 95"/>
                <a:gd name="T16" fmla="*/ 103 w 161"/>
                <a:gd name="T17" fmla="*/ 12 h 95"/>
                <a:gd name="T18" fmla="*/ 68 w 161"/>
                <a:gd name="T19" fmla="*/ 28 h 95"/>
                <a:gd name="T20" fmla="*/ 37 w 161"/>
                <a:gd name="T21" fmla="*/ 49 h 95"/>
                <a:gd name="T22" fmla="*/ 26 w 161"/>
                <a:gd name="T23" fmla="*/ 61 h 95"/>
                <a:gd name="T24" fmla="*/ 16 w 161"/>
                <a:gd name="T25" fmla="*/ 71 h 95"/>
                <a:gd name="T26" fmla="*/ 9 w 161"/>
                <a:gd name="T27" fmla="*/ 81 h 95"/>
                <a:gd name="T28" fmla="*/ 4 w 161"/>
                <a:gd name="T29" fmla="*/ 89 h 95"/>
                <a:gd name="T30" fmla="*/ 2 w 161"/>
                <a:gd name="T31" fmla="*/ 93 h 95"/>
                <a:gd name="T32" fmla="*/ 0 w 161"/>
                <a:gd name="T33" fmla="*/ 95 h 95"/>
                <a:gd name="T34" fmla="*/ 1 w 161"/>
                <a:gd name="T35" fmla="*/ 93 h 95"/>
                <a:gd name="T36" fmla="*/ 4 w 161"/>
                <a:gd name="T37" fmla="*/ 88 h 95"/>
                <a:gd name="T38" fmla="*/ 8 w 161"/>
                <a:gd name="T39" fmla="*/ 80 h 95"/>
                <a:gd name="T40" fmla="*/ 15 w 161"/>
                <a:gd name="T41" fmla="*/ 70 h 95"/>
                <a:gd name="T42" fmla="*/ 24 w 161"/>
                <a:gd name="T43" fmla="*/ 59 h 95"/>
                <a:gd name="T44" fmla="*/ 36 w 161"/>
                <a:gd name="T45" fmla="*/ 48 h 95"/>
                <a:gd name="T46" fmla="*/ 67 w 161"/>
                <a:gd name="T47" fmla="*/ 26 h 95"/>
                <a:gd name="T48" fmla="*/ 102 w 161"/>
                <a:gd name="T49" fmla="*/ 11 h 95"/>
                <a:gd name="T50" fmla="*/ 118 w 161"/>
                <a:gd name="T51" fmla="*/ 6 h 95"/>
                <a:gd name="T52" fmla="*/ 126 w 161"/>
                <a:gd name="T53" fmla="*/ 4 h 95"/>
                <a:gd name="T54" fmla="*/ 132 w 161"/>
                <a:gd name="T55" fmla="*/ 3 h 95"/>
                <a:gd name="T56" fmla="*/ 144 w 161"/>
                <a:gd name="T57" fmla="*/ 1 h 95"/>
                <a:gd name="T58" fmla="*/ 149 w 161"/>
                <a:gd name="T59" fmla="*/ 1 h 95"/>
                <a:gd name="T60" fmla="*/ 153 w 161"/>
                <a:gd name="T61" fmla="*/ 1 h 95"/>
                <a:gd name="T62" fmla="*/ 159 w 161"/>
                <a:gd name="T63" fmla="*/ 0 h 95"/>
                <a:gd name="T64" fmla="*/ 161 w 161"/>
                <a:gd name="T65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1" h="95">
                  <a:moveTo>
                    <a:pt x="161" y="1"/>
                  </a:moveTo>
                  <a:cubicBezTo>
                    <a:pt x="161" y="1"/>
                    <a:pt x="160" y="1"/>
                    <a:pt x="159" y="1"/>
                  </a:cubicBezTo>
                  <a:cubicBezTo>
                    <a:pt x="157" y="1"/>
                    <a:pt x="155" y="1"/>
                    <a:pt x="153" y="2"/>
                  </a:cubicBezTo>
                  <a:cubicBezTo>
                    <a:pt x="152" y="2"/>
                    <a:pt x="151" y="2"/>
                    <a:pt x="149" y="2"/>
                  </a:cubicBezTo>
                  <a:cubicBezTo>
                    <a:pt x="148" y="2"/>
                    <a:pt x="146" y="2"/>
                    <a:pt x="144" y="3"/>
                  </a:cubicBezTo>
                  <a:cubicBezTo>
                    <a:pt x="141" y="3"/>
                    <a:pt x="137" y="4"/>
                    <a:pt x="133" y="5"/>
                  </a:cubicBezTo>
                  <a:cubicBezTo>
                    <a:pt x="130" y="5"/>
                    <a:pt x="128" y="5"/>
                    <a:pt x="126" y="6"/>
                  </a:cubicBezTo>
                  <a:cubicBezTo>
                    <a:pt x="124" y="7"/>
                    <a:pt x="121" y="7"/>
                    <a:pt x="119" y="8"/>
                  </a:cubicBezTo>
                  <a:cubicBezTo>
                    <a:pt x="114" y="9"/>
                    <a:pt x="108" y="11"/>
                    <a:pt x="103" y="12"/>
                  </a:cubicBezTo>
                  <a:cubicBezTo>
                    <a:pt x="92" y="16"/>
                    <a:pt x="80" y="21"/>
                    <a:pt x="68" y="28"/>
                  </a:cubicBezTo>
                  <a:cubicBezTo>
                    <a:pt x="57" y="34"/>
                    <a:pt x="46" y="42"/>
                    <a:pt x="37" y="49"/>
                  </a:cubicBezTo>
                  <a:cubicBezTo>
                    <a:pt x="33" y="53"/>
                    <a:pt x="29" y="57"/>
                    <a:pt x="26" y="61"/>
                  </a:cubicBezTo>
                  <a:cubicBezTo>
                    <a:pt x="22" y="64"/>
                    <a:pt x="19" y="68"/>
                    <a:pt x="16" y="71"/>
                  </a:cubicBezTo>
                  <a:cubicBezTo>
                    <a:pt x="13" y="75"/>
                    <a:pt x="11" y="78"/>
                    <a:pt x="9" y="81"/>
                  </a:cubicBezTo>
                  <a:cubicBezTo>
                    <a:pt x="7" y="84"/>
                    <a:pt x="6" y="86"/>
                    <a:pt x="4" y="89"/>
                  </a:cubicBezTo>
                  <a:cubicBezTo>
                    <a:pt x="3" y="90"/>
                    <a:pt x="2" y="92"/>
                    <a:pt x="2" y="93"/>
                  </a:cubicBezTo>
                  <a:cubicBezTo>
                    <a:pt x="1" y="94"/>
                    <a:pt x="0" y="95"/>
                    <a:pt x="0" y="95"/>
                  </a:cubicBezTo>
                  <a:cubicBezTo>
                    <a:pt x="0" y="95"/>
                    <a:pt x="1" y="94"/>
                    <a:pt x="1" y="93"/>
                  </a:cubicBezTo>
                  <a:cubicBezTo>
                    <a:pt x="2" y="92"/>
                    <a:pt x="3" y="90"/>
                    <a:pt x="4" y="88"/>
                  </a:cubicBezTo>
                  <a:cubicBezTo>
                    <a:pt x="5" y="86"/>
                    <a:pt x="6" y="83"/>
                    <a:pt x="8" y="80"/>
                  </a:cubicBezTo>
                  <a:cubicBezTo>
                    <a:pt x="10" y="77"/>
                    <a:pt x="12" y="74"/>
                    <a:pt x="15" y="70"/>
                  </a:cubicBezTo>
                  <a:cubicBezTo>
                    <a:pt x="18" y="67"/>
                    <a:pt x="21" y="63"/>
                    <a:pt x="24" y="59"/>
                  </a:cubicBezTo>
                  <a:cubicBezTo>
                    <a:pt x="28" y="55"/>
                    <a:pt x="32" y="52"/>
                    <a:pt x="36" y="48"/>
                  </a:cubicBezTo>
                  <a:cubicBezTo>
                    <a:pt x="45" y="40"/>
                    <a:pt x="55" y="32"/>
                    <a:pt x="67" y="26"/>
                  </a:cubicBezTo>
                  <a:cubicBezTo>
                    <a:pt x="79" y="19"/>
                    <a:pt x="91" y="14"/>
                    <a:pt x="102" y="11"/>
                  </a:cubicBezTo>
                  <a:cubicBezTo>
                    <a:pt x="108" y="9"/>
                    <a:pt x="113" y="7"/>
                    <a:pt x="118" y="6"/>
                  </a:cubicBezTo>
                  <a:cubicBezTo>
                    <a:pt x="121" y="6"/>
                    <a:pt x="123" y="5"/>
                    <a:pt x="126" y="4"/>
                  </a:cubicBezTo>
                  <a:cubicBezTo>
                    <a:pt x="128" y="4"/>
                    <a:pt x="130" y="4"/>
                    <a:pt x="132" y="3"/>
                  </a:cubicBezTo>
                  <a:cubicBezTo>
                    <a:pt x="137" y="2"/>
                    <a:pt x="141" y="2"/>
                    <a:pt x="144" y="1"/>
                  </a:cubicBezTo>
                  <a:cubicBezTo>
                    <a:pt x="146" y="1"/>
                    <a:pt x="148" y="1"/>
                    <a:pt x="149" y="1"/>
                  </a:cubicBezTo>
                  <a:cubicBezTo>
                    <a:pt x="151" y="1"/>
                    <a:pt x="152" y="1"/>
                    <a:pt x="153" y="1"/>
                  </a:cubicBezTo>
                  <a:cubicBezTo>
                    <a:pt x="155" y="1"/>
                    <a:pt x="157" y="1"/>
                    <a:pt x="159" y="0"/>
                  </a:cubicBezTo>
                  <a:cubicBezTo>
                    <a:pt x="160" y="0"/>
                    <a:pt x="161" y="0"/>
                    <a:pt x="16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8" name="任意多边形 315">
              <a:extLst>
                <a:ext uri="{FF2B5EF4-FFF2-40B4-BE49-F238E27FC236}">
                  <a16:creationId xmlns:a16="http://schemas.microsoft.com/office/drawing/2014/main" xmlns="" id="{B8722EEE-BA87-49E5-8C4C-E7F03C911DA9}"/>
                </a:ext>
              </a:extLst>
            </p:cNvPr>
            <p:cNvSpPr/>
            <p:nvPr/>
          </p:nvSpPr>
          <p:spPr bwMode="auto">
            <a:xfrm>
              <a:off x="8513764" y="4311650"/>
              <a:ext cx="247650" cy="207963"/>
            </a:xfrm>
            <a:custGeom>
              <a:avLst/>
              <a:gdLst>
                <a:gd name="T0" fmla="*/ 106 w 106"/>
                <a:gd name="T1" fmla="*/ 0 h 89"/>
                <a:gd name="T2" fmla="*/ 102 w 106"/>
                <a:gd name="T3" fmla="*/ 4 h 89"/>
                <a:gd name="T4" fmla="*/ 91 w 106"/>
                <a:gd name="T5" fmla="*/ 14 h 89"/>
                <a:gd name="T6" fmla="*/ 54 w 106"/>
                <a:gd name="T7" fmla="*/ 45 h 89"/>
                <a:gd name="T8" fmla="*/ 16 w 106"/>
                <a:gd name="T9" fmla="*/ 76 h 89"/>
                <a:gd name="T10" fmla="*/ 4 w 106"/>
                <a:gd name="T11" fmla="*/ 86 h 89"/>
                <a:gd name="T12" fmla="*/ 0 w 106"/>
                <a:gd name="T13" fmla="*/ 89 h 89"/>
                <a:gd name="T14" fmla="*/ 4 w 106"/>
                <a:gd name="T15" fmla="*/ 85 h 89"/>
                <a:gd name="T16" fmla="*/ 15 w 106"/>
                <a:gd name="T17" fmla="*/ 75 h 89"/>
                <a:gd name="T18" fmla="*/ 52 w 106"/>
                <a:gd name="T19" fmla="*/ 44 h 89"/>
                <a:gd name="T20" fmla="*/ 90 w 106"/>
                <a:gd name="T21" fmla="*/ 13 h 89"/>
                <a:gd name="T22" fmla="*/ 102 w 106"/>
                <a:gd name="T23" fmla="*/ 4 h 89"/>
                <a:gd name="T24" fmla="*/ 106 w 106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89">
                  <a:moveTo>
                    <a:pt x="106" y="0"/>
                  </a:moveTo>
                  <a:cubicBezTo>
                    <a:pt x="106" y="1"/>
                    <a:pt x="105" y="2"/>
                    <a:pt x="102" y="4"/>
                  </a:cubicBezTo>
                  <a:cubicBezTo>
                    <a:pt x="99" y="7"/>
                    <a:pt x="96" y="10"/>
                    <a:pt x="91" y="14"/>
                  </a:cubicBezTo>
                  <a:cubicBezTo>
                    <a:pt x="82" y="22"/>
                    <a:pt x="68" y="33"/>
                    <a:pt x="54" y="45"/>
                  </a:cubicBezTo>
                  <a:cubicBezTo>
                    <a:pt x="39" y="58"/>
                    <a:pt x="26" y="69"/>
                    <a:pt x="16" y="76"/>
                  </a:cubicBezTo>
                  <a:cubicBezTo>
                    <a:pt x="11" y="80"/>
                    <a:pt x="7" y="83"/>
                    <a:pt x="4" y="86"/>
                  </a:cubicBezTo>
                  <a:cubicBezTo>
                    <a:pt x="1" y="88"/>
                    <a:pt x="0" y="89"/>
                    <a:pt x="0" y="89"/>
                  </a:cubicBezTo>
                  <a:cubicBezTo>
                    <a:pt x="0" y="89"/>
                    <a:pt x="1" y="87"/>
                    <a:pt x="4" y="85"/>
                  </a:cubicBezTo>
                  <a:cubicBezTo>
                    <a:pt x="7" y="82"/>
                    <a:pt x="10" y="79"/>
                    <a:pt x="15" y="75"/>
                  </a:cubicBezTo>
                  <a:cubicBezTo>
                    <a:pt x="24" y="67"/>
                    <a:pt x="38" y="56"/>
                    <a:pt x="52" y="44"/>
                  </a:cubicBezTo>
                  <a:cubicBezTo>
                    <a:pt x="67" y="32"/>
                    <a:pt x="80" y="21"/>
                    <a:pt x="90" y="13"/>
                  </a:cubicBezTo>
                  <a:cubicBezTo>
                    <a:pt x="95" y="9"/>
                    <a:pt x="99" y="6"/>
                    <a:pt x="102" y="4"/>
                  </a:cubicBezTo>
                  <a:cubicBezTo>
                    <a:pt x="105" y="1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任意多边形 316">
              <a:extLst>
                <a:ext uri="{FF2B5EF4-FFF2-40B4-BE49-F238E27FC236}">
                  <a16:creationId xmlns:a16="http://schemas.microsoft.com/office/drawing/2014/main" xmlns="" id="{3AB6CDD4-CCE3-4E92-ACCC-321CF189BE27}"/>
                </a:ext>
              </a:extLst>
            </p:cNvPr>
            <p:cNvSpPr/>
            <p:nvPr/>
          </p:nvSpPr>
          <p:spPr bwMode="auto">
            <a:xfrm>
              <a:off x="8493126" y="4479925"/>
              <a:ext cx="300038" cy="90488"/>
            </a:xfrm>
            <a:custGeom>
              <a:avLst/>
              <a:gdLst>
                <a:gd name="T0" fmla="*/ 129 w 129"/>
                <a:gd name="T1" fmla="*/ 1 h 39"/>
                <a:gd name="T2" fmla="*/ 65 w 129"/>
                <a:gd name="T3" fmla="*/ 20 h 39"/>
                <a:gd name="T4" fmla="*/ 0 w 129"/>
                <a:gd name="T5" fmla="*/ 38 h 39"/>
                <a:gd name="T6" fmla="*/ 64 w 129"/>
                <a:gd name="T7" fmla="*/ 18 h 39"/>
                <a:gd name="T8" fmla="*/ 129 w 129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9">
                  <a:moveTo>
                    <a:pt x="129" y="1"/>
                  </a:moveTo>
                  <a:cubicBezTo>
                    <a:pt x="129" y="1"/>
                    <a:pt x="100" y="10"/>
                    <a:pt x="65" y="20"/>
                  </a:cubicBezTo>
                  <a:cubicBezTo>
                    <a:pt x="29" y="31"/>
                    <a:pt x="1" y="39"/>
                    <a:pt x="0" y="38"/>
                  </a:cubicBezTo>
                  <a:cubicBezTo>
                    <a:pt x="0" y="38"/>
                    <a:pt x="29" y="29"/>
                    <a:pt x="64" y="18"/>
                  </a:cubicBezTo>
                  <a:cubicBezTo>
                    <a:pt x="100" y="8"/>
                    <a:pt x="129" y="0"/>
                    <a:pt x="12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任意多边形 317">
              <a:extLst>
                <a:ext uri="{FF2B5EF4-FFF2-40B4-BE49-F238E27FC236}">
                  <a16:creationId xmlns:a16="http://schemas.microsoft.com/office/drawing/2014/main" xmlns="" id="{9003E4CE-8642-4098-889D-D9ACA178F368}"/>
                </a:ext>
              </a:extLst>
            </p:cNvPr>
            <p:cNvSpPr/>
            <p:nvPr/>
          </p:nvSpPr>
          <p:spPr bwMode="auto">
            <a:xfrm>
              <a:off x="8364539" y="4176713"/>
              <a:ext cx="180975" cy="238125"/>
            </a:xfrm>
            <a:custGeom>
              <a:avLst/>
              <a:gdLst>
                <a:gd name="T0" fmla="*/ 78 w 78"/>
                <a:gd name="T1" fmla="*/ 102 h 102"/>
                <a:gd name="T2" fmla="*/ 75 w 78"/>
                <a:gd name="T3" fmla="*/ 98 h 102"/>
                <a:gd name="T4" fmla="*/ 68 w 78"/>
                <a:gd name="T5" fmla="*/ 86 h 102"/>
                <a:gd name="T6" fmla="*/ 41 w 78"/>
                <a:gd name="T7" fmla="*/ 49 h 102"/>
                <a:gd name="T8" fmla="*/ 13 w 78"/>
                <a:gd name="T9" fmla="*/ 14 h 102"/>
                <a:gd name="T10" fmla="*/ 4 w 78"/>
                <a:gd name="T11" fmla="*/ 4 h 102"/>
                <a:gd name="T12" fmla="*/ 0 w 78"/>
                <a:gd name="T13" fmla="*/ 0 h 102"/>
                <a:gd name="T14" fmla="*/ 4 w 78"/>
                <a:gd name="T15" fmla="*/ 3 h 102"/>
                <a:gd name="T16" fmla="*/ 14 w 78"/>
                <a:gd name="T17" fmla="*/ 13 h 102"/>
                <a:gd name="T18" fmla="*/ 43 w 78"/>
                <a:gd name="T19" fmla="*/ 48 h 102"/>
                <a:gd name="T20" fmla="*/ 69 w 78"/>
                <a:gd name="T21" fmla="*/ 85 h 102"/>
                <a:gd name="T22" fmla="*/ 76 w 78"/>
                <a:gd name="T23" fmla="*/ 97 h 102"/>
                <a:gd name="T24" fmla="*/ 78 w 78"/>
                <a:gd name="T2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2">
                  <a:moveTo>
                    <a:pt x="78" y="102"/>
                  </a:moveTo>
                  <a:cubicBezTo>
                    <a:pt x="78" y="102"/>
                    <a:pt x="77" y="100"/>
                    <a:pt x="75" y="98"/>
                  </a:cubicBezTo>
                  <a:cubicBezTo>
                    <a:pt x="73" y="95"/>
                    <a:pt x="71" y="91"/>
                    <a:pt x="68" y="86"/>
                  </a:cubicBezTo>
                  <a:cubicBezTo>
                    <a:pt x="61" y="77"/>
                    <a:pt x="52" y="63"/>
                    <a:pt x="41" y="49"/>
                  </a:cubicBezTo>
                  <a:cubicBezTo>
                    <a:pt x="31" y="35"/>
                    <a:pt x="20" y="23"/>
                    <a:pt x="13" y="14"/>
                  </a:cubicBezTo>
                  <a:cubicBezTo>
                    <a:pt x="9" y="10"/>
                    <a:pt x="6" y="7"/>
                    <a:pt x="4" y="4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1"/>
                    <a:pt x="4" y="3"/>
                  </a:cubicBezTo>
                  <a:cubicBezTo>
                    <a:pt x="7" y="6"/>
                    <a:pt x="10" y="9"/>
                    <a:pt x="14" y="13"/>
                  </a:cubicBezTo>
                  <a:cubicBezTo>
                    <a:pt x="22" y="22"/>
                    <a:pt x="32" y="34"/>
                    <a:pt x="43" y="48"/>
                  </a:cubicBezTo>
                  <a:cubicBezTo>
                    <a:pt x="54" y="62"/>
                    <a:pt x="63" y="76"/>
                    <a:pt x="69" y="85"/>
                  </a:cubicBezTo>
                  <a:cubicBezTo>
                    <a:pt x="72" y="90"/>
                    <a:pt x="74" y="94"/>
                    <a:pt x="76" y="97"/>
                  </a:cubicBezTo>
                  <a:cubicBezTo>
                    <a:pt x="77" y="100"/>
                    <a:pt x="78" y="102"/>
                    <a:pt x="78" y="10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任意多边形 318">
              <a:extLst>
                <a:ext uri="{FF2B5EF4-FFF2-40B4-BE49-F238E27FC236}">
                  <a16:creationId xmlns:a16="http://schemas.microsoft.com/office/drawing/2014/main" xmlns="" id="{8D5904E8-B27A-413B-A304-893DE3E97417}"/>
                </a:ext>
              </a:extLst>
            </p:cNvPr>
            <p:cNvSpPr/>
            <p:nvPr/>
          </p:nvSpPr>
          <p:spPr bwMode="auto">
            <a:xfrm>
              <a:off x="8212139" y="4506913"/>
              <a:ext cx="103188" cy="177800"/>
            </a:xfrm>
            <a:custGeom>
              <a:avLst/>
              <a:gdLst>
                <a:gd name="T0" fmla="*/ 44 w 44"/>
                <a:gd name="T1" fmla="*/ 0 h 76"/>
                <a:gd name="T2" fmla="*/ 37 w 44"/>
                <a:gd name="T3" fmla="*/ 11 h 76"/>
                <a:gd name="T4" fmla="*/ 21 w 44"/>
                <a:gd name="T5" fmla="*/ 37 h 76"/>
                <a:gd name="T6" fmla="*/ 6 w 44"/>
                <a:gd name="T7" fmla="*/ 65 h 76"/>
                <a:gd name="T8" fmla="*/ 0 w 44"/>
                <a:gd name="T9" fmla="*/ 76 h 76"/>
                <a:gd name="T10" fmla="*/ 5 w 44"/>
                <a:gd name="T11" fmla="*/ 64 h 76"/>
                <a:gd name="T12" fmla="*/ 19 w 44"/>
                <a:gd name="T13" fmla="*/ 36 h 76"/>
                <a:gd name="T14" fmla="*/ 36 w 44"/>
                <a:gd name="T15" fmla="*/ 10 h 76"/>
                <a:gd name="T16" fmla="*/ 44 w 44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76">
                  <a:moveTo>
                    <a:pt x="44" y="0"/>
                  </a:moveTo>
                  <a:cubicBezTo>
                    <a:pt x="44" y="0"/>
                    <a:pt x="41" y="4"/>
                    <a:pt x="37" y="11"/>
                  </a:cubicBezTo>
                  <a:cubicBezTo>
                    <a:pt x="33" y="18"/>
                    <a:pt x="27" y="27"/>
                    <a:pt x="21" y="37"/>
                  </a:cubicBezTo>
                  <a:cubicBezTo>
                    <a:pt x="15" y="48"/>
                    <a:pt x="10" y="58"/>
                    <a:pt x="6" y="65"/>
                  </a:cubicBezTo>
                  <a:cubicBezTo>
                    <a:pt x="3" y="72"/>
                    <a:pt x="1" y="76"/>
                    <a:pt x="0" y="76"/>
                  </a:cubicBezTo>
                  <a:cubicBezTo>
                    <a:pt x="0" y="76"/>
                    <a:pt x="2" y="72"/>
                    <a:pt x="5" y="64"/>
                  </a:cubicBezTo>
                  <a:cubicBezTo>
                    <a:pt x="8" y="57"/>
                    <a:pt x="13" y="47"/>
                    <a:pt x="19" y="36"/>
                  </a:cubicBezTo>
                  <a:cubicBezTo>
                    <a:pt x="25" y="26"/>
                    <a:pt x="31" y="17"/>
                    <a:pt x="36" y="10"/>
                  </a:cubicBezTo>
                  <a:cubicBezTo>
                    <a:pt x="40" y="4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任意多边形 319">
              <a:extLst>
                <a:ext uri="{FF2B5EF4-FFF2-40B4-BE49-F238E27FC236}">
                  <a16:creationId xmlns:a16="http://schemas.microsoft.com/office/drawing/2014/main" xmlns="" id="{B881E288-0D80-4020-9112-C0879FBB6D3C}"/>
                </a:ext>
              </a:extLst>
            </p:cNvPr>
            <p:cNvSpPr/>
            <p:nvPr/>
          </p:nvSpPr>
          <p:spPr bwMode="auto">
            <a:xfrm>
              <a:off x="7997826" y="4714875"/>
              <a:ext cx="238125" cy="84138"/>
            </a:xfrm>
            <a:custGeom>
              <a:avLst/>
              <a:gdLst>
                <a:gd name="T0" fmla="*/ 102 w 102"/>
                <a:gd name="T1" fmla="*/ 35 h 36"/>
                <a:gd name="T2" fmla="*/ 87 w 102"/>
                <a:gd name="T3" fmla="*/ 29 h 36"/>
                <a:gd name="T4" fmla="*/ 52 w 102"/>
                <a:gd name="T5" fmla="*/ 15 h 36"/>
                <a:gd name="T6" fmla="*/ 15 w 102"/>
                <a:gd name="T7" fmla="*/ 4 h 36"/>
                <a:gd name="T8" fmla="*/ 0 w 102"/>
                <a:gd name="T9" fmla="*/ 0 h 36"/>
                <a:gd name="T10" fmla="*/ 4 w 102"/>
                <a:gd name="T11" fmla="*/ 0 h 36"/>
                <a:gd name="T12" fmla="*/ 15 w 102"/>
                <a:gd name="T13" fmla="*/ 2 h 36"/>
                <a:gd name="T14" fmla="*/ 52 w 102"/>
                <a:gd name="T15" fmla="*/ 13 h 36"/>
                <a:gd name="T16" fmla="*/ 88 w 102"/>
                <a:gd name="T17" fmla="*/ 28 h 36"/>
                <a:gd name="T18" fmla="*/ 98 w 102"/>
                <a:gd name="T19" fmla="*/ 33 h 36"/>
                <a:gd name="T20" fmla="*/ 102 w 102"/>
                <a:gd name="T2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36">
                  <a:moveTo>
                    <a:pt x="102" y="35"/>
                  </a:moveTo>
                  <a:cubicBezTo>
                    <a:pt x="102" y="36"/>
                    <a:pt x="96" y="33"/>
                    <a:pt x="87" y="29"/>
                  </a:cubicBezTo>
                  <a:cubicBezTo>
                    <a:pt x="78" y="25"/>
                    <a:pt x="66" y="20"/>
                    <a:pt x="52" y="15"/>
                  </a:cubicBezTo>
                  <a:cubicBezTo>
                    <a:pt x="38" y="10"/>
                    <a:pt x="25" y="6"/>
                    <a:pt x="15" y="4"/>
                  </a:cubicBezTo>
                  <a:cubicBezTo>
                    <a:pt x="6" y="1"/>
                    <a:pt x="0" y="0"/>
                    <a:pt x="0" y="0"/>
                  </a:cubicBezTo>
                  <a:cubicBezTo>
                    <a:pt x="0" y="0"/>
                    <a:pt x="1" y="0"/>
                    <a:pt x="4" y="0"/>
                  </a:cubicBezTo>
                  <a:cubicBezTo>
                    <a:pt x="7" y="1"/>
                    <a:pt x="11" y="1"/>
                    <a:pt x="15" y="2"/>
                  </a:cubicBezTo>
                  <a:cubicBezTo>
                    <a:pt x="25" y="4"/>
                    <a:pt x="38" y="8"/>
                    <a:pt x="52" y="13"/>
                  </a:cubicBezTo>
                  <a:cubicBezTo>
                    <a:pt x="67" y="18"/>
                    <a:pt x="79" y="23"/>
                    <a:pt x="88" y="28"/>
                  </a:cubicBezTo>
                  <a:cubicBezTo>
                    <a:pt x="92" y="30"/>
                    <a:pt x="96" y="32"/>
                    <a:pt x="98" y="33"/>
                  </a:cubicBezTo>
                  <a:cubicBezTo>
                    <a:pt x="101" y="35"/>
                    <a:pt x="102" y="35"/>
                    <a:pt x="102" y="3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任意多边形 320">
              <a:extLst>
                <a:ext uri="{FF2B5EF4-FFF2-40B4-BE49-F238E27FC236}">
                  <a16:creationId xmlns:a16="http://schemas.microsoft.com/office/drawing/2014/main" xmlns="" id="{E7A71EF5-9032-4682-8266-76BDC09B44DF}"/>
                </a:ext>
              </a:extLst>
            </p:cNvPr>
            <p:cNvSpPr/>
            <p:nvPr/>
          </p:nvSpPr>
          <p:spPr bwMode="auto">
            <a:xfrm>
              <a:off x="7907339" y="5145088"/>
              <a:ext cx="392113" cy="153988"/>
            </a:xfrm>
            <a:custGeom>
              <a:avLst/>
              <a:gdLst>
                <a:gd name="T0" fmla="*/ 168 w 168"/>
                <a:gd name="T1" fmla="*/ 1 h 66"/>
                <a:gd name="T2" fmla="*/ 166 w 168"/>
                <a:gd name="T3" fmla="*/ 1 h 66"/>
                <a:gd name="T4" fmla="*/ 161 w 168"/>
                <a:gd name="T5" fmla="*/ 2 h 66"/>
                <a:gd name="T6" fmla="*/ 142 w 168"/>
                <a:gd name="T7" fmla="*/ 7 h 66"/>
                <a:gd name="T8" fmla="*/ 79 w 168"/>
                <a:gd name="T9" fmla="*/ 23 h 66"/>
                <a:gd name="T10" fmla="*/ 22 w 168"/>
                <a:gd name="T11" fmla="*/ 50 h 66"/>
                <a:gd name="T12" fmla="*/ 6 w 168"/>
                <a:gd name="T13" fmla="*/ 62 h 66"/>
                <a:gd name="T14" fmla="*/ 0 w 168"/>
                <a:gd name="T15" fmla="*/ 66 h 66"/>
                <a:gd name="T16" fmla="*/ 1 w 168"/>
                <a:gd name="T17" fmla="*/ 64 h 66"/>
                <a:gd name="T18" fmla="*/ 5 w 168"/>
                <a:gd name="T19" fmla="*/ 61 h 66"/>
                <a:gd name="T20" fmla="*/ 21 w 168"/>
                <a:gd name="T21" fmla="*/ 49 h 66"/>
                <a:gd name="T22" fmla="*/ 79 w 168"/>
                <a:gd name="T23" fmla="*/ 21 h 66"/>
                <a:gd name="T24" fmla="*/ 141 w 168"/>
                <a:gd name="T25" fmla="*/ 5 h 66"/>
                <a:gd name="T26" fmla="*/ 160 w 168"/>
                <a:gd name="T27" fmla="*/ 2 h 66"/>
                <a:gd name="T28" fmla="*/ 168 w 168"/>
                <a:gd name="T2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" h="66">
                  <a:moveTo>
                    <a:pt x="168" y="1"/>
                  </a:moveTo>
                  <a:cubicBezTo>
                    <a:pt x="168" y="1"/>
                    <a:pt x="167" y="1"/>
                    <a:pt x="166" y="1"/>
                  </a:cubicBezTo>
                  <a:cubicBezTo>
                    <a:pt x="164" y="1"/>
                    <a:pt x="163" y="2"/>
                    <a:pt x="161" y="2"/>
                  </a:cubicBezTo>
                  <a:cubicBezTo>
                    <a:pt x="156" y="4"/>
                    <a:pt x="149" y="5"/>
                    <a:pt x="142" y="7"/>
                  </a:cubicBezTo>
                  <a:cubicBezTo>
                    <a:pt x="126" y="11"/>
                    <a:pt x="103" y="15"/>
                    <a:pt x="79" y="23"/>
                  </a:cubicBezTo>
                  <a:cubicBezTo>
                    <a:pt x="56" y="31"/>
                    <a:pt x="35" y="42"/>
                    <a:pt x="22" y="50"/>
                  </a:cubicBezTo>
                  <a:cubicBezTo>
                    <a:pt x="15" y="55"/>
                    <a:pt x="9" y="59"/>
                    <a:pt x="6" y="62"/>
                  </a:cubicBezTo>
                  <a:cubicBezTo>
                    <a:pt x="2" y="64"/>
                    <a:pt x="0" y="66"/>
                    <a:pt x="0" y="66"/>
                  </a:cubicBezTo>
                  <a:cubicBezTo>
                    <a:pt x="0" y="66"/>
                    <a:pt x="0" y="65"/>
                    <a:pt x="1" y="64"/>
                  </a:cubicBezTo>
                  <a:cubicBezTo>
                    <a:pt x="2" y="64"/>
                    <a:pt x="3" y="62"/>
                    <a:pt x="5" y="61"/>
                  </a:cubicBezTo>
                  <a:cubicBezTo>
                    <a:pt x="9" y="58"/>
                    <a:pt x="14" y="54"/>
                    <a:pt x="21" y="49"/>
                  </a:cubicBezTo>
                  <a:cubicBezTo>
                    <a:pt x="34" y="40"/>
                    <a:pt x="55" y="29"/>
                    <a:pt x="79" y="21"/>
                  </a:cubicBezTo>
                  <a:cubicBezTo>
                    <a:pt x="103" y="13"/>
                    <a:pt x="125" y="9"/>
                    <a:pt x="141" y="5"/>
                  </a:cubicBezTo>
                  <a:cubicBezTo>
                    <a:pt x="149" y="4"/>
                    <a:pt x="156" y="3"/>
                    <a:pt x="160" y="2"/>
                  </a:cubicBezTo>
                  <a:cubicBezTo>
                    <a:pt x="165" y="1"/>
                    <a:pt x="168" y="0"/>
                    <a:pt x="16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任意多边形 321">
              <a:extLst>
                <a:ext uri="{FF2B5EF4-FFF2-40B4-BE49-F238E27FC236}">
                  <a16:creationId xmlns:a16="http://schemas.microsoft.com/office/drawing/2014/main" xmlns="" id="{541DD480-D4CB-4679-8F81-FBFC59C77576}"/>
                </a:ext>
              </a:extLst>
            </p:cNvPr>
            <p:cNvSpPr/>
            <p:nvPr/>
          </p:nvSpPr>
          <p:spPr bwMode="auto">
            <a:xfrm>
              <a:off x="8493126" y="5021263"/>
              <a:ext cx="31750" cy="209550"/>
            </a:xfrm>
            <a:custGeom>
              <a:avLst/>
              <a:gdLst>
                <a:gd name="T0" fmla="*/ 13 w 14"/>
                <a:gd name="T1" fmla="*/ 90 h 90"/>
                <a:gd name="T2" fmla="*/ 6 w 14"/>
                <a:gd name="T3" fmla="*/ 45 h 90"/>
                <a:gd name="T4" fmla="*/ 0 w 14"/>
                <a:gd name="T5" fmla="*/ 0 h 90"/>
                <a:gd name="T6" fmla="*/ 8 w 14"/>
                <a:gd name="T7" fmla="*/ 45 h 90"/>
                <a:gd name="T8" fmla="*/ 13 w 1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0">
                  <a:moveTo>
                    <a:pt x="13" y="90"/>
                  </a:moveTo>
                  <a:cubicBezTo>
                    <a:pt x="13" y="90"/>
                    <a:pt x="9" y="70"/>
                    <a:pt x="6" y="45"/>
                  </a:cubicBezTo>
                  <a:cubicBezTo>
                    <a:pt x="2" y="21"/>
                    <a:pt x="0" y="0"/>
                    <a:pt x="0" y="0"/>
                  </a:cubicBezTo>
                  <a:cubicBezTo>
                    <a:pt x="1" y="0"/>
                    <a:pt x="4" y="20"/>
                    <a:pt x="8" y="45"/>
                  </a:cubicBezTo>
                  <a:cubicBezTo>
                    <a:pt x="11" y="70"/>
                    <a:pt x="14" y="90"/>
                    <a:pt x="13" y="9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任意多边形 322">
              <a:extLst>
                <a:ext uri="{FF2B5EF4-FFF2-40B4-BE49-F238E27FC236}">
                  <a16:creationId xmlns:a16="http://schemas.microsoft.com/office/drawing/2014/main" xmlns="" id="{5CC826D0-96B3-404E-B341-CBC6F9CC75E4}"/>
                </a:ext>
              </a:extLst>
            </p:cNvPr>
            <p:cNvSpPr/>
            <p:nvPr/>
          </p:nvSpPr>
          <p:spPr bwMode="auto">
            <a:xfrm>
              <a:off x="8613776" y="4973638"/>
              <a:ext cx="144463" cy="173038"/>
            </a:xfrm>
            <a:custGeom>
              <a:avLst/>
              <a:gdLst>
                <a:gd name="T0" fmla="*/ 62 w 62"/>
                <a:gd name="T1" fmla="*/ 74 h 74"/>
                <a:gd name="T2" fmla="*/ 53 w 62"/>
                <a:gd name="T3" fmla="*/ 63 h 74"/>
                <a:gd name="T4" fmla="*/ 31 w 62"/>
                <a:gd name="T5" fmla="*/ 37 h 74"/>
                <a:gd name="T6" fmla="*/ 9 w 62"/>
                <a:gd name="T7" fmla="*/ 11 h 74"/>
                <a:gd name="T8" fmla="*/ 0 w 62"/>
                <a:gd name="T9" fmla="*/ 0 h 74"/>
                <a:gd name="T10" fmla="*/ 3 w 62"/>
                <a:gd name="T11" fmla="*/ 3 h 74"/>
                <a:gd name="T12" fmla="*/ 10 w 62"/>
                <a:gd name="T13" fmla="*/ 10 h 74"/>
                <a:gd name="T14" fmla="*/ 33 w 62"/>
                <a:gd name="T15" fmla="*/ 35 h 74"/>
                <a:gd name="T16" fmla="*/ 54 w 62"/>
                <a:gd name="T17" fmla="*/ 62 h 74"/>
                <a:gd name="T18" fmla="*/ 60 w 62"/>
                <a:gd name="T19" fmla="*/ 70 h 74"/>
                <a:gd name="T20" fmla="*/ 62 w 62"/>
                <a:gd name="T2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74">
                  <a:moveTo>
                    <a:pt x="62" y="74"/>
                  </a:moveTo>
                  <a:cubicBezTo>
                    <a:pt x="62" y="74"/>
                    <a:pt x="58" y="70"/>
                    <a:pt x="53" y="63"/>
                  </a:cubicBezTo>
                  <a:cubicBezTo>
                    <a:pt x="48" y="56"/>
                    <a:pt x="40" y="47"/>
                    <a:pt x="31" y="37"/>
                  </a:cubicBezTo>
                  <a:cubicBezTo>
                    <a:pt x="23" y="26"/>
                    <a:pt x="15" y="17"/>
                    <a:pt x="9" y="11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0" y="0"/>
                    <a:pt x="1" y="1"/>
                    <a:pt x="3" y="3"/>
                  </a:cubicBezTo>
                  <a:cubicBezTo>
                    <a:pt x="5" y="4"/>
                    <a:pt x="7" y="7"/>
                    <a:pt x="10" y="10"/>
                  </a:cubicBezTo>
                  <a:cubicBezTo>
                    <a:pt x="16" y="16"/>
                    <a:pt x="24" y="25"/>
                    <a:pt x="33" y="35"/>
                  </a:cubicBezTo>
                  <a:cubicBezTo>
                    <a:pt x="42" y="45"/>
                    <a:pt x="49" y="55"/>
                    <a:pt x="54" y="62"/>
                  </a:cubicBezTo>
                  <a:cubicBezTo>
                    <a:pt x="57" y="66"/>
                    <a:pt x="59" y="68"/>
                    <a:pt x="60" y="70"/>
                  </a:cubicBezTo>
                  <a:cubicBezTo>
                    <a:pt x="61" y="72"/>
                    <a:pt x="62" y="74"/>
                    <a:pt x="62" y="74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任意多边形 323">
              <a:extLst>
                <a:ext uri="{FF2B5EF4-FFF2-40B4-BE49-F238E27FC236}">
                  <a16:creationId xmlns:a16="http://schemas.microsoft.com/office/drawing/2014/main" xmlns="" id="{EABFB77A-574B-4E3D-BC37-F7D5AB742E76}"/>
                </a:ext>
              </a:extLst>
            </p:cNvPr>
            <p:cNvSpPr/>
            <p:nvPr/>
          </p:nvSpPr>
          <p:spPr bwMode="auto">
            <a:xfrm>
              <a:off x="8135939" y="5364163"/>
              <a:ext cx="501650" cy="442913"/>
            </a:xfrm>
            <a:custGeom>
              <a:avLst/>
              <a:gdLst>
                <a:gd name="T0" fmla="*/ 0 w 316"/>
                <a:gd name="T1" fmla="*/ 0 h 279"/>
                <a:gd name="T2" fmla="*/ 0 w 316"/>
                <a:gd name="T3" fmla="*/ 73 h 279"/>
                <a:gd name="T4" fmla="*/ 19 w 316"/>
                <a:gd name="T5" fmla="*/ 73 h 279"/>
                <a:gd name="T6" fmla="*/ 84 w 316"/>
                <a:gd name="T7" fmla="*/ 279 h 279"/>
                <a:gd name="T8" fmla="*/ 228 w 316"/>
                <a:gd name="T9" fmla="*/ 279 h 279"/>
                <a:gd name="T10" fmla="*/ 291 w 316"/>
                <a:gd name="T11" fmla="*/ 75 h 279"/>
                <a:gd name="T12" fmla="*/ 316 w 316"/>
                <a:gd name="T13" fmla="*/ 73 h 279"/>
                <a:gd name="T14" fmla="*/ 316 w 316"/>
                <a:gd name="T15" fmla="*/ 0 h 279"/>
                <a:gd name="T16" fmla="*/ 0 w 316"/>
                <a:gd name="T1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279">
                  <a:moveTo>
                    <a:pt x="0" y="0"/>
                  </a:moveTo>
                  <a:lnTo>
                    <a:pt x="0" y="73"/>
                  </a:lnTo>
                  <a:lnTo>
                    <a:pt x="19" y="73"/>
                  </a:lnTo>
                  <a:lnTo>
                    <a:pt x="84" y="279"/>
                  </a:lnTo>
                  <a:lnTo>
                    <a:pt x="228" y="279"/>
                  </a:lnTo>
                  <a:lnTo>
                    <a:pt x="291" y="75"/>
                  </a:lnTo>
                  <a:lnTo>
                    <a:pt x="316" y="73"/>
                  </a:lnTo>
                  <a:lnTo>
                    <a:pt x="3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椭圆 324">
              <a:extLst>
                <a:ext uri="{FF2B5EF4-FFF2-40B4-BE49-F238E27FC236}">
                  <a16:creationId xmlns:a16="http://schemas.microsoft.com/office/drawing/2014/main" xmlns="" id="{ABCEF756-10FD-470F-BFA4-71289B5939F3}"/>
                </a:ext>
              </a:extLst>
            </p:cNvPr>
            <p:cNvSpPr/>
            <p:nvPr/>
          </p:nvSpPr>
          <p:spPr bwMode="auto">
            <a:xfrm>
              <a:off x="8166101" y="5480050"/>
              <a:ext cx="449263" cy="4763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8" name="任意多边形 325">
              <a:extLst>
                <a:ext uri="{FF2B5EF4-FFF2-40B4-BE49-F238E27FC236}">
                  <a16:creationId xmlns:a16="http://schemas.microsoft.com/office/drawing/2014/main" xmlns="" id="{68378DE9-8522-4CE7-A890-64A47962D4DD}"/>
                </a:ext>
              </a:extLst>
            </p:cNvPr>
            <p:cNvSpPr/>
            <p:nvPr/>
          </p:nvSpPr>
          <p:spPr bwMode="auto">
            <a:xfrm>
              <a:off x="8418514" y="4737100"/>
              <a:ext cx="363538" cy="122238"/>
            </a:xfrm>
            <a:custGeom>
              <a:avLst/>
              <a:gdLst>
                <a:gd name="T0" fmla="*/ 156 w 156"/>
                <a:gd name="T1" fmla="*/ 0 h 53"/>
                <a:gd name="T2" fmla="*/ 150 w 156"/>
                <a:gd name="T3" fmla="*/ 2 h 53"/>
                <a:gd name="T4" fmla="*/ 132 w 156"/>
                <a:gd name="T5" fmla="*/ 6 h 53"/>
                <a:gd name="T6" fmla="*/ 76 w 156"/>
                <a:gd name="T7" fmla="*/ 22 h 53"/>
                <a:gd name="T8" fmla="*/ 22 w 156"/>
                <a:gd name="T9" fmla="*/ 43 h 53"/>
                <a:gd name="T10" fmla="*/ 6 w 156"/>
                <a:gd name="T11" fmla="*/ 50 h 53"/>
                <a:gd name="T12" fmla="*/ 0 w 156"/>
                <a:gd name="T13" fmla="*/ 53 h 53"/>
                <a:gd name="T14" fmla="*/ 5 w 156"/>
                <a:gd name="T15" fmla="*/ 50 h 53"/>
                <a:gd name="T16" fmla="*/ 21 w 156"/>
                <a:gd name="T17" fmla="*/ 42 h 53"/>
                <a:gd name="T18" fmla="*/ 76 w 156"/>
                <a:gd name="T19" fmla="*/ 20 h 53"/>
                <a:gd name="T20" fmla="*/ 132 w 156"/>
                <a:gd name="T21" fmla="*/ 5 h 53"/>
                <a:gd name="T22" fmla="*/ 150 w 156"/>
                <a:gd name="T23" fmla="*/ 1 h 53"/>
                <a:gd name="T24" fmla="*/ 156 w 156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53">
                  <a:moveTo>
                    <a:pt x="156" y="0"/>
                  </a:moveTo>
                  <a:cubicBezTo>
                    <a:pt x="156" y="0"/>
                    <a:pt x="154" y="1"/>
                    <a:pt x="150" y="2"/>
                  </a:cubicBezTo>
                  <a:cubicBezTo>
                    <a:pt x="145" y="3"/>
                    <a:pt x="139" y="4"/>
                    <a:pt x="132" y="6"/>
                  </a:cubicBezTo>
                  <a:cubicBezTo>
                    <a:pt x="118" y="10"/>
                    <a:pt x="98" y="15"/>
                    <a:pt x="76" y="22"/>
                  </a:cubicBezTo>
                  <a:cubicBezTo>
                    <a:pt x="55" y="30"/>
                    <a:pt x="36" y="37"/>
                    <a:pt x="22" y="43"/>
                  </a:cubicBezTo>
                  <a:cubicBezTo>
                    <a:pt x="15" y="46"/>
                    <a:pt x="10" y="48"/>
                    <a:pt x="6" y="50"/>
                  </a:cubicBezTo>
                  <a:cubicBezTo>
                    <a:pt x="2" y="52"/>
                    <a:pt x="0" y="53"/>
                    <a:pt x="0" y="53"/>
                  </a:cubicBezTo>
                  <a:cubicBezTo>
                    <a:pt x="0" y="53"/>
                    <a:pt x="2" y="51"/>
                    <a:pt x="5" y="50"/>
                  </a:cubicBezTo>
                  <a:cubicBezTo>
                    <a:pt x="9" y="48"/>
                    <a:pt x="14" y="45"/>
                    <a:pt x="21" y="42"/>
                  </a:cubicBezTo>
                  <a:cubicBezTo>
                    <a:pt x="35" y="36"/>
                    <a:pt x="54" y="28"/>
                    <a:pt x="76" y="20"/>
                  </a:cubicBezTo>
                  <a:cubicBezTo>
                    <a:pt x="97" y="13"/>
                    <a:pt x="118" y="8"/>
                    <a:pt x="132" y="5"/>
                  </a:cubicBezTo>
                  <a:cubicBezTo>
                    <a:pt x="139" y="3"/>
                    <a:pt x="145" y="2"/>
                    <a:pt x="150" y="1"/>
                  </a:cubicBezTo>
                  <a:cubicBezTo>
                    <a:pt x="154" y="0"/>
                    <a:pt x="156" y="0"/>
                    <a:pt x="15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椭圆 326">
              <a:extLst>
                <a:ext uri="{FF2B5EF4-FFF2-40B4-BE49-F238E27FC236}">
                  <a16:creationId xmlns:a16="http://schemas.microsoft.com/office/drawing/2014/main" xmlns="" id="{88F655D0-5E8B-4C3D-AC4B-FF3FF6F6E27F}"/>
                </a:ext>
              </a:extLst>
            </p:cNvPr>
            <p:cNvSpPr/>
            <p:nvPr/>
          </p:nvSpPr>
          <p:spPr bwMode="auto">
            <a:xfrm>
              <a:off x="8224839" y="5662613"/>
              <a:ext cx="315913" cy="476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0" name="椭圆 327">
              <a:extLst>
                <a:ext uri="{FF2B5EF4-FFF2-40B4-BE49-F238E27FC236}">
                  <a16:creationId xmlns:a16="http://schemas.microsoft.com/office/drawing/2014/main" xmlns="" id="{E66BA4B2-1075-49B1-A2CD-1A7F55294222}"/>
                </a:ext>
              </a:extLst>
            </p:cNvPr>
            <p:cNvSpPr/>
            <p:nvPr/>
          </p:nvSpPr>
          <p:spPr bwMode="auto">
            <a:xfrm>
              <a:off x="8215314" y="5634038"/>
              <a:ext cx="334963" cy="476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1" name="任意多边形 328">
              <a:extLst>
                <a:ext uri="{FF2B5EF4-FFF2-40B4-BE49-F238E27FC236}">
                  <a16:creationId xmlns:a16="http://schemas.microsoft.com/office/drawing/2014/main" xmlns="" id="{6370C16E-4DAF-4C9E-878A-65A80562D9DB}"/>
                </a:ext>
              </a:extLst>
            </p:cNvPr>
            <p:cNvSpPr/>
            <p:nvPr/>
          </p:nvSpPr>
          <p:spPr bwMode="auto">
            <a:xfrm>
              <a:off x="6945314" y="5508625"/>
              <a:ext cx="381000" cy="293688"/>
            </a:xfrm>
            <a:custGeom>
              <a:avLst/>
              <a:gdLst>
                <a:gd name="T0" fmla="*/ 88 w 163"/>
                <a:gd name="T1" fmla="*/ 1 h 126"/>
                <a:gd name="T2" fmla="*/ 81 w 163"/>
                <a:gd name="T3" fmla="*/ 83 h 126"/>
                <a:gd name="T4" fmla="*/ 0 w 163"/>
                <a:gd name="T5" fmla="*/ 124 h 126"/>
                <a:gd name="T6" fmla="*/ 158 w 163"/>
                <a:gd name="T7" fmla="*/ 126 h 126"/>
                <a:gd name="T8" fmla="*/ 163 w 163"/>
                <a:gd name="T9" fmla="*/ 0 h 126"/>
                <a:gd name="T10" fmla="*/ 88 w 163"/>
                <a:gd name="T11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26">
                  <a:moveTo>
                    <a:pt x="88" y="1"/>
                  </a:move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0" y="109"/>
                    <a:pt x="0" y="12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63" y="0"/>
                    <a:pt x="163" y="0"/>
                    <a:pt x="163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2" name="任意多边形 329">
              <a:extLst>
                <a:ext uri="{FF2B5EF4-FFF2-40B4-BE49-F238E27FC236}">
                  <a16:creationId xmlns:a16="http://schemas.microsoft.com/office/drawing/2014/main" xmlns="" id="{3172E7E9-F4E9-450E-8EBA-0E253A759463}"/>
                </a:ext>
              </a:extLst>
            </p:cNvPr>
            <p:cNvSpPr/>
            <p:nvPr/>
          </p:nvSpPr>
          <p:spPr bwMode="auto">
            <a:xfrm>
              <a:off x="7231064" y="5678488"/>
              <a:ext cx="30163" cy="33338"/>
            </a:xfrm>
            <a:custGeom>
              <a:avLst/>
              <a:gdLst>
                <a:gd name="T0" fmla="*/ 8 w 13"/>
                <a:gd name="T1" fmla="*/ 1 h 14"/>
                <a:gd name="T2" fmla="*/ 13 w 13"/>
                <a:gd name="T3" fmla="*/ 9 h 14"/>
                <a:gd name="T4" fmla="*/ 6 w 13"/>
                <a:gd name="T5" fmla="*/ 13 h 14"/>
                <a:gd name="T6" fmla="*/ 1 w 13"/>
                <a:gd name="T7" fmla="*/ 6 h 14"/>
                <a:gd name="T8" fmla="*/ 9 w 1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8" y="1"/>
                  </a:moveTo>
                  <a:cubicBezTo>
                    <a:pt x="11" y="2"/>
                    <a:pt x="13" y="5"/>
                    <a:pt x="13" y="9"/>
                  </a:cubicBezTo>
                  <a:cubicBezTo>
                    <a:pt x="12" y="12"/>
                    <a:pt x="9" y="14"/>
                    <a:pt x="6" y="13"/>
                  </a:cubicBezTo>
                  <a:cubicBezTo>
                    <a:pt x="3" y="13"/>
                    <a:pt x="0" y="9"/>
                    <a:pt x="1" y="6"/>
                  </a:cubicBezTo>
                  <a:cubicBezTo>
                    <a:pt x="2" y="3"/>
                    <a:pt x="6" y="0"/>
                    <a:pt x="9" y="1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3" name="任意多边形 330">
              <a:extLst>
                <a:ext uri="{FF2B5EF4-FFF2-40B4-BE49-F238E27FC236}">
                  <a16:creationId xmlns:a16="http://schemas.microsoft.com/office/drawing/2014/main" xmlns="" id="{3FCC912A-BD3C-43CF-8C01-D33D90985729}"/>
                </a:ext>
              </a:extLst>
            </p:cNvPr>
            <p:cNvSpPr/>
            <p:nvPr/>
          </p:nvSpPr>
          <p:spPr bwMode="auto">
            <a:xfrm>
              <a:off x="6943726" y="5772150"/>
              <a:ext cx="371475" cy="30163"/>
            </a:xfrm>
            <a:custGeom>
              <a:avLst/>
              <a:gdLst>
                <a:gd name="T0" fmla="*/ 159 w 159"/>
                <a:gd name="T1" fmla="*/ 13 h 13"/>
                <a:gd name="T2" fmla="*/ 159 w 159"/>
                <a:gd name="T3" fmla="*/ 0 h 13"/>
                <a:gd name="T4" fmla="*/ 9 w 159"/>
                <a:gd name="T5" fmla="*/ 1 h 13"/>
                <a:gd name="T6" fmla="*/ 0 w 159"/>
                <a:gd name="T7" fmla="*/ 11 h 13"/>
                <a:gd name="T8" fmla="*/ 159 w 15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3">
                  <a:moveTo>
                    <a:pt x="159" y="13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0" y="6"/>
                    <a:pt x="0" y="11"/>
                  </a:cubicBezTo>
                  <a:lnTo>
                    <a:pt x="159" y="13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4" name="任意多边形 331">
              <a:extLst>
                <a:ext uri="{FF2B5EF4-FFF2-40B4-BE49-F238E27FC236}">
                  <a16:creationId xmlns:a16="http://schemas.microsoft.com/office/drawing/2014/main" xmlns="" id="{F2F33A45-7838-48C8-9F89-AA796CD4DFFB}"/>
                </a:ext>
              </a:extLst>
            </p:cNvPr>
            <p:cNvSpPr/>
            <p:nvPr/>
          </p:nvSpPr>
          <p:spPr bwMode="auto">
            <a:xfrm>
              <a:off x="7127876" y="5695950"/>
              <a:ext cx="38100" cy="25400"/>
            </a:xfrm>
            <a:custGeom>
              <a:avLst/>
              <a:gdLst>
                <a:gd name="T0" fmla="*/ 1 w 16"/>
                <a:gd name="T1" fmla="*/ 2 h 11"/>
                <a:gd name="T2" fmla="*/ 8 w 16"/>
                <a:gd name="T3" fmla="*/ 5 h 11"/>
                <a:gd name="T4" fmla="*/ 15 w 16"/>
                <a:gd name="T5" fmla="*/ 11 h 11"/>
                <a:gd name="T6" fmla="*/ 10 w 16"/>
                <a:gd name="T7" fmla="*/ 3 h 11"/>
                <a:gd name="T8" fmla="*/ 1 w 1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" y="2"/>
                  </a:moveTo>
                  <a:cubicBezTo>
                    <a:pt x="1" y="3"/>
                    <a:pt x="5" y="3"/>
                    <a:pt x="8" y="5"/>
                  </a:cubicBezTo>
                  <a:cubicBezTo>
                    <a:pt x="12" y="8"/>
                    <a:pt x="14" y="11"/>
                    <a:pt x="15" y="11"/>
                  </a:cubicBezTo>
                  <a:cubicBezTo>
                    <a:pt x="16" y="10"/>
                    <a:pt x="15" y="6"/>
                    <a:pt x="10" y="3"/>
                  </a:cubicBezTo>
                  <a:cubicBezTo>
                    <a:pt x="5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5" name="任意多边形 332">
              <a:extLst>
                <a:ext uri="{FF2B5EF4-FFF2-40B4-BE49-F238E27FC236}">
                  <a16:creationId xmlns:a16="http://schemas.microsoft.com/office/drawing/2014/main" xmlns="" id="{D3384CB6-F85E-473D-8C20-60917954A358}"/>
                </a:ext>
              </a:extLst>
            </p:cNvPr>
            <p:cNvSpPr/>
            <p:nvPr/>
          </p:nvSpPr>
          <p:spPr bwMode="auto">
            <a:xfrm>
              <a:off x="7091364" y="5716588"/>
              <a:ext cx="26988" cy="28575"/>
            </a:xfrm>
            <a:custGeom>
              <a:avLst/>
              <a:gdLst>
                <a:gd name="T0" fmla="*/ 0 w 12"/>
                <a:gd name="T1" fmla="*/ 0 h 12"/>
                <a:gd name="T2" fmla="*/ 6 w 12"/>
                <a:gd name="T3" fmla="*/ 6 h 12"/>
                <a:gd name="T4" fmla="*/ 11 w 12"/>
                <a:gd name="T5" fmla="*/ 12 h 12"/>
                <a:gd name="T6" fmla="*/ 8 w 12"/>
                <a:gd name="T7" fmla="*/ 4 h 12"/>
                <a:gd name="T8" fmla="*/ 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0" y="1"/>
                    <a:pt x="3" y="2"/>
                    <a:pt x="6" y="6"/>
                  </a:cubicBezTo>
                  <a:cubicBezTo>
                    <a:pt x="9" y="9"/>
                    <a:pt x="10" y="12"/>
                    <a:pt x="11" y="12"/>
                  </a:cubicBezTo>
                  <a:cubicBezTo>
                    <a:pt x="11" y="12"/>
                    <a:pt x="12" y="8"/>
                    <a:pt x="8" y="4"/>
                  </a:cubicBezTo>
                  <a:cubicBezTo>
                    <a:pt x="5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6" name="任意多边形 333">
              <a:extLst>
                <a:ext uri="{FF2B5EF4-FFF2-40B4-BE49-F238E27FC236}">
                  <a16:creationId xmlns:a16="http://schemas.microsoft.com/office/drawing/2014/main" xmlns="" id="{AC347B56-DE63-4309-AFC7-90C7610A85C7}"/>
                </a:ext>
              </a:extLst>
            </p:cNvPr>
            <p:cNvSpPr/>
            <p:nvPr/>
          </p:nvSpPr>
          <p:spPr bwMode="auto">
            <a:xfrm>
              <a:off x="7053264" y="5732463"/>
              <a:ext cx="20638" cy="33338"/>
            </a:xfrm>
            <a:custGeom>
              <a:avLst/>
              <a:gdLst>
                <a:gd name="T0" fmla="*/ 7 w 9"/>
                <a:gd name="T1" fmla="*/ 14 h 14"/>
                <a:gd name="T2" fmla="*/ 7 w 9"/>
                <a:gd name="T3" fmla="*/ 6 h 14"/>
                <a:gd name="T4" fmla="*/ 1 w 9"/>
                <a:gd name="T5" fmla="*/ 0 h 14"/>
                <a:gd name="T6" fmla="*/ 4 w 9"/>
                <a:gd name="T7" fmla="*/ 7 h 14"/>
                <a:gd name="T8" fmla="*/ 7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4"/>
                    <a:pt x="9" y="10"/>
                    <a:pt x="7" y="6"/>
                  </a:cubicBezTo>
                  <a:cubicBezTo>
                    <a:pt x="5" y="1"/>
                    <a:pt x="1" y="0"/>
                    <a:pt x="1" y="0"/>
                  </a:cubicBezTo>
                  <a:cubicBezTo>
                    <a:pt x="0" y="1"/>
                    <a:pt x="3" y="3"/>
                    <a:pt x="4" y="7"/>
                  </a:cubicBezTo>
                  <a:cubicBezTo>
                    <a:pt x="6" y="10"/>
                    <a:pt x="7" y="13"/>
                    <a:pt x="7" y="14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7" name="任意多边形 334">
              <a:extLst>
                <a:ext uri="{FF2B5EF4-FFF2-40B4-BE49-F238E27FC236}">
                  <a16:creationId xmlns:a16="http://schemas.microsoft.com/office/drawing/2014/main" xmlns="" id="{4EDBF316-E7E7-47E5-94DA-8D325DFBA684}"/>
                </a:ext>
              </a:extLst>
            </p:cNvPr>
            <p:cNvSpPr/>
            <p:nvPr/>
          </p:nvSpPr>
          <p:spPr bwMode="auto">
            <a:xfrm>
              <a:off x="7131051" y="5648325"/>
              <a:ext cx="39688" cy="9525"/>
            </a:xfrm>
            <a:custGeom>
              <a:avLst/>
              <a:gdLst>
                <a:gd name="T0" fmla="*/ 0 w 17"/>
                <a:gd name="T1" fmla="*/ 3 h 4"/>
                <a:gd name="T2" fmla="*/ 9 w 17"/>
                <a:gd name="T3" fmla="*/ 3 h 4"/>
                <a:gd name="T4" fmla="*/ 17 w 17"/>
                <a:gd name="T5" fmla="*/ 4 h 4"/>
                <a:gd name="T6" fmla="*/ 9 w 17"/>
                <a:gd name="T7" fmla="*/ 0 h 4"/>
                <a:gd name="T8" fmla="*/ 0 w 1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">
                  <a:moveTo>
                    <a:pt x="0" y="3"/>
                  </a:moveTo>
                  <a:cubicBezTo>
                    <a:pt x="1" y="4"/>
                    <a:pt x="4" y="3"/>
                    <a:pt x="9" y="3"/>
                  </a:cubicBezTo>
                  <a:cubicBezTo>
                    <a:pt x="13" y="3"/>
                    <a:pt x="17" y="4"/>
                    <a:pt x="17" y="4"/>
                  </a:cubicBezTo>
                  <a:cubicBezTo>
                    <a:pt x="17" y="3"/>
                    <a:pt x="14" y="0"/>
                    <a:pt x="9" y="0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8" name="任意多边形 335">
              <a:extLst>
                <a:ext uri="{FF2B5EF4-FFF2-40B4-BE49-F238E27FC236}">
                  <a16:creationId xmlns:a16="http://schemas.microsoft.com/office/drawing/2014/main" xmlns="" id="{5D6CB779-E3C5-42C2-9693-AF3324EC1D22}"/>
                </a:ext>
              </a:extLst>
            </p:cNvPr>
            <p:cNvSpPr/>
            <p:nvPr/>
          </p:nvSpPr>
          <p:spPr bwMode="auto">
            <a:xfrm>
              <a:off x="7131051" y="5586413"/>
              <a:ext cx="55563" cy="31750"/>
            </a:xfrm>
            <a:custGeom>
              <a:avLst/>
              <a:gdLst>
                <a:gd name="T0" fmla="*/ 0 w 24"/>
                <a:gd name="T1" fmla="*/ 14 h 14"/>
                <a:gd name="T2" fmla="*/ 8 w 24"/>
                <a:gd name="T3" fmla="*/ 13 h 14"/>
                <a:gd name="T4" fmla="*/ 16 w 24"/>
                <a:gd name="T5" fmla="*/ 11 h 14"/>
                <a:gd name="T6" fmla="*/ 20 w 24"/>
                <a:gd name="T7" fmla="*/ 8 h 14"/>
                <a:gd name="T8" fmla="*/ 23 w 24"/>
                <a:gd name="T9" fmla="*/ 6 h 14"/>
                <a:gd name="T10" fmla="*/ 23 w 24"/>
                <a:gd name="T11" fmla="*/ 2 h 14"/>
                <a:gd name="T12" fmla="*/ 19 w 24"/>
                <a:gd name="T13" fmla="*/ 0 h 14"/>
                <a:gd name="T14" fmla="*/ 17 w 24"/>
                <a:gd name="T15" fmla="*/ 1 h 14"/>
                <a:gd name="T16" fmla="*/ 12 w 24"/>
                <a:gd name="T17" fmla="*/ 3 h 14"/>
                <a:gd name="T18" fmla="*/ 4 w 24"/>
                <a:gd name="T19" fmla="*/ 8 h 14"/>
                <a:gd name="T20" fmla="*/ 0 w 24"/>
                <a:gd name="T21" fmla="*/ 14 h 14"/>
                <a:gd name="T22" fmla="*/ 6 w 24"/>
                <a:gd name="T23" fmla="*/ 9 h 14"/>
                <a:gd name="T24" fmla="*/ 13 w 24"/>
                <a:gd name="T25" fmla="*/ 5 h 14"/>
                <a:gd name="T26" fmla="*/ 17 w 24"/>
                <a:gd name="T27" fmla="*/ 3 h 14"/>
                <a:gd name="T28" fmla="*/ 21 w 24"/>
                <a:gd name="T29" fmla="*/ 4 h 14"/>
                <a:gd name="T30" fmla="*/ 21 w 24"/>
                <a:gd name="T31" fmla="*/ 4 h 14"/>
                <a:gd name="T32" fmla="*/ 19 w 24"/>
                <a:gd name="T33" fmla="*/ 6 h 14"/>
                <a:gd name="T34" fmla="*/ 15 w 24"/>
                <a:gd name="T35" fmla="*/ 8 h 14"/>
                <a:gd name="T36" fmla="*/ 7 w 24"/>
                <a:gd name="T37" fmla="*/ 12 h 14"/>
                <a:gd name="T38" fmla="*/ 0 w 2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14">
                  <a:moveTo>
                    <a:pt x="0" y="14"/>
                  </a:moveTo>
                  <a:cubicBezTo>
                    <a:pt x="0" y="14"/>
                    <a:pt x="3" y="14"/>
                    <a:pt x="8" y="13"/>
                  </a:cubicBezTo>
                  <a:cubicBezTo>
                    <a:pt x="10" y="13"/>
                    <a:pt x="13" y="12"/>
                    <a:pt x="16" y="11"/>
                  </a:cubicBezTo>
                  <a:cubicBezTo>
                    <a:pt x="17" y="10"/>
                    <a:pt x="19" y="9"/>
                    <a:pt x="20" y="8"/>
                  </a:cubicBezTo>
                  <a:cubicBezTo>
                    <a:pt x="21" y="8"/>
                    <a:pt x="22" y="7"/>
                    <a:pt x="23" y="6"/>
                  </a:cubicBezTo>
                  <a:cubicBezTo>
                    <a:pt x="24" y="5"/>
                    <a:pt x="24" y="3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7" y="1"/>
                    <a:pt x="17" y="1"/>
                  </a:cubicBezTo>
                  <a:cubicBezTo>
                    <a:pt x="15" y="1"/>
                    <a:pt x="13" y="2"/>
                    <a:pt x="12" y="3"/>
                  </a:cubicBezTo>
                  <a:cubicBezTo>
                    <a:pt x="9" y="4"/>
                    <a:pt x="6" y="6"/>
                    <a:pt x="4" y="8"/>
                  </a:cubicBezTo>
                  <a:cubicBezTo>
                    <a:pt x="1" y="11"/>
                    <a:pt x="0" y="14"/>
                    <a:pt x="0" y="14"/>
                  </a:cubicBezTo>
                  <a:cubicBezTo>
                    <a:pt x="0" y="14"/>
                    <a:pt x="2" y="12"/>
                    <a:pt x="6" y="9"/>
                  </a:cubicBezTo>
                  <a:cubicBezTo>
                    <a:pt x="8" y="8"/>
                    <a:pt x="10" y="6"/>
                    <a:pt x="13" y="5"/>
                  </a:cubicBezTo>
                  <a:cubicBezTo>
                    <a:pt x="14" y="4"/>
                    <a:pt x="16" y="4"/>
                    <a:pt x="17" y="3"/>
                  </a:cubicBezTo>
                  <a:cubicBezTo>
                    <a:pt x="19" y="3"/>
                    <a:pt x="20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2" y="10"/>
                    <a:pt x="9" y="11"/>
                    <a:pt x="7" y="12"/>
                  </a:cubicBezTo>
                  <a:cubicBezTo>
                    <a:pt x="3" y="13"/>
                    <a:pt x="0" y="13"/>
                    <a:pt x="0" y="14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9" name="任意多边形 336">
              <a:extLst>
                <a:ext uri="{FF2B5EF4-FFF2-40B4-BE49-F238E27FC236}">
                  <a16:creationId xmlns:a16="http://schemas.microsoft.com/office/drawing/2014/main" xmlns="" id="{6912057C-335C-4FDA-ADCD-72AAC03BAEFB}"/>
                </a:ext>
              </a:extLst>
            </p:cNvPr>
            <p:cNvSpPr/>
            <p:nvPr/>
          </p:nvSpPr>
          <p:spPr bwMode="auto">
            <a:xfrm>
              <a:off x="7107239" y="5562600"/>
              <a:ext cx="30163" cy="58738"/>
            </a:xfrm>
            <a:custGeom>
              <a:avLst/>
              <a:gdLst>
                <a:gd name="T0" fmla="*/ 11 w 13"/>
                <a:gd name="T1" fmla="*/ 25 h 25"/>
                <a:gd name="T2" fmla="*/ 13 w 13"/>
                <a:gd name="T3" fmla="*/ 17 h 25"/>
                <a:gd name="T4" fmla="*/ 11 w 13"/>
                <a:gd name="T5" fmla="*/ 8 h 25"/>
                <a:gd name="T6" fmla="*/ 9 w 13"/>
                <a:gd name="T7" fmla="*/ 4 h 25"/>
                <a:gd name="T8" fmla="*/ 4 w 13"/>
                <a:gd name="T9" fmla="*/ 0 h 25"/>
                <a:gd name="T10" fmla="*/ 1 w 13"/>
                <a:gd name="T11" fmla="*/ 2 h 25"/>
                <a:gd name="T12" fmla="*/ 0 w 13"/>
                <a:gd name="T13" fmla="*/ 5 h 25"/>
                <a:gd name="T14" fmla="*/ 0 w 13"/>
                <a:gd name="T15" fmla="*/ 10 h 25"/>
                <a:gd name="T16" fmla="*/ 4 w 13"/>
                <a:gd name="T17" fmla="*/ 18 h 25"/>
                <a:gd name="T18" fmla="*/ 10 w 13"/>
                <a:gd name="T19" fmla="*/ 23 h 25"/>
                <a:gd name="T20" fmla="*/ 5 w 13"/>
                <a:gd name="T21" fmla="*/ 17 h 25"/>
                <a:gd name="T22" fmla="*/ 2 w 13"/>
                <a:gd name="T23" fmla="*/ 10 h 25"/>
                <a:gd name="T24" fmla="*/ 2 w 13"/>
                <a:gd name="T25" fmla="*/ 5 h 25"/>
                <a:gd name="T26" fmla="*/ 4 w 13"/>
                <a:gd name="T27" fmla="*/ 2 h 25"/>
                <a:gd name="T28" fmla="*/ 7 w 13"/>
                <a:gd name="T29" fmla="*/ 5 h 25"/>
                <a:gd name="T30" fmla="*/ 9 w 13"/>
                <a:gd name="T31" fmla="*/ 9 h 25"/>
                <a:gd name="T32" fmla="*/ 11 w 13"/>
                <a:gd name="T33" fmla="*/ 17 h 25"/>
                <a:gd name="T34" fmla="*/ 11 w 13"/>
                <a:gd name="T3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5">
                  <a:moveTo>
                    <a:pt x="11" y="25"/>
                  </a:moveTo>
                  <a:cubicBezTo>
                    <a:pt x="11" y="25"/>
                    <a:pt x="12" y="22"/>
                    <a:pt x="13" y="17"/>
                  </a:cubicBezTo>
                  <a:cubicBezTo>
                    <a:pt x="13" y="15"/>
                    <a:pt x="12" y="11"/>
                    <a:pt x="11" y="8"/>
                  </a:cubicBezTo>
                  <a:cubicBezTo>
                    <a:pt x="11" y="7"/>
                    <a:pt x="10" y="5"/>
                    <a:pt x="9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1" y="14"/>
                    <a:pt x="2" y="16"/>
                    <a:pt x="4" y="18"/>
                  </a:cubicBezTo>
                  <a:cubicBezTo>
                    <a:pt x="7" y="22"/>
                    <a:pt x="10" y="23"/>
                    <a:pt x="10" y="23"/>
                  </a:cubicBezTo>
                  <a:cubicBezTo>
                    <a:pt x="10" y="23"/>
                    <a:pt x="8" y="21"/>
                    <a:pt x="5" y="17"/>
                  </a:cubicBezTo>
                  <a:cubicBezTo>
                    <a:pt x="4" y="15"/>
                    <a:pt x="3" y="13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3" y="2"/>
                    <a:pt x="4" y="2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8" y="6"/>
                    <a:pt x="8" y="8"/>
                    <a:pt x="9" y="9"/>
                  </a:cubicBezTo>
                  <a:cubicBezTo>
                    <a:pt x="10" y="12"/>
                    <a:pt x="10" y="15"/>
                    <a:pt x="11" y="17"/>
                  </a:cubicBezTo>
                  <a:cubicBezTo>
                    <a:pt x="11" y="22"/>
                    <a:pt x="10" y="25"/>
                    <a:pt x="11" y="2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26" name="任意多边形 337">
              <a:extLst>
                <a:ext uri="{FF2B5EF4-FFF2-40B4-BE49-F238E27FC236}">
                  <a16:creationId xmlns:a16="http://schemas.microsoft.com/office/drawing/2014/main" xmlns="" id="{B97C15D5-15E6-4862-A643-9DA3B2745CCD}"/>
                </a:ext>
              </a:extLst>
            </p:cNvPr>
            <p:cNvSpPr/>
            <p:nvPr/>
          </p:nvSpPr>
          <p:spPr bwMode="auto">
            <a:xfrm>
              <a:off x="7789864" y="5478463"/>
              <a:ext cx="293688" cy="425450"/>
            </a:xfrm>
            <a:custGeom>
              <a:avLst/>
              <a:gdLst>
                <a:gd name="T0" fmla="*/ 69 w 126"/>
                <a:gd name="T1" fmla="*/ 0 h 182"/>
                <a:gd name="T2" fmla="*/ 87 w 126"/>
                <a:gd name="T3" fmla="*/ 96 h 182"/>
                <a:gd name="T4" fmla="*/ 124 w 126"/>
                <a:gd name="T5" fmla="*/ 167 h 182"/>
                <a:gd name="T6" fmla="*/ 119 w 126"/>
                <a:gd name="T7" fmla="*/ 181 h 182"/>
                <a:gd name="T8" fmla="*/ 109 w 126"/>
                <a:gd name="T9" fmla="*/ 181 h 182"/>
                <a:gd name="T10" fmla="*/ 27 w 126"/>
                <a:gd name="T11" fmla="*/ 122 h 182"/>
                <a:gd name="T12" fmla="*/ 0 w 126"/>
                <a:gd name="T13" fmla="*/ 23 h 182"/>
                <a:gd name="T14" fmla="*/ 69 w 126"/>
                <a:gd name="T1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82">
                  <a:moveTo>
                    <a:pt x="69" y="0"/>
                  </a:moveTo>
                  <a:cubicBezTo>
                    <a:pt x="87" y="96"/>
                    <a:pt x="87" y="96"/>
                    <a:pt x="87" y="96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6" y="173"/>
                    <a:pt x="124" y="179"/>
                    <a:pt x="119" y="181"/>
                  </a:cubicBezTo>
                  <a:cubicBezTo>
                    <a:pt x="116" y="182"/>
                    <a:pt x="112" y="182"/>
                    <a:pt x="109" y="181"/>
                  </a:cubicBezTo>
                  <a:cubicBezTo>
                    <a:pt x="92" y="170"/>
                    <a:pt x="27" y="129"/>
                    <a:pt x="27" y="122"/>
                  </a:cubicBezTo>
                  <a:cubicBezTo>
                    <a:pt x="25" y="114"/>
                    <a:pt x="0" y="23"/>
                    <a:pt x="0" y="23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27" name="任意多边形 338">
              <a:extLst>
                <a:ext uri="{FF2B5EF4-FFF2-40B4-BE49-F238E27FC236}">
                  <a16:creationId xmlns:a16="http://schemas.microsoft.com/office/drawing/2014/main" xmlns="" id="{C3D744F8-0215-427B-A94A-9B70B7EB4411}"/>
                </a:ext>
              </a:extLst>
            </p:cNvPr>
            <p:cNvSpPr/>
            <p:nvPr/>
          </p:nvSpPr>
          <p:spPr bwMode="auto">
            <a:xfrm>
              <a:off x="7848601" y="5748338"/>
              <a:ext cx="219075" cy="157163"/>
            </a:xfrm>
            <a:custGeom>
              <a:avLst/>
              <a:gdLst>
                <a:gd name="T0" fmla="*/ 94 w 94"/>
                <a:gd name="T1" fmla="*/ 65 h 67"/>
                <a:gd name="T2" fmla="*/ 0 w 94"/>
                <a:gd name="T3" fmla="*/ 0 h 67"/>
                <a:gd name="T4" fmla="*/ 1 w 94"/>
                <a:gd name="T5" fmla="*/ 4 h 67"/>
                <a:gd name="T6" fmla="*/ 7 w 94"/>
                <a:gd name="T7" fmla="*/ 13 h 67"/>
                <a:gd name="T8" fmla="*/ 84 w 94"/>
                <a:gd name="T9" fmla="*/ 65 h 67"/>
                <a:gd name="T10" fmla="*/ 94 w 94"/>
                <a:gd name="T11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67">
                  <a:moveTo>
                    <a:pt x="94" y="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7"/>
                    <a:pt x="4" y="11"/>
                    <a:pt x="7" y="13"/>
                  </a:cubicBezTo>
                  <a:cubicBezTo>
                    <a:pt x="14" y="19"/>
                    <a:pt x="35" y="34"/>
                    <a:pt x="84" y="65"/>
                  </a:cubicBezTo>
                  <a:cubicBezTo>
                    <a:pt x="87" y="66"/>
                    <a:pt x="91" y="67"/>
                    <a:pt x="94" y="65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28" name="任意多边形 339">
              <a:extLst>
                <a:ext uri="{FF2B5EF4-FFF2-40B4-BE49-F238E27FC236}">
                  <a16:creationId xmlns:a16="http://schemas.microsoft.com/office/drawing/2014/main" xmlns="" id="{A08FA0F5-7B23-4619-8E08-EADDADC878BF}"/>
                </a:ext>
              </a:extLst>
            </p:cNvPr>
            <p:cNvSpPr/>
            <p:nvPr/>
          </p:nvSpPr>
          <p:spPr bwMode="auto">
            <a:xfrm>
              <a:off x="7858126" y="5678488"/>
              <a:ext cx="30163" cy="33338"/>
            </a:xfrm>
            <a:custGeom>
              <a:avLst/>
              <a:gdLst>
                <a:gd name="T0" fmla="*/ 9 w 13"/>
                <a:gd name="T1" fmla="*/ 2 h 14"/>
                <a:gd name="T2" fmla="*/ 12 w 13"/>
                <a:gd name="T3" fmla="*/ 9 h 14"/>
                <a:gd name="T4" fmla="*/ 5 w 13"/>
                <a:gd name="T5" fmla="*/ 12 h 14"/>
                <a:gd name="T6" fmla="*/ 2 w 13"/>
                <a:gd name="T7" fmla="*/ 5 h 14"/>
                <a:gd name="T8" fmla="*/ 10 w 1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9" y="2"/>
                  </a:moveTo>
                  <a:cubicBezTo>
                    <a:pt x="12" y="3"/>
                    <a:pt x="13" y="6"/>
                    <a:pt x="12" y="9"/>
                  </a:cubicBezTo>
                  <a:cubicBezTo>
                    <a:pt x="11" y="12"/>
                    <a:pt x="8" y="14"/>
                    <a:pt x="5" y="12"/>
                  </a:cubicBezTo>
                  <a:cubicBezTo>
                    <a:pt x="2" y="11"/>
                    <a:pt x="0" y="7"/>
                    <a:pt x="2" y="5"/>
                  </a:cubicBezTo>
                  <a:cubicBezTo>
                    <a:pt x="3" y="2"/>
                    <a:pt x="7" y="0"/>
                    <a:pt x="10" y="2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29" name="任意多边形 340">
              <a:extLst>
                <a:ext uri="{FF2B5EF4-FFF2-40B4-BE49-F238E27FC236}">
                  <a16:creationId xmlns:a16="http://schemas.microsoft.com/office/drawing/2014/main" xmlns="" id="{098AE2B6-EFED-4F72-A7E7-FE3E67417314}"/>
                </a:ext>
              </a:extLst>
            </p:cNvPr>
            <p:cNvSpPr/>
            <p:nvPr/>
          </p:nvSpPr>
          <p:spPr bwMode="auto">
            <a:xfrm>
              <a:off x="7993064" y="5781675"/>
              <a:ext cx="42863" cy="33338"/>
            </a:xfrm>
            <a:custGeom>
              <a:avLst/>
              <a:gdLst>
                <a:gd name="T0" fmla="*/ 1 w 18"/>
                <a:gd name="T1" fmla="*/ 14 h 14"/>
                <a:gd name="T2" fmla="*/ 8 w 18"/>
                <a:gd name="T3" fmla="*/ 5 h 14"/>
                <a:gd name="T4" fmla="*/ 18 w 18"/>
                <a:gd name="T5" fmla="*/ 0 h 14"/>
                <a:gd name="T6" fmla="*/ 15 w 18"/>
                <a:gd name="T7" fmla="*/ 0 h 14"/>
                <a:gd name="T8" fmla="*/ 6 w 18"/>
                <a:gd name="T9" fmla="*/ 3 h 14"/>
                <a:gd name="T10" fmla="*/ 1 w 18"/>
                <a:gd name="T11" fmla="*/ 11 h 14"/>
                <a:gd name="T12" fmla="*/ 1 w 1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1" y="14"/>
                  </a:moveTo>
                  <a:cubicBezTo>
                    <a:pt x="1" y="14"/>
                    <a:pt x="3" y="9"/>
                    <a:pt x="8" y="5"/>
                  </a:cubicBezTo>
                  <a:cubicBezTo>
                    <a:pt x="13" y="1"/>
                    <a:pt x="18" y="1"/>
                    <a:pt x="18" y="0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2" y="0"/>
                    <a:pt x="9" y="1"/>
                    <a:pt x="6" y="3"/>
                  </a:cubicBezTo>
                  <a:cubicBezTo>
                    <a:pt x="4" y="5"/>
                    <a:pt x="2" y="8"/>
                    <a:pt x="1" y="11"/>
                  </a:cubicBezTo>
                  <a:cubicBezTo>
                    <a:pt x="0" y="13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0" name="任意多边形 341">
              <a:extLst>
                <a:ext uri="{FF2B5EF4-FFF2-40B4-BE49-F238E27FC236}">
                  <a16:creationId xmlns:a16="http://schemas.microsoft.com/office/drawing/2014/main" xmlns="" id="{C6D9AEB8-BA33-4B38-831A-AFA8C127F983}"/>
                </a:ext>
              </a:extLst>
            </p:cNvPr>
            <p:cNvSpPr/>
            <p:nvPr/>
          </p:nvSpPr>
          <p:spPr bwMode="auto">
            <a:xfrm>
              <a:off x="8016876" y="5816600"/>
              <a:ext cx="39688" cy="25400"/>
            </a:xfrm>
            <a:custGeom>
              <a:avLst/>
              <a:gdLst>
                <a:gd name="T0" fmla="*/ 0 w 17"/>
                <a:gd name="T1" fmla="*/ 10 h 11"/>
                <a:gd name="T2" fmla="*/ 8 w 17"/>
                <a:gd name="T3" fmla="*/ 5 h 11"/>
                <a:gd name="T4" fmla="*/ 17 w 17"/>
                <a:gd name="T5" fmla="*/ 1 h 11"/>
                <a:gd name="T6" fmla="*/ 7 w 17"/>
                <a:gd name="T7" fmla="*/ 3 h 11"/>
                <a:gd name="T8" fmla="*/ 0 w 1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10"/>
                  </a:moveTo>
                  <a:cubicBezTo>
                    <a:pt x="1" y="11"/>
                    <a:pt x="3" y="7"/>
                    <a:pt x="8" y="5"/>
                  </a:cubicBezTo>
                  <a:cubicBezTo>
                    <a:pt x="13" y="2"/>
                    <a:pt x="17" y="2"/>
                    <a:pt x="17" y="1"/>
                  </a:cubicBezTo>
                  <a:cubicBezTo>
                    <a:pt x="17" y="1"/>
                    <a:pt x="12" y="0"/>
                    <a:pt x="7" y="3"/>
                  </a:cubicBezTo>
                  <a:cubicBezTo>
                    <a:pt x="2" y="6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1" name="任意多边形 342">
              <a:extLst>
                <a:ext uri="{FF2B5EF4-FFF2-40B4-BE49-F238E27FC236}">
                  <a16:creationId xmlns:a16="http://schemas.microsoft.com/office/drawing/2014/main" xmlns="" id="{D03C6BFE-4325-4DDE-B83D-821CBB147AB1}"/>
                </a:ext>
              </a:extLst>
            </p:cNvPr>
            <p:cNvSpPr/>
            <p:nvPr/>
          </p:nvSpPr>
          <p:spPr bwMode="auto">
            <a:xfrm>
              <a:off x="7956551" y="5745163"/>
              <a:ext cx="57150" cy="39688"/>
            </a:xfrm>
            <a:custGeom>
              <a:avLst/>
              <a:gdLst>
                <a:gd name="T0" fmla="*/ 1 w 25"/>
                <a:gd name="T1" fmla="*/ 17 h 17"/>
                <a:gd name="T2" fmla="*/ 12 w 25"/>
                <a:gd name="T3" fmla="*/ 7 h 17"/>
                <a:gd name="T4" fmla="*/ 25 w 25"/>
                <a:gd name="T5" fmla="*/ 0 h 17"/>
                <a:gd name="T6" fmla="*/ 11 w 25"/>
                <a:gd name="T7" fmla="*/ 5 h 17"/>
                <a:gd name="T8" fmla="*/ 1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1" y="17"/>
                  </a:moveTo>
                  <a:cubicBezTo>
                    <a:pt x="1" y="17"/>
                    <a:pt x="5" y="11"/>
                    <a:pt x="12" y="7"/>
                  </a:cubicBezTo>
                  <a:cubicBezTo>
                    <a:pt x="19" y="2"/>
                    <a:pt x="25" y="1"/>
                    <a:pt x="25" y="0"/>
                  </a:cubicBezTo>
                  <a:cubicBezTo>
                    <a:pt x="25" y="0"/>
                    <a:pt x="18" y="0"/>
                    <a:pt x="11" y="5"/>
                  </a:cubicBezTo>
                  <a:cubicBezTo>
                    <a:pt x="3" y="10"/>
                    <a:pt x="0" y="16"/>
                    <a:pt x="1" y="1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2" name="任意多边形 343">
              <a:extLst>
                <a:ext uri="{FF2B5EF4-FFF2-40B4-BE49-F238E27FC236}">
                  <a16:creationId xmlns:a16="http://schemas.microsoft.com/office/drawing/2014/main" xmlns="" id="{A65E5F1E-8874-46A2-A285-4A02C1300422}"/>
                </a:ext>
              </a:extLst>
            </p:cNvPr>
            <p:cNvSpPr/>
            <p:nvPr/>
          </p:nvSpPr>
          <p:spPr bwMode="auto">
            <a:xfrm>
              <a:off x="7937501" y="5695950"/>
              <a:ext cx="58738" cy="20638"/>
            </a:xfrm>
            <a:custGeom>
              <a:avLst/>
              <a:gdLst>
                <a:gd name="T0" fmla="*/ 1 w 25"/>
                <a:gd name="T1" fmla="*/ 9 h 9"/>
                <a:gd name="T2" fmla="*/ 13 w 25"/>
                <a:gd name="T3" fmla="*/ 4 h 9"/>
                <a:gd name="T4" fmla="*/ 25 w 25"/>
                <a:gd name="T5" fmla="*/ 2 h 9"/>
                <a:gd name="T6" fmla="*/ 12 w 25"/>
                <a:gd name="T7" fmla="*/ 2 h 9"/>
                <a:gd name="T8" fmla="*/ 1 w 2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1" y="9"/>
                  </a:moveTo>
                  <a:cubicBezTo>
                    <a:pt x="1" y="9"/>
                    <a:pt x="6" y="6"/>
                    <a:pt x="13" y="4"/>
                  </a:cubicBezTo>
                  <a:cubicBezTo>
                    <a:pt x="19" y="2"/>
                    <a:pt x="25" y="3"/>
                    <a:pt x="25" y="2"/>
                  </a:cubicBezTo>
                  <a:cubicBezTo>
                    <a:pt x="25" y="2"/>
                    <a:pt x="19" y="0"/>
                    <a:pt x="12" y="2"/>
                  </a:cubicBezTo>
                  <a:cubicBezTo>
                    <a:pt x="5" y="4"/>
                    <a:pt x="0" y="8"/>
                    <a:pt x="1" y="9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3" name="任意多边形 344">
              <a:extLst>
                <a:ext uri="{FF2B5EF4-FFF2-40B4-BE49-F238E27FC236}">
                  <a16:creationId xmlns:a16="http://schemas.microsoft.com/office/drawing/2014/main" xmlns="" id="{36484575-C3A0-4C0D-B484-889B363134FB}"/>
                </a:ext>
              </a:extLst>
            </p:cNvPr>
            <p:cNvSpPr/>
            <p:nvPr/>
          </p:nvSpPr>
          <p:spPr bwMode="auto">
            <a:xfrm>
              <a:off x="7923214" y="5632450"/>
              <a:ext cx="60325" cy="19050"/>
            </a:xfrm>
            <a:custGeom>
              <a:avLst/>
              <a:gdLst>
                <a:gd name="T0" fmla="*/ 1 w 26"/>
                <a:gd name="T1" fmla="*/ 8 h 8"/>
                <a:gd name="T2" fmla="*/ 13 w 26"/>
                <a:gd name="T3" fmla="*/ 3 h 8"/>
                <a:gd name="T4" fmla="*/ 26 w 26"/>
                <a:gd name="T5" fmla="*/ 3 h 8"/>
                <a:gd name="T6" fmla="*/ 23 w 26"/>
                <a:gd name="T7" fmla="*/ 1 h 8"/>
                <a:gd name="T8" fmla="*/ 13 w 26"/>
                <a:gd name="T9" fmla="*/ 1 h 8"/>
                <a:gd name="T10" fmla="*/ 3 w 26"/>
                <a:gd name="T11" fmla="*/ 5 h 8"/>
                <a:gd name="T12" fmla="*/ 1 w 2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" y="8"/>
                  </a:moveTo>
                  <a:cubicBezTo>
                    <a:pt x="1" y="8"/>
                    <a:pt x="6" y="4"/>
                    <a:pt x="13" y="3"/>
                  </a:cubicBezTo>
                  <a:cubicBezTo>
                    <a:pt x="20" y="1"/>
                    <a:pt x="26" y="4"/>
                    <a:pt x="26" y="3"/>
                  </a:cubicBezTo>
                  <a:cubicBezTo>
                    <a:pt x="26" y="3"/>
                    <a:pt x="25" y="2"/>
                    <a:pt x="23" y="1"/>
                  </a:cubicBezTo>
                  <a:cubicBezTo>
                    <a:pt x="20" y="0"/>
                    <a:pt x="16" y="0"/>
                    <a:pt x="13" y="1"/>
                  </a:cubicBezTo>
                  <a:cubicBezTo>
                    <a:pt x="9" y="1"/>
                    <a:pt x="5" y="3"/>
                    <a:pt x="3" y="5"/>
                  </a:cubicBezTo>
                  <a:cubicBezTo>
                    <a:pt x="1" y="6"/>
                    <a:pt x="0" y="8"/>
                    <a:pt x="1" y="8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4" name="任意多边形 345">
              <a:extLst>
                <a:ext uri="{FF2B5EF4-FFF2-40B4-BE49-F238E27FC236}">
                  <a16:creationId xmlns:a16="http://schemas.microsoft.com/office/drawing/2014/main" xmlns="" id="{3F5D40A0-6574-4D08-A639-E5C62558B46B}"/>
                </a:ext>
              </a:extLst>
            </p:cNvPr>
            <p:cNvSpPr/>
            <p:nvPr/>
          </p:nvSpPr>
          <p:spPr bwMode="auto">
            <a:xfrm>
              <a:off x="7912101" y="5583238"/>
              <a:ext cx="66675" cy="44450"/>
            </a:xfrm>
            <a:custGeom>
              <a:avLst/>
              <a:gdLst>
                <a:gd name="T0" fmla="*/ 17 w 29"/>
                <a:gd name="T1" fmla="*/ 18 h 19"/>
                <a:gd name="T2" fmla="*/ 16 w 29"/>
                <a:gd name="T3" fmla="*/ 15 h 19"/>
                <a:gd name="T4" fmla="*/ 11 w 29"/>
                <a:gd name="T5" fmla="*/ 6 h 19"/>
                <a:gd name="T6" fmla="*/ 5 w 29"/>
                <a:gd name="T7" fmla="*/ 2 h 19"/>
                <a:gd name="T8" fmla="*/ 1 w 29"/>
                <a:gd name="T9" fmla="*/ 4 h 19"/>
                <a:gd name="T10" fmla="*/ 0 w 29"/>
                <a:gd name="T11" fmla="*/ 8 h 19"/>
                <a:gd name="T12" fmla="*/ 15 w 29"/>
                <a:gd name="T13" fmla="*/ 18 h 19"/>
                <a:gd name="T14" fmla="*/ 29 w 29"/>
                <a:gd name="T15" fmla="*/ 7 h 19"/>
                <a:gd name="T16" fmla="*/ 28 w 29"/>
                <a:gd name="T17" fmla="*/ 2 h 19"/>
                <a:gd name="T18" fmla="*/ 24 w 29"/>
                <a:gd name="T19" fmla="*/ 1 h 19"/>
                <a:gd name="T20" fmla="*/ 18 w 29"/>
                <a:gd name="T21" fmla="*/ 5 h 19"/>
                <a:gd name="T22" fmla="*/ 13 w 29"/>
                <a:gd name="T23" fmla="*/ 14 h 19"/>
                <a:gd name="T24" fmla="*/ 13 w 29"/>
                <a:gd name="T25" fmla="*/ 18 h 19"/>
                <a:gd name="T26" fmla="*/ 19 w 29"/>
                <a:gd name="T27" fmla="*/ 6 h 19"/>
                <a:gd name="T28" fmla="*/ 24 w 29"/>
                <a:gd name="T29" fmla="*/ 2 h 19"/>
                <a:gd name="T30" fmla="*/ 27 w 29"/>
                <a:gd name="T31" fmla="*/ 3 h 19"/>
                <a:gd name="T32" fmla="*/ 27 w 29"/>
                <a:gd name="T33" fmla="*/ 6 h 19"/>
                <a:gd name="T34" fmla="*/ 15 w 29"/>
                <a:gd name="T35" fmla="*/ 16 h 19"/>
                <a:gd name="T36" fmla="*/ 2 w 29"/>
                <a:gd name="T37" fmla="*/ 8 h 19"/>
                <a:gd name="T38" fmla="*/ 2 w 29"/>
                <a:gd name="T39" fmla="*/ 4 h 19"/>
                <a:gd name="T40" fmla="*/ 5 w 29"/>
                <a:gd name="T41" fmla="*/ 3 h 19"/>
                <a:gd name="T42" fmla="*/ 10 w 29"/>
                <a:gd name="T43" fmla="*/ 7 h 19"/>
                <a:gd name="T44" fmla="*/ 17 w 29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19">
                  <a:moveTo>
                    <a:pt x="17" y="18"/>
                  </a:moveTo>
                  <a:cubicBezTo>
                    <a:pt x="17" y="18"/>
                    <a:pt x="17" y="17"/>
                    <a:pt x="16" y="15"/>
                  </a:cubicBezTo>
                  <a:cubicBezTo>
                    <a:pt x="15" y="13"/>
                    <a:pt x="14" y="9"/>
                    <a:pt x="11" y="6"/>
                  </a:cubicBezTo>
                  <a:cubicBezTo>
                    <a:pt x="10" y="4"/>
                    <a:pt x="8" y="2"/>
                    <a:pt x="5" y="2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2" y="14"/>
                    <a:pt x="8" y="19"/>
                    <a:pt x="15" y="18"/>
                  </a:cubicBezTo>
                  <a:cubicBezTo>
                    <a:pt x="22" y="18"/>
                    <a:pt x="28" y="12"/>
                    <a:pt x="29" y="7"/>
                  </a:cubicBezTo>
                  <a:cubicBezTo>
                    <a:pt x="29" y="5"/>
                    <a:pt x="29" y="3"/>
                    <a:pt x="28" y="2"/>
                  </a:cubicBezTo>
                  <a:cubicBezTo>
                    <a:pt x="27" y="0"/>
                    <a:pt x="25" y="0"/>
                    <a:pt x="24" y="1"/>
                  </a:cubicBezTo>
                  <a:cubicBezTo>
                    <a:pt x="21" y="2"/>
                    <a:pt x="20" y="4"/>
                    <a:pt x="18" y="5"/>
                  </a:cubicBezTo>
                  <a:cubicBezTo>
                    <a:pt x="16" y="9"/>
                    <a:pt x="14" y="12"/>
                    <a:pt x="13" y="14"/>
                  </a:cubicBezTo>
                  <a:cubicBezTo>
                    <a:pt x="13" y="16"/>
                    <a:pt x="13" y="18"/>
                    <a:pt x="13" y="18"/>
                  </a:cubicBezTo>
                  <a:cubicBezTo>
                    <a:pt x="13" y="18"/>
                    <a:pt x="14" y="13"/>
                    <a:pt x="19" y="6"/>
                  </a:cubicBezTo>
                  <a:cubicBezTo>
                    <a:pt x="21" y="5"/>
                    <a:pt x="22" y="3"/>
                    <a:pt x="24" y="2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7" y="4"/>
                    <a:pt x="27" y="5"/>
                    <a:pt x="27" y="6"/>
                  </a:cubicBezTo>
                  <a:cubicBezTo>
                    <a:pt x="26" y="11"/>
                    <a:pt x="21" y="16"/>
                    <a:pt x="15" y="16"/>
                  </a:cubicBezTo>
                  <a:cubicBezTo>
                    <a:pt x="9" y="17"/>
                    <a:pt x="3" y="13"/>
                    <a:pt x="2" y="8"/>
                  </a:cubicBezTo>
                  <a:cubicBezTo>
                    <a:pt x="2" y="7"/>
                    <a:pt x="2" y="5"/>
                    <a:pt x="2" y="4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7" y="4"/>
                    <a:pt x="9" y="6"/>
                    <a:pt x="10" y="7"/>
                  </a:cubicBezTo>
                  <a:cubicBezTo>
                    <a:pt x="15" y="13"/>
                    <a:pt x="16" y="19"/>
                    <a:pt x="17" y="18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5" name="任意多边形 346">
              <a:extLst>
                <a:ext uri="{FF2B5EF4-FFF2-40B4-BE49-F238E27FC236}">
                  <a16:creationId xmlns:a16="http://schemas.microsoft.com/office/drawing/2014/main" xmlns="" id="{B378F6A6-6C21-4A65-A187-D6D48673E2F4}"/>
                </a:ext>
              </a:extLst>
            </p:cNvPr>
            <p:cNvSpPr/>
            <p:nvPr/>
          </p:nvSpPr>
          <p:spPr bwMode="auto">
            <a:xfrm>
              <a:off x="7116764" y="3684588"/>
              <a:ext cx="896938" cy="1943100"/>
            </a:xfrm>
            <a:custGeom>
              <a:avLst/>
              <a:gdLst>
                <a:gd name="T0" fmla="*/ 14 w 385"/>
                <a:gd name="T1" fmla="*/ 28 h 833"/>
                <a:gd name="T2" fmla="*/ 0 w 385"/>
                <a:gd name="T3" fmla="*/ 832 h 833"/>
                <a:gd name="T4" fmla="*/ 98 w 385"/>
                <a:gd name="T5" fmla="*/ 829 h 833"/>
                <a:gd name="T6" fmla="*/ 131 w 385"/>
                <a:gd name="T7" fmla="*/ 434 h 833"/>
                <a:gd name="T8" fmla="*/ 139 w 385"/>
                <a:gd name="T9" fmla="*/ 143 h 833"/>
                <a:gd name="T10" fmla="*/ 206 w 385"/>
                <a:gd name="T11" fmla="*/ 412 h 833"/>
                <a:gd name="T12" fmla="*/ 288 w 385"/>
                <a:gd name="T13" fmla="*/ 833 h 833"/>
                <a:gd name="T14" fmla="*/ 385 w 385"/>
                <a:gd name="T15" fmla="*/ 809 h 833"/>
                <a:gd name="T16" fmla="*/ 262 w 385"/>
                <a:gd name="T17" fmla="*/ 23 h 833"/>
                <a:gd name="T18" fmla="*/ 145 w 385"/>
                <a:gd name="T19" fmla="*/ 0 h 833"/>
                <a:gd name="T20" fmla="*/ 14 w 385"/>
                <a:gd name="T21" fmla="*/ 28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833">
                  <a:moveTo>
                    <a:pt x="14" y="28"/>
                  </a:moveTo>
                  <a:cubicBezTo>
                    <a:pt x="13" y="28"/>
                    <a:pt x="0" y="832"/>
                    <a:pt x="0" y="832"/>
                  </a:cubicBezTo>
                  <a:cubicBezTo>
                    <a:pt x="98" y="829"/>
                    <a:pt x="98" y="829"/>
                    <a:pt x="98" y="829"/>
                  </a:cubicBezTo>
                  <a:cubicBezTo>
                    <a:pt x="131" y="434"/>
                    <a:pt x="131" y="434"/>
                    <a:pt x="131" y="434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206" y="412"/>
                    <a:pt x="206" y="412"/>
                    <a:pt x="206" y="412"/>
                  </a:cubicBezTo>
                  <a:cubicBezTo>
                    <a:pt x="288" y="833"/>
                    <a:pt x="288" y="833"/>
                    <a:pt x="288" y="833"/>
                  </a:cubicBezTo>
                  <a:cubicBezTo>
                    <a:pt x="385" y="809"/>
                    <a:pt x="385" y="809"/>
                    <a:pt x="385" y="809"/>
                  </a:cubicBezTo>
                  <a:cubicBezTo>
                    <a:pt x="262" y="23"/>
                    <a:pt x="262" y="23"/>
                    <a:pt x="262" y="23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6" name="任意多边形 347">
              <a:extLst>
                <a:ext uri="{FF2B5EF4-FFF2-40B4-BE49-F238E27FC236}">
                  <a16:creationId xmlns:a16="http://schemas.microsoft.com/office/drawing/2014/main" xmlns="" id="{DECA7105-08D9-4EF4-8886-19BBFCB54758}"/>
                </a:ext>
              </a:extLst>
            </p:cNvPr>
            <p:cNvSpPr/>
            <p:nvPr/>
          </p:nvSpPr>
          <p:spPr bwMode="auto">
            <a:xfrm>
              <a:off x="7297739" y="2271713"/>
              <a:ext cx="377825" cy="317500"/>
            </a:xfrm>
            <a:custGeom>
              <a:avLst/>
              <a:gdLst>
                <a:gd name="T0" fmla="*/ 147 w 162"/>
                <a:gd name="T1" fmla="*/ 136 h 136"/>
                <a:gd name="T2" fmla="*/ 149 w 162"/>
                <a:gd name="T3" fmla="*/ 49 h 136"/>
                <a:gd name="T4" fmla="*/ 83 w 162"/>
                <a:gd name="T5" fmla="*/ 2 h 136"/>
                <a:gd name="T6" fmla="*/ 70 w 162"/>
                <a:gd name="T7" fmla="*/ 1 h 136"/>
                <a:gd name="T8" fmla="*/ 64 w 162"/>
                <a:gd name="T9" fmla="*/ 11 h 136"/>
                <a:gd name="T10" fmla="*/ 48 w 162"/>
                <a:gd name="T11" fmla="*/ 2 h 136"/>
                <a:gd name="T12" fmla="*/ 31 w 162"/>
                <a:gd name="T13" fmla="*/ 5 h 136"/>
                <a:gd name="T14" fmla="*/ 29 w 162"/>
                <a:gd name="T15" fmla="*/ 21 h 136"/>
                <a:gd name="T16" fmla="*/ 7 w 162"/>
                <a:gd name="T17" fmla="*/ 24 h 136"/>
                <a:gd name="T18" fmla="*/ 2 w 162"/>
                <a:gd name="T19" fmla="*/ 45 h 136"/>
                <a:gd name="T20" fmla="*/ 15 w 162"/>
                <a:gd name="T21" fmla="*/ 66 h 136"/>
                <a:gd name="T22" fmla="*/ 19 w 162"/>
                <a:gd name="T23" fmla="*/ 8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36">
                  <a:moveTo>
                    <a:pt x="147" y="136"/>
                  </a:moveTo>
                  <a:cubicBezTo>
                    <a:pt x="159" y="113"/>
                    <a:pt x="162" y="72"/>
                    <a:pt x="149" y="49"/>
                  </a:cubicBezTo>
                  <a:cubicBezTo>
                    <a:pt x="136" y="26"/>
                    <a:pt x="109" y="9"/>
                    <a:pt x="83" y="2"/>
                  </a:cubicBezTo>
                  <a:cubicBezTo>
                    <a:pt x="79" y="1"/>
                    <a:pt x="74" y="0"/>
                    <a:pt x="70" y="1"/>
                  </a:cubicBezTo>
                  <a:cubicBezTo>
                    <a:pt x="66" y="2"/>
                    <a:pt x="63" y="7"/>
                    <a:pt x="64" y="11"/>
                  </a:cubicBezTo>
                  <a:cubicBezTo>
                    <a:pt x="59" y="8"/>
                    <a:pt x="54" y="4"/>
                    <a:pt x="48" y="2"/>
                  </a:cubicBezTo>
                  <a:cubicBezTo>
                    <a:pt x="42" y="0"/>
                    <a:pt x="35" y="1"/>
                    <a:pt x="31" y="5"/>
                  </a:cubicBezTo>
                  <a:cubicBezTo>
                    <a:pt x="26" y="8"/>
                    <a:pt x="25" y="16"/>
                    <a:pt x="29" y="21"/>
                  </a:cubicBezTo>
                  <a:cubicBezTo>
                    <a:pt x="22" y="18"/>
                    <a:pt x="13" y="19"/>
                    <a:pt x="7" y="24"/>
                  </a:cubicBezTo>
                  <a:cubicBezTo>
                    <a:pt x="2" y="29"/>
                    <a:pt x="0" y="38"/>
                    <a:pt x="2" y="45"/>
                  </a:cubicBezTo>
                  <a:cubicBezTo>
                    <a:pt x="4" y="52"/>
                    <a:pt x="10" y="60"/>
                    <a:pt x="15" y="66"/>
                  </a:cubicBezTo>
                  <a:cubicBezTo>
                    <a:pt x="20" y="71"/>
                    <a:pt x="21" y="76"/>
                    <a:pt x="19" y="83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7" name="任意多边形 348">
              <a:extLst>
                <a:ext uri="{FF2B5EF4-FFF2-40B4-BE49-F238E27FC236}">
                  <a16:creationId xmlns:a16="http://schemas.microsoft.com/office/drawing/2014/main" xmlns="" id="{14BBF03B-8C70-4953-BAA4-167F4E5E4D09}"/>
                </a:ext>
              </a:extLst>
            </p:cNvPr>
            <p:cNvSpPr/>
            <p:nvPr/>
          </p:nvSpPr>
          <p:spPr bwMode="auto">
            <a:xfrm>
              <a:off x="7331076" y="2316163"/>
              <a:ext cx="307975" cy="714375"/>
            </a:xfrm>
            <a:custGeom>
              <a:avLst/>
              <a:gdLst>
                <a:gd name="T0" fmla="*/ 37 w 132"/>
                <a:gd name="T1" fmla="*/ 306 h 306"/>
                <a:gd name="T2" fmla="*/ 40 w 132"/>
                <a:gd name="T3" fmla="*/ 195 h 306"/>
                <a:gd name="T4" fmla="*/ 1 w 132"/>
                <a:gd name="T5" fmla="*/ 153 h 306"/>
                <a:gd name="T6" fmla="*/ 3 w 132"/>
                <a:gd name="T7" fmla="*/ 66 h 306"/>
                <a:gd name="T8" fmla="*/ 70 w 132"/>
                <a:gd name="T9" fmla="*/ 0 h 306"/>
                <a:gd name="T10" fmla="*/ 73 w 132"/>
                <a:gd name="T11" fmla="*/ 0 h 306"/>
                <a:gd name="T12" fmla="*/ 130 w 132"/>
                <a:gd name="T13" fmla="*/ 73 h 306"/>
                <a:gd name="T14" fmla="*/ 125 w 132"/>
                <a:gd name="T15" fmla="*/ 286 h 306"/>
                <a:gd name="T16" fmla="*/ 37 w 132"/>
                <a:gd name="T17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06">
                  <a:moveTo>
                    <a:pt x="37" y="306"/>
                  </a:moveTo>
                  <a:cubicBezTo>
                    <a:pt x="38" y="295"/>
                    <a:pt x="40" y="195"/>
                    <a:pt x="40" y="195"/>
                  </a:cubicBezTo>
                  <a:cubicBezTo>
                    <a:pt x="40" y="195"/>
                    <a:pt x="3" y="190"/>
                    <a:pt x="1" y="153"/>
                  </a:cubicBezTo>
                  <a:cubicBezTo>
                    <a:pt x="0" y="136"/>
                    <a:pt x="2" y="99"/>
                    <a:pt x="3" y="66"/>
                  </a:cubicBezTo>
                  <a:cubicBezTo>
                    <a:pt x="5" y="30"/>
                    <a:pt x="34" y="1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12" y="1"/>
                    <a:pt x="132" y="34"/>
                    <a:pt x="130" y="73"/>
                  </a:cubicBezTo>
                  <a:cubicBezTo>
                    <a:pt x="125" y="286"/>
                    <a:pt x="125" y="286"/>
                    <a:pt x="125" y="286"/>
                  </a:cubicBezTo>
                  <a:cubicBezTo>
                    <a:pt x="37" y="306"/>
                    <a:pt x="37" y="306"/>
                    <a:pt x="37" y="306"/>
                  </a:cubicBezTo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8" name="任意多边形 349">
              <a:extLst>
                <a:ext uri="{FF2B5EF4-FFF2-40B4-BE49-F238E27FC236}">
                  <a16:creationId xmlns:a16="http://schemas.microsoft.com/office/drawing/2014/main" xmlns="" id="{E2D2B4E2-7DBB-4C81-B3B1-1711B94708C2}"/>
                </a:ext>
              </a:extLst>
            </p:cNvPr>
            <p:cNvSpPr/>
            <p:nvPr/>
          </p:nvSpPr>
          <p:spPr bwMode="auto">
            <a:xfrm>
              <a:off x="7421564" y="2733675"/>
              <a:ext cx="112713" cy="53975"/>
            </a:xfrm>
            <a:custGeom>
              <a:avLst/>
              <a:gdLst>
                <a:gd name="T0" fmla="*/ 1 w 48"/>
                <a:gd name="T1" fmla="*/ 16 h 23"/>
                <a:gd name="T2" fmla="*/ 48 w 48"/>
                <a:gd name="T3" fmla="*/ 0 h 23"/>
                <a:gd name="T4" fmla="*/ 0 w 48"/>
                <a:gd name="T5" fmla="*/ 21 h 23"/>
                <a:gd name="T6" fmla="*/ 1 w 48"/>
                <a:gd name="T7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3">
                  <a:moveTo>
                    <a:pt x="1" y="16"/>
                  </a:moveTo>
                  <a:cubicBezTo>
                    <a:pt x="1" y="16"/>
                    <a:pt x="24" y="16"/>
                    <a:pt x="48" y="0"/>
                  </a:cubicBezTo>
                  <a:cubicBezTo>
                    <a:pt x="48" y="0"/>
                    <a:pt x="37" y="23"/>
                    <a:pt x="0" y="21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9" name="任意多边形 350">
              <a:extLst>
                <a:ext uri="{FF2B5EF4-FFF2-40B4-BE49-F238E27FC236}">
                  <a16:creationId xmlns:a16="http://schemas.microsoft.com/office/drawing/2014/main" xmlns="" id="{CB86CFFB-860E-4016-BA7B-46A643C35FA4}"/>
                </a:ext>
              </a:extLst>
            </p:cNvPr>
            <p:cNvSpPr/>
            <p:nvPr/>
          </p:nvSpPr>
          <p:spPr bwMode="auto">
            <a:xfrm>
              <a:off x="7351714" y="2514600"/>
              <a:ext cx="25400" cy="25400"/>
            </a:xfrm>
            <a:custGeom>
              <a:avLst/>
              <a:gdLst>
                <a:gd name="T0" fmla="*/ 0 w 11"/>
                <a:gd name="T1" fmla="*/ 5 h 11"/>
                <a:gd name="T2" fmla="*/ 6 w 11"/>
                <a:gd name="T3" fmla="*/ 11 h 11"/>
                <a:gd name="T4" fmla="*/ 11 w 11"/>
                <a:gd name="T5" fmla="*/ 6 h 11"/>
                <a:gd name="T6" fmla="*/ 6 w 11"/>
                <a:gd name="T7" fmla="*/ 0 h 11"/>
                <a:gd name="T8" fmla="*/ 0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0" y="8"/>
                    <a:pt x="3" y="10"/>
                    <a:pt x="6" y="11"/>
                  </a:cubicBezTo>
                  <a:cubicBezTo>
                    <a:pt x="9" y="11"/>
                    <a:pt x="11" y="8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0" name="任意多边形 351">
              <a:extLst>
                <a:ext uri="{FF2B5EF4-FFF2-40B4-BE49-F238E27FC236}">
                  <a16:creationId xmlns:a16="http://schemas.microsoft.com/office/drawing/2014/main" xmlns="" id="{20F57725-CEEA-403F-8CBB-A3A19B077F5F}"/>
                </a:ext>
              </a:extLst>
            </p:cNvPr>
            <p:cNvSpPr/>
            <p:nvPr/>
          </p:nvSpPr>
          <p:spPr bwMode="auto">
            <a:xfrm>
              <a:off x="7356476" y="2495550"/>
              <a:ext cx="50800" cy="17463"/>
            </a:xfrm>
            <a:custGeom>
              <a:avLst/>
              <a:gdLst>
                <a:gd name="T0" fmla="*/ 1 w 22"/>
                <a:gd name="T1" fmla="*/ 6 h 7"/>
                <a:gd name="T2" fmla="*/ 11 w 22"/>
                <a:gd name="T3" fmla="*/ 4 h 7"/>
                <a:gd name="T4" fmla="*/ 21 w 22"/>
                <a:gd name="T5" fmla="*/ 6 h 7"/>
                <a:gd name="T6" fmla="*/ 19 w 22"/>
                <a:gd name="T7" fmla="*/ 3 h 7"/>
                <a:gd name="T8" fmla="*/ 11 w 22"/>
                <a:gd name="T9" fmla="*/ 0 h 7"/>
                <a:gd name="T10" fmla="*/ 3 w 22"/>
                <a:gd name="T11" fmla="*/ 3 h 7"/>
                <a:gd name="T12" fmla="*/ 1 w 2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" y="6"/>
                  </a:moveTo>
                  <a:cubicBezTo>
                    <a:pt x="1" y="7"/>
                    <a:pt x="5" y="4"/>
                    <a:pt x="11" y="4"/>
                  </a:cubicBezTo>
                  <a:cubicBezTo>
                    <a:pt x="17" y="4"/>
                    <a:pt x="21" y="6"/>
                    <a:pt x="21" y="6"/>
                  </a:cubicBezTo>
                  <a:cubicBezTo>
                    <a:pt x="22" y="5"/>
                    <a:pt x="21" y="4"/>
                    <a:pt x="19" y="3"/>
                  </a:cubicBezTo>
                  <a:cubicBezTo>
                    <a:pt x="17" y="2"/>
                    <a:pt x="14" y="0"/>
                    <a:pt x="11" y="0"/>
                  </a:cubicBezTo>
                  <a:cubicBezTo>
                    <a:pt x="7" y="1"/>
                    <a:pt x="4" y="2"/>
                    <a:pt x="3" y="3"/>
                  </a:cubicBezTo>
                  <a:cubicBezTo>
                    <a:pt x="1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1" name="任意多边形 352">
              <a:extLst>
                <a:ext uri="{FF2B5EF4-FFF2-40B4-BE49-F238E27FC236}">
                  <a16:creationId xmlns:a16="http://schemas.microsoft.com/office/drawing/2014/main" xmlns="" id="{E25E9D28-BCE4-4CAB-849B-DC34F3D9321B}"/>
                </a:ext>
              </a:extLst>
            </p:cNvPr>
            <p:cNvSpPr/>
            <p:nvPr/>
          </p:nvSpPr>
          <p:spPr bwMode="auto">
            <a:xfrm>
              <a:off x="7485064" y="2517775"/>
              <a:ext cx="25400" cy="22225"/>
            </a:xfrm>
            <a:custGeom>
              <a:avLst/>
              <a:gdLst>
                <a:gd name="T0" fmla="*/ 0 w 11"/>
                <a:gd name="T1" fmla="*/ 5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0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0" y="5"/>
                  </a:move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3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2" name="任意多边形 353">
              <a:extLst>
                <a:ext uri="{FF2B5EF4-FFF2-40B4-BE49-F238E27FC236}">
                  <a16:creationId xmlns:a16="http://schemas.microsoft.com/office/drawing/2014/main" xmlns="" id="{144D35CD-86BB-46E9-B569-1946BD729345}"/>
                </a:ext>
              </a:extLst>
            </p:cNvPr>
            <p:cNvSpPr/>
            <p:nvPr/>
          </p:nvSpPr>
          <p:spPr bwMode="auto">
            <a:xfrm>
              <a:off x="7486651" y="2495550"/>
              <a:ext cx="49213" cy="14288"/>
            </a:xfrm>
            <a:custGeom>
              <a:avLst/>
              <a:gdLst>
                <a:gd name="T0" fmla="*/ 0 w 21"/>
                <a:gd name="T1" fmla="*/ 6 h 6"/>
                <a:gd name="T2" fmla="*/ 11 w 21"/>
                <a:gd name="T3" fmla="*/ 3 h 6"/>
                <a:gd name="T4" fmla="*/ 21 w 21"/>
                <a:gd name="T5" fmla="*/ 5 h 6"/>
                <a:gd name="T6" fmla="*/ 19 w 21"/>
                <a:gd name="T7" fmla="*/ 2 h 6"/>
                <a:gd name="T8" fmla="*/ 10 w 21"/>
                <a:gd name="T9" fmla="*/ 0 h 6"/>
                <a:gd name="T10" fmla="*/ 2 w 21"/>
                <a:gd name="T11" fmla="*/ 3 h 6"/>
                <a:gd name="T12" fmla="*/ 0 w 2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0" y="6"/>
                  </a:moveTo>
                  <a:cubicBezTo>
                    <a:pt x="1" y="6"/>
                    <a:pt x="5" y="3"/>
                    <a:pt x="11" y="3"/>
                  </a:cubicBezTo>
                  <a:cubicBezTo>
                    <a:pt x="16" y="3"/>
                    <a:pt x="21" y="6"/>
                    <a:pt x="21" y="5"/>
                  </a:cubicBezTo>
                  <a:cubicBezTo>
                    <a:pt x="21" y="5"/>
                    <a:pt x="21" y="3"/>
                    <a:pt x="19" y="2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7" y="0"/>
                    <a:pt x="4" y="1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3" name="任意多边形 354">
              <a:extLst>
                <a:ext uri="{FF2B5EF4-FFF2-40B4-BE49-F238E27FC236}">
                  <a16:creationId xmlns:a16="http://schemas.microsoft.com/office/drawing/2014/main" xmlns="" id="{AD23F7D5-3702-4A6D-B430-3A113B004B4D}"/>
                </a:ext>
              </a:extLst>
            </p:cNvPr>
            <p:cNvSpPr/>
            <p:nvPr/>
          </p:nvSpPr>
          <p:spPr bwMode="auto">
            <a:xfrm>
              <a:off x="7407276" y="2498725"/>
              <a:ext cx="39688" cy="111125"/>
            </a:xfrm>
            <a:custGeom>
              <a:avLst/>
              <a:gdLst>
                <a:gd name="T0" fmla="*/ 15 w 17"/>
                <a:gd name="T1" fmla="*/ 47 h 48"/>
                <a:gd name="T2" fmla="*/ 6 w 17"/>
                <a:gd name="T3" fmla="*/ 46 h 48"/>
                <a:gd name="T4" fmla="*/ 3 w 17"/>
                <a:gd name="T5" fmla="*/ 45 h 48"/>
                <a:gd name="T6" fmla="*/ 4 w 17"/>
                <a:gd name="T7" fmla="*/ 40 h 48"/>
                <a:gd name="T8" fmla="*/ 8 w 17"/>
                <a:gd name="T9" fmla="*/ 29 h 48"/>
                <a:gd name="T10" fmla="*/ 16 w 17"/>
                <a:gd name="T11" fmla="*/ 0 h 48"/>
                <a:gd name="T12" fmla="*/ 5 w 17"/>
                <a:gd name="T13" fmla="*/ 28 h 48"/>
                <a:gd name="T14" fmla="*/ 1 w 17"/>
                <a:gd name="T15" fmla="*/ 40 h 48"/>
                <a:gd name="T16" fmla="*/ 1 w 17"/>
                <a:gd name="T17" fmla="*/ 45 h 48"/>
                <a:gd name="T18" fmla="*/ 3 w 17"/>
                <a:gd name="T19" fmla="*/ 47 h 48"/>
                <a:gd name="T20" fmla="*/ 6 w 17"/>
                <a:gd name="T21" fmla="*/ 48 h 48"/>
                <a:gd name="T22" fmla="*/ 15 w 17"/>
                <a:gd name="T23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48">
                  <a:moveTo>
                    <a:pt x="15" y="47"/>
                  </a:moveTo>
                  <a:cubicBezTo>
                    <a:pt x="15" y="47"/>
                    <a:pt x="12" y="46"/>
                    <a:pt x="6" y="46"/>
                  </a:cubicBezTo>
                  <a:cubicBezTo>
                    <a:pt x="4" y="46"/>
                    <a:pt x="3" y="46"/>
                    <a:pt x="3" y="45"/>
                  </a:cubicBezTo>
                  <a:cubicBezTo>
                    <a:pt x="2" y="44"/>
                    <a:pt x="3" y="42"/>
                    <a:pt x="4" y="40"/>
                  </a:cubicBezTo>
                  <a:cubicBezTo>
                    <a:pt x="5" y="37"/>
                    <a:pt x="6" y="33"/>
                    <a:pt x="8" y="29"/>
                  </a:cubicBezTo>
                  <a:cubicBezTo>
                    <a:pt x="13" y="13"/>
                    <a:pt x="17" y="0"/>
                    <a:pt x="16" y="0"/>
                  </a:cubicBezTo>
                  <a:cubicBezTo>
                    <a:pt x="16" y="0"/>
                    <a:pt x="11" y="12"/>
                    <a:pt x="5" y="28"/>
                  </a:cubicBezTo>
                  <a:cubicBezTo>
                    <a:pt x="4" y="32"/>
                    <a:pt x="3" y="36"/>
                    <a:pt x="1" y="40"/>
                  </a:cubicBezTo>
                  <a:cubicBezTo>
                    <a:pt x="1" y="41"/>
                    <a:pt x="0" y="43"/>
                    <a:pt x="1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4" y="48"/>
                    <a:pt x="5" y="48"/>
                    <a:pt x="6" y="48"/>
                  </a:cubicBezTo>
                  <a:cubicBezTo>
                    <a:pt x="12" y="48"/>
                    <a:pt x="15" y="48"/>
                    <a:pt x="15" y="4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4" name="任意多边形 355">
              <a:extLst>
                <a:ext uri="{FF2B5EF4-FFF2-40B4-BE49-F238E27FC236}">
                  <a16:creationId xmlns:a16="http://schemas.microsoft.com/office/drawing/2014/main" xmlns="" id="{54140EBA-0421-4194-A27C-AEFDEEF31667}"/>
                </a:ext>
              </a:extLst>
            </p:cNvPr>
            <p:cNvSpPr/>
            <p:nvPr/>
          </p:nvSpPr>
          <p:spPr bwMode="auto">
            <a:xfrm>
              <a:off x="7440614" y="2617788"/>
              <a:ext cx="44450" cy="36513"/>
            </a:xfrm>
            <a:custGeom>
              <a:avLst/>
              <a:gdLst>
                <a:gd name="T0" fmla="*/ 18 w 19"/>
                <a:gd name="T1" fmla="*/ 0 h 16"/>
                <a:gd name="T2" fmla="*/ 12 w 19"/>
                <a:gd name="T3" fmla="*/ 10 h 16"/>
                <a:gd name="T4" fmla="*/ 0 w 19"/>
                <a:gd name="T5" fmla="*/ 15 h 16"/>
                <a:gd name="T6" fmla="*/ 5 w 19"/>
                <a:gd name="T7" fmla="*/ 16 h 16"/>
                <a:gd name="T8" fmla="*/ 14 w 19"/>
                <a:gd name="T9" fmla="*/ 13 h 16"/>
                <a:gd name="T10" fmla="*/ 19 w 19"/>
                <a:gd name="T11" fmla="*/ 4 h 16"/>
                <a:gd name="T12" fmla="*/ 18 w 1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7" y="0"/>
                    <a:pt x="17" y="6"/>
                    <a:pt x="12" y="10"/>
                  </a:cubicBezTo>
                  <a:cubicBezTo>
                    <a:pt x="7" y="15"/>
                    <a:pt x="0" y="14"/>
                    <a:pt x="0" y="15"/>
                  </a:cubicBezTo>
                  <a:cubicBezTo>
                    <a:pt x="0" y="16"/>
                    <a:pt x="2" y="16"/>
                    <a:pt x="5" y="16"/>
                  </a:cubicBezTo>
                  <a:cubicBezTo>
                    <a:pt x="7" y="16"/>
                    <a:pt x="11" y="15"/>
                    <a:pt x="14" y="13"/>
                  </a:cubicBezTo>
                  <a:cubicBezTo>
                    <a:pt x="18" y="10"/>
                    <a:pt x="19" y="6"/>
                    <a:pt x="19" y="4"/>
                  </a:cubicBezTo>
                  <a:cubicBezTo>
                    <a:pt x="19" y="1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5" name="任意多边形 356">
              <a:extLst>
                <a:ext uri="{FF2B5EF4-FFF2-40B4-BE49-F238E27FC236}">
                  <a16:creationId xmlns:a16="http://schemas.microsoft.com/office/drawing/2014/main" xmlns="" id="{75AC628B-ECAF-4C81-B37F-E76CBE42368A}"/>
                </a:ext>
              </a:extLst>
            </p:cNvPr>
            <p:cNvSpPr/>
            <p:nvPr/>
          </p:nvSpPr>
          <p:spPr bwMode="auto">
            <a:xfrm>
              <a:off x="7481889" y="2447925"/>
              <a:ext cx="61913" cy="17463"/>
            </a:xfrm>
            <a:custGeom>
              <a:avLst/>
              <a:gdLst>
                <a:gd name="T0" fmla="*/ 0 w 26"/>
                <a:gd name="T1" fmla="*/ 5 h 8"/>
                <a:gd name="T2" fmla="*/ 13 w 26"/>
                <a:gd name="T3" fmla="*/ 6 h 8"/>
                <a:gd name="T4" fmla="*/ 26 w 26"/>
                <a:gd name="T5" fmla="*/ 7 h 8"/>
                <a:gd name="T6" fmla="*/ 23 w 26"/>
                <a:gd name="T7" fmla="*/ 3 h 8"/>
                <a:gd name="T8" fmla="*/ 14 w 26"/>
                <a:gd name="T9" fmla="*/ 0 h 8"/>
                <a:gd name="T10" fmla="*/ 4 w 26"/>
                <a:gd name="T11" fmla="*/ 1 h 8"/>
                <a:gd name="T12" fmla="*/ 0 w 26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5"/>
                  </a:moveTo>
                  <a:cubicBezTo>
                    <a:pt x="1" y="6"/>
                    <a:pt x="6" y="5"/>
                    <a:pt x="13" y="6"/>
                  </a:cubicBezTo>
                  <a:cubicBezTo>
                    <a:pt x="20" y="6"/>
                    <a:pt x="25" y="8"/>
                    <a:pt x="26" y="7"/>
                  </a:cubicBezTo>
                  <a:cubicBezTo>
                    <a:pt x="26" y="6"/>
                    <a:pt x="25" y="4"/>
                    <a:pt x="23" y="3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10" y="0"/>
                    <a:pt x="6" y="0"/>
                    <a:pt x="4" y="1"/>
                  </a:cubicBezTo>
                  <a:cubicBezTo>
                    <a:pt x="1" y="3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6" name="任意多边形 357">
              <a:extLst>
                <a:ext uri="{FF2B5EF4-FFF2-40B4-BE49-F238E27FC236}">
                  <a16:creationId xmlns:a16="http://schemas.microsoft.com/office/drawing/2014/main" xmlns="" id="{2ADCB3FA-2613-489F-AD53-4112435048F3}"/>
                </a:ext>
              </a:extLst>
            </p:cNvPr>
            <p:cNvSpPr/>
            <p:nvPr/>
          </p:nvSpPr>
          <p:spPr bwMode="auto">
            <a:xfrm>
              <a:off x="7361239" y="2459038"/>
              <a:ext cx="46038" cy="15875"/>
            </a:xfrm>
            <a:custGeom>
              <a:avLst/>
              <a:gdLst>
                <a:gd name="T0" fmla="*/ 0 w 20"/>
                <a:gd name="T1" fmla="*/ 6 h 7"/>
                <a:gd name="T2" fmla="*/ 10 w 20"/>
                <a:gd name="T3" fmla="*/ 5 h 7"/>
                <a:gd name="T4" fmla="*/ 19 w 20"/>
                <a:gd name="T5" fmla="*/ 5 h 7"/>
                <a:gd name="T6" fmla="*/ 17 w 20"/>
                <a:gd name="T7" fmla="*/ 2 h 7"/>
                <a:gd name="T8" fmla="*/ 9 w 20"/>
                <a:gd name="T9" fmla="*/ 0 h 7"/>
                <a:gd name="T10" fmla="*/ 2 w 20"/>
                <a:gd name="T11" fmla="*/ 3 h 7"/>
                <a:gd name="T12" fmla="*/ 0 w 20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7">
                  <a:moveTo>
                    <a:pt x="0" y="6"/>
                  </a:moveTo>
                  <a:cubicBezTo>
                    <a:pt x="1" y="7"/>
                    <a:pt x="5" y="6"/>
                    <a:pt x="10" y="5"/>
                  </a:cubicBezTo>
                  <a:cubicBezTo>
                    <a:pt x="15" y="5"/>
                    <a:pt x="19" y="6"/>
                    <a:pt x="19" y="5"/>
                  </a:cubicBezTo>
                  <a:cubicBezTo>
                    <a:pt x="20" y="4"/>
                    <a:pt x="19" y="3"/>
                    <a:pt x="17" y="2"/>
                  </a:cubicBezTo>
                  <a:cubicBezTo>
                    <a:pt x="16" y="0"/>
                    <a:pt x="13" y="0"/>
                    <a:pt x="9" y="0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0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7" name="任意多边形 6">
              <a:extLst>
                <a:ext uri="{FF2B5EF4-FFF2-40B4-BE49-F238E27FC236}">
                  <a16:creationId xmlns:a16="http://schemas.microsoft.com/office/drawing/2014/main" xmlns="" id="{8BEBF9FA-21FB-4203-A418-753577D5B8DE}"/>
                </a:ext>
              </a:extLst>
            </p:cNvPr>
            <p:cNvSpPr/>
            <p:nvPr/>
          </p:nvSpPr>
          <p:spPr bwMode="auto">
            <a:xfrm>
              <a:off x="7629526" y="2530475"/>
              <a:ext cx="58738" cy="117475"/>
            </a:xfrm>
            <a:custGeom>
              <a:avLst/>
              <a:gdLst>
                <a:gd name="T0" fmla="*/ 0 w 25"/>
                <a:gd name="T1" fmla="*/ 8 h 50"/>
                <a:gd name="T2" fmla="*/ 25 w 25"/>
                <a:gd name="T3" fmla="*/ 25 h 50"/>
                <a:gd name="T4" fmla="*/ 0 w 25"/>
                <a:gd name="T5" fmla="*/ 44 h 50"/>
                <a:gd name="T6" fmla="*/ 0 w 25"/>
                <a:gd name="T7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0">
                  <a:moveTo>
                    <a:pt x="0" y="8"/>
                  </a:moveTo>
                  <a:cubicBezTo>
                    <a:pt x="1" y="8"/>
                    <a:pt x="25" y="0"/>
                    <a:pt x="25" y="25"/>
                  </a:cubicBezTo>
                  <a:cubicBezTo>
                    <a:pt x="25" y="50"/>
                    <a:pt x="0" y="45"/>
                    <a:pt x="0" y="44"/>
                  </a:cubicBezTo>
                  <a:cubicBezTo>
                    <a:pt x="0" y="44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8" name="任意多边形 7">
              <a:extLst>
                <a:ext uri="{FF2B5EF4-FFF2-40B4-BE49-F238E27FC236}">
                  <a16:creationId xmlns:a16="http://schemas.microsoft.com/office/drawing/2014/main" xmlns="" id="{7F0A7AA9-8847-4042-B4A0-37F709DF30E9}"/>
                </a:ext>
              </a:extLst>
            </p:cNvPr>
            <p:cNvSpPr/>
            <p:nvPr/>
          </p:nvSpPr>
          <p:spPr bwMode="auto">
            <a:xfrm>
              <a:off x="7645401" y="2565400"/>
              <a:ext cx="28575" cy="52387"/>
            </a:xfrm>
            <a:custGeom>
              <a:avLst/>
              <a:gdLst>
                <a:gd name="T0" fmla="*/ 0 w 12"/>
                <a:gd name="T1" fmla="*/ 20 h 22"/>
                <a:gd name="T2" fmla="*/ 2 w 12"/>
                <a:gd name="T3" fmla="*/ 20 h 22"/>
                <a:gd name="T4" fmla="*/ 5 w 12"/>
                <a:gd name="T5" fmla="*/ 21 h 22"/>
                <a:gd name="T6" fmla="*/ 10 w 12"/>
                <a:gd name="T7" fmla="*/ 11 h 22"/>
                <a:gd name="T8" fmla="*/ 9 w 12"/>
                <a:gd name="T9" fmla="*/ 5 h 22"/>
                <a:gd name="T10" fmla="*/ 5 w 12"/>
                <a:gd name="T11" fmla="*/ 1 h 22"/>
                <a:gd name="T12" fmla="*/ 3 w 12"/>
                <a:gd name="T13" fmla="*/ 2 h 22"/>
                <a:gd name="T14" fmla="*/ 2 w 12"/>
                <a:gd name="T15" fmla="*/ 4 h 22"/>
                <a:gd name="T16" fmla="*/ 2 w 12"/>
                <a:gd name="T17" fmla="*/ 2 h 22"/>
                <a:gd name="T18" fmla="*/ 3 w 12"/>
                <a:gd name="T19" fmla="*/ 1 h 22"/>
                <a:gd name="T20" fmla="*/ 5 w 12"/>
                <a:gd name="T21" fmla="*/ 0 h 22"/>
                <a:gd name="T22" fmla="*/ 10 w 12"/>
                <a:gd name="T23" fmla="*/ 4 h 22"/>
                <a:gd name="T24" fmla="*/ 12 w 12"/>
                <a:gd name="T25" fmla="*/ 11 h 22"/>
                <a:gd name="T26" fmla="*/ 5 w 12"/>
                <a:gd name="T27" fmla="*/ 22 h 22"/>
                <a:gd name="T28" fmla="*/ 1 w 12"/>
                <a:gd name="T29" fmla="*/ 21 h 22"/>
                <a:gd name="T30" fmla="*/ 0 w 12"/>
                <a:gd name="T3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22">
                  <a:moveTo>
                    <a:pt x="0" y="20"/>
                  </a:moveTo>
                  <a:cubicBezTo>
                    <a:pt x="0" y="20"/>
                    <a:pt x="1" y="20"/>
                    <a:pt x="2" y="20"/>
                  </a:cubicBezTo>
                  <a:cubicBezTo>
                    <a:pt x="2" y="21"/>
                    <a:pt x="3" y="21"/>
                    <a:pt x="5" y="21"/>
                  </a:cubicBezTo>
                  <a:cubicBezTo>
                    <a:pt x="7" y="20"/>
                    <a:pt x="10" y="15"/>
                    <a:pt x="10" y="11"/>
                  </a:cubicBezTo>
                  <a:cubicBezTo>
                    <a:pt x="10" y="8"/>
                    <a:pt x="9" y="6"/>
                    <a:pt x="9" y="5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3"/>
                    <a:pt x="3" y="4"/>
                    <a:pt x="2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11" y="6"/>
                    <a:pt x="12" y="8"/>
                    <a:pt x="12" y="11"/>
                  </a:cubicBezTo>
                  <a:cubicBezTo>
                    <a:pt x="11" y="16"/>
                    <a:pt x="9" y="21"/>
                    <a:pt x="5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9" name="任意多边形 8">
              <a:extLst>
                <a:ext uri="{FF2B5EF4-FFF2-40B4-BE49-F238E27FC236}">
                  <a16:creationId xmlns:a16="http://schemas.microsoft.com/office/drawing/2014/main" xmlns="" id="{F92C6BAC-0070-46AD-B154-6CCD4603ACC3}"/>
                </a:ext>
              </a:extLst>
            </p:cNvPr>
            <p:cNvSpPr/>
            <p:nvPr/>
          </p:nvSpPr>
          <p:spPr bwMode="auto">
            <a:xfrm>
              <a:off x="7292976" y="2301875"/>
              <a:ext cx="352425" cy="266700"/>
            </a:xfrm>
            <a:custGeom>
              <a:avLst/>
              <a:gdLst>
                <a:gd name="T0" fmla="*/ 3 w 151"/>
                <a:gd name="T1" fmla="*/ 24 h 114"/>
                <a:gd name="T2" fmla="*/ 58 w 151"/>
                <a:gd name="T3" fmla="*/ 52 h 114"/>
                <a:gd name="T4" fmla="*/ 85 w 151"/>
                <a:gd name="T5" fmla="*/ 29 h 114"/>
                <a:gd name="T6" fmla="*/ 108 w 151"/>
                <a:gd name="T7" fmla="*/ 32 h 114"/>
                <a:gd name="T8" fmla="*/ 108 w 151"/>
                <a:gd name="T9" fmla="*/ 32 h 114"/>
                <a:gd name="T10" fmla="*/ 126 w 151"/>
                <a:gd name="T11" fmla="*/ 61 h 114"/>
                <a:gd name="T12" fmla="*/ 130 w 151"/>
                <a:gd name="T13" fmla="*/ 106 h 114"/>
                <a:gd name="T14" fmla="*/ 133 w 151"/>
                <a:gd name="T15" fmla="*/ 112 h 114"/>
                <a:gd name="T16" fmla="*/ 143 w 151"/>
                <a:gd name="T17" fmla="*/ 109 h 114"/>
                <a:gd name="T18" fmla="*/ 149 w 151"/>
                <a:gd name="T19" fmla="*/ 93 h 114"/>
                <a:gd name="T20" fmla="*/ 148 w 151"/>
                <a:gd name="T21" fmla="*/ 52 h 114"/>
                <a:gd name="T22" fmla="*/ 127 w 151"/>
                <a:gd name="T23" fmla="*/ 17 h 114"/>
                <a:gd name="T24" fmla="*/ 80 w 151"/>
                <a:gd name="T25" fmla="*/ 0 h 114"/>
                <a:gd name="T26" fmla="*/ 33 w 151"/>
                <a:gd name="T27" fmla="*/ 19 h 114"/>
                <a:gd name="T28" fmla="*/ 18 w 151"/>
                <a:gd name="T29" fmla="*/ 3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14">
                  <a:moveTo>
                    <a:pt x="3" y="24"/>
                  </a:moveTo>
                  <a:cubicBezTo>
                    <a:pt x="0" y="57"/>
                    <a:pt x="40" y="70"/>
                    <a:pt x="58" y="52"/>
                  </a:cubicBezTo>
                  <a:cubicBezTo>
                    <a:pt x="66" y="44"/>
                    <a:pt x="73" y="33"/>
                    <a:pt x="85" y="29"/>
                  </a:cubicBezTo>
                  <a:cubicBezTo>
                    <a:pt x="92" y="27"/>
                    <a:pt x="100" y="28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8" y="37"/>
                    <a:pt x="124" y="49"/>
                    <a:pt x="126" y="61"/>
                  </a:cubicBezTo>
                  <a:cubicBezTo>
                    <a:pt x="128" y="77"/>
                    <a:pt x="126" y="91"/>
                    <a:pt x="130" y="106"/>
                  </a:cubicBezTo>
                  <a:cubicBezTo>
                    <a:pt x="130" y="108"/>
                    <a:pt x="131" y="110"/>
                    <a:pt x="133" y="112"/>
                  </a:cubicBezTo>
                  <a:cubicBezTo>
                    <a:pt x="136" y="114"/>
                    <a:pt x="140" y="112"/>
                    <a:pt x="143" y="109"/>
                  </a:cubicBezTo>
                  <a:cubicBezTo>
                    <a:pt x="147" y="105"/>
                    <a:pt x="148" y="98"/>
                    <a:pt x="149" y="93"/>
                  </a:cubicBezTo>
                  <a:cubicBezTo>
                    <a:pt x="151" y="79"/>
                    <a:pt x="151" y="65"/>
                    <a:pt x="148" y="52"/>
                  </a:cubicBezTo>
                  <a:cubicBezTo>
                    <a:pt x="144" y="38"/>
                    <a:pt x="137" y="26"/>
                    <a:pt x="127" y="17"/>
                  </a:cubicBezTo>
                  <a:cubicBezTo>
                    <a:pt x="114" y="5"/>
                    <a:pt x="97" y="0"/>
                    <a:pt x="80" y="0"/>
                  </a:cubicBezTo>
                  <a:cubicBezTo>
                    <a:pt x="63" y="1"/>
                    <a:pt x="46" y="8"/>
                    <a:pt x="33" y="19"/>
                  </a:cubicBezTo>
                  <a:cubicBezTo>
                    <a:pt x="26" y="24"/>
                    <a:pt x="21" y="30"/>
                    <a:pt x="18" y="37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0" name="任意多边形 9">
              <a:extLst>
                <a:ext uri="{FF2B5EF4-FFF2-40B4-BE49-F238E27FC236}">
                  <a16:creationId xmlns:a16="http://schemas.microsoft.com/office/drawing/2014/main" xmlns="" id="{0D3BF220-A96B-4FA0-9E17-A81DD51E9A08}"/>
                </a:ext>
              </a:extLst>
            </p:cNvPr>
            <p:cNvSpPr/>
            <p:nvPr/>
          </p:nvSpPr>
          <p:spPr bwMode="auto">
            <a:xfrm>
              <a:off x="7319963" y="2316163"/>
              <a:ext cx="106363" cy="112712"/>
            </a:xfrm>
            <a:custGeom>
              <a:avLst/>
              <a:gdLst>
                <a:gd name="T0" fmla="*/ 19 w 46"/>
                <a:gd name="T1" fmla="*/ 0 h 48"/>
                <a:gd name="T2" fmla="*/ 15 w 46"/>
                <a:gd name="T3" fmla="*/ 0 h 48"/>
                <a:gd name="T4" fmla="*/ 7 w 46"/>
                <a:gd name="T5" fmla="*/ 5 h 48"/>
                <a:gd name="T6" fmla="*/ 1 w 46"/>
                <a:gd name="T7" fmla="*/ 17 h 48"/>
                <a:gd name="T8" fmla="*/ 6 w 46"/>
                <a:gd name="T9" fmla="*/ 34 h 48"/>
                <a:gd name="T10" fmla="*/ 19 w 46"/>
                <a:gd name="T11" fmla="*/ 45 h 48"/>
                <a:gd name="T12" fmla="*/ 33 w 46"/>
                <a:gd name="T13" fmla="*/ 48 h 48"/>
                <a:gd name="T14" fmla="*/ 42 w 46"/>
                <a:gd name="T15" fmla="*/ 47 h 48"/>
                <a:gd name="T16" fmla="*/ 46 w 46"/>
                <a:gd name="T17" fmla="*/ 47 h 48"/>
                <a:gd name="T18" fmla="*/ 33 w 46"/>
                <a:gd name="T19" fmla="*/ 46 h 48"/>
                <a:gd name="T20" fmla="*/ 20 w 46"/>
                <a:gd name="T21" fmla="*/ 43 h 48"/>
                <a:gd name="T22" fmla="*/ 7 w 46"/>
                <a:gd name="T23" fmla="*/ 33 h 48"/>
                <a:gd name="T24" fmla="*/ 3 w 46"/>
                <a:gd name="T25" fmla="*/ 18 h 48"/>
                <a:gd name="T26" fmla="*/ 8 w 46"/>
                <a:gd name="T27" fmla="*/ 6 h 48"/>
                <a:gd name="T28" fmla="*/ 16 w 46"/>
                <a:gd name="T29" fmla="*/ 1 h 48"/>
                <a:gd name="T30" fmla="*/ 19 w 46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8">
                  <a:moveTo>
                    <a:pt x="19" y="0"/>
                  </a:moveTo>
                  <a:cubicBezTo>
                    <a:pt x="19" y="0"/>
                    <a:pt x="18" y="0"/>
                    <a:pt x="15" y="0"/>
                  </a:cubicBezTo>
                  <a:cubicBezTo>
                    <a:pt x="13" y="0"/>
                    <a:pt x="10" y="2"/>
                    <a:pt x="7" y="5"/>
                  </a:cubicBezTo>
                  <a:cubicBezTo>
                    <a:pt x="4" y="8"/>
                    <a:pt x="1" y="12"/>
                    <a:pt x="1" y="17"/>
                  </a:cubicBezTo>
                  <a:cubicBezTo>
                    <a:pt x="0" y="23"/>
                    <a:pt x="2" y="29"/>
                    <a:pt x="6" y="34"/>
                  </a:cubicBezTo>
                  <a:cubicBezTo>
                    <a:pt x="9" y="39"/>
                    <a:pt x="14" y="43"/>
                    <a:pt x="19" y="45"/>
                  </a:cubicBezTo>
                  <a:cubicBezTo>
                    <a:pt x="24" y="47"/>
                    <a:pt x="29" y="47"/>
                    <a:pt x="33" y="48"/>
                  </a:cubicBezTo>
                  <a:cubicBezTo>
                    <a:pt x="37" y="48"/>
                    <a:pt x="40" y="48"/>
                    <a:pt x="42" y="47"/>
                  </a:cubicBezTo>
                  <a:cubicBezTo>
                    <a:pt x="45" y="47"/>
                    <a:pt x="46" y="47"/>
                    <a:pt x="46" y="47"/>
                  </a:cubicBezTo>
                  <a:cubicBezTo>
                    <a:pt x="46" y="46"/>
                    <a:pt x="41" y="47"/>
                    <a:pt x="33" y="46"/>
                  </a:cubicBezTo>
                  <a:cubicBezTo>
                    <a:pt x="29" y="46"/>
                    <a:pt x="25" y="45"/>
                    <a:pt x="20" y="43"/>
                  </a:cubicBezTo>
                  <a:cubicBezTo>
                    <a:pt x="15" y="41"/>
                    <a:pt x="11" y="38"/>
                    <a:pt x="7" y="33"/>
                  </a:cubicBezTo>
                  <a:cubicBezTo>
                    <a:pt x="4" y="28"/>
                    <a:pt x="2" y="23"/>
                    <a:pt x="3" y="18"/>
                  </a:cubicBezTo>
                  <a:cubicBezTo>
                    <a:pt x="3" y="13"/>
                    <a:pt x="5" y="8"/>
                    <a:pt x="8" y="6"/>
                  </a:cubicBezTo>
                  <a:cubicBezTo>
                    <a:pt x="11" y="3"/>
                    <a:pt x="13" y="1"/>
                    <a:pt x="16" y="1"/>
                  </a:cubicBezTo>
                  <a:cubicBezTo>
                    <a:pt x="18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1" name="任意多边形 10">
              <a:extLst>
                <a:ext uri="{FF2B5EF4-FFF2-40B4-BE49-F238E27FC236}">
                  <a16:creationId xmlns:a16="http://schemas.microsoft.com/office/drawing/2014/main" xmlns="" id="{BAB22511-1625-486D-8AF6-E52FD3A421E1}"/>
                </a:ext>
              </a:extLst>
            </p:cNvPr>
            <p:cNvSpPr/>
            <p:nvPr/>
          </p:nvSpPr>
          <p:spPr bwMode="auto">
            <a:xfrm>
              <a:off x="7386638" y="2289175"/>
              <a:ext cx="84138" cy="90487"/>
            </a:xfrm>
            <a:custGeom>
              <a:avLst/>
              <a:gdLst>
                <a:gd name="T0" fmla="*/ 7 w 36"/>
                <a:gd name="T1" fmla="*/ 0 h 39"/>
                <a:gd name="T2" fmla="*/ 4 w 36"/>
                <a:gd name="T3" fmla="*/ 1 h 39"/>
                <a:gd name="T4" fmla="*/ 0 w 36"/>
                <a:gd name="T5" fmla="*/ 6 h 39"/>
                <a:gd name="T6" fmla="*/ 2 w 36"/>
                <a:gd name="T7" fmla="*/ 16 h 39"/>
                <a:gd name="T8" fmla="*/ 9 w 36"/>
                <a:gd name="T9" fmla="*/ 25 h 39"/>
                <a:gd name="T10" fmla="*/ 27 w 36"/>
                <a:gd name="T11" fmla="*/ 37 h 39"/>
                <a:gd name="T12" fmla="*/ 36 w 36"/>
                <a:gd name="T13" fmla="*/ 38 h 39"/>
                <a:gd name="T14" fmla="*/ 28 w 36"/>
                <a:gd name="T15" fmla="*/ 36 h 39"/>
                <a:gd name="T16" fmla="*/ 11 w 36"/>
                <a:gd name="T17" fmla="*/ 24 h 39"/>
                <a:gd name="T18" fmla="*/ 4 w 36"/>
                <a:gd name="T19" fmla="*/ 15 h 39"/>
                <a:gd name="T20" fmla="*/ 2 w 36"/>
                <a:gd name="T21" fmla="*/ 6 h 39"/>
                <a:gd name="T22" fmla="*/ 5 w 36"/>
                <a:gd name="T23" fmla="*/ 1 h 39"/>
                <a:gd name="T24" fmla="*/ 7 w 36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9">
                  <a:moveTo>
                    <a:pt x="7" y="0"/>
                  </a:moveTo>
                  <a:cubicBezTo>
                    <a:pt x="7" y="0"/>
                    <a:pt x="6" y="0"/>
                    <a:pt x="4" y="1"/>
                  </a:cubicBezTo>
                  <a:cubicBezTo>
                    <a:pt x="3" y="1"/>
                    <a:pt x="1" y="3"/>
                    <a:pt x="0" y="6"/>
                  </a:cubicBezTo>
                  <a:cubicBezTo>
                    <a:pt x="0" y="9"/>
                    <a:pt x="1" y="13"/>
                    <a:pt x="2" y="16"/>
                  </a:cubicBezTo>
                  <a:cubicBezTo>
                    <a:pt x="4" y="19"/>
                    <a:pt x="6" y="22"/>
                    <a:pt x="9" y="25"/>
                  </a:cubicBezTo>
                  <a:cubicBezTo>
                    <a:pt x="15" y="32"/>
                    <a:pt x="22" y="35"/>
                    <a:pt x="27" y="37"/>
                  </a:cubicBezTo>
                  <a:cubicBezTo>
                    <a:pt x="32" y="39"/>
                    <a:pt x="36" y="39"/>
                    <a:pt x="36" y="38"/>
                  </a:cubicBezTo>
                  <a:cubicBezTo>
                    <a:pt x="36" y="38"/>
                    <a:pt x="33" y="38"/>
                    <a:pt x="28" y="36"/>
                  </a:cubicBezTo>
                  <a:cubicBezTo>
                    <a:pt x="23" y="34"/>
                    <a:pt x="16" y="30"/>
                    <a:pt x="11" y="24"/>
                  </a:cubicBezTo>
                  <a:cubicBezTo>
                    <a:pt x="8" y="21"/>
                    <a:pt x="6" y="18"/>
                    <a:pt x="4" y="15"/>
                  </a:cubicBezTo>
                  <a:cubicBezTo>
                    <a:pt x="2" y="12"/>
                    <a:pt x="1" y="9"/>
                    <a:pt x="2" y="6"/>
                  </a:cubicBezTo>
                  <a:cubicBezTo>
                    <a:pt x="2" y="4"/>
                    <a:pt x="4" y="2"/>
                    <a:pt x="5" y="1"/>
                  </a:cubicBezTo>
                  <a:cubicBezTo>
                    <a:pt x="6" y="1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2" name="任意多边形 11">
              <a:extLst>
                <a:ext uri="{FF2B5EF4-FFF2-40B4-BE49-F238E27FC236}">
                  <a16:creationId xmlns:a16="http://schemas.microsoft.com/office/drawing/2014/main" xmlns="" id="{F88D0BEA-584B-4596-A157-4A33928F9CD9}"/>
                </a:ext>
              </a:extLst>
            </p:cNvPr>
            <p:cNvSpPr/>
            <p:nvPr/>
          </p:nvSpPr>
          <p:spPr bwMode="auto">
            <a:xfrm>
              <a:off x="6237288" y="2962275"/>
              <a:ext cx="752475" cy="295275"/>
            </a:xfrm>
            <a:custGeom>
              <a:avLst/>
              <a:gdLst>
                <a:gd name="T0" fmla="*/ 280 w 323"/>
                <a:gd name="T1" fmla="*/ 38 h 126"/>
                <a:gd name="T2" fmla="*/ 107 w 323"/>
                <a:gd name="T3" fmla="*/ 21 h 126"/>
                <a:gd name="T4" fmla="*/ 79 w 323"/>
                <a:gd name="T5" fmla="*/ 15 h 126"/>
                <a:gd name="T6" fmla="*/ 11 w 323"/>
                <a:gd name="T7" fmla="*/ 2 h 126"/>
                <a:gd name="T8" fmla="*/ 1 w 323"/>
                <a:gd name="T9" fmla="*/ 5 h 126"/>
                <a:gd name="T10" fmla="*/ 9 w 323"/>
                <a:gd name="T11" fmla="*/ 15 h 126"/>
                <a:gd name="T12" fmla="*/ 43 w 323"/>
                <a:gd name="T13" fmla="*/ 26 h 126"/>
                <a:gd name="T14" fmla="*/ 33 w 323"/>
                <a:gd name="T15" fmla="*/ 29 h 126"/>
                <a:gd name="T16" fmla="*/ 15 w 323"/>
                <a:gd name="T17" fmla="*/ 54 h 126"/>
                <a:gd name="T18" fmla="*/ 17 w 323"/>
                <a:gd name="T19" fmla="*/ 70 h 126"/>
                <a:gd name="T20" fmla="*/ 22 w 323"/>
                <a:gd name="T21" fmla="*/ 69 h 126"/>
                <a:gd name="T22" fmla="*/ 27 w 323"/>
                <a:gd name="T23" fmla="*/ 62 h 126"/>
                <a:gd name="T24" fmla="*/ 43 w 323"/>
                <a:gd name="T25" fmla="*/ 42 h 126"/>
                <a:gd name="T26" fmla="*/ 47 w 323"/>
                <a:gd name="T27" fmla="*/ 43 h 126"/>
                <a:gd name="T28" fmla="*/ 36 w 323"/>
                <a:gd name="T29" fmla="*/ 62 h 126"/>
                <a:gd name="T30" fmla="*/ 37 w 323"/>
                <a:gd name="T31" fmla="*/ 66 h 126"/>
                <a:gd name="T32" fmla="*/ 40 w 323"/>
                <a:gd name="T33" fmla="*/ 80 h 126"/>
                <a:gd name="T34" fmla="*/ 54 w 323"/>
                <a:gd name="T35" fmla="*/ 85 h 126"/>
                <a:gd name="T36" fmla="*/ 60 w 323"/>
                <a:gd name="T37" fmla="*/ 80 h 126"/>
                <a:gd name="T38" fmla="*/ 59 w 323"/>
                <a:gd name="T39" fmla="*/ 76 h 126"/>
                <a:gd name="T40" fmla="*/ 58 w 323"/>
                <a:gd name="T41" fmla="*/ 74 h 126"/>
                <a:gd name="T42" fmla="*/ 69 w 323"/>
                <a:gd name="T43" fmla="*/ 75 h 126"/>
                <a:gd name="T44" fmla="*/ 102 w 323"/>
                <a:gd name="T45" fmla="*/ 78 h 126"/>
                <a:gd name="T46" fmla="*/ 266 w 323"/>
                <a:gd name="T47" fmla="*/ 120 h 126"/>
                <a:gd name="T48" fmla="*/ 317 w 323"/>
                <a:gd name="T49" fmla="*/ 89 h 126"/>
                <a:gd name="T50" fmla="*/ 280 w 323"/>
                <a:gd name="T5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3" h="126">
                  <a:moveTo>
                    <a:pt x="280" y="38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17" y="4"/>
                    <a:pt x="11" y="2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9"/>
                    <a:pt x="4" y="13"/>
                    <a:pt x="9" y="15"/>
                  </a:cubicBezTo>
                  <a:cubicBezTo>
                    <a:pt x="11" y="16"/>
                    <a:pt x="43" y="26"/>
                    <a:pt x="43" y="26"/>
                  </a:cubicBezTo>
                  <a:cubicBezTo>
                    <a:pt x="43" y="26"/>
                    <a:pt x="40" y="26"/>
                    <a:pt x="33" y="29"/>
                  </a:cubicBezTo>
                  <a:cubicBezTo>
                    <a:pt x="25" y="32"/>
                    <a:pt x="18" y="42"/>
                    <a:pt x="15" y="54"/>
                  </a:cubicBezTo>
                  <a:cubicBezTo>
                    <a:pt x="12" y="65"/>
                    <a:pt x="12" y="69"/>
                    <a:pt x="17" y="70"/>
                  </a:cubicBezTo>
                  <a:cubicBezTo>
                    <a:pt x="18" y="71"/>
                    <a:pt x="20" y="70"/>
                    <a:pt x="22" y="69"/>
                  </a:cubicBezTo>
                  <a:cubicBezTo>
                    <a:pt x="24" y="68"/>
                    <a:pt x="26" y="65"/>
                    <a:pt x="27" y="62"/>
                  </a:cubicBezTo>
                  <a:cubicBezTo>
                    <a:pt x="32" y="44"/>
                    <a:pt x="43" y="42"/>
                    <a:pt x="43" y="42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35" y="52"/>
                    <a:pt x="36" y="62"/>
                  </a:cubicBezTo>
                  <a:cubicBezTo>
                    <a:pt x="36" y="63"/>
                    <a:pt x="36" y="64"/>
                    <a:pt x="37" y="66"/>
                  </a:cubicBezTo>
                  <a:cubicBezTo>
                    <a:pt x="36" y="71"/>
                    <a:pt x="37" y="76"/>
                    <a:pt x="40" y="80"/>
                  </a:cubicBezTo>
                  <a:cubicBezTo>
                    <a:pt x="44" y="84"/>
                    <a:pt x="49" y="86"/>
                    <a:pt x="54" y="85"/>
                  </a:cubicBezTo>
                  <a:cubicBezTo>
                    <a:pt x="57" y="84"/>
                    <a:pt x="60" y="83"/>
                    <a:pt x="60" y="80"/>
                  </a:cubicBezTo>
                  <a:cubicBezTo>
                    <a:pt x="60" y="79"/>
                    <a:pt x="59" y="77"/>
                    <a:pt x="59" y="76"/>
                  </a:cubicBezTo>
                  <a:cubicBezTo>
                    <a:pt x="59" y="76"/>
                    <a:pt x="58" y="75"/>
                    <a:pt x="58" y="74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92" y="76"/>
                    <a:pt x="102" y="78"/>
                  </a:cubicBezTo>
                  <a:cubicBezTo>
                    <a:pt x="266" y="120"/>
                    <a:pt x="266" y="120"/>
                    <a:pt x="266" y="120"/>
                  </a:cubicBezTo>
                  <a:cubicBezTo>
                    <a:pt x="288" y="126"/>
                    <a:pt x="311" y="112"/>
                    <a:pt x="317" y="89"/>
                  </a:cubicBezTo>
                  <a:cubicBezTo>
                    <a:pt x="323" y="65"/>
                    <a:pt x="305" y="40"/>
                    <a:pt x="280" y="38"/>
                  </a:cubicBezTo>
                  <a:close/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3" name="任意多边形 12">
              <a:extLst>
                <a:ext uri="{FF2B5EF4-FFF2-40B4-BE49-F238E27FC236}">
                  <a16:creationId xmlns:a16="http://schemas.microsoft.com/office/drawing/2014/main" xmlns="" id="{ED932F85-AA10-43A3-A766-676658F5BE4D}"/>
                </a:ext>
              </a:extLst>
            </p:cNvPr>
            <p:cNvSpPr/>
            <p:nvPr/>
          </p:nvSpPr>
          <p:spPr bwMode="auto">
            <a:xfrm>
              <a:off x="6356351" y="3005138"/>
              <a:ext cx="120650" cy="69850"/>
            </a:xfrm>
            <a:custGeom>
              <a:avLst/>
              <a:gdLst>
                <a:gd name="T0" fmla="*/ 52 w 52"/>
                <a:gd name="T1" fmla="*/ 8 h 30"/>
                <a:gd name="T2" fmla="*/ 45 w 52"/>
                <a:gd name="T3" fmla="*/ 15 h 30"/>
                <a:gd name="T4" fmla="*/ 34 w 52"/>
                <a:gd name="T5" fmla="*/ 16 h 30"/>
                <a:gd name="T6" fmla="*/ 4 w 52"/>
                <a:gd name="T7" fmla="*/ 30 h 30"/>
                <a:gd name="T8" fmla="*/ 1 w 52"/>
                <a:gd name="T9" fmla="*/ 28 h 30"/>
                <a:gd name="T10" fmla="*/ 2 w 52"/>
                <a:gd name="T11" fmla="*/ 25 h 30"/>
                <a:gd name="T12" fmla="*/ 28 w 5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0">
                  <a:moveTo>
                    <a:pt x="52" y="8"/>
                  </a:moveTo>
                  <a:cubicBezTo>
                    <a:pt x="52" y="12"/>
                    <a:pt x="48" y="14"/>
                    <a:pt x="45" y="15"/>
                  </a:cubicBezTo>
                  <a:cubicBezTo>
                    <a:pt x="41" y="16"/>
                    <a:pt x="37" y="16"/>
                    <a:pt x="34" y="16"/>
                  </a:cubicBezTo>
                  <a:cubicBezTo>
                    <a:pt x="23" y="18"/>
                    <a:pt x="15" y="28"/>
                    <a:pt x="4" y="30"/>
                  </a:cubicBezTo>
                  <a:cubicBezTo>
                    <a:pt x="3" y="30"/>
                    <a:pt x="1" y="30"/>
                    <a:pt x="1" y="28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11" y="16"/>
                    <a:pt x="20" y="8"/>
                    <a:pt x="28" y="0"/>
                  </a:cubicBezTo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4" name="任意多边形 13">
              <a:extLst>
                <a:ext uri="{FF2B5EF4-FFF2-40B4-BE49-F238E27FC236}">
                  <a16:creationId xmlns:a16="http://schemas.microsoft.com/office/drawing/2014/main" xmlns="" id="{E4E830A6-EDD0-4750-BBE0-29D26BBBED50}"/>
                </a:ext>
              </a:extLst>
            </p:cNvPr>
            <p:cNvSpPr/>
            <p:nvPr/>
          </p:nvSpPr>
          <p:spPr bwMode="auto">
            <a:xfrm>
              <a:off x="6353176" y="3005138"/>
              <a:ext cx="123825" cy="71437"/>
            </a:xfrm>
            <a:custGeom>
              <a:avLst/>
              <a:gdLst>
                <a:gd name="T0" fmla="*/ 29 w 53"/>
                <a:gd name="T1" fmla="*/ 0 h 31"/>
                <a:gd name="T2" fmla="*/ 26 w 53"/>
                <a:gd name="T3" fmla="*/ 2 h 31"/>
                <a:gd name="T4" fmla="*/ 18 w 53"/>
                <a:gd name="T5" fmla="*/ 9 h 31"/>
                <a:gd name="T6" fmla="*/ 7 w 53"/>
                <a:gd name="T7" fmla="*/ 20 h 31"/>
                <a:gd name="T8" fmla="*/ 3 w 53"/>
                <a:gd name="T9" fmla="*/ 23 h 31"/>
                <a:gd name="T10" fmla="*/ 0 w 53"/>
                <a:gd name="T11" fmla="*/ 28 h 31"/>
                <a:gd name="T12" fmla="*/ 2 w 53"/>
                <a:gd name="T13" fmla="*/ 30 h 31"/>
                <a:gd name="T14" fmla="*/ 5 w 53"/>
                <a:gd name="T15" fmla="*/ 31 h 31"/>
                <a:gd name="T16" fmla="*/ 10 w 53"/>
                <a:gd name="T17" fmla="*/ 30 h 31"/>
                <a:gd name="T18" fmla="*/ 27 w 53"/>
                <a:gd name="T19" fmla="*/ 20 h 31"/>
                <a:gd name="T20" fmla="*/ 35 w 53"/>
                <a:gd name="T21" fmla="*/ 17 h 31"/>
                <a:gd name="T22" fmla="*/ 42 w 53"/>
                <a:gd name="T23" fmla="*/ 17 h 31"/>
                <a:gd name="T24" fmla="*/ 52 w 53"/>
                <a:gd name="T25" fmla="*/ 12 h 31"/>
                <a:gd name="T26" fmla="*/ 53 w 53"/>
                <a:gd name="T27" fmla="*/ 8 h 31"/>
                <a:gd name="T28" fmla="*/ 51 w 53"/>
                <a:gd name="T29" fmla="*/ 11 h 31"/>
                <a:gd name="T30" fmla="*/ 42 w 53"/>
                <a:gd name="T31" fmla="*/ 15 h 31"/>
                <a:gd name="T32" fmla="*/ 35 w 53"/>
                <a:gd name="T33" fmla="*/ 16 h 31"/>
                <a:gd name="T34" fmla="*/ 27 w 53"/>
                <a:gd name="T35" fmla="*/ 18 h 31"/>
                <a:gd name="T36" fmla="*/ 10 w 53"/>
                <a:gd name="T37" fmla="*/ 28 h 31"/>
                <a:gd name="T38" fmla="*/ 5 w 53"/>
                <a:gd name="T39" fmla="*/ 29 h 31"/>
                <a:gd name="T40" fmla="*/ 2 w 53"/>
                <a:gd name="T41" fmla="*/ 28 h 31"/>
                <a:gd name="T42" fmla="*/ 5 w 53"/>
                <a:gd name="T43" fmla="*/ 25 h 31"/>
                <a:gd name="T44" fmla="*/ 8 w 53"/>
                <a:gd name="T45" fmla="*/ 21 h 31"/>
                <a:gd name="T46" fmla="*/ 19 w 53"/>
                <a:gd name="T47" fmla="*/ 10 h 31"/>
                <a:gd name="T48" fmla="*/ 27 w 53"/>
                <a:gd name="T49" fmla="*/ 3 h 31"/>
                <a:gd name="T50" fmla="*/ 29 w 53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29" y="0"/>
                  </a:moveTo>
                  <a:cubicBezTo>
                    <a:pt x="29" y="0"/>
                    <a:pt x="28" y="1"/>
                    <a:pt x="26" y="2"/>
                  </a:cubicBezTo>
                  <a:cubicBezTo>
                    <a:pt x="24" y="4"/>
                    <a:pt x="22" y="6"/>
                    <a:pt x="18" y="9"/>
                  </a:cubicBezTo>
                  <a:cubicBezTo>
                    <a:pt x="15" y="12"/>
                    <a:pt x="11" y="16"/>
                    <a:pt x="7" y="20"/>
                  </a:cubicBezTo>
                  <a:cubicBezTo>
                    <a:pt x="6" y="21"/>
                    <a:pt x="5" y="22"/>
                    <a:pt x="3" y="23"/>
                  </a:cubicBezTo>
                  <a:cubicBezTo>
                    <a:pt x="2" y="24"/>
                    <a:pt x="1" y="25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7" y="31"/>
                    <a:pt x="9" y="30"/>
                    <a:pt x="10" y="30"/>
                  </a:cubicBezTo>
                  <a:cubicBezTo>
                    <a:pt x="17" y="27"/>
                    <a:pt x="22" y="23"/>
                    <a:pt x="27" y="20"/>
                  </a:cubicBezTo>
                  <a:cubicBezTo>
                    <a:pt x="30" y="19"/>
                    <a:pt x="32" y="18"/>
                    <a:pt x="35" y="17"/>
                  </a:cubicBezTo>
                  <a:cubicBezTo>
                    <a:pt x="37" y="17"/>
                    <a:pt x="40" y="17"/>
                    <a:pt x="42" y="17"/>
                  </a:cubicBezTo>
                  <a:cubicBezTo>
                    <a:pt x="47" y="16"/>
                    <a:pt x="50" y="14"/>
                    <a:pt x="52" y="12"/>
                  </a:cubicBezTo>
                  <a:cubicBezTo>
                    <a:pt x="53" y="10"/>
                    <a:pt x="53" y="8"/>
                    <a:pt x="53" y="8"/>
                  </a:cubicBezTo>
                  <a:cubicBezTo>
                    <a:pt x="53" y="8"/>
                    <a:pt x="53" y="10"/>
                    <a:pt x="51" y="11"/>
                  </a:cubicBezTo>
                  <a:cubicBezTo>
                    <a:pt x="50" y="13"/>
                    <a:pt x="46" y="15"/>
                    <a:pt x="42" y="15"/>
                  </a:cubicBezTo>
                  <a:cubicBezTo>
                    <a:pt x="40" y="15"/>
                    <a:pt x="37" y="15"/>
                    <a:pt x="35" y="16"/>
                  </a:cubicBezTo>
                  <a:cubicBezTo>
                    <a:pt x="32" y="16"/>
                    <a:pt x="29" y="17"/>
                    <a:pt x="27" y="18"/>
                  </a:cubicBezTo>
                  <a:cubicBezTo>
                    <a:pt x="21" y="21"/>
                    <a:pt x="16" y="25"/>
                    <a:pt x="10" y="28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4" y="29"/>
                    <a:pt x="2" y="28"/>
                    <a:pt x="2" y="28"/>
                  </a:cubicBezTo>
                  <a:cubicBezTo>
                    <a:pt x="2" y="27"/>
                    <a:pt x="4" y="26"/>
                    <a:pt x="5" y="25"/>
                  </a:cubicBezTo>
                  <a:cubicBezTo>
                    <a:pt x="6" y="23"/>
                    <a:pt x="7" y="22"/>
                    <a:pt x="8" y="21"/>
                  </a:cubicBezTo>
                  <a:cubicBezTo>
                    <a:pt x="12" y="17"/>
                    <a:pt x="16" y="14"/>
                    <a:pt x="19" y="10"/>
                  </a:cubicBezTo>
                  <a:cubicBezTo>
                    <a:pt x="22" y="7"/>
                    <a:pt x="25" y="5"/>
                    <a:pt x="27" y="3"/>
                  </a:cubicBezTo>
                  <a:cubicBezTo>
                    <a:pt x="28" y="1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5" name="任意多边形 14">
              <a:extLst>
                <a:ext uri="{FF2B5EF4-FFF2-40B4-BE49-F238E27FC236}">
                  <a16:creationId xmlns:a16="http://schemas.microsoft.com/office/drawing/2014/main" xmlns="" id="{AD91A434-D723-4130-A24D-40ABAFB29DB4}"/>
                </a:ext>
              </a:extLst>
            </p:cNvPr>
            <p:cNvSpPr/>
            <p:nvPr/>
          </p:nvSpPr>
          <p:spPr bwMode="auto">
            <a:xfrm>
              <a:off x="6272213" y="3059113"/>
              <a:ext cx="74613" cy="69850"/>
            </a:xfrm>
            <a:custGeom>
              <a:avLst/>
              <a:gdLst>
                <a:gd name="T0" fmla="*/ 32 w 32"/>
                <a:gd name="T1" fmla="*/ 2 h 30"/>
                <a:gd name="T2" fmla="*/ 25 w 32"/>
                <a:gd name="T3" fmla="*/ 2 h 30"/>
                <a:gd name="T4" fmla="*/ 19 w 32"/>
                <a:gd name="T5" fmla="*/ 6 h 30"/>
                <a:gd name="T6" fmla="*/ 16 w 32"/>
                <a:gd name="T7" fmla="*/ 14 h 30"/>
                <a:gd name="T8" fmla="*/ 12 w 32"/>
                <a:gd name="T9" fmla="*/ 23 h 30"/>
                <a:gd name="T10" fmla="*/ 7 w 32"/>
                <a:gd name="T11" fmla="*/ 29 h 30"/>
                <a:gd name="T12" fmla="*/ 1 w 32"/>
                <a:gd name="T13" fmla="*/ 29 h 30"/>
                <a:gd name="T14" fmla="*/ 0 w 32"/>
                <a:gd name="T15" fmla="*/ 28 h 30"/>
                <a:gd name="T16" fmla="*/ 1 w 32"/>
                <a:gd name="T17" fmla="*/ 29 h 30"/>
                <a:gd name="T18" fmla="*/ 6 w 32"/>
                <a:gd name="T19" fmla="*/ 28 h 30"/>
                <a:gd name="T20" fmla="*/ 11 w 32"/>
                <a:gd name="T21" fmla="*/ 23 h 30"/>
                <a:gd name="T22" fmla="*/ 14 w 32"/>
                <a:gd name="T23" fmla="*/ 14 h 30"/>
                <a:gd name="T24" fmla="*/ 19 w 32"/>
                <a:gd name="T25" fmla="*/ 5 h 30"/>
                <a:gd name="T26" fmla="*/ 25 w 32"/>
                <a:gd name="T27" fmla="*/ 1 h 30"/>
                <a:gd name="T28" fmla="*/ 30 w 32"/>
                <a:gd name="T29" fmla="*/ 1 h 30"/>
                <a:gd name="T30" fmla="*/ 32 w 32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0">
                  <a:moveTo>
                    <a:pt x="32" y="2"/>
                  </a:moveTo>
                  <a:cubicBezTo>
                    <a:pt x="32" y="2"/>
                    <a:pt x="29" y="1"/>
                    <a:pt x="25" y="2"/>
                  </a:cubicBezTo>
                  <a:cubicBezTo>
                    <a:pt x="23" y="2"/>
                    <a:pt x="21" y="4"/>
                    <a:pt x="19" y="6"/>
                  </a:cubicBezTo>
                  <a:cubicBezTo>
                    <a:pt x="18" y="8"/>
                    <a:pt x="17" y="11"/>
                    <a:pt x="16" y="14"/>
                  </a:cubicBezTo>
                  <a:cubicBezTo>
                    <a:pt x="15" y="17"/>
                    <a:pt x="13" y="21"/>
                    <a:pt x="12" y="23"/>
                  </a:cubicBezTo>
                  <a:cubicBezTo>
                    <a:pt x="10" y="26"/>
                    <a:pt x="9" y="28"/>
                    <a:pt x="7" y="29"/>
                  </a:cubicBezTo>
                  <a:cubicBezTo>
                    <a:pt x="4" y="30"/>
                    <a:pt x="2" y="30"/>
                    <a:pt x="1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8"/>
                    <a:pt x="0" y="28"/>
                    <a:pt x="1" y="29"/>
                  </a:cubicBezTo>
                  <a:cubicBezTo>
                    <a:pt x="3" y="29"/>
                    <a:pt x="4" y="29"/>
                    <a:pt x="6" y="28"/>
                  </a:cubicBezTo>
                  <a:cubicBezTo>
                    <a:pt x="8" y="27"/>
                    <a:pt x="10" y="25"/>
                    <a:pt x="11" y="23"/>
                  </a:cubicBezTo>
                  <a:cubicBezTo>
                    <a:pt x="12" y="20"/>
                    <a:pt x="13" y="17"/>
                    <a:pt x="14" y="14"/>
                  </a:cubicBezTo>
                  <a:cubicBezTo>
                    <a:pt x="15" y="11"/>
                    <a:pt x="17" y="8"/>
                    <a:pt x="19" y="5"/>
                  </a:cubicBezTo>
                  <a:cubicBezTo>
                    <a:pt x="20" y="3"/>
                    <a:pt x="23" y="1"/>
                    <a:pt x="25" y="1"/>
                  </a:cubicBezTo>
                  <a:cubicBezTo>
                    <a:pt x="27" y="0"/>
                    <a:pt x="29" y="1"/>
                    <a:pt x="30" y="1"/>
                  </a:cubicBezTo>
                  <a:cubicBezTo>
                    <a:pt x="31" y="1"/>
                    <a:pt x="32" y="2"/>
                    <a:pt x="32" y="2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6" name="任意多边形 15">
              <a:extLst>
                <a:ext uri="{FF2B5EF4-FFF2-40B4-BE49-F238E27FC236}">
                  <a16:creationId xmlns:a16="http://schemas.microsoft.com/office/drawing/2014/main" xmlns="" id="{0B2BC9B0-B2F4-47BF-AE11-8B1D78CA1167}"/>
                </a:ext>
              </a:extLst>
            </p:cNvPr>
            <p:cNvSpPr/>
            <p:nvPr/>
          </p:nvSpPr>
          <p:spPr bwMode="auto">
            <a:xfrm>
              <a:off x="6253163" y="2995613"/>
              <a:ext cx="100013" cy="33337"/>
            </a:xfrm>
            <a:custGeom>
              <a:avLst/>
              <a:gdLst>
                <a:gd name="T0" fmla="*/ 0 w 43"/>
                <a:gd name="T1" fmla="*/ 0 h 14"/>
                <a:gd name="T2" fmla="*/ 6 w 43"/>
                <a:gd name="T3" fmla="*/ 2 h 14"/>
                <a:gd name="T4" fmla="*/ 22 w 43"/>
                <a:gd name="T5" fmla="*/ 7 h 14"/>
                <a:gd name="T6" fmla="*/ 37 w 43"/>
                <a:gd name="T7" fmla="*/ 12 h 14"/>
                <a:gd name="T8" fmla="*/ 43 w 43"/>
                <a:gd name="T9" fmla="*/ 14 h 14"/>
                <a:gd name="T10" fmla="*/ 37 w 43"/>
                <a:gd name="T11" fmla="*/ 13 h 14"/>
                <a:gd name="T12" fmla="*/ 21 w 43"/>
                <a:gd name="T13" fmla="*/ 9 h 14"/>
                <a:gd name="T14" fmla="*/ 6 w 43"/>
                <a:gd name="T15" fmla="*/ 3 h 14"/>
                <a:gd name="T16" fmla="*/ 0 w 4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">
                  <a:moveTo>
                    <a:pt x="0" y="0"/>
                  </a:moveTo>
                  <a:cubicBezTo>
                    <a:pt x="0" y="0"/>
                    <a:pt x="3" y="1"/>
                    <a:pt x="6" y="2"/>
                  </a:cubicBezTo>
                  <a:cubicBezTo>
                    <a:pt x="11" y="4"/>
                    <a:pt x="16" y="5"/>
                    <a:pt x="22" y="7"/>
                  </a:cubicBezTo>
                  <a:cubicBezTo>
                    <a:pt x="27" y="9"/>
                    <a:pt x="33" y="11"/>
                    <a:pt x="37" y="12"/>
                  </a:cubicBezTo>
                  <a:cubicBezTo>
                    <a:pt x="41" y="13"/>
                    <a:pt x="43" y="14"/>
                    <a:pt x="43" y="14"/>
                  </a:cubicBezTo>
                  <a:cubicBezTo>
                    <a:pt x="43" y="14"/>
                    <a:pt x="41" y="14"/>
                    <a:pt x="37" y="13"/>
                  </a:cubicBezTo>
                  <a:cubicBezTo>
                    <a:pt x="33" y="12"/>
                    <a:pt x="27" y="10"/>
                    <a:pt x="21" y="9"/>
                  </a:cubicBezTo>
                  <a:cubicBezTo>
                    <a:pt x="15" y="7"/>
                    <a:pt x="10" y="5"/>
                    <a:pt x="6" y="3"/>
                  </a:cubicBezTo>
                  <a:cubicBezTo>
                    <a:pt x="2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7" name="任意多边形 16">
              <a:extLst>
                <a:ext uri="{FF2B5EF4-FFF2-40B4-BE49-F238E27FC236}">
                  <a16:creationId xmlns:a16="http://schemas.microsoft.com/office/drawing/2014/main" xmlns="" id="{FA76BC24-24AA-45B0-BA49-BB8E54BCA6E3}"/>
                </a:ext>
              </a:extLst>
            </p:cNvPr>
            <p:cNvSpPr/>
            <p:nvPr/>
          </p:nvSpPr>
          <p:spPr bwMode="auto">
            <a:xfrm>
              <a:off x="6326188" y="3084513"/>
              <a:ext cx="55563" cy="53975"/>
            </a:xfrm>
            <a:custGeom>
              <a:avLst/>
              <a:gdLst>
                <a:gd name="T0" fmla="*/ 14 w 24"/>
                <a:gd name="T1" fmla="*/ 0 h 23"/>
                <a:gd name="T2" fmla="*/ 13 w 24"/>
                <a:gd name="T3" fmla="*/ 2 h 23"/>
                <a:gd name="T4" fmla="*/ 11 w 24"/>
                <a:gd name="T5" fmla="*/ 7 h 23"/>
                <a:gd name="T6" fmla="*/ 13 w 24"/>
                <a:gd name="T7" fmla="*/ 9 h 23"/>
                <a:gd name="T8" fmla="*/ 17 w 24"/>
                <a:gd name="T9" fmla="*/ 10 h 23"/>
                <a:gd name="T10" fmla="*/ 22 w 24"/>
                <a:gd name="T11" fmla="*/ 12 h 23"/>
                <a:gd name="T12" fmla="*/ 23 w 24"/>
                <a:gd name="T13" fmla="*/ 18 h 23"/>
                <a:gd name="T14" fmla="*/ 19 w 24"/>
                <a:gd name="T15" fmla="*/ 22 h 23"/>
                <a:gd name="T16" fmla="*/ 14 w 24"/>
                <a:gd name="T17" fmla="*/ 23 h 23"/>
                <a:gd name="T18" fmla="*/ 6 w 24"/>
                <a:gd name="T19" fmla="*/ 21 h 23"/>
                <a:gd name="T20" fmla="*/ 1 w 24"/>
                <a:gd name="T21" fmla="*/ 17 h 23"/>
                <a:gd name="T22" fmla="*/ 0 w 24"/>
                <a:gd name="T23" fmla="*/ 16 h 23"/>
                <a:gd name="T24" fmla="*/ 2 w 24"/>
                <a:gd name="T25" fmla="*/ 17 h 23"/>
                <a:gd name="T26" fmla="*/ 6 w 24"/>
                <a:gd name="T27" fmla="*/ 20 h 23"/>
                <a:gd name="T28" fmla="*/ 14 w 24"/>
                <a:gd name="T29" fmla="*/ 22 h 23"/>
                <a:gd name="T30" fmla="*/ 22 w 24"/>
                <a:gd name="T31" fmla="*/ 18 h 23"/>
                <a:gd name="T32" fmla="*/ 21 w 24"/>
                <a:gd name="T33" fmla="*/ 13 h 23"/>
                <a:gd name="T34" fmla="*/ 17 w 24"/>
                <a:gd name="T35" fmla="*/ 11 h 23"/>
                <a:gd name="T36" fmla="*/ 13 w 24"/>
                <a:gd name="T37" fmla="*/ 10 h 23"/>
                <a:gd name="T38" fmla="*/ 10 w 24"/>
                <a:gd name="T39" fmla="*/ 7 h 23"/>
                <a:gd name="T40" fmla="*/ 12 w 24"/>
                <a:gd name="T41" fmla="*/ 1 h 23"/>
                <a:gd name="T42" fmla="*/ 14 w 24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23">
                  <a:moveTo>
                    <a:pt x="14" y="0"/>
                  </a:moveTo>
                  <a:cubicBezTo>
                    <a:pt x="14" y="0"/>
                    <a:pt x="14" y="1"/>
                    <a:pt x="13" y="2"/>
                  </a:cubicBezTo>
                  <a:cubicBezTo>
                    <a:pt x="12" y="3"/>
                    <a:pt x="11" y="4"/>
                    <a:pt x="11" y="7"/>
                  </a:cubicBezTo>
                  <a:cubicBezTo>
                    <a:pt x="11" y="8"/>
                    <a:pt x="12" y="9"/>
                    <a:pt x="13" y="9"/>
                  </a:cubicBezTo>
                  <a:cubicBezTo>
                    <a:pt x="14" y="10"/>
                    <a:pt x="16" y="10"/>
                    <a:pt x="17" y="10"/>
                  </a:cubicBezTo>
                  <a:cubicBezTo>
                    <a:pt x="19" y="10"/>
                    <a:pt x="21" y="11"/>
                    <a:pt x="22" y="12"/>
                  </a:cubicBezTo>
                  <a:cubicBezTo>
                    <a:pt x="23" y="14"/>
                    <a:pt x="24" y="16"/>
                    <a:pt x="23" y="18"/>
                  </a:cubicBezTo>
                  <a:cubicBezTo>
                    <a:pt x="22" y="20"/>
                    <a:pt x="21" y="21"/>
                    <a:pt x="19" y="22"/>
                  </a:cubicBezTo>
                  <a:cubicBezTo>
                    <a:pt x="18" y="23"/>
                    <a:pt x="16" y="23"/>
                    <a:pt x="14" y="23"/>
                  </a:cubicBezTo>
                  <a:cubicBezTo>
                    <a:pt x="11" y="23"/>
                    <a:pt x="8" y="22"/>
                    <a:pt x="6" y="21"/>
                  </a:cubicBezTo>
                  <a:cubicBezTo>
                    <a:pt x="4" y="20"/>
                    <a:pt x="2" y="18"/>
                    <a:pt x="1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6"/>
                    <a:pt x="2" y="17"/>
                  </a:cubicBezTo>
                  <a:cubicBezTo>
                    <a:pt x="3" y="18"/>
                    <a:pt x="4" y="19"/>
                    <a:pt x="6" y="20"/>
                  </a:cubicBezTo>
                  <a:cubicBezTo>
                    <a:pt x="9" y="21"/>
                    <a:pt x="11" y="22"/>
                    <a:pt x="14" y="22"/>
                  </a:cubicBezTo>
                  <a:cubicBezTo>
                    <a:pt x="17" y="22"/>
                    <a:pt x="21" y="21"/>
                    <a:pt x="22" y="18"/>
                  </a:cubicBezTo>
                  <a:cubicBezTo>
                    <a:pt x="22" y="16"/>
                    <a:pt x="22" y="14"/>
                    <a:pt x="21" y="13"/>
                  </a:cubicBezTo>
                  <a:cubicBezTo>
                    <a:pt x="20" y="12"/>
                    <a:pt x="19" y="12"/>
                    <a:pt x="17" y="11"/>
                  </a:cubicBezTo>
                  <a:cubicBezTo>
                    <a:pt x="16" y="11"/>
                    <a:pt x="14" y="11"/>
                    <a:pt x="13" y="10"/>
                  </a:cubicBezTo>
                  <a:cubicBezTo>
                    <a:pt x="11" y="9"/>
                    <a:pt x="10" y="8"/>
                    <a:pt x="10" y="7"/>
                  </a:cubicBezTo>
                  <a:cubicBezTo>
                    <a:pt x="10" y="4"/>
                    <a:pt x="11" y="2"/>
                    <a:pt x="12" y="1"/>
                  </a:cubicBezTo>
                  <a:cubicBezTo>
                    <a:pt x="13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8" name="任意多边形 17">
              <a:extLst>
                <a:ext uri="{FF2B5EF4-FFF2-40B4-BE49-F238E27FC236}">
                  <a16:creationId xmlns:a16="http://schemas.microsoft.com/office/drawing/2014/main" xmlns="" id="{94B99D24-2C8B-4ADF-9FD5-07B5393E5787}"/>
                </a:ext>
              </a:extLst>
            </p:cNvPr>
            <p:cNvSpPr/>
            <p:nvPr/>
          </p:nvSpPr>
          <p:spPr bwMode="auto">
            <a:xfrm>
              <a:off x="6321426" y="3116263"/>
              <a:ext cx="55563" cy="49212"/>
            </a:xfrm>
            <a:custGeom>
              <a:avLst/>
              <a:gdLst>
                <a:gd name="T0" fmla="*/ 21 w 24"/>
                <a:gd name="T1" fmla="*/ 7 h 21"/>
                <a:gd name="T2" fmla="*/ 22 w 24"/>
                <a:gd name="T3" fmla="*/ 8 h 21"/>
                <a:gd name="T4" fmla="*/ 24 w 24"/>
                <a:gd name="T5" fmla="*/ 13 h 21"/>
                <a:gd name="T6" fmla="*/ 20 w 24"/>
                <a:gd name="T7" fmla="*/ 19 h 21"/>
                <a:gd name="T8" fmla="*/ 11 w 24"/>
                <a:gd name="T9" fmla="*/ 20 h 21"/>
                <a:gd name="T10" fmla="*/ 3 w 24"/>
                <a:gd name="T11" fmla="*/ 14 h 21"/>
                <a:gd name="T12" fmla="*/ 0 w 24"/>
                <a:gd name="T13" fmla="*/ 7 h 21"/>
                <a:gd name="T14" fmla="*/ 1 w 24"/>
                <a:gd name="T15" fmla="*/ 2 h 21"/>
                <a:gd name="T16" fmla="*/ 1 w 24"/>
                <a:gd name="T17" fmla="*/ 0 h 21"/>
                <a:gd name="T18" fmla="*/ 1 w 24"/>
                <a:gd name="T19" fmla="*/ 7 h 21"/>
                <a:gd name="T20" fmla="*/ 4 w 24"/>
                <a:gd name="T21" fmla="*/ 14 h 21"/>
                <a:gd name="T22" fmla="*/ 11 w 24"/>
                <a:gd name="T23" fmla="*/ 18 h 21"/>
                <a:gd name="T24" fmla="*/ 19 w 24"/>
                <a:gd name="T25" fmla="*/ 18 h 21"/>
                <a:gd name="T26" fmla="*/ 23 w 24"/>
                <a:gd name="T27" fmla="*/ 13 h 21"/>
                <a:gd name="T28" fmla="*/ 22 w 24"/>
                <a:gd name="T29" fmla="*/ 9 h 21"/>
                <a:gd name="T30" fmla="*/ 21 w 24"/>
                <a:gd name="T3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1">
                  <a:moveTo>
                    <a:pt x="21" y="7"/>
                  </a:moveTo>
                  <a:cubicBezTo>
                    <a:pt x="21" y="7"/>
                    <a:pt x="21" y="7"/>
                    <a:pt x="22" y="8"/>
                  </a:cubicBezTo>
                  <a:cubicBezTo>
                    <a:pt x="23" y="9"/>
                    <a:pt x="24" y="11"/>
                    <a:pt x="24" y="13"/>
                  </a:cubicBezTo>
                  <a:cubicBezTo>
                    <a:pt x="24" y="15"/>
                    <a:pt x="23" y="18"/>
                    <a:pt x="20" y="19"/>
                  </a:cubicBezTo>
                  <a:cubicBezTo>
                    <a:pt x="17" y="21"/>
                    <a:pt x="14" y="21"/>
                    <a:pt x="11" y="20"/>
                  </a:cubicBezTo>
                  <a:cubicBezTo>
                    <a:pt x="7" y="19"/>
                    <a:pt x="5" y="17"/>
                    <a:pt x="3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0" y="3"/>
                    <a:pt x="1" y="7"/>
                  </a:cubicBezTo>
                  <a:cubicBezTo>
                    <a:pt x="1" y="9"/>
                    <a:pt x="2" y="12"/>
                    <a:pt x="4" y="14"/>
                  </a:cubicBezTo>
                  <a:cubicBezTo>
                    <a:pt x="6" y="16"/>
                    <a:pt x="8" y="18"/>
                    <a:pt x="11" y="18"/>
                  </a:cubicBezTo>
                  <a:cubicBezTo>
                    <a:pt x="14" y="19"/>
                    <a:pt x="17" y="19"/>
                    <a:pt x="19" y="18"/>
                  </a:cubicBezTo>
                  <a:cubicBezTo>
                    <a:pt x="22" y="17"/>
                    <a:pt x="23" y="15"/>
                    <a:pt x="23" y="13"/>
                  </a:cubicBezTo>
                  <a:cubicBezTo>
                    <a:pt x="24" y="11"/>
                    <a:pt x="23" y="9"/>
                    <a:pt x="22" y="9"/>
                  </a:cubicBezTo>
                  <a:cubicBezTo>
                    <a:pt x="21" y="8"/>
                    <a:pt x="20" y="8"/>
                    <a:pt x="21" y="7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9" name="任意多边形 18">
              <a:extLst>
                <a:ext uri="{FF2B5EF4-FFF2-40B4-BE49-F238E27FC236}">
                  <a16:creationId xmlns:a16="http://schemas.microsoft.com/office/drawing/2014/main" xmlns="" id="{199C7097-1A2C-42DA-BF65-303893827C60}"/>
                </a:ext>
              </a:extLst>
            </p:cNvPr>
            <p:cNvSpPr/>
            <p:nvPr/>
          </p:nvSpPr>
          <p:spPr bwMode="auto">
            <a:xfrm>
              <a:off x="6413501" y="3051175"/>
              <a:ext cx="42863" cy="47625"/>
            </a:xfrm>
            <a:custGeom>
              <a:avLst/>
              <a:gdLst>
                <a:gd name="T0" fmla="*/ 9 w 18"/>
                <a:gd name="T1" fmla="*/ 20 h 20"/>
                <a:gd name="T2" fmla="*/ 10 w 18"/>
                <a:gd name="T3" fmla="*/ 17 h 20"/>
                <a:gd name="T4" fmla="*/ 16 w 18"/>
                <a:gd name="T5" fmla="*/ 12 h 20"/>
                <a:gd name="T6" fmla="*/ 16 w 18"/>
                <a:gd name="T7" fmla="*/ 13 h 20"/>
                <a:gd name="T8" fmla="*/ 12 w 18"/>
                <a:gd name="T9" fmla="*/ 11 h 20"/>
                <a:gd name="T10" fmla="*/ 0 w 18"/>
                <a:gd name="T11" fmla="*/ 0 h 20"/>
                <a:gd name="T12" fmla="*/ 12 w 18"/>
                <a:gd name="T13" fmla="*/ 10 h 20"/>
                <a:gd name="T14" fmla="*/ 16 w 18"/>
                <a:gd name="T15" fmla="*/ 12 h 20"/>
                <a:gd name="T16" fmla="*/ 18 w 18"/>
                <a:gd name="T17" fmla="*/ 12 h 20"/>
                <a:gd name="T18" fmla="*/ 16 w 18"/>
                <a:gd name="T19" fmla="*/ 13 h 20"/>
                <a:gd name="T20" fmla="*/ 10 w 18"/>
                <a:gd name="T21" fmla="*/ 18 h 20"/>
                <a:gd name="T22" fmla="*/ 9 w 18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0">
                  <a:moveTo>
                    <a:pt x="9" y="20"/>
                  </a:moveTo>
                  <a:cubicBezTo>
                    <a:pt x="9" y="20"/>
                    <a:pt x="9" y="19"/>
                    <a:pt x="10" y="17"/>
                  </a:cubicBezTo>
                  <a:cubicBezTo>
                    <a:pt x="11" y="15"/>
                    <a:pt x="13" y="13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2"/>
                    <a:pt x="13" y="12"/>
                    <a:pt x="12" y="11"/>
                  </a:cubicBezTo>
                  <a:cubicBezTo>
                    <a:pt x="4" y="6"/>
                    <a:pt x="0" y="0"/>
                    <a:pt x="0" y="0"/>
                  </a:cubicBezTo>
                  <a:cubicBezTo>
                    <a:pt x="1" y="0"/>
                    <a:pt x="5" y="6"/>
                    <a:pt x="12" y="10"/>
                  </a:cubicBezTo>
                  <a:cubicBezTo>
                    <a:pt x="14" y="11"/>
                    <a:pt x="15" y="11"/>
                    <a:pt x="16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4"/>
                    <a:pt x="11" y="16"/>
                    <a:pt x="10" y="18"/>
                  </a:cubicBezTo>
                  <a:cubicBezTo>
                    <a:pt x="9" y="19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0" name="任意多边形 19">
              <a:extLst>
                <a:ext uri="{FF2B5EF4-FFF2-40B4-BE49-F238E27FC236}">
                  <a16:creationId xmlns:a16="http://schemas.microsoft.com/office/drawing/2014/main" xmlns="" id="{007F72FF-F933-4FA2-AD9A-75178D952E19}"/>
                </a:ext>
              </a:extLst>
            </p:cNvPr>
            <p:cNvSpPr/>
            <p:nvPr/>
          </p:nvSpPr>
          <p:spPr bwMode="auto">
            <a:xfrm>
              <a:off x="6307138" y="3060700"/>
              <a:ext cx="6350" cy="23812"/>
            </a:xfrm>
            <a:custGeom>
              <a:avLst/>
              <a:gdLst>
                <a:gd name="T0" fmla="*/ 0 w 3"/>
                <a:gd name="T1" fmla="*/ 0 h 10"/>
                <a:gd name="T2" fmla="*/ 3 w 3"/>
                <a:gd name="T3" fmla="*/ 5 h 10"/>
                <a:gd name="T4" fmla="*/ 1 w 3"/>
                <a:gd name="T5" fmla="*/ 10 h 10"/>
                <a:gd name="T6" fmla="*/ 1 w 3"/>
                <a:gd name="T7" fmla="*/ 5 h 10"/>
                <a:gd name="T8" fmla="*/ 0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2" y="10"/>
                    <a:pt x="1" y="10"/>
                  </a:cubicBezTo>
                  <a:cubicBezTo>
                    <a:pt x="1" y="10"/>
                    <a:pt x="2" y="8"/>
                    <a:pt x="1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1" name="任意多边形 20">
              <a:extLst>
                <a:ext uri="{FF2B5EF4-FFF2-40B4-BE49-F238E27FC236}">
                  <a16:creationId xmlns:a16="http://schemas.microsoft.com/office/drawing/2014/main" xmlns="" id="{04B06241-2806-4858-8744-20799E542894}"/>
                </a:ext>
              </a:extLst>
            </p:cNvPr>
            <p:cNvSpPr/>
            <p:nvPr/>
          </p:nvSpPr>
          <p:spPr bwMode="auto">
            <a:xfrm>
              <a:off x="6615113" y="2787650"/>
              <a:ext cx="1177925" cy="984250"/>
            </a:xfrm>
            <a:custGeom>
              <a:avLst/>
              <a:gdLst>
                <a:gd name="T0" fmla="*/ 121 w 505"/>
                <a:gd name="T1" fmla="*/ 198 h 422"/>
                <a:gd name="T2" fmla="*/ 234 w 505"/>
                <a:gd name="T3" fmla="*/ 172 h 422"/>
                <a:gd name="T4" fmla="*/ 228 w 505"/>
                <a:gd name="T5" fmla="*/ 381 h 422"/>
                <a:gd name="T6" fmla="*/ 220 w 505"/>
                <a:gd name="T7" fmla="*/ 401 h 422"/>
                <a:gd name="T8" fmla="*/ 228 w 505"/>
                <a:gd name="T9" fmla="*/ 419 h 422"/>
                <a:gd name="T10" fmla="*/ 476 w 505"/>
                <a:gd name="T11" fmla="*/ 422 h 422"/>
                <a:gd name="T12" fmla="*/ 483 w 505"/>
                <a:gd name="T13" fmla="*/ 221 h 422"/>
                <a:gd name="T14" fmla="*/ 505 w 505"/>
                <a:gd name="T15" fmla="*/ 65 h 422"/>
                <a:gd name="T16" fmla="*/ 453 w 505"/>
                <a:gd name="T17" fmla="*/ 33 h 422"/>
                <a:gd name="T18" fmla="*/ 435 w 505"/>
                <a:gd name="T19" fmla="*/ 8 h 422"/>
                <a:gd name="T20" fmla="*/ 364 w 505"/>
                <a:gd name="T21" fmla="*/ 83 h 422"/>
                <a:gd name="T22" fmla="*/ 346 w 505"/>
                <a:gd name="T23" fmla="*/ 19 h 422"/>
                <a:gd name="T24" fmla="*/ 346 w 505"/>
                <a:gd name="T25" fmla="*/ 0 h 422"/>
                <a:gd name="T26" fmla="*/ 329 w 505"/>
                <a:gd name="T27" fmla="*/ 19 h 422"/>
                <a:gd name="T28" fmla="*/ 233 w 505"/>
                <a:gd name="T29" fmla="*/ 46 h 422"/>
                <a:gd name="T30" fmla="*/ 107 w 505"/>
                <a:gd name="T31" fmla="*/ 105 h 422"/>
                <a:gd name="T32" fmla="*/ 22 w 505"/>
                <a:gd name="T33" fmla="*/ 99 h 422"/>
                <a:gd name="T34" fmla="*/ 0 w 505"/>
                <a:gd name="T35" fmla="*/ 173 h 422"/>
                <a:gd name="T36" fmla="*/ 121 w 505"/>
                <a:gd name="T37" fmla="*/ 198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5" h="422">
                  <a:moveTo>
                    <a:pt x="121" y="198"/>
                  </a:moveTo>
                  <a:cubicBezTo>
                    <a:pt x="234" y="172"/>
                    <a:pt x="234" y="172"/>
                    <a:pt x="234" y="172"/>
                  </a:cubicBezTo>
                  <a:cubicBezTo>
                    <a:pt x="234" y="172"/>
                    <a:pt x="228" y="379"/>
                    <a:pt x="228" y="381"/>
                  </a:cubicBezTo>
                  <a:cubicBezTo>
                    <a:pt x="229" y="383"/>
                    <a:pt x="219" y="386"/>
                    <a:pt x="220" y="401"/>
                  </a:cubicBezTo>
                  <a:cubicBezTo>
                    <a:pt x="228" y="419"/>
                    <a:pt x="228" y="419"/>
                    <a:pt x="228" y="419"/>
                  </a:cubicBezTo>
                  <a:cubicBezTo>
                    <a:pt x="476" y="422"/>
                    <a:pt x="476" y="422"/>
                    <a:pt x="476" y="422"/>
                  </a:cubicBezTo>
                  <a:cubicBezTo>
                    <a:pt x="483" y="221"/>
                    <a:pt x="483" y="221"/>
                    <a:pt x="483" y="221"/>
                  </a:cubicBezTo>
                  <a:cubicBezTo>
                    <a:pt x="505" y="65"/>
                    <a:pt x="505" y="65"/>
                    <a:pt x="505" y="65"/>
                  </a:cubicBezTo>
                  <a:cubicBezTo>
                    <a:pt x="453" y="33"/>
                    <a:pt x="453" y="33"/>
                    <a:pt x="453" y="33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364" y="83"/>
                    <a:pt x="364" y="83"/>
                    <a:pt x="364" y="83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21" y="198"/>
                    <a:pt x="121" y="198"/>
                    <a:pt x="121" y="198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2" name="任意多边形 21">
              <a:extLst>
                <a:ext uri="{FF2B5EF4-FFF2-40B4-BE49-F238E27FC236}">
                  <a16:creationId xmlns:a16="http://schemas.microsoft.com/office/drawing/2014/main" xmlns="" id="{3DA4FF22-EECC-4F16-8287-373B68A1A85F}"/>
                </a:ext>
              </a:extLst>
            </p:cNvPr>
            <p:cNvSpPr/>
            <p:nvPr/>
          </p:nvSpPr>
          <p:spPr bwMode="auto">
            <a:xfrm>
              <a:off x="7385051" y="2836863"/>
              <a:ext cx="55563" cy="155575"/>
            </a:xfrm>
            <a:custGeom>
              <a:avLst/>
              <a:gdLst>
                <a:gd name="T0" fmla="*/ 24 w 24"/>
                <a:gd name="T1" fmla="*/ 39 h 67"/>
                <a:gd name="T2" fmla="*/ 19 w 24"/>
                <a:gd name="T3" fmla="*/ 45 h 67"/>
                <a:gd name="T4" fmla="*/ 17 w 24"/>
                <a:gd name="T5" fmla="*/ 54 h 67"/>
                <a:gd name="T6" fmla="*/ 15 w 24"/>
                <a:gd name="T7" fmla="*/ 65 h 67"/>
                <a:gd name="T8" fmla="*/ 14 w 24"/>
                <a:gd name="T9" fmla="*/ 67 h 67"/>
                <a:gd name="T10" fmla="*/ 14 w 24"/>
                <a:gd name="T11" fmla="*/ 65 h 67"/>
                <a:gd name="T12" fmla="*/ 8 w 24"/>
                <a:gd name="T13" fmla="*/ 47 h 67"/>
                <a:gd name="T14" fmla="*/ 2 w 24"/>
                <a:gd name="T15" fmla="*/ 14 h 67"/>
                <a:gd name="T16" fmla="*/ 0 w 24"/>
                <a:gd name="T17" fmla="*/ 0 h 67"/>
                <a:gd name="T18" fmla="*/ 3 w 24"/>
                <a:gd name="T19" fmla="*/ 13 h 67"/>
                <a:gd name="T20" fmla="*/ 10 w 24"/>
                <a:gd name="T21" fmla="*/ 47 h 67"/>
                <a:gd name="T22" fmla="*/ 15 w 24"/>
                <a:gd name="T23" fmla="*/ 65 h 67"/>
                <a:gd name="T24" fmla="*/ 14 w 24"/>
                <a:gd name="T25" fmla="*/ 65 h 67"/>
                <a:gd name="T26" fmla="*/ 15 w 24"/>
                <a:gd name="T27" fmla="*/ 53 h 67"/>
                <a:gd name="T28" fmla="*/ 17 w 24"/>
                <a:gd name="T29" fmla="*/ 44 h 67"/>
                <a:gd name="T30" fmla="*/ 22 w 24"/>
                <a:gd name="T31" fmla="*/ 40 h 67"/>
                <a:gd name="T32" fmla="*/ 24 w 24"/>
                <a:gd name="T33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67">
                  <a:moveTo>
                    <a:pt x="24" y="39"/>
                  </a:moveTo>
                  <a:cubicBezTo>
                    <a:pt x="24" y="39"/>
                    <a:pt x="20" y="40"/>
                    <a:pt x="19" y="45"/>
                  </a:cubicBezTo>
                  <a:cubicBezTo>
                    <a:pt x="18" y="47"/>
                    <a:pt x="17" y="50"/>
                    <a:pt x="17" y="54"/>
                  </a:cubicBezTo>
                  <a:cubicBezTo>
                    <a:pt x="17" y="57"/>
                    <a:pt x="17" y="61"/>
                    <a:pt x="15" y="65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1" y="60"/>
                    <a:pt x="10" y="54"/>
                    <a:pt x="8" y="47"/>
                  </a:cubicBezTo>
                  <a:cubicBezTo>
                    <a:pt x="5" y="34"/>
                    <a:pt x="3" y="22"/>
                    <a:pt x="2" y="14"/>
                  </a:cubicBezTo>
                  <a:cubicBezTo>
                    <a:pt x="0" y="5"/>
                    <a:pt x="0" y="0"/>
                    <a:pt x="0" y="0"/>
                  </a:cubicBezTo>
                  <a:cubicBezTo>
                    <a:pt x="1" y="0"/>
                    <a:pt x="2" y="5"/>
                    <a:pt x="3" y="13"/>
                  </a:cubicBezTo>
                  <a:cubicBezTo>
                    <a:pt x="5" y="22"/>
                    <a:pt x="7" y="34"/>
                    <a:pt x="10" y="47"/>
                  </a:cubicBezTo>
                  <a:cubicBezTo>
                    <a:pt x="12" y="53"/>
                    <a:pt x="13" y="59"/>
                    <a:pt x="15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5" y="61"/>
                    <a:pt x="15" y="57"/>
                    <a:pt x="15" y="53"/>
                  </a:cubicBezTo>
                  <a:cubicBezTo>
                    <a:pt x="16" y="50"/>
                    <a:pt x="16" y="47"/>
                    <a:pt x="17" y="44"/>
                  </a:cubicBezTo>
                  <a:cubicBezTo>
                    <a:pt x="19" y="42"/>
                    <a:pt x="20" y="40"/>
                    <a:pt x="22" y="40"/>
                  </a:cubicBezTo>
                  <a:cubicBezTo>
                    <a:pt x="23" y="39"/>
                    <a:pt x="24" y="39"/>
                    <a:pt x="24" y="39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3" name="任意多边形 22">
              <a:extLst>
                <a:ext uri="{FF2B5EF4-FFF2-40B4-BE49-F238E27FC236}">
                  <a16:creationId xmlns:a16="http://schemas.microsoft.com/office/drawing/2014/main" xmlns="" id="{FB07F0BD-BCA7-4641-896F-A60062BAD7BB}"/>
                </a:ext>
              </a:extLst>
            </p:cNvPr>
            <p:cNvSpPr/>
            <p:nvPr/>
          </p:nvSpPr>
          <p:spPr bwMode="auto">
            <a:xfrm>
              <a:off x="7510463" y="2852738"/>
              <a:ext cx="144463" cy="142875"/>
            </a:xfrm>
            <a:custGeom>
              <a:avLst/>
              <a:gdLst>
                <a:gd name="T0" fmla="*/ 61 w 62"/>
                <a:gd name="T1" fmla="*/ 0 h 61"/>
                <a:gd name="T2" fmla="*/ 59 w 62"/>
                <a:gd name="T3" fmla="*/ 4 h 61"/>
                <a:gd name="T4" fmla="*/ 52 w 62"/>
                <a:gd name="T5" fmla="*/ 13 h 61"/>
                <a:gd name="T6" fmla="*/ 28 w 62"/>
                <a:gd name="T7" fmla="*/ 42 h 61"/>
                <a:gd name="T8" fmla="*/ 12 w 62"/>
                <a:gd name="T9" fmla="*/ 60 h 61"/>
                <a:gd name="T10" fmla="*/ 11 w 62"/>
                <a:gd name="T11" fmla="*/ 61 h 61"/>
                <a:gd name="T12" fmla="*/ 11 w 62"/>
                <a:gd name="T13" fmla="*/ 59 h 61"/>
                <a:gd name="T14" fmla="*/ 6 w 62"/>
                <a:gd name="T15" fmla="*/ 38 h 61"/>
                <a:gd name="T16" fmla="*/ 2 w 62"/>
                <a:gd name="T17" fmla="*/ 34 h 61"/>
                <a:gd name="T18" fmla="*/ 1 w 62"/>
                <a:gd name="T19" fmla="*/ 34 h 61"/>
                <a:gd name="T20" fmla="*/ 0 w 62"/>
                <a:gd name="T21" fmla="*/ 35 h 61"/>
                <a:gd name="T22" fmla="*/ 2 w 62"/>
                <a:gd name="T23" fmla="*/ 34 h 61"/>
                <a:gd name="T24" fmla="*/ 5 w 62"/>
                <a:gd name="T25" fmla="*/ 35 h 61"/>
                <a:gd name="T26" fmla="*/ 7 w 62"/>
                <a:gd name="T27" fmla="*/ 38 h 61"/>
                <a:gd name="T28" fmla="*/ 12 w 62"/>
                <a:gd name="T29" fmla="*/ 59 h 61"/>
                <a:gd name="T30" fmla="*/ 11 w 62"/>
                <a:gd name="T31" fmla="*/ 59 h 61"/>
                <a:gd name="T32" fmla="*/ 26 w 62"/>
                <a:gd name="T33" fmla="*/ 41 h 61"/>
                <a:gd name="T34" fmla="*/ 51 w 62"/>
                <a:gd name="T35" fmla="*/ 12 h 61"/>
                <a:gd name="T36" fmla="*/ 58 w 62"/>
                <a:gd name="T37" fmla="*/ 3 h 61"/>
                <a:gd name="T38" fmla="*/ 61 w 62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61">
                  <a:moveTo>
                    <a:pt x="61" y="0"/>
                  </a:moveTo>
                  <a:cubicBezTo>
                    <a:pt x="62" y="1"/>
                    <a:pt x="61" y="2"/>
                    <a:pt x="59" y="4"/>
                  </a:cubicBezTo>
                  <a:cubicBezTo>
                    <a:pt x="57" y="6"/>
                    <a:pt x="55" y="9"/>
                    <a:pt x="52" y="13"/>
                  </a:cubicBezTo>
                  <a:cubicBezTo>
                    <a:pt x="46" y="20"/>
                    <a:pt x="37" y="31"/>
                    <a:pt x="28" y="42"/>
                  </a:cubicBezTo>
                  <a:cubicBezTo>
                    <a:pt x="22" y="48"/>
                    <a:pt x="17" y="54"/>
                    <a:pt x="12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7" y="43"/>
                    <a:pt x="6" y="38"/>
                  </a:cubicBezTo>
                  <a:cubicBezTo>
                    <a:pt x="5" y="36"/>
                    <a:pt x="4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4"/>
                    <a:pt x="2" y="34"/>
                  </a:cubicBezTo>
                  <a:cubicBezTo>
                    <a:pt x="3" y="34"/>
                    <a:pt x="4" y="34"/>
                    <a:pt x="5" y="35"/>
                  </a:cubicBezTo>
                  <a:cubicBezTo>
                    <a:pt x="6" y="35"/>
                    <a:pt x="6" y="37"/>
                    <a:pt x="7" y="38"/>
                  </a:cubicBezTo>
                  <a:cubicBezTo>
                    <a:pt x="8" y="43"/>
                    <a:pt x="10" y="50"/>
                    <a:pt x="1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5" y="53"/>
                    <a:pt x="21" y="47"/>
                    <a:pt x="26" y="41"/>
                  </a:cubicBezTo>
                  <a:cubicBezTo>
                    <a:pt x="36" y="29"/>
                    <a:pt x="44" y="19"/>
                    <a:pt x="51" y="12"/>
                  </a:cubicBezTo>
                  <a:cubicBezTo>
                    <a:pt x="54" y="8"/>
                    <a:pt x="57" y="5"/>
                    <a:pt x="58" y="3"/>
                  </a:cubicBezTo>
                  <a:cubicBezTo>
                    <a:pt x="60" y="1"/>
                    <a:pt x="61" y="0"/>
                    <a:pt x="61" y="0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4" name="任意多边形 23">
              <a:extLst>
                <a:ext uri="{FF2B5EF4-FFF2-40B4-BE49-F238E27FC236}">
                  <a16:creationId xmlns:a16="http://schemas.microsoft.com/office/drawing/2014/main" xmlns="" id="{50E02EAC-3A2E-4164-B339-87EB3C2EC91C}"/>
                </a:ext>
              </a:extLst>
            </p:cNvPr>
            <p:cNvSpPr/>
            <p:nvPr/>
          </p:nvSpPr>
          <p:spPr bwMode="auto">
            <a:xfrm>
              <a:off x="7405688" y="3014663"/>
              <a:ext cx="49213" cy="612775"/>
            </a:xfrm>
            <a:custGeom>
              <a:avLst/>
              <a:gdLst>
                <a:gd name="T0" fmla="*/ 1 w 21"/>
                <a:gd name="T1" fmla="*/ 263 h 263"/>
                <a:gd name="T2" fmla="*/ 1 w 21"/>
                <a:gd name="T3" fmla="*/ 260 h 263"/>
                <a:gd name="T4" fmla="*/ 1 w 21"/>
                <a:gd name="T5" fmla="*/ 252 h 263"/>
                <a:gd name="T6" fmla="*/ 1 w 21"/>
                <a:gd name="T7" fmla="*/ 224 h 263"/>
                <a:gd name="T8" fmla="*/ 5 w 21"/>
                <a:gd name="T9" fmla="*/ 131 h 263"/>
                <a:gd name="T10" fmla="*/ 15 w 21"/>
                <a:gd name="T11" fmla="*/ 38 h 263"/>
                <a:gd name="T12" fmla="*/ 19 w 21"/>
                <a:gd name="T13" fmla="*/ 10 h 263"/>
                <a:gd name="T14" fmla="*/ 20 w 21"/>
                <a:gd name="T15" fmla="*/ 2 h 263"/>
                <a:gd name="T16" fmla="*/ 21 w 21"/>
                <a:gd name="T17" fmla="*/ 0 h 263"/>
                <a:gd name="T18" fmla="*/ 20 w 21"/>
                <a:gd name="T19" fmla="*/ 2 h 263"/>
                <a:gd name="T20" fmla="*/ 20 w 21"/>
                <a:gd name="T21" fmla="*/ 10 h 263"/>
                <a:gd name="T22" fmla="*/ 16 w 21"/>
                <a:gd name="T23" fmla="*/ 38 h 263"/>
                <a:gd name="T24" fmla="*/ 7 w 21"/>
                <a:gd name="T25" fmla="*/ 131 h 263"/>
                <a:gd name="T26" fmla="*/ 2 w 21"/>
                <a:gd name="T27" fmla="*/ 224 h 263"/>
                <a:gd name="T28" fmla="*/ 1 w 21"/>
                <a:gd name="T29" fmla="*/ 252 h 263"/>
                <a:gd name="T30" fmla="*/ 1 w 21"/>
                <a:gd name="T31" fmla="*/ 260 h 263"/>
                <a:gd name="T32" fmla="*/ 1 w 21"/>
                <a:gd name="T33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63">
                  <a:moveTo>
                    <a:pt x="1" y="263"/>
                  </a:moveTo>
                  <a:cubicBezTo>
                    <a:pt x="1" y="263"/>
                    <a:pt x="1" y="262"/>
                    <a:pt x="1" y="260"/>
                  </a:cubicBezTo>
                  <a:cubicBezTo>
                    <a:pt x="1" y="258"/>
                    <a:pt x="1" y="255"/>
                    <a:pt x="1" y="252"/>
                  </a:cubicBezTo>
                  <a:cubicBezTo>
                    <a:pt x="0" y="246"/>
                    <a:pt x="0" y="236"/>
                    <a:pt x="1" y="224"/>
                  </a:cubicBezTo>
                  <a:cubicBezTo>
                    <a:pt x="1" y="200"/>
                    <a:pt x="2" y="167"/>
                    <a:pt x="5" y="131"/>
                  </a:cubicBezTo>
                  <a:cubicBezTo>
                    <a:pt x="7" y="94"/>
                    <a:pt x="11" y="61"/>
                    <a:pt x="15" y="38"/>
                  </a:cubicBezTo>
                  <a:cubicBezTo>
                    <a:pt x="16" y="26"/>
                    <a:pt x="18" y="16"/>
                    <a:pt x="19" y="10"/>
                  </a:cubicBezTo>
                  <a:cubicBezTo>
                    <a:pt x="19" y="7"/>
                    <a:pt x="20" y="4"/>
                    <a:pt x="20" y="2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1" y="0"/>
                    <a:pt x="21" y="1"/>
                    <a:pt x="20" y="2"/>
                  </a:cubicBezTo>
                  <a:cubicBezTo>
                    <a:pt x="20" y="4"/>
                    <a:pt x="20" y="7"/>
                    <a:pt x="20" y="10"/>
                  </a:cubicBezTo>
                  <a:cubicBezTo>
                    <a:pt x="19" y="17"/>
                    <a:pt x="17" y="26"/>
                    <a:pt x="16" y="38"/>
                  </a:cubicBezTo>
                  <a:cubicBezTo>
                    <a:pt x="13" y="62"/>
                    <a:pt x="10" y="95"/>
                    <a:pt x="7" y="131"/>
                  </a:cubicBezTo>
                  <a:cubicBezTo>
                    <a:pt x="4" y="167"/>
                    <a:pt x="3" y="200"/>
                    <a:pt x="2" y="224"/>
                  </a:cubicBezTo>
                  <a:cubicBezTo>
                    <a:pt x="2" y="236"/>
                    <a:pt x="2" y="245"/>
                    <a:pt x="1" y="252"/>
                  </a:cubicBezTo>
                  <a:cubicBezTo>
                    <a:pt x="1" y="255"/>
                    <a:pt x="1" y="258"/>
                    <a:pt x="1" y="260"/>
                  </a:cubicBezTo>
                  <a:cubicBezTo>
                    <a:pt x="1" y="262"/>
                    <a:pt x="1" y="263"/>
                    <a:pt x="1" y="263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5" name="任意多边形 24">
              <a:extLst>
                <a:ext uri="{FF2B5EF4-FFF2-40B4-BE49-F238E27FC236}">
                  <a16:creationId xmlns:a16="http://schemas.microsoft.com/office/drawing/2014/main" xmlns="" id="{8A3AC1D0-0FC8-4EB0-A225-AB122638CD91}"/>
                </a:ext>
              </a:extLst>
            </p:cNvPr>
            <p:cNvSpPr/>
            <p:nvPr/>
          </p:nvSpPr>
          <p:spPr bwMode="auto">
            <a:xfrm>
              <a:off x="7356476" y="3657600"/>
              <a:ext cx="6350" cy="82550"/>
            </a:xfrm>
            <a:custGeom>
              <a:avLst/>
              <a:gdLst>
                <a:gd name="T0" fmla="*/ 2 w 3"/>
                <a:gd name="T1" fmla="*/ 35 h 35"/>
                <a:gd name="T2" fmla="*/ 0 w 3"/>
                <a:gd name="T3" fmla="*/ 17 h 35"/>
                <a:gd name="T4" fmla="*/ 2 w 3"/>
                <a:gd name="T5" fmla="*/ 0 h 35"/>
                <a:gd name="T6" fmla="*/ 2 w 3"/>
                <a:gd name="T7" fmla="*/ 18 h 35"/>
                <a:gd name="T8" fmla="*/ 2 w 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5">
                  <a:moveTo>
                    <a:pt x="2" y="35"/>
                  </a:moveTo>
                  <a:cubicBezTo>
                    <a:pt x="1" y="35"/>
                    <a:pt x="0" y="27"/>
                    <a:pt x="0" y="17"/>
                  </a:cubicBezTo>
                  <a:cubicBezTo>
                    <a:pt x="0" y="8"/>
                    <a:pt x="1" y="0"/>
                    <a:pt x="2" y="0"/>
                  </a:cubicBezTo>
                  <a:cubicBezTo>
                    <a:pt x="3" y="0"/>
                    <a:pt x="2" y="8"/>
                    <a:pt x="2" y="18"/>
                  </a:cubicBezTo>
                  <a:cubicBezTo>
                    <a:pt x="2" y="27"/>
                    <a:pt x="2" y="35"/>
                    <a:pt x="2" y="35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6" name="任意多边形 25">
              <a:extLst>
                <a:ext uri="{FF2B5EF4-FFF2-40B4-BE49-F238E27FC236}">
                  <a16:creationId xmlns:a16="http://schemas.microsoft.com/office/drawing/2014/main" xmlns="" id="{F7D46C50-1EFD-4C0C-8E63-9B3B06968D2E}"/>
                </a:ext>
              </a:extLst>
            </p:cNvPr>
            <p:cNvSpPr/>
            <p:nvPr/>
          </p:nvSpPr>
          <p:spPr bwMode="auto">
            <a:xfrm>
              <a:off x="7200901" y="3605213"/>
              <a:ext cx="395288" cy="69850"/>
            </a:xfrm>
            <a:custGeom>
              <a:avLst/>
              <a:gdLst>
                <a:gd name="T0" fmla="*/ 170 w 170"/>
                <a:gd name="T1" fmla="*/ 0 h 30"/>
                <a:gd name="T2" fmla="*/ 164 w 170"/>
                <a:gd name="T3" fmla="*/ 2 h 30"/>
                <a:gd name="T4" fmla="*/ 146 w 170"/>
                <a:gd name="T5" fmla="*/ 8 h 30"/>
                <a:gd name="T6" fmla="*/ 87 w 170"/>
                <a:gd name="T7" fmla="*/ 22 h 30"/>
                <a:gd name="T8" fmla="*/ 26 w 170"/>
                <a:gd name="T9" fmla="*/ 29 h 30"/>
                <a:gd name="T10" fmla="*/ 7 w 170"/>
                <a:gd name="T11" fmla="*/ 30 h 30"/>
                <a:gd name="T12" fmla="*/ 0 w 170"/>
                <a:gd name="T13" fmla="*/ 30 h 30"/>
                <a:gd name="T14" fmla="*/ 7 w 170"/>
                <a:gd name="T15" fmla="*/ 30 h 30"/>
                <a:gd name="T16" fmla="*/ 26 w 170"/>
                <a:gd name="T17" fmla="*/ 28 h 30"/>
                <a:gd name="T18" fmla="*/ 86 w 170"/>
                <a:gd name="T19" fmla="*/ 20 h 30"/>
                <a:gd name="T20" fmla="*/ 146 w 170"/>
                <a:gd name="T21" fmla="*/ 7 h 30"/>
                <a:gd name="T22" fmla="*/ 164 w 170"/>
                <a:gd name="T23" fmla="*/ 2 h 30"/>
                <a:gd name="T24" fmla="*/ 170 w 17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30">
                  <a:moveTo>
                    <a:pt x="170" y="0"/>
                  </a:moveTo>
                  <a:cubicBezTo>
                    <a:pt x="170" y="0"/>
                    <a:pt x="168" y="1"/>
                    <a:pt x="164" y="2"/>
                  </a:cubicBezTo>
                  <a:cubicBezTo>
                    <a:pt x="160" y="4"/>
                    <a:pt x="154" y="6"/>
                    <a:pt x="146" y="8"/>
                  </a:cubicBezTo>
                  <a:cubicBezTo>
                    <a:pt x="131" y="12"/>
                    <a:pt x="110" y="18"/>
                    <a:pt x="87" y="22"/>
                  </a:cubicBezTo>
                  <a:cubicBezTo>
                    <a:pt x="63" y="26"/>
                    <a:pt x="41" y="28"/>
                    <a:pt x="26" y="29"/>
                  </a:cubicBezTo>
                  <a:cubicBezTo>
                    <a:pt x="18" y="30"/>
                    <a:pt x="11" y="30"/>
                    <a:pt x="7" y="30"/>
                  </a:cubicBezTo>
                  <a:cubicBezTo>
                    <a:pt x="3" y="30"/>
                    <a:pt x="0" y="30"/>
                    <a:pt x="0" y="30"/>
                  </a:cubicBezTo>
                  <a:cubicBezTo>
                    <a:pt x="0" y="30"/>
                    <a:pt x="3" y="30"/>
                    <a:pt x="7" y="30"/>
                  </a:cubicBezTo>
                  <a:cubicBezTo>
                    <a:pt x="12" y="29"/>
                    <a:pt x="18" y="29"/>
                    <a:pt x="26" y="28"/>
                  </a:cubicBezTo>
                  <a:cubicBezTo>
                    <a:pt x="41" y="27"/>
                    <a:pt x="63" y="24"/>
                    <a:pt x="86" y="20"/>
                  </a:cubicBezTo>
                  <a:cubicBezTo>
                    <a:pt x="110" y="16"/>
                    <a:pt x="131" y="11"/>
                    <a:pt x="146" y="7"/>
                  </a:cubicBezTo>
                  <a:cubicBezTo>
                    <a:pt x="153" y="5"/>
                    <a:pt x="159" y="3"/>
                    <a:pt x="164" y="2"/>
                  </a:cubicBezTo>
                  <a:cubicBezTo>
                    <a:pt x="168" y="1"/>
                    <a:pt x="170" y="0"/>
                    <a:pt x="170" y="0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7" name="任意多边形 26">
              <a:extLst>
                <a:ext uri="{FF2B5EF4-FFF2-40B4-BE49-F238E27FC236}">
                  <a16:creationId xmlns:a16="http://schemas.microsoft.com/office/drawing/2014/main" xmlns="" id="{694FA916-20A9-4DCB-B460-C133140BC4A6}"/>
                </a:ext>
              </a:extLst>
            </p:cNvPr>
            <p:cNvSpPr/>
            <p:nvPr/>
          </p:nvSpPr>
          <p:spPr bwMode="auto">
            <a:xfrm>
              <a:off x="7156451" y="2984500"/>
              <a:ext cx="4763" cy="304800"/>
            </a:xfrm>
            <a:custGeom>
              <a:avLst/>
              <a:gdLst>
                <a:gd name="T0" fmla="*/ 1 w 2"/>
                <a:gd name="T1" fmla="*/ 131 h 131"/>
                <a:gd name="T2" fmla="*/ 0 w 2"/>
                <a:gd name="T3" fmla="*/ 66 h 131"/>
                <a:gd name="T4" fmla="*/ 2 w 2"/>
                <a:gd name="T5" fmla="*/ 0 h 131"/>
                <a:gd name="T6" fmla="*/ 2 w 2"/>
                <a:gd name="T7" fmla="*/ 66 h 131"/>
                <a:gd name="T8" fmla="*/ 1 w 2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1">
                  <a:moveTo>
                    <a:pt x="1" y="131"/>
                  </a:moveTo>
                  <a:cubicBezTo>
                    <a:pt x="1" y="131"/>
                    <a:pt x="0" y="102"/>
                    <a:pt x="0" y="66"/>
                  </a:cubicBezTo>
                  <a:cubicBezTo>
                    <a:pt x="0" y="29"/>
                    <a:pt x="1" y="0"/>
                    <a:pt x="2" y="0"/>
                  </a:cubicBezTo>
                  <a:cubicBezTo>
                    <a:pt x="2" y="0"/>
                    <a:pt x="2" y="29"/>
                    <a:pt x="2" y="66"/>
                  </a:cubicBezTo>
                  <a:cubicBezTo>
                    <a:pt x="2" y="102"/>
                    <a:pt x="2" y="131"/>
                    <a:pt x="1" y="13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8" name="任意多边形 27">
              <a:extLst>
                <a:ext uri="{FF2B5EF4-FFF2-40B4-BE49-F238E27FC236}">
                  <a16:creationId xmlns:a16="http://schemas.microsoft.com/office/drawing/2014/main" xmlns="" id="{78C318ED-33C6-48CB-A2A0-4DEC05B969D4}"/>
                </a:ext>
              </a:extLst>
            </p:cNvPr>
            <p:cNvSpPr/>
            <p:nvPr/>
          </p:nvSpPr>
          <p:spPr bwMode="auto">
            <a:xfrm>
              <a:off x="7718426" y="2932113"/>
              <a:ext cx="260350" cy="838200"/>
            </a:xfrm>
            <a:custGeom>
              <a:avLst/>
              <a:gdLst>
                <a:gd name="T0" fmla="*/ 28 w 112"/>
                <a:gd name="T1" fmla="*/ 0 h 359"/>
                <a:gd name="T2" fmla="*/ 61 w 112"/>
                <a:gd name="T3" fmla="*/ 42 h 359"/>
                <a:gd name="T4" fmla="*/ 107 w 112"/>
                <a:gd name="T5" fmla="*/ 213 h 359"/>
                <a:gd name="T6" fmla="*/ 105 w 112"/>
                <a:gd name="T7" fmla="*/ 260 h 359"/>
                <a:gd name="T8" fmla="*/ 65 w 112"/>
                <a:gd name="T9" fmla="*/ 359 h 359"/>
                <a:gd name="T10" fmla="*/ 0 w 112"/>
                <a:gd name="T11" fmla="*/ 320 h 359"/>
                <a:gd name="T12" fmla="*/ 32 w 112"/>
                <a:gd name="T13" fmla="*/ 228 h 359"/>
                <a:gd name="T14" fmla="*/ 6 w 112"/>
                <a:gd name="T15" fmla="*/ 149 h 359"/>
                <a:gd name="T16" fmla="*/ 28 w 112"/>
                <a:gd name="T1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359">
                  <a:moveTo>
                    <a:pt x="28" y="0"/>
                  </a:moveTo>
                  <a:cubicBezTo>
                    <a:pt x="28" y="0"/>
                    <a:pt x="59" y="27"/>
                    <a:pt x="61" y="42"/>
                  </a:cubicBezTo>
                  <a:cubicBezTo>
                    <a:pt x="63" y="54"/>
                    <a:pt x="93" y="164"/>
                    <a:pt x="107" y="213"/>
                  </a:cubicBezTo>
                  <a:cubicBezTo>
                    <a:pt x="112" y="229"/>
                    <a:pt x="111" y="245"/>
                    <a:pt x="105" y="260"/>
                  </a:cubicBezTo>
                  <a:cubicBezTo>
                    <a:pt x="65" y="359"/>
                    <a:pt x="65" y="359"/>
                    <a:pt x="65" y="3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6" y="149"/>
                    <a:pt x="6" y="149"/>
                    <a:pt x="6" y="149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9" name="任意多边形 28">
              <a:extLst>
                <a:ext uri="{FF2B5EF4-FFF2-40B4-BE49-F238E27FC236}">
                  <a16:creationId xmlns:a16="http://schemas.microsoft.com/office/drawing/2014/main" xmlns="" id="{7E005C8A-F29B-4474-BE5F-DE7503EE12A3}"/>
                </a:ext>
              </a:extLst>
            </p:cNvPr>
            <p:cNvSpPr/>
            <p:nvPr/>
          </p:nvSpPr>
          <p:spPr bwMode="auto">
            <a:xfrm>
              <a:off x="7659688" y="2951163"/>
              <a:ext cx="209550" cy="819150"/>
            </a:xfrm>
            <a:custGeom>
              <a:avLst/>
              <a:gdLst>
                <a:gd name="T0" fmla="*/ 90 w 90"/>
                <a:gd name="T1" fmla="*/ 351 h 351"/>
                <a:gd name="T2" fmla="*/ 89 w 90"/>
                <a:gd name="T3" fmla="*/ 350 h 351"/>
                <a:gd name="T4" fmla="*/ 85 w 90"/>
                <a:gd name="T5" fmla="*/ 348 h 351"/>
                <a:gd name="T6" fmla="*/ 72 w 90"/>
                <a:gd name="T7" fmla="*/ 341 h 351"/>
                <a:gd name="T8" fmla="*/ 25 w 90"/>
                <a:gd name="T9" fmla="*/ 313 h 351"/>
                <a:gd name="T10" fmla="*/ 24 w 90"/>
                <a:gd name="T11" fmla="*/ 313 h 351"/>
                <a:gd name="T12" fmla="*/ 24 w 90"/>
                <a:gd name="T13" fmla="*/ 312 h 351"/>
                <a:gd name="T14" fmla="*/ 56 w 90"/>
                <a:gd name="T15" fmla="*/ 219 h 351"/>
                <a:gd name="T16" fmla="*/ 56 w 90"/>
                <a:gd name="T17" fmla="*/ 220 h 351"/>
                <a:gd name="T18" fmla="*/ 45 w 90"/>
                <a:gd name="T19" fmla="*/ 188 h 351"/>
                <a:gd name="T20" fmla="*/ 18 w 90"/>
                <a:gd name="T21" fmla="*/ 116 h 351"/>
                <a:gd name="T22" fmla="*/ 18 w 90"/>
                <a:gd name="T23" fmla="*/ 117 h 351"/>
                <a:gd name="T24" fmla="*/ 1 w 90"/>
                <a:gd name="T25" fmla="*/ 67 h 351"/>
                <a:gd name="T26" fmla="*/ 1 w 90"/>
                <a:gd name="T27" fmla="*/ 45 h 351"/>
                <a:gd name="T28" fmla="*/ 8 w 90"/>
                <a:gd name="T29" fmla="*/ 27 h 351"/>
                <a:gd name="T30" fmla="*/ 25 w 90"/>
                <a:gd name="T31" fmla="*/ 5 h 351"/>
                <a:gd name="T32" fmla="*/ 30 w 90"/>
                <a:gd name="T33" fmla="*/ 1 h 351"/>
                <a:gd name="T34" fmla="*/ 32 w 90"/>
                <a:gd name="T35" fmla="*/ 0 h 351"/>
                <a:gd name="T36" fmla="*/ 30 w 90"/>
                <a:gd name="T37" fmla="*/ 1 h 351"/>
                <a:gd name="T38" fmla="*/ 25 w 90"/>
                <a:gd name="T39" fmla="*/ 6 h 351"/>
                <a:gd name="T40" fmla="*/ 9 w 90"/>
                <a:gd name="T41" fmla="*/ 27 h 351"/>
                <a:gd name="T42" fmla="*/ 3 w 90"/>
                <a:gd name="T43" fmla="*/ 45 h 351"/>
                <a:gd name="T44" fmla="*/ 2 w 90"/>
                <a:gd name="T45" fmla="*/ 67 h 351"/>
                <a:gd name="T46" fmla="*/ 20 w 90"/>
                <a:gd name="T47" fmla="*/ 116 h 351"/>
                <a:gd name="T48" fmla="*/ 20 w 90"/>
                <a:gd name="T49" fmla="*/ 116 h 351"/>
                <a:gd name="T50" fmla="*/ 20 w 90"/>
                <a:gd name="T51" fmla="*/ 116 h 351"/>
                <a:gd name="T52" fmla="*/ 47 w 90"/>
                <a:gd name="T53" fmla="*/ 188 h 351"/>
                <a:gd name="T54" fmla="*/ 58 w 90"/>
                <a:gd name="T55" fmla="*/ 219 h 351"/>
                <a:gd name="T56" fmla="*/ 59 w 90"/>
                <a:gd name="T57" fmla="*/ 220 h 351"/>
                <a:gd name="T58" fmla="*/ 58 w 90"/>
                <a:gd name="T59" fmla="*/ 220 h 351"/>
                <a:gd name="T60" fmla="*/ 26 w 90"/>
                <a:gd name="T61" fmla="*/ 313 h 351"/>
                <a:gd name="T62" fmla="*/ 26 w 90"/>
                <a:gd name="T63" fmla="*/ 312 h 351"/>
                <a:gd name="T64" fmla="*/ 72 w 90"/>
                <a:gd name="T65" fmla="*/ 340 h 351"/>
                <a:gd name="T66" fmla="*/ 85 w 90"/>
                <a:gd name="T67" fmla="*/ 348 h 351"/>
                <a:gd name="T68" fmla="*/ 89 w 90"/>
                <a:gd name="T69" fmla="*/ 350 h 351"/>
                <a:gd name="T70" fmla="*/ 90 w 90"/>
                <a:gd name="T71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351">
                  <a:moveTo>
                    <a:pt x="90" y="351"/>
                  </a:moveTo>
                  <a:cubicBezTo>
                    <a:pt x="90" y="351"/>
                    <a:pt x="89" y="350"/>
                    <a:pt x="89" y="350"/>
                  </a:cubicBezTo>
                  <a:cubicBezTo>
                    <a:pt x="88" y="350"/>
                    <a:pt x="86" y="349"/>
                    <a:pt x="85" y="348"/>
                  </a:cubicBezTo>
                  <a:cubicBezTo>
                    <a:pt x="82" y="346"/>
                    <a:pt x="78" y="344"/>
                    <a:pt x="72" y="341"/>
                  </a:cubicBezTo>
                  <a:cubicBezTo>
                    <a:pt x="61" y="334"/>
                    <a:pt x="44" y="325"/>
                    <a:pt x="25" y="313"/>
                  </a:cubicBezTo>
                  <a:cubicBezTo>
                    <a:pt x="24" y="313"/>
                    <a:pt x="24" y="313"/>
                    <a:pt x="24" y="313"/>
                  </a:cubicBezTo>
                  <a:cubicBezTo>
                    <a:pt x="24" y="312"/>
                    <a:pt x="24" y="312"/>
                    <a:pt x="24" y="312"/>
                  </a:cubicBezTo>
                  <a:cubicBezTo>
                    <a:pt x="33" y="286"/>
                    <a:pt x="44" y="254"/>
                    <a:pt x="56" y="219"/>
                  </a:cubicBezTo>
                  <a:cubicBezTo>
                    <a:pt x="56" y="220"/>
                    <a:pt x="56" y="220"/>
                    <a:pt x="56" y="220"/>
                  </a:cubicBezTo>
                  <a:cubicBezTo>
                    <a:pt x="53" y="210"/>
                    <a:pt x="49" y="199"/>
                    <a:pt x="45" y="188"/>
                  </a:cubicBezTo>
                  <a:cubicBezTo>
                    <a:pt x="35" y="163"/>
                    <a:pt x="26" y="139"/>
                    <a:pt x="18" y="116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0" y="99"/>
                    <a:pt x="3" y="83"/>
                    <a:pt x="1" y="67"/>
                  </a:cubicBezTo>
                  <a:cubicBezTo>
                    <a:pt x="0" y="59"/>
                    <a:pt x="0" y="51"/>
                    <a:pt x="1" y="45"/>
                  </a:cubicBezTo>
                  <a:cubicBezTo>
                    <a:pt x="3" y="38"/>
                    <a:pt x="5" y="32"/>
                    <a:pt x="8" y="27"/>
                  </a:cubicBezTo>
                  <a:cubicBezTo>
                    <a:pt x="13" y="16"/>
                    <a:pt x="20" y="10"/>
                    <a:pt x="25" y="5"/>
                  </a:cubicBezTo>
                  <a:cubicBezTo>
                    <a:pt x="27" y="3"/>
                    <a:pt x="29" y="2"/>
                    <a:pt x="30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0" y="1"/>
                  </a:cubicBezTo>
                  <a:cubicBezTo>
                    <a:pt x="29" y="2"/>
                    <a:pt x="27" y="4"/>
                    <a:pt x="25" y="6"/>
                  </a:cubicBezTo>
                  <a:cubicBezTo>
                    <a:pt x="20" y="10"/>
                    <a:pt x="14" y="17"/>
                    <a:pt x="9" y="27"/>
                  </a:cubicBezTo>
                  <a:cubicBezTo>
                    <a:pt x="6" y="32"/>
                    <a:pt x="4" y="38"/>
                    <a:pt x="3" y="45"/>
                  </a:cubicBezTo>
                  <a:cubicBezTo>
                    <a:pt x="1" y="51"/>
                    <a:pt x="1" y="59"/>
                    <a:pt x="2" y="67"/>
                  </a:cubicBezTo>
                  <a:cubicBezTo>
                    <a:pt x="4" y="82"/>
                    <a:pt x="11" y="99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8" y="138"/>
                    <a:pt x="37" y="162"/>
                    <a:pt x="47" y="188"/>
                  </a:cubicBezTo>
                  <a:cubicBezTo>
                    <a:pt x="51" y="199"/>
                    <a:pt x="55" y="209"/>
                    <a:pt x="58" y="219"/>
                  </a:cubicBezTo>
                  <a:cubicBezTo>
                    <a:pt x="59" y="220"/>
                    <a:pt x="59" y="220"/>
                    <a:pt x="59" y="220"/>
                  </a:cubicBezTo>
                  <a:cubicBezTo>
                    <a:pt x="58" y="220"/>
                    <a:pt x="58" y="220"/>
                    <a:pt x="58" y="220"/>
                  </a:cubicBezTo>
                  <a:cubicBezTo>
                    <a:pt x="46" y="255"/>
                    <a:pt x="35" y="287"/>
                    <a:pt x="26" y="313"/>
                  </a:cubicBezTo>
                  <a:cubicBezTo>
                    <a:pt x="26" y="312"/>
                    <a:pt x="26" y="312"/>
                    <a:pt x="26" y="312"/>
                  </a:cubicBezTo>
                  <a:cubicBezTo>
                    <a:pt x="45" y="323"/>
                    <a:pt x="61" y="333"/>
                    <a:pt x="72" y="340"/>
                  </a:cubicBezTo>
                  <a:cubicBezTo>
                    <a:pt x="78" y="343"/>
                    <a:pt x="82" y="346"/>
                    <a:pt x="85" y="348"/>
                  </a:cubicBezTo>
                  <a:cubicBezTo>
                    <a:pt x="87" y="349"/>
                    <a:pt x="88" y="349"/>
                    <a:pt x="89" y="350"/>
                  </a:cubicBezTo>
                  <a:cubicBezTo>
                    <a:pt x="89" y="350"/>
                    <a:pt x="90" y="351"/>
                    <a:pt x="90" y="35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0" name="任意多边形 29">
              <a:extLst>
                <a:ext uri="{FF2B5EF4-FFF2-40B4-BE49-F238E27FC236}">
                  <a16:creationId xmlns:a16="http://schemas.microsoft.com/office/drawing/2014/main" xmlns="" id="{4C05E8DA-5903-4B81-9592-E4BB24086F64}"/>
                </a:ext>
              </a:extLst>
            </p:cNvPr>
            <p:cNvSpPr/>
            <p:nvPr/>
          </p:nvSpPr>
          <p:spPr bwMode="auto">
            <a:xfrm>
              <a:off x="7480301" y="2935288"/>
              <a:ext cx="107950" cy="95250"/>
            </a:xfrm>
            <a:custGeom>
              <a:avLst/>
              <a:gdLst>
                <a:gd name="T0" fmla="*/ 15 w 46"/>
                <a:gd name="T1" fmla="*/ 0 h 41"/>
                <a:gd name="T2" fmla="*/ 7 w 46"/>
                <a:gd name="T3" fmla="*/ 6 h 41"/>
                <a:gd name="T4" fmla="*/ 0 w 46"/>
                <a:gd name="T5" fmla="*/ 13 h 41"/>
                <a:gd name="T6" fmla="*/ 0 w 46"/>
                <a:gd name="T7" fmla="*/ 14 h 41"/>
                <a:gd name="T8" fmla="*/ 10 w 46"/>
                <a:gd name="T9" fmla="*/ 21 h 41"/>
                <a:gd name="T10" fmla="*/ 11 w 46"/>
                <a:gd name="T11" fmla="*/ 34 h 41"/>
                <a:gd name="T12" fmla="*/ 19 w 46"/>
                <a:gd name="T13" fmla="*/ 41 h 41"/>
                <a:gd name="T14" fmla="*/ 20 w 46"/>
                <a:gd name="T15" fmla="*/ 41 h 41"/>
                <a:gd name="T16" fmla="*/ 27 w 46"/>
                <a:gd name="T17" fmla="*/ 36 h 41"/>
                <a:gd name="T18" fmla="*/ 46 w 46"/>
                <a:gd name="T19" fmla="*/ 0 h 41"/>
                <a:gd name="T20" fmla="*/ 41 w 46"/>
                <a:gd name="T21" fmla="*/ 7 h 41"/>
                <a:gd name="T22" fmla="*/ 25 w 46"/>
                <a:gd name="T23" fmla="*/ 25 h 41"/>
                <a:gd name="T24" fmla="*/ 24 w 46"/>
                <a:gd name="T25" fmla="*/ 26 h 41"/>
                <a:gd name="T26" fmla="*/ 24 w 46"/>
                <a:gd name="T27" fmla="*/ 24 h 41"/>
                <a:gd name="T28" fmla="*/ 19 w 46"/>
                <a:gd name="T29" fmla="*/ 3 h 41"/>
                <a:gd name="T30" fmla="*/ 19 w 46"/>
                <a:gd name="T31" fmla="*/ 3 h 41"/>
                <a:gd name="T32" fmla="*/ 16 w 46"/>
                <a:gd name="T33" fmla="*/ 0 h 41"/>
                <a:gd name="T34" fmla="*/ 15 w 46"/>
                <a:gd name="T3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41">
                  <a:moveTo>
                    <a:pt x="15" y="0"/>
                  </a:moveTo>
                  <a:cubicBezTo>
                    <a:pt x="12" y="0"/>
                    <a:pt x="9" y="3"/>
                    <a:pt x="7" y="6"/>
                  </a:cubicBezTo>
                  <a:cubicBezTo>
                    <a:pt x="5" y="8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9" y="16"/>
                    <a:pt x="10" y="21"/>
                  </a:cubicBezTo>
                  <a:cubicBezTo>
                    <a:pt x="11" y="25"/>
                    <a:pt x="10" y="29"/>
                    <a:pt x="11" y="34"/>
                  </a:cubicBezTo>
                  <a:cubicBezTo>
                    <a:pt x="12" y="37"/>
                    <a:pt x="15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3" y="41"/>
                    <a:pt x="25" y="38"/>
                    <a:pt x="27" y="36"/>
                  </a:cubicBezTo>
                  <a:cubicBezTo>
                    <a:pt x="35" y="26"/>
                    <a:pt x="41" y="13"/>
                    <a:pt x="46" y="0"/>
                  </a:cubicBezTo>
                  <a:cubicBezTo>
                    <a:pt x="44" y="3"/>
                    <a:pt x="42" y="5"/>
                    <a:pt x="41" y="7"/>
                  </a:cubicBezTo>
                  <a:cubicBezTo>
                    <a:pt x="35" y="13"/>
                    <a:pt x="30" y="19"/>
                    <a:pt x="25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16"/>
                    <a:pt x="20" y="8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A23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1" name="任意多边形 30">
              <a:extLst>
                <a:ext uri="{FF2B5EF4-FFF2-40B4-BE49-F238E27FC236}">
                  <a16:creationId xmlns:a16="http://schemas.microsoft.com/office/drawing/2014/main" xmlns="" id="{D1E4170F-D550-4C39-80B9-6743001B5572}"/>
                </a:ext>
              </a:extLst>
            </p:cNvPr>
            <p:cNvSpPr/>
            <p:nvPr/>
          </p:nvSpPr>
          <p:spPr bwMode="auto">
            <a:xfrm>
              <a:off x="7524751" y="2932113"/>
              <a:ext cx="65088" cy="63500"/>
            </a:xfrm>
            <a:custGeom>
              <a:avLst/>
              <a:gdLst>
                <a:gd name="T0" fmla="*/ 28 w 28"/>
                <a:gd name="T1" fmla="*/ 0 h 27"/>
                <a:gd name="T2" fmla="*/ 6 w 28"/>
                <a:gd name="T3" fmla="*/ 26 h 27"/>
                <a:gd name="T4" fmla="*/ 1 w 28"/>
                <a:gd name="T5" fmla="*/ 7 h 27"/>
                <a:gd name="T6" fmla="*/ 0 w 28"/>
                <a:gd name="T7" fmla="*/ 4 h 27"/>
                <a:gd name="T8" fmla="*/ 0 w 28"/>
                <a:gd name="T9" fmla="*/ 4 h 27"/>
                <a:gd name="T10" fmla="*/ 5 w 28"/>
                <a:gd name="T11" fmla="*/ 25 h 27"/>
                <a:gd name="T12" fmla="*/ 5 w 28"/>
                <a:gd name="T13" fmla="*/ 27 h 27"/>
                <a:gd name="T14" fmla="*/ 6 w 28"/>
                <a:gd name="T15" fmla="*/ 26 h 27"/>
                <a:gd name="T16" fmla="*/ 22 w 28"/>
                <a:gd name="T17" fmla="*/ 8 h 27"/>
                <a:gd name="T18" fmla="*/ 27 w 28"/>
                <a:gd name="T19" fmla="*/ 1 h 27"/>
                <a:gd name="T20" fmla="*/ 28 w 28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7">
                  <a:moveTo>
                    <a:pt x="28" y="0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5" y="19"/>
                    <a:pt x="3" y="13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9"/>
                    <a:pt x="2" y="17"/>
                    <a:pt x="5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1" y="20"/>
                    <a:pt x="16" y="14"/>
                    <a:pt x="22" y="8"/>
                  </a:cubicBezTo>
                  <a:cubicBezTo>
                    <a:pt x="23" y="6"/>
                    <a:pt x="25" y="4"/>
                    <a:pt x="27" y="1"/>
                  </a:cubicBezTo>
                  <a:cubicBezTo>
                    <a:pt x="27" y="1"/>
                    <a:pt x="28" y="1"/>
                    <a:pt x="28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2" name="任意多边形 31">
              <a:extLst>
                <a:ext uri="{FF2B5EF4-FFF2-40B4-BE49-F238E27FC236}">
                  <a16:creationId xmlns:a16="http://schemas.microsoft.com/office/drawing/2014/main" xmlns="" id="{57995B79-A7FF-441D-9C87-0782506DFB73}"/>
                </a:ext>
              </a:extLst>
            </p:cNvPr>
            <p:cNvSpPr/>
            <p:nvPr/>
          </p:nvSpPr>
          <p:spPr bwMode="auto">
            <a:xfrm>
              <a:off x="7456488" y="29575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8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3" name="任意多边形 32">
              <a:extLst>
                <a:ext uri="{FF2B5EF4-FFF2-40B4-BE49-F238E27FC236}">
                  <a16:creationId xmlns:a16="http://schemas.microsoft.com/office/drawing/2014/main" xmlns="" id="{0F2B933E-2B82-45A3-A9F1-E6CA68B49614}"/>
                </a:ext>
              </a:extLst>
            </p:cNvPr>
            <p:cNvSpPr/>
            <p:nvPr/>
          </p:nvSpPr>
          <p:spPr bwMode="auto">
            <a:xfrm>
              <a:off x="7396163" y="2916238"/>
              <a:ext cx="65088" cy="103187"/>
            </a:xfrm>
            <a:custGeom>
              <a:avLst/>
              <a:gdLst>
                <a:gd name="T0" fmla="*/ 0 w 28"/>
                <a:gd name="T1" fmla="*/ 0 h 44"/>
                <a:gd name="T2" fmla="*/ 8 w 28"/>
                <a:gd name="T3" fmla="*/ 40 h 44"/>
                <a:gd name="T4" fmla="*/ 10 w 28"/>
                <a:gd name="T5" fmla="*/ 43 h 44"/>
                <a:gd name="T6" fmla="*/ 13 w 28"/>
                <a:gd name="T7" fmla="*/ 44 h 44"/>
                <a:gd name="T8" fmla="*/ 14 w 28"/>
                <a:gd name="T9" fmla="*/ 44 h 44"/>
                <a:gd name="T10" fmla="*/ 18 w 28"/>
                <a:gd name="T11" fmla="*/ 35 h 44"/>
                <a:gd name="T12" fmla="*/ 28 w 28"/>
                <a:gd name="T13" fmla="*/ 29 h 44"/>
                <a:gd name="T14" fmla="*/ 26 w 28"/>
                <a:gd name="T15" fmla="*/ 19 h 44"/>
                <a:gd name="T16" fmla="*/ 26 w 28"/>
                <a:gd name="T17" fmla="*/ 18 h 44"/>
                <a:gd name="T18" fmla="*/ 23 w 28"/>
                <a:gd name="T19" fmla="*/ 10 h 44"/>
                <a:gd name="T20" fmla="*/ 19 w 28"/>
                <a:gd name="T21" fmla="*/ 7 h 44"/>
                <a:gd name="T22" fmla="*/ 18 w 28"/>
                <a:gd name="T23" fmla="*/ 7 h 44"/>
                <a:gd name="T24" fmla="*/ 14 w 28"/>
                <a:gd name="T25" fmla="*/ 9 h 44"/>
                <a:gd name="T26" fmla="*/ 14 w 28"/>
                <a:gd name="T27" fmla="*/ 11 h 44"/>
                <a:gd name="T28" fmla="*/ 12 w 28"/>
                <a:gd name="T29" fmla="*/ 20 h 44"/>
                <a:gd name="T30" fmla="*/ 10 w 28"/>
                <a:gd name="T31" fmla="*/ 31 h 44"/>
                <a:gd name="T32" fmla="*/ 9 w 28"/>
                <a:gd name="T33" fmla="*/ 33 h 44"/>
                <a:gd name="T34" fmla="*/ 9 w 28"/>
                <a:gd name="T35" fmla="*/ 31 h 44"/>
                <a:gd name="T36" fmla="*/ 3 w 28"/>
                <a:gd name="T37" fmla="*/ 13 h 44"/>
                <a:gd name="T38" fmla="*/ 0 w 28"/>
                <a:gd name="T3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4">
                  <a:moveTo>
                    <a:pt x="0" y="0"/>
                  </a:moveTo>
                  <a:cubicBezTo>
                    <a:pt x="1" y="13"/>
                    <a:pt x="3" y="27"/>
                    <a:pt x="8" y="40"/>
                  </a:cubicBezTo>
                  <a:cubicBezTo>
                    <a:pt x="9" y="41"/>
                    <a:pt x="9" y="42"/>
                    <a:pt x="10" y="43"/>
                  </a:cubicBezTo>
                  <a:cubicBezTo>
                    <a:pt x="11" y="44"/>
                    <a:pt x="12" y="44"/>
                    <a:pt x="13" y="44"/>
                  </a:cubicBezTo>
                  <a:cubicBezTo>
                    <a:pt x="13" y="44"/>
                    <a:pt x="14" y="44"/>
                    <a:pt x="14" y="44"/>
                  </a:cubicBezTo>
                  <a:cubicBezTo>
                    <a:pt x="15" y="43"/>
                    <a:pt x="18" y="36"/>
                    <a:pt x="18" y="35"/>
                  </a:cubicBezTo>
                  <a:cubicBezTo>
                    <a:pt x="20" y="30"/>
                    <a:pt x="28" y="29"/>
                    <a:pt x="28" y="29"/>
                  </a:cubicBezTo>
                  <a:cubicBezTo>
                    <a:pt x="28" y="29"/>
                    <a:pt x="27" y="24"/>
                    <a:pt x="26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5"/>
                    <a:pt x="24" y="12"/>
                    <a:pt x="23" y="10"/>
                  </a:cubicBezTo>
                  <a:cubicBezTo>
                    <a:pt x="22" y="8"/>
                    <a:pt x="20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5" y="8"/>
                    <a:pt x="14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3"/>
                    <a:pt x="12" y="16"/>
                    <a:pt x="12" y="20"/>
                  </a:cubicBezTo>
                  <a:cubicBezTo>
                    <a:pt x="12" y="23"/>
                    <a:pt x="12" y="27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26"/>
                    <a:pt x="5" y="20"/>
                    <a:pt x="3" y="13"/>
                  </a:cubicBezTo>
                  <a:cubicBezTo>
                    <a:pt x="2" y="8"/>
                    <a:pt x="1" y="4"/>
                    <a:pt x="0" y="0"/>
                  </a:cubicBezTo>
                </a:path>
              </a:pathLst>
            </a:custGeom>
            <a:solidFill>
              <a:srgbClr val="A23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4" name="任意多边形 33">
              <a:extLst>
                <a:ext uri="{FF2B5EF4-FFF2-40B4-BE49-F238E27FC236}">
                  <a16:creationId xmlns:a16="http://schemas.microsoft.com/office/drawing/2014/main" xmlns="" id="{50C6A947-35E8-419E-8D6C-DEB1844AD236}"/>
                </a:ext>
              </a:extLst>
            </p:cNvPr>
            <p:cNvSpPr/>
            <p:nvPr/>
          </p:nvSpPr>
          <p:spPr bwMode="auto">
            <a:xfrm>
              <a:off x="7396163" y="2911475"/>
              <a:ext cx="33338" cy="80962"/>
            </a:xfrm>
            <a:custGeom>
              <a:avLst/>
              <a:gdLst>
                <a:gd name="T0" fmla="*/ 0 w 14"/>
                <a:gd name="T1" fmla="*/ 0 h 35"/>
                <a:gd name="T2" fmla="*/ 0 w 14"/>
                <a:gd name="T3" fmla="*/ 1 h 35"/>
                <a:gd name="T4" fmla="*/ 0 w 14"/>
                <a:gd name="T5" fmla="*/ 2 h 35"/>
                <a:gd name="T6" fmla="*/ 3 w 14"/>
                <a:gd name="T7" fmla="*/ 15 h 35"/>
                <a:gd name="T8" fmla="*/ 9 w 14"/>
                <a:gd name="T9" fmla="*/ 33 h 35"/>
                <a:gd name="T10" fmla="*/ 9 w 14"/>
                <a:gd name="T11" fmla="*/ 35 h 35"/>
                <a:gd name="T12" fmla="*/ 10 w 14"/>
                <a:gd name="T13" fmla="*/ 33 h 35"/>
                <a:gd name="T14" fmla="*/ 12 w 14"/>
                <a:gd name="T15" fmla="*/ 22 h 35"/>
                <a:gd name="T16" fmla="*/ 14 w 14"/>
                <a:gd name="T17" fmla="*/ 13 h 35"/>
                <a:gd name="T18" fmla="*/ 14 w 14"/>
                <a:gd name="T19" fmla="*/ 11 h 35"/>
                <a:gd name="T20" fmla="*/ 12 w 14"/>
                <a:gd name="T21" fmla="*/ 15 h 35"/>
                <a:gd name="T22" fmla="*/ 10 w 14"/>
                <a:gd name="T23" fmla="*/ 34 h 35"/>
                <a:gd name="T24" fmla="*/ 0 w 14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3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2" y="10"/>
                    <a:pt x="3" y="15"/>
                  </a:cubicBezTo>
                  <a:cubicBezTo>
                    <a:pt x="5" y="22"/>
                    <a:pt x="6" y="28"/>
                    <a:pt x="9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29"/>
                    <a:pt x="12" y="25"/>
                    <a:pt x="12" y="22"/>
                  </a:cubicBezTo>
                  <a:cubicBezTo>
                    <a:pt x="12" y="18"/>
                    <a:pt x="13" y="15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3" y="12"/>
                    <a:pt x="12" y="14"/>
                    <a:pt x="12" y="15"/>
                  </a:cubicBezTo>
                  <a:cubicBezTo>
                    <a:pt x="11" y="26"/>
                    <a:pt x="11" y="30"/>
                    <a:pt x="10" y="34"/>
                  </a:cubicBezTo>
                  <a:cubicBezTo>
                    <a:pt x="6" y="23"/>
                    <a:pt x="3" y="10"/>
                    <a:pt x="0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5" name="任意多边形 34">
              <a:extLst>
                <a:ext uri="{FF2B5EF4-FFF2-40B4-BE49-F238E27FC236}">
                  <a16:creationId xmlns:a16="http://schemas.microsoft.com/office/drawing/2014/main" xmlns="" id="{BC1D6695-2A23-4E7D-8439-8A5F7619B801}"/>
                </a:ext>
              </a:extLst>
            </p:cNvPr>
            <p:cNvSpPr/>
            <p:nvPr/>
          </p:nvSpPr>
          <p:spPr bwMode="auto">
            <a:xfrm>
              <a:off x="7235826" y="3578225"/>
              <a:ext cx="314325" cy="98425"/>
            </a:xfrm>
            <a:custGeom>
              <a:avLst/>
              <a:gdLst>
                <a:gd name="T0" fmla="*/ 53 w 135"/>
                <a:gd name="T1" fmla="*/ 36 h 42"/>
                <a:gd name="T2" fmla="*/ 11 w 135"/>
                <a:gd name="T3" fmla="*/ 40 h 42"/>
                <a:gd name="T4" fmla="*/ 1 w 135"/>
                <a:gd name="T5" fmla="*/ 41 h 42"/>
                <a:gd name="T6" fmla="*/ 0 w 135"/>
                <a:gd name="T7" fmla="*/ 42 h 42"/>
                <a:gd name="T8" fmla="*/ 53 w 135"/>
                <a:gd name="T9" fmla="*/ 36 h 42"/>
                <a:gd name="T10" fmla="*/ 53 w 135"/>
                <a:gd name="T11" fmla="*/ 36 h 42"/>
                <a:gd name="T12" fmla="*/ 120 w 135"/>
                <a:gd name="T13" fmla="*/ 22 h 42"/>
                <a:gd name="T14" fmla="*/ 72 w 135"/>
                <a:gd name="T15" fmla="*/ 33 h 42"/>
                <a:gd name="T16" fmla="*/ 54 w 135"/>
                <a:gd name="T17" fmla="*/ 36 h 42"/>
                <a:gd name="T18" fmla="*/ 54 w 135"/>
                <a:gd name="T19" fmla="*/ 36 h 42"/>
                <a:gd name="T20" fmla="*/ 120 w 135"/>
                <a:gd name="T21" fmla="*/ 22 h 42"/>
                <a:gd name="T22" fmla="*/ 122 w 135"/>
                <a:gd name="T23" fmla="*/ 0 h 42"/>
                <a:gd name="T24" fmla="*/ 120 w 135"/>
                <a:gd name="T25" fmla="*/ 1 h 42"/>
                <a:gd name="T26" fmla="*/ 107 w 135"/>
                <a:gd name="T27" fmla="*/ 6 h 42"/>
                <a:gd name="T28" fmla="*/ 96 w 135"/>
                <a:gd name="T29" fmla="*/ 15 h 42"/>
                <a:gd name="T30" fmla="*/ 63 w 135"/>
                <a:gd name="T31" fmla="*/ 22 h 42"/>
                <a:gd name="T32" fmla="*/ 59 w 135"/>
                <a:gd name="T33" fmla="*/ 22 h 42"/>
                <a:gd name="T34" fmla="*/ 54 w 135"/>
                <a:gd name="T35" fmla="*/ 22 h 42"/>
                <a:gd name="T36" fmla="*/ 49 w 135"/>
                <a:gd name="T37" fmla="*/ 22 h 42"/>
                <a:gd name="T38" fmla="*/ 28 w 135"/>
                <a:gd name="T39" fmla="*/ 24 h 42"/>
                <a:gd name="T40" fmla="*/ 2 w 135"/>
                <a:gd name="T41" fmla="*/ 40 h 42"/>
                <a:gd name="T42" fmla="*/ 11 w 135"/>
                <a:gd name="T43" fmla="*/ 39 h 42"/>
                <a:gd name="T44" fmla="*/ 71 w 135"/>
                <a:gd name="T45" fmla="*/ 31 h 42"/>
                <a:gd name="T46" fmla="*/ 130 w 135"/>
                <a:gd name="T47" fmla="*/ 18 h 42"/>
                <a:gd name="T48" fmla="*/ 130 w 135"/>
                <a:gd name="T49" fmla="*/ 18 h 42"/>
                <a:gd name="T50" fmla="*/ 132 w 135"/>
                <a:gd name="T51" fmla="*/ 5 h 42"/>
                <a:gd name="T52" fmla="*/ 122 w 135"/>
                <a:gd name="T5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" h="42">
                  <a:moveTo>
                    <a:pt x="53" y="36"/>
                  </a:moveTo>
                  <a:cubicBezTo>
                    <a:pt x="37" y="38"/>
                    <a:pt x="22" y="40"/>
                    <a:pt x="11" y="40"/>
                  </a:cubicBezTo>
                  <a:cubicBezTo>
                    <a:pt x="7" y="41"/>
                    <a:pt x="4" y="41"/>
                    <a:pt x="1" y="41"/>
                  </a:cubicBezTo>
                  <a:cubicBezTo>
                    <a:pt x="1" y="41"/>
                    <a:pt x="0" y="42"/>
                    <a:pt x="0" y="42"/>
                  </a:cubicBezTo>
                  <a:cubicBezTo>
                    <a:pt x="0" y="42"/>
                    <a:pt x="25" y="40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moveTo>
                    <a:pt x="120" y="22"/>
                  </a:moveTo>
                  <a:cubicBezTo>
                    <a:pt x="107" y="26"/>
                    <a:pt x="90" y="30"/>
                    <a:pt x="72" y="33"/>
                  </a:cubicBezTo>
                  <a:cubicBezTo>
                    <a:pt x="66" y="34"/>
                    <a:pt x="60" y="35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77" y="33"/>
                    <a:pt x="103" y="28"/>
                    <a:pt x="120" y="22"/>
                  </a:cubicBezTo>
                  <a:moveTo>
                    <a:pt x="122" y="0"/>
                  </a:moveTo>
                  <a:cubicBezTo>
                    <a:pt x="121" y="0"/>
                    <a:pt x="120" y="1"/>
                    <a:pt x="120" y="1"/>
                  </a:cubicBezTo>
                  <a:cubicBezTo>
                    <a:pt x="115" y="1"/>
                    <a:pt x="111" y="4"/>
                    <a:pt x="107" y="6"/>
                  </a:cubicBezTo>
                  <a:cubicBezTo>
                    <a:pt x="103" y="9"/>
                    <a:pt x="100" y="12"/>
                    <a:pt x="96" y="15"/>
                  </a:cubicBezTo>
                  <a:cubicBezTo>
                    <a:pt x="86" y="21"/>
                    <a:pt x="74" y="22"/>
                    <a:pt x="63" y="22"/>
                  </a:cubicBezTo>
                  <a:cubicBezTo>
                    <a:pt x="61" y="22"/>
                    <a:pt x="60" y="22"/>
                    <a:pt x="59" y="22"/>
                  </a:cubicBezTo>
                  <a:cubicBezTo>
                    <a:pt x="57" y="22"/>
                    <a:pt x="55" y="22"/>
                    <a:pt x="54" y="22"/>
                  </a:cubicBezTo>
                  <a:cubicBezTo>
                    <a:pt x="52" y="22"/>
                    <a:pt x="51" y="22"/>
                    <a:pt x="49" y="22"/>
                  </a:cubicBezTo>
                  <a:cubicBezTo>
                    <a:pt x="42" y="22"/>
                    <a:pt x="35" y="22"/>
                    <a:pt x="28" y="24"/>
                  </a:cubicBezTo>
                  <a:cubicBezTo>
                    <a:pt x="18" y="26"/>
                    <a:pt x="7" y="31"/>
                    <a:pt x="2" y="40"/>
                  </a:cubicBezTo>
                  <a:cubicBezTo>
                    <a:pt x="4" y="40"/>
                    <a:pt x="7" y="39"/>
                    <a:pt x="11" y="39"/>
                  </a:cubicBezTo>
                  <a:cubicBezTo>
                    <a:pt x="26" y="38"/>
                    <a:pt x="48" y="35"/>
                    <a:pt x="71" y="31"/>
                  </a:cubicBezTo>
                  <a:cubicBezTo>
                    <a:pt x="94" y="27"/>
                    <a:pt x="115" y="22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5" y="15"/>
                    <a:pt x="135" y="9"/>
                    <a:pt x="132" y="5"/>
                  </a:cubicBezTo>
                  <a:cubicBezTo>
                    <a:pt x="130" y="2"/>
                    <a:pt x="126" y="0"/>
                    <a:pt x="122" y="0"/>
                  </a:cubicBezTo>
                </a:path>
              </a:pathLst>
            </a:custGeom>
            <a:solidFill>
              <a:srgbClr val="A23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6" name="任意多边形 35">
              <a:extLst>
                <a:ext uri="{FF2B5EF4-FFF2-40B4-BE49-F238E27FC236}">
                  <a16:creationId xmlns:a16="http://schemas.microsoft.com/office/drawing/2014/main" xmlns="" id="{671D80E4-4C02-4D81-8AAD-02599A4461A1}"/>
                </a:ext>
              </a:extLst>
            </p:cNvPr>
            <p:cNvSpPr/>
            <p:nvPr/>
          </p:nvSpPr>
          <p:spPr bwMode="auto">
            <a:xfrm>
              <a:off x="7359651" y="36623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7" name="任意多边形 36">
              <a:extLst>
                <a:ext uri="{FF2B5EF4-FFF2-40B4-BE49-F238E27FC236}">
                  <a16:creationId xmlns:a16="http://schemas.microsoft.com/office/drawing/2014/main" xmlns="" id="{9D92CFAD-1535-47E2-83D0-08B06BA5F36C}"/>
                </a:ext>
              </a:extLst>
            </p:cNvPr>
            <p:cNvSpPr/>
            <p:nvPr/>
          </p:nvSpPr>
          <p:spPr bwMode="auto">
            <a:xfrm>
              <a:off x="7237413" y="3621088"/>
              <a:ext cx="301625" cy="53975"/>
            </a:xfrm>
            <a:custGeom>
              <a:avLst/>
              <a:gdLst>
                <a:gd name="T0" fmla="*/ 129 w 129"/>
                <a:gd name="T1" fmla="*/ 0 h 23"/>
                <a:gd name="T2" fmla="*/ 70 w 129"/>
                <a:gd name="T3" fmla="*/ 13 h 23"/>
                <a:gd name="T4" fmla="*/ 10 w 129"/>
                <a:gd name="T5" fmla="*/ 21 h 23"/>
                <a:gd name="T6" fmla="*/ 1 w 129"/>
                <a:gd name="T7" fmla="*/ 22 h 23"/>
                <a:gd name="T8" fmla="*/ 0 w 129"/>
                <a:gd name="T9" fmla="*/ 23 h 23"/>
                <a:gd name="T10" fmla="*/ 10 w 129"/>
                <a:gd name="T11" fmla="*/ 22 h 23"/>
                <a:gd name="T12" fmla="*/ 52 w 129"/>
                <a:gd name="T13" fmla="*/ 18 h 23"/>
                <a:gd name="T14" fmla="*/ 53 w 129"/>
                <a:gd name="T15" fmla="*/ 18 h 23"/>
                <a:gd name="T16" fmla="*/ 71 w 129"/>
                <a:gd name="T17" fmla="*/ 15 h 23"/>
                <a:gd name="T18" fmla="*/ 119 w 129"/>
                <a:gd name="T19" fmla="*/ 4 h 23"/>
                <a:gd name="T20" fmla="*/ 129 w 129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23">
                  <a:moveTo>
                    <a:pt x="129" y="0"/>
                  </a:moveTo>
                  <a:cubicBezTo>
                    <a:pt x="114" y="4"/>
                    <a:pt x="93" y="9"/>
                    <a:pt x="70" y="13"/>
                  </a:cubicBezTo>
                  <a:cubicBezTo>
                    <a:pt x="47" y="17"/>
                    <a:pt x="25" y="20"/>
                    <a:pt x="10" y="21"/>
                  </a:cubicBezTo>
                  <a:cubicBezTo>
                    <a:pt x="6" y="21"/>
                    <a:pt x="3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3" y="23"/>
                    <a:pt x="6" y="23"/>
                    <a:pt x="10" y="22"/>
                  </a:cubicBezTo>
                  <a:cubicBezTo>
                    <a:pt x="21" y="22"/>
                    <a:pt x="36" y="20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9" y="17"/>
                    <a:pt x="65" y="16"/>
                    <a:pt x="71" y="15"/>
                  </a:cubicBezTo>
                  <a:cubicBezTo>
                    <a:pt x="89" y="12"/>
                    <a:pt x="106" y="8"/>
                    <a:pt x="119" y="4"/>
                  </a:cubicBezTo>
                  <a:cubicBezTo>
                    <a:pt x="123" y="3"/>
                    <a:pt x="126" y="1"/>
                    <a:pt x="129" y="0"/>
                  </a:cubicBezTo>
                </a:path>
              </a:pathLst>
            </a:custGeom>
            <a:solidFill>
              <a:srgbClr val="1B2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8" name="任意多边形 37">
              <a:extLst>
                <a:ext uri="{FF2B5EF4-FFF2-40B4-BE49-F238E27FC236}">
                  <a16:creationId xmlns:a16="http://schemas.microsoft.com/office/drawing/2014/main" xmlns="" id="{D3681C35-8678-4336-A83D-902DF3ADFB57}"/>
                </a:ext>
              </a:extLst>
            </p:cNvPr>
            <p:cNvSpPr/>
            <p:nvPr/>
          </p:nvSpPr>
          <p:spPr bwMode="auto">
            <a:xfrm>
              <a:off x="7564438" y="3702050"/>
              <a:ext cx="282575" cy="255587"/>
            </a:xfrm>
            <a:custGeom>
              <a:avLst/>
              <a:gdLst>
                <a:gd name="T0" fmla="*/ 54 w 121"/>
                <a:gd name="T1" fmla="*/ 109 h 109"/>
                <a:gd name="T2" fmla="*/ 28 w 121"/>
                <a:gd name="T3" fmla="*/ 83 h 109"/>
                <a:gd name="T4" fmla="*/ 28 w 121"/>
                <a:gd name="T5" fmla="*/ 82 h 109"/>
                <a:gd name="T6" fmla="*/ 27 w 121"/>
                <a:gd name="T7" fmla="*/ 81 h 109"/>
                <a:gd name="T8" fmla="*/ 19 w 121"/>
                <a:gd name="T9" fmla="*/ 68 h 109"/>
                <a:gd name="T10" fmla="*/ 27 w 121"/>
                <a:gd name="T11" fmla="*/ 53 h 109"/>
                <a:gd name="T12" fmla="*/ 1 w 121"/>
                <a:gd name="T13" fmla="*/ 41 h 109"/>
                <a:gd name="T14" fmla="*/ 8 w 121"/>
                <a:gd name="T15" fmla="*/ 36 h 109"/>
                <a:gd name="T16" fmla="*/ 22 w 121"/>
                <a:gd name="T17" fmla="*/ 41 h 109"/>
                <a:gd name="T18" fmla="*/ 33 w 121"/>
                <a:gd name="T19" fmla="*/ 41 h 109"/>
                <a:gd name="T20" fmla="*/ 53 w 121"/>
                <a:gd name="T21" fmla="*/ 31 h 109"/>
                <a:gd name="T22" fmla="*/ 57 w 121"/>
                <a:gd name="T23" fmla="*/ 31 h 109"/>
                <a:gd name="T24" fmla="*/ 60 w 121"/>
                <a:gd name="T25" fmla="*/ 30 h 109"/>
                <a:gd name="T26" fmla="*/ 69 w 121"/>
                <a:gd name="T27" fmla="*/ 25 h 109"/>
                <a:gd name="T28" fmla="*/ 82 w 121"/>
                <a:gd name="T29" fmla="*/ 0 h 109"/>
                <a:gd name="T30" fmla="*/ 121 w 121"/>
                <a:gd name="T31" fmla="*/ 23 h 109"/>
                <a:gd name="T32" fmla="*/ 90 w 121"/>
                <a:gd name="T33" fmla="*/ 66 h 109"/>
                <a:gd name="T34" fmla="*/ 54 w 121"/>
                <a:gd name="T3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54" y="109"/>
                  </a:moveTo>
                  <a:cubicBezTo>
                    <a:pt x="40" y="100"/>
                    <a:pt x="34" y="91"/>
                    <a:pt x="28" y="83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1"/>
                    <a:pt x="27" y="81"/>
                    <a:pt x="27" y="81"/>
                  </a:cubicBezTo>
                  <a:cubicBezTo>
                    <a:pt x="24" y="76"/>
                    <a:pt x="21" y="72"/>
                    <a:pt x="19" y="68"/>
                  </a:cubicBezTo>
                  <a:cubicBezTo>
                    <a:pt x="28" y="63"/>
                    <a:pt x="38" y="55"/>
                    <a:pt x="27" y="53"/>
                  </a:cubicBezTo>
                  <a:cubicBezTo>
                    <a:pt x="13" y="51"/>
                    <a:pt x="3" y="44"/>
                    <a:pt x="1" y="41"/>
                  </a:cubicBezTo>
                  <a:cubicBezTo>
                    <a:pt x="0" y="37"/>
                    <a:pt x="4" y="34"/>
                    <a:pt x="8" y="36"/>
                  </a:cubicBezTo>
                  <a:cubicBezTo>
                    <a:pt x="11" y="38"/>
                    <a:pt x="17" y="40"/>
                    <a:pt x="22" y="41"/>
                  </a:cubicBezTo>
                  <a:cubicBezTo>
                    <a:pt x="25" y="41"/>
                    <a:pt x="29" y="42"/>
                    <a:pt x="33" y="41"/>
                  </a:cubicBezTo>
                  <a:cubicBezTo>
                    <a:pt x="35" y="41"/>
                    <a:pt x="44" y="35"/>
                    <a:pt x="53" y="31"/>
                  </a:cubicBezTo>
                  <a:cubicBezTo>
                    <a:pt x="54" y="31"/>
                    <a:pt x="55" y="30"/>
                    <a:pt x="57" y="31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4" y="30"/>
                    <a:pt x="67" y="28"/>
                    <a:pt x="69" y="2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6"/>
                    <a:pt x="69" y="94"/>
                    <a:pt x="54" y="109"/>
                  </a:cubicBezTo>
                  <a:close/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9" name="任意多边形 38">
              <a:extLst>
                <a:ext uri="{FF2B5EF4-FFF2-40B4-BE49-F238E27FC236}">
                  <a16:creationId xmlns:a16="http://schemas.microsoft.com/office/drawing/2014/main" xmlns="" id="{41188144-AD97-4B10-BBBB-A0D89B0A8562}"/>
                </a:ext>
              </a:extLst>
            </p:cNvPr>
            <p:cNvSpPr/>
            <p:nvPr/>
          </p:nvSpPr>
          <p:spPr bwMode="auto">
            <a:xfrm>
              <a:off x="7604126" y="3851275"/>
              <a:ext cx="104775" cy="117475"/>
            </a:xfrm>
            <a:custGeom>
              <a:avLst/>
              <a:gdLst>
                <a:gd name="T0" fmla="*/ 45 w 45"/>
                <a:gd name="T1" fmla="*/ 50 h 50"/>
                <a:gd name="T2" fmla="*/ 36 w 45"/>
                <a:gd name="T3" fmla="*/ 45 h 50"/>
                <a:gd name="T4" fmla="*/ 17 w 45"/>
                <a:gd name="T5" fmla="*/ 30 h 50"/>
                <a:gd name="T6" fmla="*/ 4 w 45"/>
                <a:gd name="T7" fmla="*/ 10 h 50"/>
                <a:gd name="T8" fmla="*/ 1 w 45"/>
                <a:gd name="T9" fmla="*/ 0 h 50"/>
                <a:gd name="T10" fmla="*/ 19 w 45"/>
                <a:gd name="T11" fmla="*/ 29 h 50"/>
                <a:gd name="T12" fmla="*/ 45 w 45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0">
                  <a:moveTo>
                    <a:pt x="45" y="50"/>
                  </a:moveTo>
                  <a:cubicBezTo>
                    <a:pt x="45" y="50"/>
                    <a:pt x="41" y="49"/>
                    <a:pt x="36" y="45"/>
                  </a:cubicBezTo>
                  <a:cubicBezTo>
                    <a:pt x="30" y="42"/>
                    <a:pt x="24" y="37"/>
                    <a:pt x="17" y="30"/>
                  </a:cubicBezTo>
                  <a:cubicBezTo>
                    <a:pt x="11" y="23"/>
                    <a:pt x="6" y="15"/>
                    <a:pt x="4" y="10"/>
                  </a:cubicBezTo>
                  <a:cubicBezTo>
                    <a:pt x="1" y="4"/>
                    <a:pt x="0" y="0"/>
                    <a:pt x="1" y="0"/>
                  </a:cubicBezTo>
                  <a:cubicBezTo>
                    <a:pt x="1" y="0"/>
                    <a:pt x="6" y="15"/>
                    <a:pt x="19" y="29"/>
                  </a:cubicBezTo>
                  <a:cubicBezTo>
                    <a:pt x="31" y="43"/>
                    <a:pt x="45" y="49"/>
                    <a:pt x="45" y="5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0" name="任意多边形 39">
              <a:extLst>
                <a:ext uri="{FF2B5EF4-FFF2-40B4-BE49-F238E27FC236}">
                  <a16:creationId xmlns:a16="http://schemas.microsoft.com/office/drawing/2014/main" xmlns="" id="{A3F58FB9-C3DF-4DCD-A193-4042201B7528}"/>
                </a:ext>
              </a:extLst>
            </p:cNvPr>
            <p:cNvSpPr/>
            <p:nvPr/>
          </p:nvSpPr>
          <p:spPr bwMode="auto">
            <a:xfrm>
              <a:off x="7356476" y="3781425"/>
              <a:ext cx="63500" cy="246062"/>
            </a:xfrm>
            <a:custGeom>
              <a:avLst/>
              <a:gdLst>
                <a:gd name="T0" fmla="*/ 27 w 27"/>
                <a:gd name="T1" fmla="*/ 105 h 105"/>
                <a:gd name="T2" fmla="*/ 26 w 27"/>
                <a:gd name="T3" fmla="*/ 105 h 105"/>
                <a:gd name="T4" fmla="*/ 23 w 27"/>
                <a:gd name="T5" fmla="*/ 103 h 105"/>
                <a:gd name="T6" fmla="*/ 17 w 27"/>
                <a:gd name="T7" fmla="*/ 93 h 105"/>
                <a:gd name="T8" fmla="*/ 13 w 27"/>
                <a:gd name="T9" fmla="*/ 75 h 105"/>
                <a:gd name="T10" fmla="*/ 8 w 27"/>
                <a:gd name="T11" fmla="*/ 54 h 105"/>
                <a:gd name="T12" fmla="*/ 2 w 27"/>
                <a:gd name="T13" fmla="*/ 16 h 105"/>
                <a:gd name="T14" fmla="*/ 0 w 27"/>
                <a:gd name="T15" fmla="*/ 4 h 105"/>
                <a:gd name="T16" fmla="*/ 0 w 27"/>
                <a:gd name="T17" fmla="*/ 0 h 105"/>
                <a:gd name="T18" fmla="*/ 1 w 27"/>
                <a:gd name="T19" fmla="*/ 4 h 105"/>
                <a:gd name="T20" fmla="*/ 3 w 27"/>
                <a:gd name="T21" fmla="*/ 16 h 105"/>
                <a:gd name="T22" fmla="*/ 10 w 27"/>
                <a:gd name="T23" fmla="*/ 54 h 105"/>
                <a:gd name="T24" fmla="*/ 15 w 27"/>
                <a:gd name="T25" fmla="*/ 75 h 105"/>
                <a:gd name="T26" fmla="*/ 18 w 27"/>
                <a:gd name="T27" fmla="*/ 92 h 105"/>
                <a:gd name="T28" fmla="*/ 24 w 27"/>
                <a:gd name="T29" fmla="*/ 102 h 105"/>
                <a:gd name="T30" fmla="*/ 27 w 27"/>
                <a:gd name="T3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05">
                  <a:moveTo>
                    <a:pt x="27" y="105"/>
                  </a:moveTo>
                  <a:cubicBezTo>
                    <a:pt x="27" y="105"/>
                    <a:pt x="27" y="105"/>
                    <a:pt x="26" y="105"/>
                  </a:cubicBezTo>
                  <a:cubicBezTo>
                    <a:pt x="26" y="104"/>
                    <a:pt x="25" y="104"/>
                    <a:pt x="23" y="103"/>
                  </a:cubicBezTo>
                  <a:cubicBezTo>
                    <a:pt x="21" y="101"/>
                    <a:pt x="19" y="97"/>
                    <a:pt x="17" y="93"/>
                  </a:cubicBezTo>
                  <a:cubicBezTo>
                    <a:pt x="15" y="88"/>
                    <a:pt x="14" y="82"/>
                    <a:pt x="13" y="75"/>
                  </a:cubicBezTo>
                  <a:cubicBezTo>
                    <a:pt x="11" y="69"/>
                    <a:pt x="10" y="62"/>
                    <a:pt x="8" y="54"/>
                  </a:cubicBezTo>
                  <a:cubicBezTo>
                    <a:pt x="5" y="39"/>
                    <a:pt x="3" y="26"/>
                    <a:pt x="2" y="16"/>
                  </a:cubicBezTo>
                  <a:cubicBezTo>
                    <a:pt x="1" y="11"/>
                    <a:pt x="0" y="7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4"/>
                  </a:cubicBezTo>
                  <a:cubicBezTo>
                    <a:pt x="2" y="7"/>
                    <a:pt x="2" y="11"/>
                    <a:pt x="3" y="16"/>
                  </a:cubicBezTo>
                  <a:cubicBezTo>
                    <a:pt x="5" y="25"/>
                    <a:pt x="7" y="39"/>
                    <a:pt x="10" y="54"/>
                  </a:cubicBezTo>
                  <a:cubicBezTo>
                    <a:pt x="12" y="61"/>
                    <a:pt x="13" y="69"/>
                    <a:pt x="15" y="75"/>
                  </a:cubicBezTo>
                  <a:cubicBezTo>
                    <a:pt x="16" y="82"/>
                    <a:pt x="17" y="87"/>
                    <a:pt x="18" y="92"/>
                  </a:cubicBezTo>
                  <a:cubicBezTo>
                    <a:pt x="20" y="97"/>
                    <a:pt x="22" y="100"/>
                    <a:pt x="24" y="102"/>
                  </a:cubicBezTo>
                  <a:cubicBezTo>
                    <a:pt x="26" y="104"/>
                    <a:pt x="27" y="105"/>
                    <a:pt x="27" y="105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1" name="任意多边形 40">
              <a:extLst>
                <a:ext uri="{FF2B5EF4-FFF2-40B4-BE49-F238E27FC236}">
                  <a16:creationId xmlns:a16="http://schemas.microsoft.com/office/drawing/2014/main" xmlns="" id="{C9A9BB2B-1820-4BE3-A4E0-C18FCC0D39D5}"/>
                </a:ext>
              </a:extLst>
            </p:cNvPr>
            <p:cNvSpPr/>
            <p:nvPr/>
          </p:nvSpPr>
          <p:spPr bwMode="auto">
            <a:xfrm>
              <a:off x="7389813" y="3810000"/>
              <a:ext cx="39688" cy="41275"/>
            </a:xfrm>
            <a:custGeom>
              <a:avLst/>
              <a:gdLst>
                <a:gd name="T0" fmla="*/ 10 w 17"/>
                <a:gd name="T1" fmla="*/ 3 h 18"/>
                <a:gd name="T2" fmla="*/ 12 w 17"/>
                <a:gd name="T3" fmla="*/ 3 h 18"/>
                <a:gd name="T4" fmla="*/ 15 w 17"/>
                <a:gd name="T5" fmla="*/ 6 h 18"/>
                <a:gd name="T6" fmla="*/ 15 w 17"/>
                <a:gd name="T7" fmla="*/ 14 h 18"/>
                <a:gd name="T8" fmla="*/ 7 w 17"/>
                <a:gd name="T9" fmla="*/ 17 h 18"/>
                <a:gd name="T10" fmla="*/ 1 w 17"/>
                <a:gd name="T11" fmla="*/ 10 h 18"/>
                <a:gd name="T12" fmla="*/ 3 w 17"/>
                <a:gd name="T13" fmla="*/ 3 h 18"/>
                <a:gd name="T14" fmla="*/ 9 w 17"/>
                <a:gd name="T15" fmla="*/ 1 h 18"/>
                <a:gd name="T16" fmla="*/ 4 w 17"/>
                <a:gd name="T17" fmla="*/ 4 h 18"/>
                <a:gd name="T18" fmla="*/ 3 w 17"/>
                <a:gd name="T19" fmla="*/ 10 h 18"/>
                <a:gd name="T20" fmla="*/ 7 w 17"/>
                <a:gd name="T21" fmla="*/ 15 h 18"/>
                <a:gd name="T22" fmla="*/ 13 w 17"/>
                <a:gd name="T23" fmla="*/ 13 h 18"/>
                <a:gd name="T24" fmla="*/ 14 w 17"/>
                <a:gd name="T25" fmla="*/ 7 h 18"/>
                <a:gd name="T26" fmla="*/ 10 w 17"/>
                <a:gd name="T2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8">
                  <a:moveTo>
                    <a:pt x="10" y="3"/>
                  </a:moveTo>
                  <a:cubicBezTo>
                    <a:pt x="10" y="3"/>
                    <a:pt x="11" y="3"/>
                    <a:pt x="12" y="3"/>
                  </a:cubicBezTo>
                  <a:cubicBezTo>
                    <a:pt x="13" y="4"/>
                    <a:pt x="14" y="5"/>
                    <a:pt x="15" y="6"/>
                  </a:cubicBezTo>
                  <a:cubicBezTo>
                    <a:pt x="16" y="8"/>
                    <a:pt x="17" y="11"/>
                    <a:pt x="15" y="14"/>
                  </a:cubicBezTo>
                  <a:cubicBezTo>
                    <a:pt x="13" y="16"/>
                    <a:pt x="10" y="18"/>
                    <a:pt x="7" y="17"/>
                  </a:cubicBezTo>
                  <a:cubicBezTo>
                    <a:pt x="3" y="16"/>
                    <a:pt x="1" y="13"/>
                    <a:pt x="1" y="10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7" y="0"/>
                    <a:pt x="10" y="1"/>
                    <a:pt x="9" y="1"/>
                  </a:cubicBezTo>
                  <a:cubicBezTo>
                    <a:pt x="9" y="2"/>
                    <a:pt x="7" y="2"/>
                    <a:pt x="4" y="4"/>
                  </a:cubicBezTo>
                  <a:cubicBezTo>
                    <a:pt x="3" y="6"/>
                    <a:pt x="2" y="8"/>
                    <a:pt x="3" y="10"/>
                  </a:cubicBezTo>
                  <a:cubicBezTo>
                    <a:pt x="3" y="12"/>
                    <a:pt x="5" y="14"/>
                    <a:pt x="7" y="15"/>
                  </a:cubicBezTo>
                  <a:cubicBezTo>
                    <a:pt x="10" y="16"/>
                    <a:pt x="12" y="14"/>
                    <a:pt x="13" y="13"/>
                  </a:cubicBezTo>
                  <a:cubicBezTo>
                    <a:pt x="15" y="11"/>
                    <a:pt x="15" y="9"/>
                    <a:pt x="14" y="7"/>
                  </a:cubicBezTo>
                  <a:cubicBezTo>
                    <a:pt x="13" y="4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2" name="任意多边形 41">
              <a:extLst>
                <a:ext uri="{FF2B5EF4-FFF2-40B4-BE49-F238E27FC236}">
                  <a16:creationId xmlns:a16="http://schemas.microsoft.com/office/drawing/2014/main" xmlns="" id="{C967CC1C-245A-4C86-8C77-05A5D02EAC03}"/>
                </a:ext>
              </a:extLst>
            </p:cNvPr>
            <p:cNvSpPr/>
            <p:nvPr/>
          </p:nvSpPr>
          <p:spPr bwMode="auto">
            <a:xfrm>
              <a:off x="7148513" y="3779838"/>
              <a:ext cx="68263" cy="120650"/>
            </a:xfrm>
            <a:custGeom>
              <a:avLst/>
              <a:gdLst>
                <a:gd name="T0" fmla="*/ 28 w 29"/>
                <a:gd name="T1" fmla="*/ 0 h 52"/>
                <a:gd name="T2" fmla="*/ 29 w 29"/>
                <a:gd name="T3" fmla="*/ 9 h 52"/>
                <a:gd name="T4" fmla="*/ 23 w 29"/>
                <a:gd name="T5" fmla="*/ 31 h 52"/>
                <a:gd name="T6" fmla="*/ 8 w 29"/>
                <a:gd name="T7" fmla="*/ 48 h 52"/>
                <a:gd name="T8" fmla="*/ 0 w 29"/>
                <a:gd name="T9" fmla="*/ 52 h 52"/>
                <a:gd name="T10" fmla="*/ 7 w 29"/>
                <a:gd name="T11" fmla="*/ 46 h 52"/>
                <a:gd name="T12" fmla="*/ 21 w 29"/>
                <a:gd name="T13" fmla="*/ 30 h 52"/>
                <a:gd name="T14" fmla="*/ 27 w 29"/>
                <a:gd name="T15" fmla="*/ 9 h 52"/>
                <a:gd name="T16" fmla="*/ 28 w 29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2">
                  <a:moveTo>
                    <a:pt x="28" y="0"/>
                  </a:moveTo>
                  <a:cubicBezTo>
                    <a:pt x="28" y="0"/>
                    <a:pt x="29" y="3"/>
                    <a:pt x="29" y="9"/>
                  </a:cubicBezTo>
                  <a:cubicBezTo>
                    <a:pt x="29" y="15"/>
                    <a:pt x="27" y="23"/>
                    <a:pt x="23" y="31"/>
                  </a:cubicBezTo>
                  <a:cubicBezTo>
                    <a:pt x="19" y="39"/>
                    <a:pt x="13" y="44"/>
                    <a:pt x="8" y="48"/>
                  </a:cubicBezTo>
                  <a:cubicBezTo>
                    <a:pt x="4" y="51"/>
                    <a:pt x="0" y="52"/>
                    <a:pt x="0" y="52"/>
                  </a:cubicBezTo>
                  <a:cubicBezTo>
                    <a:pt x="0" y="52"/>
                    <a:pt x="3" y="50"/>
                    <a:pt x="7" y="46"/>
                  </a:cubicBezTo>
                  <a:cubicBezTo>
                    <a:pt x="12" y="43"/>
                    <a:pt x="17" y="37"/>
                    <a:pt x="21" y="30"/>
                  </a:cubicBezTo>
                  <a:cubicBezTo>
                    <a:pt x="25" y="22"/>
                    <a:pt x="27" y="15"/>
                    <a:pt x="27" y="9"/>
                  </a:cubicBezTo>
                  <a:cubicBezTo>
                    <a:pt x="28" y="4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3" name="任意多边形 42">
              <a:extLst>
                <a:ext uri="{FF2B5EF4-FFF2-40B4-BE49-F238E27FC236}">
                  <a16:creationId xmlns:a16="http://schemas.microsoft.com/office/drawing/2014/main" xmlns="" id="{9DF4CF5C-89D3-4F5B-8635-5420B4E32BDB}"/>
                </a:ext>
              </a:extLst>
            </p:cNvPr>
            <p:cNvSpPr/>
            <p:nvPr/>
          </p:nvSpPr>
          <p:spPr bwMode="auto">
            <a:xfrm>
              <a:off x="6850063" y="3032125"/>
              <a:ext cx="14288" cy="92075"/>
            </a:xfrm>
            <a:custGeom>
              <a:avLst/>
              <a:gdLst>
                <a:gd name="T0" fmla="*/ 1 w 6"/>
                <a:gd name="T1" fmla="*/ 39 h 39"/>
                <a:gd name="T2" fmla="*/ 3 w 6"/>
                <a:gd name="T3" fmla="*/ 19 h 39"/>
                <a:gd name="T4" fmla="*/ 6 w 6"/>
                <a:gd name="T5" fmla="*/ 0 h 39"/>
                <a:gd name="T6" fmla="*/ 5 w 6"/>
                <a:gd name="T7" fmla="*/ 20 h 39"/>
                <a:gd name="T8" fmla="*/ 1 w 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1" y="39"/>
                  </a:moveTo>
                  <a:cubicBezTo>
                    <a:pt x="0" y="39"/>
                    <a:pt x="1" y="30"/>
                    <a:pt x="3" y="19"/>
                  </a:cubicBezTo>
                  <a:cubicBezTo>
                    <a:pt x="4" y="9"/>
                    <a:pt x="5" y="0"/>
                    <a:pt x="6" y="0"/>
                  </a:cubicBezTo>
                  <a:cubicBezTo>
                    <a:pt x="6" y="0"/>
                    <a:pt x="6" y="9"/>
                    <a:pt x="5" y="20"/>
                  </a:cubicBezTo>
                  <a:cubicBezTo>
                    <a:pt x="3" y="31"/>
                    <a:pt x="1" y="39"/>
                    <a:pt x="1" y="39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4" name="任意多边形 43">
              <a:extLst>
                <a:ext uri="{FF2B5EF4-FFF2-40B4-BE49-F238E27FC236}">
                  <a16:creationId xmlns:a16="http://schemas.microsoft.com/office/drawing/2014/main" xmlns="" id="{B5623298-C463-43A6-902D-BE459C5C91B6}"/>
                </a:ext>
              </a:extLst>
            </p:cNvPr>
            <p:cNvSpPr/>
            <p:nvPr/>
          </p:nvSpPr>
          <p:spPr bwMode="auto">
            <a:xfrm>
              <a:off x="6611938" y="3019425"/>
              <a:ext cx="546100" cy="233362"/>
            </a:xfrm>
            <a:custGeom>
              <a:avLst/>
              <a:gdLst>
                <a:gd name="T0" fmla="*/ 23 w 234"/>
                <a:gd name="T1" fmla="*/ 0 h 100"/>
                <a:gd name="T2" fmla="*/ 23 w 234"/>
                <a:gd name="T3" fmla="*/ 1 h 100"/>
                <a:gd name="T4" fmla="*/ 22 w 234"/>
                <a:gd name="T5" fmla="*/ 5 h 100"/>
                <a:gd name="T6" fmla="*/ 17 w 234"/>
                <a:gd name="T7" fmla="*/ 20 h 100"/>
                <a:gd name="T8" fmla="*/ 2 w 234"/>
                <a:gd name="T9" fmla="*/ 75 h 100"/>
                <a:gd name="T10" fmla="*/ 1 w 234"/>
                <a:gd name="T11" fmla="*/ 73 h 100"/>
                <a:gd name="T12" fmla="*/ 80 w 234"/>
                <a:gd name="T13" fmla="*/ 89 h 100"/>
                <a:gd name="T14" fmla="*/ 121 w 234"/>
                <a:gd name="T15" fmla="*/ 98 h 100"/>
                <a:gd name="T16" fmla="*/ 121 w 234"/>
                <a:gd name="T17" fmla="*/ 98 h 100"/>
                <a:gd name="T18" fmla="*/ 202 w 234"/>
                <a:gd name="T19" fmla="*/ 79 h 100"/>
                <a:gd name="T20" fmla="*/ 226 w 234"/>
                <a:gd name="T21" fmla="*/ 74 h 100"/>
                <a:gd name="T22" fmla="*/ 232 w 234"/>
                <a:gd name="T23" fmla="*/ 73 h 100"/>
                <a:gd name="T24" fmla="*/ 234 w 234"/>
                <a:gd name="T25" fmla="*/ 73 h 100"/>
                <a:gd name="T26" fmla="*/ 232 w 234"/>
                <a:gd name="T27" fmla="*/ 73 h 100"/>
                <a:gd name="T28" fmla="*/ 226 w 234"/>
                <a:gd name="T29" fmla="*/ 75 h 100"/>
                <a:gd name="T30" fmla="*/ 202 w 234"/>
                <a:gd name="T31" fmla="*/ 81 h 100"/>
                <a:gd name="T32" fmla="*/ 121 w 234"/>
                <a:gd name="T33" fmla="*/ 100 h 100"/>
                <a:gd name="T34" fmla="*/ 121 w 234"/>
                <a:gd name="T35" fmla="*/ 100 h 100"/>
                <a:gd name="T36" fmla="*/ 121 w 234"/>
                <a:gd name="T37" fmla="*/ 100 h 100"/>
                <a:gd name="T38" fmla="*/ 80 w 234"/>
                <a:gd name="T39" fmla="*/ 91 h 100"/>
                <a:gd name="T40" fmla="*/ 1 w 234"/>
                <a:gd name="T41" fmla="*/ 75 h 100"/>
                <a:gd name="T42" fmla="*/ 0 w 234"/>
                <a:gd name="T43" fmla="*/ 75 h 100"/>
                <a:gd name="T44" fmla="*/ 0 w 234"/>
                <a:gd name="T45" fmla="*/ 74 h 100"/>
                <a:gd name="T46" fmla="*/ 16 w 234"/>
                <a:gd name="T47" fmla="*/ 20 h 100"/>
                <a:gd name="T48" fmla="*/ 21 w 234"/>
                <a:gd name="T49" fmla="*/ 5 h 100"/>
                <a:gd name="T50" fmla="*/ 22 w 234"/>
                <a:gd name="T51" fmla="*/ 1 h 100"/>
                <a:gd name="T52" fmla="*/ 23 w 234"/>
                <a:gd name="T5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4" h="100">
                  <a:moveTo>
                    <a:pt x="23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22" y="2"/>
                    <a:pt x="22" y="3"/>
                    <a:pt x="22" y="5"/>
                  </a:cubicBezTo>
                  <a:cubicBezTo>
                    <a:pt x="21" y="9"/>
                    <a:pt x="19" y="14"/>
                    <a:pt x="17" y="20"/>
                  </a:cubicBezTo>
                  <a:cubicBezTo>
                    <a:pt x="14" y="34"/>
                    <a:pt x="8" y="52"/>
                    <a:pt x="2" y="75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4" y="79"/>
                    <a:pt x="51" y="84"/>
                    <a:pt x="80" y="89"/>
                  </a:cubicBezTo>
                  <a:cubicBezTo>
                    <a:pt x="94" y="92"/>
                    <a:pt x="108" y="95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53" y="90"/>
                    <a:pt x="182" y="84"/>
                    <a:pt x="202" y="79"/>
                  </a:cubicBezTo>
                  <a:cubicBezTo>
                    <a:pt x="212" y="77"/>
                    <a:pt x="220" y="75"/>
                    <a:pt x="226" y="74"/>
                  </a:cubicBezTo>
                  <a:cubicBezTo>
                    <a:pt x="228" y="74"/>
                    <a:pt x="230" y="73"/>
                    <a:pt x="232" y="73"/>
                  </a:cubicBezTo>
                  <a:cubicBezTo>
                    <a:pt x="233" y="73"/>
                    <a:pt x="234" y="73"/>
                    <a:pt x="234" y="73"/>
                  </a:cubicBezTo>
                  <a:cubicBezTo>
                    <a:pt x="234" y="73"/>
                    <a:pt x="233" y="73"/>
                    <a:pt x="232" y="73"/>
                  </a:cubicBezTo>
                  <a:cubicBezTo>
                    <a:pt x="230" y="74"/>
                    <a:pt x="228" y="74"/>
                    <a:pt x="226" y="75"/>
                  </a:cubicBezTo>
                  <a:cubicBezTo>
                    <a:pt x="220" y="76"/>
                    <a:pt x="212" y="78"/>
                    <a:pt x="202" y="81"/>
                  </a:cubicBezTo>
                  <a:cubicBezTo>
                    <a:pt x="182" y="85"/>
                    <a:pt x="154" y="92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08" y="97"/>
                    <a:pt x="94" y="94"/>
                    <a:pt x="80" y="91"/>
                  </a:cubicBezTo>
                  <a:cubicBezTo>
                    <a:pt x="51" y="86"/>
                    <a:pt x="23" y="81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7" y="52"/>
                    <a:pt x="12" y="33"/>
                    <a:pt x="16" y="20"/>
                  </a:cubicBezTo>
                  <a:cubicBezTo>
                    <a:pt x="18" y="14"/>
                    <a:pt x="20" y="9"/>
                    <a:pt x="21" y="5"/>
                  </a:cubicBezTo>
                  <a:cubicBezTo>
                    <a:pt x="22" y="3"/>
                    <a:pt x="22" y="2"/>
                    <a:pt x="22" y="1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5" name="任意多边形 44">
              <a:extLst>
                <a:ext uri="{FF2B5EF4-FFF2-40B4-BE49-F238E27FC236}">
                  <a16:creationId xmlns:a16="http://schemas.microsoft.com/office/drawing/2014/main" xmlns="" id="{E5A07827-C55A-4BC4-BD08-A4B8DACE275D}"/>
                </a:ext>
              </a:extLst>
            </p:cNvPr>
            <p:cNvSpPr/>
            <p:nvPr/>
          </p:nvSpPr>
          <p:spPr bwMode="auto">
            <a:xfrm>
              <a:off x="4027488" y="5175250"/>
              <a:ext cx="217488" cy="541337"/>
            </a:xfrm>
            <a:custGeom>
              <a:avLst/>
              <a:gdLst>
                <a:gd name="T0" fmla="*/ 18 w 137"/>
                <a:gd name="T1" fmla="*/ 0 h 341"/>
                <a:gd name="T2" fmla="*/ 0 w 137"/>
                <a:gd name="T3" fmla="*/ 314 h 341"/>
                <a:gd name="T4" fmla="*/ 115 w 137"/>
                <a:gd name="T5" fmla="*/ 341 h 341"/>
                <a:gd name="T6" fmla="*/ 137 w 137"/>
                <a:gd name="T7" fmla="*/ 34 h 341"/>
                <a:gd name="T8" fmla="*/ 18 w 137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41">
                  <a:moveTo>
                    <a:pt x="18" y="0"/>
                  </a:moveTo>
                  <a:lnTo>
                    <a:pt x="0" y="314"/>
                  </a:lnTo>
                  <a:lnTo>
                    <a:pt x="115" y="341"/>
                  </a:lnTo>
                  <a:lnTo>
                    <a:pt x="137" y="3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A6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6" name="任意多边形 45">
              <a:extLst>
                <a:ext uri="{FF2B5EF4-FFF2-40B4-BE49-F238E27FC236}">
                  <a16:creationId xmlns:a16="http://schemas.microsoft.com/office/drawing/2014/main" xmlns="" id="{D3748591-98B4-4DE6-82BE-88DF5DC81B86}"/>
                </a:ext>
              </a:extLst>
            </p:cNvPr>
            <p:cNvSpPr/>
            <p:nvPr/>
          </p:nvSpPr>
          <p:spPr bwMode="auto">
            <a:xfrm>
              <a:off x="3992563" y="5670550"/>
              <a:ext cx="217488" cy="134937"/>
            </a:xfrm>
            <a:custGeom>
              <a:avLst/>
              <a:gdLst>
                <a:gd name="T0" fmla="*/ 20 w 137"/>
                <a:gd name="T1" fmla="*/ 0 h 85"/>
                <a:gd name="T2" fmla="*/ 0 w 137"/>
                <a:gd name="T3" fmla="*/ 85 h 85"/>
                <a:gd name="T4" fmla="*/ 131 w 137"/>
                <a:gd name="T5" fmla="*/ 85 h 85"/>
                <a:gd name="T6" fmla="*/ 137 w 137"/>
                <a:gd name="T7" fmla="*/ 29 h 85"/>
                <a:gd name="T8" fmla="*/ 20 w 137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5">
                  <a:moveTo>
                    <a:pt x="20" y="0"/>
                  </a:moveTo>
                  <a:lnTo>
                    <a:pt x="0" y="85"/>
                  </a:lnTo>
                  <a:lnTo>
                    <a:pt x="131" y="85"/>
                  </a:lnTo>
                  <a:lnTo>
                    <a:pt x="137" y="2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7" name="任意多边形 46">
              <a:extLst>
                <a:ext uri="{FF2B5EF4-FFF2-40B4-BE49-F238E27FC236}">
                  <a16:creationId xmlns:a16="http://schemas.microsoft.com/office/drawing/2014/main" xmlns="" id="{76E197FA-9469-484F-9EAE-0DE5E864B880}"/>
                </a:ext>
              </a:extLst>
            </p:cNvPr>
            <p:cNvSpPr/>
            <p:nvPr/>
          </p:nvSpPr>
          <p:spPr bwMode="auto">
            <a:xfrm>
              <a:off x="3992563" y="5670550"/>
              <a:ext cx="217488" cy="134937"/>
            </a:xfrm>
            <a:custGeom>
              <a:avLst/>
              <a:gdLst>
                <a:gd name="T0" fmla="*/ 20 w 137"/>
                <a:gd name="T1" fmla="*/ 0 h 85"/>
                <a:gd name="T2" fmla="*/ 0 w 137"/>
                <a:gd name="T3" fmla="*/ 85 h 85"/>
                <a:gd name="T4" fmla="*/ 131 w 137"/>
                <a:gd name="T5" fmla="*/ 85 h 85"/>
                <a:gd name="T6" fmla="*/ 137 w 137"/>
                <a:gd name="T7" fmla="*/ 29 h 85"/>
                <a:gd name="T8" fmla="*/ 20 w 137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5">
                  <a:moveTo>
                    <a:pt x="20" y="0"/>
                  </a:moveTo>
                  <a:lnTo>
                    <a:pt x="0" y="85"/>
                  </a:lnTo>
                  <a:lnTo>
                    <a:pt x="131" y="85"/>
                  </a:lnTo>
                  <a:lnTo>
                    <a:pt x="137" y="29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8" name="任意多边形 47">
              <a:extLst>
                <a:ext uri="{FF2B5EF4-FFF2-40B4-BE49-F238E27FC236}">
                  <a16:creationId xmlns:a16="http://schemas.microsoft.com/office/drawing/2014/main" xmlns="" id="{C75FD6CB-C75D-4795-A299-E9BBB752DC9D}"/>
                </a:ext>
              </a:extLst>
            </p:cNvPr>
            <p:cNvSpPr/>
            <p:nvPr/>
          </p:nvSpPr>
          <p:spPr bwMode="auto">
            <a:xfrm>
              <a:off x="3997326" y="5780088"/>
              <a:ext cx="207963" cy="6350"/>
            </a:xfrm>
            <a:custGeom>
              <a:avLst/>
              <a:gdLst>
                <a:gd name="T0" fmla="*/ 89 w 89"/>
                <a:gd name="T1" fmla="*/ 3 h 3"/>
                <a:gd name="T2" fmla="*/ 76 w 89"/>
                <a:gd name="T3" fmla="*/ 3 h 3"/>
                <a:gd name="T4" fmla="*/ 45 w 89"/>
                <a:gd name="T5" fmla="*/ 3 h 3"/>
                <a:gd name="T6" fmla="*/ 13 w 89"/>
                <a:gd name="T7" fmla="*/ 1 h 3"/>
                <a:gd name="T8" fmla="*/ 0 w 89"/>
                <a:gd name="T9" fmla="*/ 0 h 3"/>
                <a:gd name="T10" fmla="*/ 13 w 89"/>
                <a:gd name="T11" fmla="*/ 0 h 3"/>
                <a:gd name="T12" fmla="*/ 45 w 89"/>
                <a:gd name="T13" fmla="*/ 0 h 3"/>
                <a:gd name="T14" fmla="*/ 76 w 89"/>
                <a:gd name="T15" fmla="*/ 2 h 3"/>
                <a:gd name="T16" fmla="*/ 89 w 8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3">
                  <a:moveTo>
                    <a:pt x="89" y="3"/>
                  </a:moveTo>
                  <a:cubicBezTo>
                    <a:pt x="89" y="3"/>
                    <a:pt x="84" y="3"/>
                    <a:pt x="76" y="3"/>
                  </a:cubicBezTo>
                  <a:cubicBezTo>
                    <a:pt x="68" y="3"/>
                    <a:pt x="57" y="3"/>
                    <a:pt x="45" y="3"/>
                  </a:cubicBezTo>
                  <a:cubicBezTo>
                    <a:pt x="33" y="2"/>
                    <a:pt x="22" y="2"/>
                    <a:pt x="13" y="1"/>
                  </a:cubicBezTo>
                  <a:cubicBezTo>
                    <a:pt x="5" y="1"/>
                    <a:pt x="0" y="1"/>
                    <a:pt x="0" y="0"/>
                  </a:cubicBezTo>
                  <a:cubicBezTo>
                    <a:pt x="0" y="0"/>
                    <a:pt x="5" y="0"/>
                    <a:pt x="13" y="0"/>
                  </a:cubicBezTo>
                  <a:cubicBezTo>
                    <a:pt x="21" y="0"/>
                    <a:pt x="33" y="0"/>
                    <a:pt x="45" y="0"/>
                  </a:cubicBezTo>
                  <a:cubicBezTo>
                    <a:pt x="57" y="1"/>
                    <a:pt x="67" y="1"/>
                    <a:pt x="76" y="2"/>
                  </a:cubicBezTo>
                  <a:cubicBezTo>
                    <a:pt x="84" y="2"/>
                    <a:pt x="89" y="2"/>
                    <a:pt x="89" y="3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9" name="任意多边形 48">
              <a:extLst>
                <a:ext uri="{FF2B5EF4-FFF2-40B4-BE49-F238E27FC236}">
                  <a16:creationId xmlns:a16="http://schemas.microsoft.com/office/drawing/2014/main" xmlns="" id="{6B77964B-2203-4721-BE74-50E59EC60660}"/>
                </a:ext>
              </a:extLst>
            </p:cNvPr>
            <p:cNvSpPr/>
            <p:nvPr/>
          </p:nvSpPr>
          <p:spPr bwMode="auto">
            <a:xfrm>
              <a:off x="4110038" y="5695950"/>
              <a:ext cx="9525" cy="88900"/>
            </a:xfrm>
            <a:custGeom>
              <a:avLst/>
              <a:gdLst>
                <a:gd name="T0" fmla="*/ 3 w 4"/>
                <a:gd name="T1" fmla="*/ 0 h 38"/>
                <a:gd name="T2" fmla="*/ 3 w 4"/>
                <a:gd name="T3" fmla="*/ 19 h 38"/>
                <a:gd name="T4" fmla="*/ 1 w 4"/>
                <a:gd name="T5" fmla="*/ 38 h 38"/>
                <a:gd name="T6" fmla="*/ 1 w 4"/>
                <a:gd name="T7" fmla="*/ 19 h 38"/>
                <a:gd name="T8" fmla="*/ 3 w 4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8">
                  <a:moveTo>
                    <a:pt x="3" y="0"/>
                  </a:moveTo>
                  <a:cubicBezTo>
                    <a:pt x="4" y="0"/>
                    <a:pt x="4" y="9"/>
                    <a:pt x="3" y="19"/>
                  </a:cubicBezTo>
                  <a:cubicBezTo>
                    <a:pt x="3" y="29"/>
                    <a:pt x="1" y="38"/>
                    <a:pt x="1" y="38"/>
                  </a:cubicBezTo>
                  <a:cubicBezTo>
                    <a:pt x="0" y="38"/>
                    <a:pt x="0" y="29"/>
                    <a:pt x="1" y="19"/>
                  </a:cubicBezTo>
                  <a:cubicBezTo>
                    <a:pt x="1" y="9"/>
                    <a:pt x="3" y="0"/>
                    <a:pt x="3" y="0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0" name="任意多边形 49">
              <a:extLst>
                <a:ext uri="{FF2B5EF4-FFF2-40B4-BE49-F238E27FC236}">
                  <a16:creationId xmlns:a16="http://schemas.microsoft.com/office/drawing/2014/main" xmlns="" id="{53247BF4-A4C6-455D-A87F-6587AF9478B7}"/>
                </a:ext>
              </a:extLst>
            </p:cNvPr>
            <p:cNvSpPr/>
            <p:nvPr/>
          </p:nvSpPr>
          <p:spPr bwMode="auto">
            <a:xfrm>
              <a:off x="3992563" y="5780088"/>
              <a:ext cx="4763" cy="25400"/>
            </a:xfrm>
            <a:custGeom>
              <a:avLst/>
              <a:gdLst>
                <a:gd name="T0" fmla="*/ 2 w 2"/>
                <a:gd name="T1" fmla="*/ 0 h 11"/>
                <a:gd name="T2" fmla="*/ 0 w 2"/>
                <a:gd name="T3" fmla="*/ 10 h 11"/>
                <a:gd name="T4" fmla="*/ 0 w 2"/>
                <a:gd name="T5" fmla="*/ 11 h 11"/>
                <a:gd name="T6" fmla="*/ 0 w 2"/>
                <a:gd name="T7" fmla="*/ 11 h 11"/>
                <a:gd name="T8" fmla="*/ 2 w 2"/>
                <a:gd name="T9" fmla="*/ 0 h 11"/>
                <a:gd name="T10" fmla="*/ 2 w 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1" name="任意多边形 50">
              <a:extLst>
                <a:ext uri="{FF2B5EF4-FFF2-40B4-BE49-F238E27FC236}">
                  <a16:creationId xmlns:a16="http://schemas.microsoft.com/office/drawing/2014/main" xmlns="" id="{DE1EF27F-85BB-4215-9A19-41DB2E76B9AE}"/>
                </a:ext>
              </a:extLst>
            </p:cNvPr>
            <p:cNvSpPr/>
            <p:nvPr/>
          </p:nvSpPr>
          <p:spPr bwMode="auto">
            <a:xfrm>
              <a:off x="3992563" y="5805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8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2" name="任意多边形 51">
              <a:extLst>
                <a:ext uri="{FF2B5EF4-FFF2-40B4-BE49-F238E27FC236}">
                  <a16:creationId xmlns:a16="http://schemas.microsoft.com/office/drawing/2014/main" xmlns="" id="{94541E89-0600-4EC6-81CA-B7981677D92E}"/>
                </a:ext>
              </a:extLst>
            </p:cNvPr>
            <p:cNvSpPr/>
            <p:nvPr/>
          </p:nvSpPr>
          <p:spPr bwMode="auto">
            <a:xfrm>
              <a:off x="4200526" y="5786438"/>
              <a:ext cx="3175" cy="19050"/>
            </a:xfrm>
            <a:custGeom>
              <a:avLst/>
              <a:gdLst>
                <a:gd name="T0" fmla="*/ 2 w 2"/>
                <a:gd name="T1" fmla="*/ 0 h 12"/>
                <a:gd name="T2" fmla="*/ 2 w 2"/>
                <a:gd name="T3" fmla="*/ 0 h 12"/>
                <a:gd name="T4" fmla="*/ 0 w 2"/>
                <a:gd name="T5" fmla="*/ 12 h 12"/>
                <a:gd name="T6" fmla="*/ 0 w 2"/>
                <a:gd name="T7" fmla="*/ 12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3" name="任意多边形 52">
              <a:extLst>
                <a:ext uri="{FF2B5EF4-FFF2-40B4-BE49-F238E27FC236}">
                  <a16:creationId xmlns:a16="http://schemas.microsoft.com/office/drawing/2014/main" xmlns="" id="{14BEE9A4-0223-44A7-B8BF-7173D99ABEC9}"/>
                </a:ext>
              </a:extLst>
            </p:cNvPr>
            <p:cNvSpPr/>
            <p:nvPr/>
          </p:nvSpPr>
          <p:spPr bwMode="auto">
            <a:xfrm>
              <a:off x="4200526" y="5786438"/>
              <a:ext cx="3175" cy="19050"/>
            </a:xfrm>
            <a:custGeom>
              <a:avLst/>
              <a:gdLst>
                <a:gd name="T0" fmla="*/ 2 w 2"/>
                <a:gd name="T1" fmla="*/ 0 h 12"/>
                <a:gd name="T2" fmla="*/ 2 w 2"/>
                <a:gd name="T3" fmla="*/ 0 h 12"/>
                <a:gd name="T4" fmla="*/ 0 w 2"/>
                <a:gd name="T5" fmla="*/ 12 h 12"/>
                <a:gd name="T6" fmla="*/ 0 w 2"/>
                <a:gd name="T7" fmla="*/ 12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4" name="矩形 53">
              <a:extLst>
                <a:ext uri="{FF2B5EF4-FFF2-40B4-BE49-F238E27FC236}">
                  <a16:creationId xmlns:a16="http://schemas.microsoft.com/office/drawing/2014/main" xmlns="" id="{1704AE0C-5FC1-4C90-9485-D08D3FEB0E44}"/>
                </a:ext>
              </a:extLst>
            </p:cNvPr>
            <p:cNvSpPr/>
            <p:nvPr/>
          </p:nvSpPr>
          <p:spPr bwMode="auto">
            <a:xfrm>
              <a:off x="4200526" y="5805488"/>
              <a:ext cx="1588" cy="1587"/>
            </a:xfrm>
            <a:prstGeom prst="rect">
              <a:avLst/>
            </a:prstGeom>
            <a:solidFill>
              <a:srgbClr val="A8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5" name="任意多边形 54">
              <a:extLst>
                <a:ext uri="{FF2B5EF4-FFF2-40B4-BE49-F238E27FC236}">
                  <a16:creationId xmlns:a16="http://schemas.microsoft.com/office/drawing/2014/main" xmlns="" id="{5868DAC6-3785-43FF-8FC5-12E1195DAFE9}"/>
                </a:ext>
              </a:extLst>
            </p:cNvPr>
            <p:cNvSpPr/>
            <p:nvPr/>
          </p:nvSpPr>
          <p:spPr bwMode="auto">
            <a:xfrm>
              <a:off x="4200526" y="5805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6" name="任意多边形 55">
              <a:extLst>
                <a:ext uri="{FF2B5EF4-FFF2-40B4-BE49-F238E27FC236}">
                  <a16:creationId xmlns:a16="http://schemas.microsoft.com/office/drawing/2014/main" xmlns="" id="{B2BBD629-5E82-4A46-9B2A-814F8F9AE496}"/>
                </a:ext>
              </a:extLst>
            </p:cNvPr>
            <p:cNvSpPr/>
            <p:nvPr/>
          </p:nvSpPr>
          <p:spPr bwMode="auto">
            <a:xfrm>
              <a:off x="3992563" y="5780088"/>
              <a:ext cx="211138" cy="25400"/>
            </a:xfrm>
            <a:custGeom>
              <a:avLst/>
              <a:gdLst>
                <a:gd name="T0" fmla="*/ 2 w 90"/>
                <a:gd name="T1" fmla="*/ 0 h 11"/>
                <a:gd name="T2" fmla="*/ 0 w 90"/>
                <a:gd name="T3" fmla="*/ 11 h 11"/>
                <a:gd name="T4" fmla="*/ 0 w 90"/>
                <a:gd name="T5" fmla="*/ 11 h 11"/>
                <a:gd name="T6" fmla="*/ 89 w 90"/>
                <a:gd name="T7" fmla="*/ 11 h 11"/>
                <a:gd name="T8" fmla="*/ 89 w 90"/>
                <a:gd name="T9" fmla="*/ 11 h 11"/>
                <a:gd name="T10" fmla="*/ 90 w 90"/>
                <a:gd name="T11" fmla="*/ 3 h 11"/>
                <a:gd name="T12" fmla="*/ 78 w 90"/>
                <a:gd name="T13" fmla="*/ 3 h 11"/>
                <a:gd name="T14" fmla="*/ 74 w 90"/>
                <a:gd name="T15" fmla="*/ 3 h 11"/>
                <a:gd name="T16" fmla="*/ 47 w 90"/>
                <a:gd name="T17" fmla="*/ 3 h 11"/>
                <a:gd name="T18" fmla="*/ 15 w 90"/>
                <a:gd name="T19" fmla="*/ 1 h 11"/>
                <a:gd name="T20" fmla="*/ 2 w 90"/>
                <a:gd name="T21" fmla="*/ 0 h 11"/>
                <a:gd name="T22" fmla="*/ 2 w 90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3"/>
                    <a:pt x="84" y="3"/>
                    <a:pt x="78" y="3"/>
                  </a:cubicBezTo>
                  <a:cubicBezTo>
                    <a:pt x="77" y="3"/>
                    <a:pt x="76" y="3"/>
                    <a:pt x="74" y="3"/>
                  </a:cubicBezTo>
                  <a:cubicBezTo>
                    <a:pt x="67" y="3"/>
                    <a:pt x="57" y="3"/>
                    <a:pt x="47" y="3"/>
                  </a:cubicBezTo>
                  <a:cubicBezTo>
                    <a:pt x="35" y="2"/>
                    <a:pt x="24" y="2"/>
                    <a:pt x="15" y="1"/>
                  </a:cubicBezTo>
                  <a:cubicBezTo>
                    <a:pt x="8" y="1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6B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7" name="任意多边形 56">
              <a:extLst>
                <a:ext uri="{FF2B5EF4-FFF2-40B4-BE49-F238E27FC236}">
                  <a16:creationId xmlns:a16="http://schemas.microsoft.com/office/drawing/2014/main" xmlns="" id="{65909612-5295-4CF2-A151-601A6F9F7987}"/>
                </a:ext>
              </a:extLst>
            </p:cNvPr>
            <p:cNvSpPr/>
            <p:nvPr/>
          </p:nvSpPr>
          <p:spPr bwMode="auto">
            <a:xfrm>
              <a:off x="3997326" y="5780088"/>
              <a:ext cx="206375" cy="6350"/>
            </a:xfrm>
            <a:custGeom>
              <a:avLst/>
              <a:gdLst>
                <a:gd name="T0" fmla="*/ 0 w 88"/>
                <a:gd name="T1" fmla="*/ 0 h 3"/>
                <a:gd name="T2" fmla="*/ 13 w 88"/>
                <a:gd name="T3" fmla="*/ 1 h 3"/>
                <a:gd name="T4" fmla="*/ 45 w 88"/>
                <a:gd name="T5" fmla="*/ 3 h 3"/>
                <a:gd name="T6" fmla="*/ 72 w 88"/>
                <a:gd name="T7" fmla="*/ 3 h 3"/>
                <a:gd name="T8" fmla="*/ 76 w 88"/>
                <a:gd name="T9" fmla="*/ 3 h 3"/>
                <a:gd name="T10" fmla="*/ 88 w 88"/>
                <a:gd name="T11" fmla="*/ 3 h 3"/>
                <a:gd name="T12" fmla="*/ 88 w 88"/>
                <a:gd name="T13" fmla="*/ 3 h 3"/>
                <a:gd name="T14" fmla="*/ 88 w 88"/>
                <a:gd name="T15" fmla="*/ 3 h 3"/>
                <a:gd name="T16" fmla="*/ 49 w 88"/>
                <a:gd name="T17" fmla="*/ 2 h 3"/>
                <a:gd name="T18" fmla="*/ 49 w 88"/>
                <a:gd name="T19" fmla="*/ 2 h 3"/>
                <a:gd name="T20" fmla="*/ 49 w 88"/>
                <a:gd name="T21" fmla="*/ 2 h 3"/>
                <a:gd name="T22" fmla="*/ 49 w 88"/>
                <a:gd name="T23" fmla="*/ 2 h 3"/>
                <a:gd name="T24" fmla="*/ 0 w 88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3">
                  <a:moveTo>
                    <a:pt x="0" y="0"/>
                  </a:moveTo>
                  <a:cubicBezTo>
                    <a:pt x="1" y="1"/>
                    <a:pt x="6" y="1"/>
                    <a:pt x="13" y="1"/>
                  </a:cubicBezTo>
                  <a:cubicBezTo>
                    <a:pt x="22" y="2"/>
                    <a:pt x="33" y="2"/>
                    <a:pt x="45" y="3"/>
                  </a:cubicBezTo>
                  <a:cubicBezTo>
                    <a:pt x="55" y="3"/>
                    <a:pt x="65" y="3"/>
                    <a:pt x="72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82" y="3"/>
                    <a:pt x="86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8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8" name="椭圆 57">
              <a:extLst>
                <a:ext uri="{FF2B5EF4-FFF2-40B4-BE49-F238E27FC236}">
                  <a16:creationId xmlns:a16="http://schemas.microsoft.com/office/drawing/2014/main" xmlns="" id="{2298F122-82DF-4522-A43A-DDF32637E8D2}"/>
                </a:ext>
              </a:extLst>
            </p:cNvPr>
            <p:cNvSpPr/>
            <p:nvPr/>
          </p:nvSpPr>
          <p:spPr bwMode="auto">
            <a:xfrm>
              <a:off x="4111626" y="5784850"/>
              <a:ext cx="1588" cy="1587"/>
            </a:xfrm>
            <a:prstGeom prst="ellipse">
              <a:avLst/>
            </a:prstGeom>
            <a:solidFill>
              <a:srgbClr val="A8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9" name="任意多边形 58">
              <a:extLst>
                <a:ext uri="{FF2B5EF4-FFF2-40B4-BE49-F238E27FC236}">
                  <a16:creationId xmlns:a16="http://schemas.microsoft.com/office/drawing/2014/main" xmlns="" id="{37F2295F-3980-4FC3-A58D-9210BE6ECC47}"/>
                </a:ext>
              </a:extLst>
            </p:cNvPr>
            <p:cNvSpPr/>
            <p:nvPr/>
          </p:nvSpPr>
          <p:spPr bwMode="auto">
            <a:xfrm>
              <a:off x="4741863" y="5418138"/>
              <a:ext cx="204788" cy="330200"/>
            </a:xfrm>
            <a:custGeom>
              <a:avLst/>
              <a:gdLst>
                <a:gd name="T0" fmla="*/ 0 w 129"/>
                <a:gd name="T1" fmla="*/ 0 h 208"/>
                <a:gd name="T2" fmla="*/ 28 w 129"/>
                <a:gd name="T3" fmla="*/ 208 h 208"/>
                <a:gd name="T4" fmla="*/ 129 w 129"/>
                <a:gd name="T5" fmla="*/ 201 h 208"/>
                <a:gd name="T6" fmla="*/ 107 w 129"/>
                <a:gd name="T7" fmla="*/ 10 h 208"/>
                <a:gd name="T8" fmla="*/ 0 w 129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08">
                  <a:moveTo>
                    <a:pt x="0" y="0"/>
                  </a:moveTo>
                  <a:lnTo>
                    <a:pt x="28" y="208"/>
                  </a:lnTo>
                  <a:lnTo>
                    <a:pt x="129" y="201"/>
                  </a:lnTo>
                  <a:lnTo>
                    <a:pt x="10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6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0" name="任意多边形 59">
              <a:extLst>
                <a:ext uri="{FF2B5EF4-FFF2-40B4-BE49-F238E27FC236}">
                  <a16:creationId xmlns:a16="http://schemas.microsoft.com/office/drawing/2014/main" xmlns="" id="{EE28B532-D978-4930-AE9A-C1D56BBBE6CA}"/>
                </a:ext>
              </a:extLst>
            </p:cNvPr>
            <p:cNvSpPr/>
            <p:nvPr/>
          </p:nvSpPr>
          <p:spPr bwMode="auto">
            <a:xfrm>
              <a:off x="4741863" y="5418138"/>
              <a:ext cx="204788" cy="330200"/>
            </a:xfrm>
            <a:custGeom>
              <a:avLst/>
              <a:gdLst>
                <a:gd name="T0" fmla="*/ 0 w 129"/>
                <a:gd name="T1" fmla="*/ 0 h 208"/>
                <a:gd name="T2" fmla="*/ 28 w 129"/>
                <a:gd name="T3" fmla="*/ 208 h 208"/>
                <a:gd name="T4" fmla="*/ 129 w 129"/>
                <a:gd name="T5" fmla="*/ 201 h 208"/>
                <a:gd name="T6" fmla="*/ 107 w 129"/>
                <a:gd name="T7" fmla="*/ 10 h 208"/>
                <a:gd name="T8" fmla="*/ 0 w 129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08">
                  <a:moveTo>
                    <a:pt x="0" y="0"/>
                  </a:moveTo>
                  <a:lnTo>
                    <a:pt x="28" y="208"/>
                  </a:lnTo>
                  <a:lnTo>
                    <a:pt x="129" y="201"/>
                  </a:lnTo>
                  <a:lnTo>
                    <a:pt x="107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1" name="任意多边形 60">
              <a:extLst>
                <a:ext uri="{FF2B5EF4-FFF2-40B4-BE49-F238E27FC236}">
                  <a16:creationId xmlns:a16="http://schemas.microsoft.com/office/drawing/2014/main" xmlns="" id="{A55CB27F-CF08-4A92-ABD9-472A43DDA24C}"/>
                </a:ext>
              </a:extLst>
            </p:cNvPr>
            <p:cNvSpPr/>
            <p:nvPr/>
          </p:nvSpPr>
          <p:spPr bwMode="auto">
            <a:xfrm>
              <a:off x="4783138" y="5700713"/>
              <a:ext cx="347663" cy="104775"/>
            </a:xfrm>
            <a:custGeom>
              <a:avLst/>
              <a:gdLst>
                <a:gd name="T0" fmla="*/ 71 w 149"/>
                <a:gd name="T1" fmla="*/ 0 h 45"/>
                <a:gd name="T2" fmla="*/ 149 w 149"/>
                <a:gd name="T3" fmla="*/ 41 h 45"/>
                <a:gd name="T4" fmla="*/ 2 w 149"/>
                <a:gd name="T5" fmla="*/ 45 h 45"/>
                <a:gd name="T6" fmla="*/ 0 w 149"/>
                <a:gd name="T7" fmla="*/ 6 h 45"/>
                <a:gd name="T8" fmla="*/ 6 w 149"/>
                <a:gd name="T9" fmla="*/ 7 h 45"/>
                <a:gd name="T10" fmla="*/ 71 w 14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5">
                  <a:moveTo>
                    <a:pt x="71" y="0"/>
                  </a:moveTo>
                  <a:cubicBezTo>
                    <a:pt x="71" y="0"/>
                    <a:pt x="148" y="26"/>
                    <a:pt x="149" y="41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8" y="12"/>
                    <a:pt x="50" y="9"/>
                    <a:pt x="71" y="0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2" name="任意多边形 61">
              <a:extLst>
                <a:ext uri="{FF2B5EF4-FFF2-40B4-BE49-F238E27FC236}">
                  <a16:creationId xmlns:a16="http://schemas.microsoft.com/office/drawing/2014/main" xmlns="" id="{BD32B8E8-B03D-4D63-A226-6DBB9481386C}"/>
                </a:ext>
              </a:extLst>
            </p:cNvPr>
            <p:cNvSpPr/>
            <p:nvPr/>
          </p:nvSpPr>
          <p:spPr bwMode="auto">
            <a:xfrm>
              <a:off x="4814888" y="5730875"/>
              <a:ext cx="30163" cy="25400"/>
            </a:xfrm>
            <a:custGeom>
              <a:avLst/>
              <a:gdLst>
                <a:gd name="T0" fmla="*/ 4 w 13"/>
                <a:gd name="T1" fmla="*/ 0 h 11"/>
                <a:gd name="T2" fmla="*/ 4 w 13"/>
                <a:gd name="T3" fmla="*/ 0 h 11"/>
                <a:gd name="T4" fmla="*/ 4 w 13"/>
                <a:gd name="T5" fmla="*/ 0 h 11"/>
                <a:gd name="T6" fmla="*/ 6 w 13"/>
                <a:gd name="T7" fmla="*/ 0 h 11"/>
                <a:gd name="T8" fmla="*/ 4 w 13"/>
                <a:gd name="T9" fmla="*/ 0 h 11"/>
                <a:gd name="T10" fmla="*/ 4 w 13"/>
                <a:gd name="T11" fmla="*/ 0 h 11"/>
                <a:gd name="T12" fmla="*/ 1 w 13"/>
                <a:gd name="T13" fmla="*/ 7 h 11"/>
                <a:gd name="T14" fmla="*/ 6 w 13"/>
                <a:gd name="T15" fmla="*/ 11 h 11"/>
                <a:gd name="T16" fmla="*/ 7 w 13"/>
                <a:gd name="T17" fmla="*/ 11 h 11"/>
                <a:gd name="T18" fmla="*/ 12 w 13"/>
                <a:gd name="T19" fmla="*/ 4 h 11"/>
                <a:gd name="T20" fmla="*/ 6 w 13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0" y="4"/>
                    <a:pt x="1" y="7"/>
                  </a:cubicBezTo>
                  <a:cubicBezTo>
                    <a:pt x="1" y="9"/>
                    <a:pt x="4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10"/>
                    <a:pt x="13" y="6"/>
                    <a:pt x="12" y="4"/>
                  </a:cubicBezTo>
                  <a:cubicBezTo>
                    <a:pt x="11" y="1"/>
                    <a:pt x="8" y="0"/>
                    <a:pt x="6" y="0"/>
                  </a:cubicBezTo>
                </a:path>
              </a:pathLst>
            </a:custGeom>
            <a:solidFill>
              <a:srgbClr val="F6B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3" name="任意多边形 62">
              <a:extLst>
                <a:ext uri="{FF2B5EF4-FFF2-40B4-BE49-F238E27FC236}">
                  <a16:creationId xmlns:a16="http://schemas.microsoft.com/office/drawing/2014/main" xmlns="" id="{15E87741-DA0F-4A73-A7E9-22D957AC74AE}"/>
                </a:ext>
              </a:extLst>
            </p:cNvPr>
            <p:cNvSpPr/>
            <p:nvPr/>
          </p:nvSpPr>
          <p:spPr bwMode="auto">
            <a:xfrm>
              <a:off x="5119688" y="5780088"/>
              <a:ext cx="11113" cy="15875"/>
            </a:xfrm>
            <a:custGeom>
              <a:avLst/>
              <a:gdLst>
                <a:gd name="T0" fmla="*/ 0 w 5"/>
                <a:gd name="T1" fmla="*/ 0 h 7"/>
                <a:gd name="T2" fmla="*/ 5 w 5"/>
                <a:gd name="T3" fmla="*/ 7 h 7"/>
                <a:gd name="T4" fmla="*/ 5 w 5"/>
                <a:gd name="T5" fmla="*/ 7 h 7"/>
                <a:gd name="T6" fmla="*/ 0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3" y="2"/>
                    <a:pt x="5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4" name="任意多边形 63">
              <a:extLst>
                <a:ext uri="{FF2B5EF4-FFF2-40B4-BE49-F238E27FC236}">
                  <a16:creationId xmlns:a16="http://schemas.microsoft.com/office/drawing/2014/main" xmlns="" id="{F3256EFC-DFD1-4ED6-808E-7FBF22C27E52}"/>
                </a:ext>
              </a:extLst>
            </p:cNvPr>
            <p:cNvSpPr/>
            <p:nvPr/>
          </p:nvSpPr>
          <p:spPr bwMode="auto">
            <a:xfrm>
              <a:off x="4787901" y="5776913"/>
              <a:ext cx="342900" cy="28575"/>
            </a:xfrm>
            <a:custGeom>
              <a:avLst/>
              <a:gdLst>
                <a:gd name="T0" fmla="*/ 0 w 147"/>
                <a:gd name="T1" fmla="*/ 0 h 12"/>
                <a:gd name="T2" fmla="*/ 0 w 147"/>
                <a:gd name="T3" fmla="*/ 12 h 12"/>
                <a:gd name="T4" fmla="*/ 147 w 147"/>
                <a:gd name="T5" fmla="*/ 8 h 12"/>
                <a:gd name="T6" fmla="*/ 142 w 147"/>
                <a:gd name="T7" fmla="*/ 1 h 12"/>
                <a:gd name="T8" fmla="*/ 141 w 147"/>
                <a:gd name="T9" fmla="*/ 0 h 12"/>
                <a:gd name="T10" fmla="*/ 0 w 14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5" y="3"/>
                    <a:pt x="142" y="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6B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5" name="任意多边形 64">
              <a:extLst>
                <a:ext uri="{FF2B5EF4-FFF2-40B4-BE49-F238E27FC236}">
                  <a16:creationId xmlns:a16="http://schemas.microsoft.com/office/drawing/2014/main" xmlns="" id="{9DBF3262-3090-43D0-8080-9F47F960A6AF}"/>
                </a:ext>
              </a:extLst>
            </p:cNvPr>
            <p:cNvSpPr/>
            <p:nvPr/>
          </p:nvSpPr>
          <p:spPr bwMode="auto">
            <a:xfrm>
              <a:off x="4921251" y="5695950"/>
              <a:ext cx="33338" cy="25400"/>
            </a:xfrm>
            <a:custGeom>
              <a:avLst/>
              <a:gdLst>
                <a:gd name="T0" fmla="*/ 14 w 14"/>
                <a:gd name="T1" fmla="*/ 2 h 11"/>
                <a:gd name="T2" fmla="*/ 7 w 14"/>
                <a:gd name="T3" fmla="*/ 5 h 11"/>
                <a:gd name="T4" fmla="*/ 1 w 14"/>
                <a:gd name="T5" fmla="*/ 10 h 11"/>
                <a:gd name="T6" fmla="*/ 6 w 14"/>
                <a:gd name="T7" fmla="*/ 3 h 11"/>
                <a:gd name="T8" fmla="*/ 14 w 14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4" y="2"/>
                  </a:moveTo>
                  <a:cubicBezTo>
                    <a:pt x="14" y="2"/>
                    <a:pt x="10" y="3"/>
                    <a:pt x="7" y="5"/>
                  </a:cubicBezTo>
                  <a:cubicBezTo>
                    <a:pt x="3" y="8"/>
                    <a:pt x="2" y="11"/>
                    <a:pt x="1" y="10"/>
                  </a:cubicBezTo>
                  <a:cubicBezTo>
                    <a:pt x="0" y="10"/>
                    <a:pt x="1" y="6"/>
                    <a:pt x="6" y="3"/>
                  </a:cubicBezTo>
                  <a:cubicBezTo>
                    <a:pt x="1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6" name="任意多边形 65">
              <a:extLst>
                <a:ext uri="{FF2B5EF4-FFF2-40B4-BE49-F238E27FC236}">
                  <a16:creationId xmlns:a16="http://schemas.microsoft.com/office/drawing/2014/main" xmlns="" id="{9BE04C66-85C0-4BC7-84D7-F7E23C55B253}"/>
                </a:ext>
              </a:extLst>
            </p:cNvPr>
            <p:cNvSpPr/>
            <p:nvPr/>
          </p:nvSpPr>
          <p:spPr bwMode="auto">
            <a:xfrm>
              <a:off x="4965701" y="5711825"/>
              <a:ext cx="25400" cy="28575"/>
            </a:xfrm>
            <a:custGeom>
              <a:avLst/>
              <a:gdLst>
                <a:gd name="T0" fmla="*/ 11 w 11"/>
                <a:gd name="T1" fmla="*/ 1 h 12"/>
                <a:gd name="T2" fmla="*/ 5 w 11"/>
                <a:gd name="T3" fmla="*/ 6 h 12"/>
                <a:gd name="T4" fmla="*/ 2 w 11"/>
                <a:gd name="T5" fmla="*/ 12 h 12"/>
                <a:gd name="T6" fmla="*/ 3 w 11"/>
                <a:gd name="T7" fmla="*/ 4 h 12"/>
                <a:gd name="T8" fmla="*/ 11 w 11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1"/>
                  </a:moveTo>
                  <a:cubicBezTo>
                    <a:pt x="11" y="1"/>
                    <a:pt x="8" y="3"/>
                    <a:pt x="5" y="6"/>
                  </a:cubicBezTo>
                  <a:cubicBezTo>
                    <a:pt x="3" y="9"/>
                    <a:pt x="2" y="12"/>
                    <a:pt x="2" y="12"/>
                  </a:cubicBezTo>
                  <a:cubicBezTo>
                    <a:pt x="1" y="12"/>
                    <a:pt x="0" y="8"/>
                    <a:pt x="3" y="4"/>
                  </a:cubicBezTo>
                  <a:cubicBezTo>
                    <a:pt x="6" y="0"/>
                    <a:pt x="11" y="0"/>
                    <a:pt x="1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7" name="任意多边形 66">
              <a:extLst>
                <a:ext uri="{FF2B5EF4-FFF2-40B4-BE49-F238E27FC236}">
                  <a16:creationId xmlns:a16="http://schemas.microsoft.com/office/drawing/2014/main" xmlns="" id="{105695EE-23D1-4172-9C6B-440003D6368E}"/>
                </a:ext>
              </a:extLst>
            </p:cNvPr>
            <p:cNvSpPr/>
            <p:nvPr/>
          </p:nvSpPr>
          <p:spPr bwMode="auto">
            <a:xfrm>
              <a:off x="5008563" y="5726113"/>
              <a:ext cx="17463" cy="30162"/>
            </a:xfrm>
            <a:custGeom>
              <a:avLst/>
              <a:gdLst>
                <a:gd name="T0" fmla="*/ 2 w 8"/>
                <a:gd name="T1" fmla="*/ 13 h 13"/>
                <a:gd name="T2" fmla="*/ 2 w 8"/>
                <a:gd name="T3" fmla="*/ 5 h 13"/>
                <a:gd name="T4" fmla="*/ 7 w 8"/>
                <a:gd name="T5" fmla="*/ 0 h 13"/>
                <a:gd name="T6" fmla="*/ 4 w 8"/>
                <a:gd name="T7" fmla="*/ 6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1" y="13"/>
                    <a:pt x="0" y="9"/>
                    <a:pt x="2" y="5"/>
                  </a:cubicBezTo>
                  <a:cubicBezTo>
                    <a:pt x="4" y="1"/>
                    <a:pt x="7" y="0"/>
                    <a:pt x="7" y="0"/>
                  </a:cubicBezTo>
                  <a:cubicBezTo>
                    <a:pt x="8" y="1"/>
                    <a:pt x="6" y="3"/>
                    <a:pt x="4" y="6"/>
                  </a:cubicBezTo>
                  <a:cubicBezTo>
                    <a:pt x="3" y="10"/>
                    <a:pt x="3" y="13"/>
                    <a:pt x="2" y="1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8" name="任意多边形 67">
              <a:extLst>
                <a:ext uri="{FF2B5EF4-FFF2-40B4-BE49-F238E27FC236}">
                  <a16:creationId xmlns:a16="http://schemas.microsoft.com/office/drawing/2014/main" xmlns="" id="{6EAAB637-1402-4E0D-840B-41A30497F128}"/>
                </a:ext>
              </a:extLst>
            </p:cNvPr>
            <p:cNvSpPr/>
            <p:nvPr/>
          </p:nvSpPr>
          <p:spPr bwMode="auto">
            <a:xfrm>
              <a:off x="4895851" y="5672138"/>
              <a:ext cx="53975" cy="28575"/>
            </a:xfrm>
            <a:custGeom>
              <a:avLst/>
              <a:gdLst>
                <a:gd name="T0" fmla="*/ 23 w 23"/>
                <a:gd name="T1" fmla="*/ 11 h 12"/>
                <a:gd name="T2" fmla="*/ 16 w 23"/>
                <a:gd name="T3" fmla="*/ 11 h 12"/>
                <a:gd name="T4" fmla="*/ 8 w 23"/>
                <a:gd name="T5" fmla="*/ 9 h 12"/>
                <a:gd name="T6" fmla="*/ 4 w 23"/>
                <a:gd name="T7" fmla="*/ 7 h 12"/>
                <a:gd name="T8" fmla="*/ 2 w 23"/>
                <a:gd name="T9" fmla="*/ 5 h 12"/>
                <a:gd name="T10" fmla="*/ 1 w 23"/>
                <a:gd name="T11" fmla="*/ 2 h 12"/>
                <a:gd name="T12" fmla="*/ 4 w 23"/>
                <a:gd name="T13" fmla="*/ 0 h 12"/>
                <a:gd name="T14" fmla="*/ 7 w 23"/>
                <a:gd name="T15" fmla="*/ 0 h 12"/>
                <a:gd name="T16" fmla="*/ 12 w 23"/>
                <a:gd name="T17" fmla="*/ 2 h 12"/>
                <a:gd name="T18" fmla="*/ 19 w 23"/>
                <a:gd name="T19" fmla="*/ 6 h 12"/>
                <a:gd name="T20" fmla="*/ 23 w 23"/>
                <a:gd name="T21" fmla="*/ 12 h 12"/>
                <a:gd name="T22" fmla="*/ 18 w 23"/>
                <a:gd name="T23" fmla="*/ 7 h 12"/>
                <a:gd name="T24" fmla="*/ 11 w 23"/>
                <a:gd name="T25" fmla="*/ 4 h 12"/>
                <a:gd name="T26" fmla="*/ 7 w 23"/>
                <a:gd name="T27" fmla="*/ 3 h 12"/>
                <a:gd name="T28" fmla="*/ 3 w 23"/>
                <a:gd name="T29" fmla="*/ 3 h 12"/>
                <a:gd name="T30" fmla="*/ 3 w 23"/>
                <a:gd name="T31" fmla="*/ 4 h 12"/>
                <a:gd name="T32" fmla="*/ 5 w 23"/>
                <a:gd name="T33" fmla="*/ 5 h 12"/>
                <a:gd name="T34" fmla="*/ 9 w 23"/>
                <a:gd name="T35" fmla="*/ 7 h 12"/>
                <a:gd name="T36" fmla="*/ 16 w 23"/>
                <a:gd name="T37" fmla="*/ 10 h 12"/>
                <a:gd name="T38" fmla="*/ 23 w 23"/>
                <a:gd name="T3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12">
                  <a:moveTo>
                    <a:pt x="23" y="11"/>
                  </a:moveTo>
                  <a:cubicBezTo>
                    <a:pt x="23" y="12"/>
                    <a:pt x="21" y="12"/>
                    <a:pt x="16" y="11"/>
                  </a:cubicBezTo>
                  <a:cubicBezTo>
                    <a:pt x="14" y="11"/>
                    <a:pt x="11" y="10"/>
                    <a:pt x="8" y="9"/>
                  </a:cubicBezTo>
                  <a:cubicBezTo>
                    <a:pt x="7" y="9"/>
                    <a:pt x="5" y="8"/>
                    <a:pt x="4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9" y="1"/>
                    <a:pt x="10" y="1"/>
                    <a:pt x="12" y="2"/>
                  </a:cubicBezTo>
                  <a:cubicBezTo>
                    <a:pt x="15" y="3"/>
                    <a:pt x="17" y="4"/>
                    <a:pt x="19" y="6"/>
                  </a:cubicBezTo>
                  <a:cubicBezTo>
                    <a:pt x="22" y="9"/>
                    <a:pt x="23" y="12"/>
                    <a:pt x="23" y="12"/>
                  </a:cubicBezTo>
                  <a:cubicBezTo>
                    <a:pt x="23" y="12"/>
                    <a:pt x="21" y="10"/>
                    <a:pt x="18" y="7"/>
                  </a:cubicBezTo>
                  <a:cubicBezTo>
                    <a:pt x="16" y="6"/>
                    <a:pt x="13" y="5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6" y="6"/>
                    <a:pt x="8" y="7"/>
                    <a:pt x="9" y="7"/>
                  </a:cubicBezTo>
                  <a:cubicBezTo>
                    <a:pt x="12" y="8"/>
                    <a:pt x="14" y="9"/>
                    <a:pt x="16" y="10"/>
                  </a:cubicBezTo>
                  <a:cubicBezTo>
                    <a:pt x="21" y="11"/>
                    <a:pt x="23" y="11"/>
                    <a:pt x="23" y="1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9" name="任意多边形 68">
              <a:extLst>
                <a:ext uri="{FF2B5EF4-FFF2-40B4-BE49-F238E27FC236}">
                  <a16:creationId xmlns:a16="http://schemas.microsoft.com/office/drawing/2014/main" xmlns="" id="{623D4F81-A260-49C7-9A15-426207A5ACF2}"/>
                </a:ext>
              </a:extLst>
            </p:cNvPr>
            <p:cNvSpPr/>
            <p:nvPr/>
          </p:nvSpPr>
          <p:spPr bwMode="auto">
            <a:xfrm>
              <a:off x="4941888" y="5646738"/>
              <a:ext cx="28575" cy="53975"/>
            </a:xfrm>
            <a:custGeom>
              <a:avLst/>
              <a:gdLst>
                <a:gd name="T0" fmla="*/ 2 w 12"/>
                <a:gd name="T1" fmla="*/ 23 h 23"/>
                <a:gd name="T2" fmla="*/ 0 w 12"/>
                <a:gd name="T3" fmla="*/ 16 h 23"/>
                <a:gd name="T4" fmla="*/ 1 w 12"/>
                <a:gd name="T5" fmla="*/ 8 h 23"/>
                <a:gd name="T6" fmla="*/ 3 w 12"/>
                <a:gd name="T7" fmla="*/ 4 h 23"/>
                <a:gd name="T8" fmla="*/ 7 w 12"/>
                <a:gd name="T9" fmla="*/ 0 h 23"/>
                <a:gd name="T10" fmla="*/ 11 w 12"/>
                <a:gd name="T11" fmla="*/ 2 h 23"/>
                <a:gd name="T12" fmla="*/ 11 w 12"/>
                <a:gd name="T13" fmla="*/ 4 h 23"/>
                <a:gd name="T14" fmla="*/ 12 w 12"/>
                <a:gd name="T15" fmla="*/ 9 h 23"/>
                <a:gd name="T16" fmla="*/ 9 w 12"/>
                <a:gd name="T17" fmla="*/ 17 h 23"/>
                <a:gd name="T18" fmla="*/ 3 w 12"/>
                <a:gd name="T19" fmla="*/ 22 h 23"/>
                <a:gd name="T20" fmla="*/ 7 w 12"/>
                <a:gd name="T21" fmla="*/ 16 h 23"/>
                <a:gd name="T22" fmla="*/ 9 w 12"/>
                <a:gd name="T23" fmla="*/ 9 h 23"/>
                <a:gd name="T24" fmla="*/ 9 w 12"/>
                <a:gd name="T25" fmla="*/ 5 h 23"/>
                <a:gd name="T26" fmla="*/ 8 w 12"/>
                <a:gd name="T27" fmla="*/ 2 h 23"/>
                <a:gd name="T28" fmla="*/ 5 w 12"/>
                <a:gd name="T29" fmla="*/ 5 h 23"/>
                <a:gd name="T30" fmla="*/ 3 w 12"/>
                <a:gd name="T31" fmla="*/ 9 h 23"/>
                <a:gd name="T32" fmla="*/ 2 w 12"/>
                <a:gd name="T33" fmla="*/ 16 h 23"/>
                <a:gd name="T34" fmla="*/ 2 w 12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3">
                  <a:moveTo>
                    <a:pt x="2" y="23"/>
                  </a:moveTo>
                  <a:cubicBezTo>
                    <a:pt x="2" y="23"/>
                    <a:pt x="1" y="21"/>
                    <a:pt x="0" y="16"/>
                  </a:cubicBezTo>
                  <a:cubicBezTo>
                    <a:pt x="0" y="14"/>
                    <a:pt x="0" y="11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6"/>
                    <a:pt x="12" y="8"/>
                    <a:pt x="12" y="9"/>
                  </a:cubicBezTo>
                  <a:cubicBezTo>
                    <a:pt x="11" y="12"/>
                    <a:pt x="10" y="15"/>
                    <a:pt x="9" y="17"/>
                  </a:cubicBezTo>
                  <a:cubicBezTo>
                    <a:pt x="6" y="21"/>
                    <a:pt x="3" y="22"/>
                    <a:pt x="3" y="22"/>
                  </a:cubicBezTo>
                  <a:cubicBezTo>
                    <a:pt x="3" y="21"/>
                    <a:pt x="5" y="20"/>
                    <a:pt x="7" y="16"/>
                  </a:cubicBezTo>
                  <a:cubicBezTo>
                    <a:pt x="8" y="14"/>
                    <a:pt x="9" y="12"/>
                    <a:pt x="9" y="9"/>
                  </a:cubicBezTo>
                  <a:cubicBezTo>
                    <a:pt x="9" y="8"/>
                    <a:pt x="9" y="6"/>
                    <a:pt x="9" y="5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7" y="2"/>
                    <a:pt x="6" y="3"/>
                    <a:pt x="5" y="5"/>
                  </a:cubicBezTo>
                  <a:cubicBezTo>
                    <a:pt x="4" y="6"/>
                    <a:pt x="4" y="7"/>
                    <a:pt x="3" y="9"/>
                  </a:cubicBezTo>
                  <a:cubicBezTo>
                    <a:pt x="2" y="11"/>
                    <a:pt x="2" y="14"/>
                    <a:pt x="2" y="16"/>
                  </a:cubicBezTo>
                  <a:cubicBezTo>
                    <a:pt x="2" y="20"/>
                    <a:pt x="3" y="23"/>
                    <a:pt x="2" y="2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0" name="任意多边形 69">
              <a:extLst>
                <a:ext uri="{FF2B5EF4-FFF2-40B4-BE49-F238E27FC236}">
                  <a16:creationId xmlns:a16="http://schemas.microsoft.com/office/drawing/2014/main" xmlns="" id="{69249437-0DC6-4325-A1F5-A2E707AB5429}"/>
                </a:ext>
              </a:extLst>
            </p:cNvPr>
            <p:cNvSpPr/>
            <p:nvPr/>
          </p:nvSpPr>
          <p:spPr bwMode="auto">
            <a:xfrm>
              <a:off x="4032251" y="3741738"/>
              <a:ext cx="928688" cy="1936750"/>
            </a:xfrm>
            <a:custGeom>
              <a:avLst/>
              <a:gdLst>
                <a:gd name="T0" fmla="*/ 67 w 398"/>
                <a:gd name="T1" fmla="*/ 0 h 830"/>
                <a:gd name="T2" fmla="*/ 13 w 398"/>
                <a:gd name="T3" fmla="*/ 145 h 830"/>
                <a:gd name="T4" fmla="*/ 0 w 398"/>
                <a:gd name="T5" fmla="*/ 808 h 830"/>
                <a:gd name="T6" fmla="*/ 86 w 398"/>
                <a:gd name="T7" fmla="*/ 828 h 830"/>
                <a:gd name="T8" fmla="*/ 151 w 398"/>
                <a:gd name="T9" fmla="*/ 181 h 830"/>
                <a:gd name="T10" fmla="*/ 315 w 398"/>
                <a:gd name="T11" fmla="*/ 830 h 830"/>
                <a:gd name="T12" fmla="*/ 398 w 398"/>
                <a:gd name="T13" fmla="*/ 816 h 830"/>
                <a:gd name="T14" fmla="*/ 280 w 398"/>
                <a:gd name="T15" fmla="*/ 3 h 830"/>
                <a:gd name="T16" fmla="*/ 67 w 398"/>
                <a:gd name="T17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8" h="830">
                  <a:moveTo>
                    <a:pt x="67" y="0"/>
                  </a:moveTo>
                  <a:cubicBezTo>
                    <a:pt x="67" y="0"/>
                    <a:pt x="13" y="91"/>
                    <a:pt x="13" y="145"/>
                  </a:cubicBezTo>
                  <a:cubicBezTo>
                    <a:pt x="0" y="808"/>
                    <a:pt x="0" y="808"/>
                    <a:pt x="0" y="808"/>
                  </a:cubicBezTo>
                  <a:cubicBezTo>
                    <a:pt x="86" y="828"/>
                    <a:pt x="86" y="828"/>
                    <a:pt x="86" y="828"/>
                  </a:cubicBezTo>
                  <a:cubicBezTo>
                    <a:pt x="151" y="181"/>
                    <a:pt x="151" y="181"/>
                    <a:pt x="151" y="181"/>
                  </a:cubicBezTo>
                  <a:cubicBezTo>
                    <a:pt x="151" y="181"/>
                    <a:pt x="310" y="830"/>
                    <a:pt x="315" y="830"/>
                  </a:cubicBezTo>
                  <a:cubicBezTo>
                    <a:pt x="320" y="830"/>
                    <a:pt x="398" y="816"/>
                    <a:pt x="398" y="816"/>
                  </a:cubicBezTo>
                  <a:cubicBezTo>
                    <a:pt x="280" y="3"/>
                    <a:pt x="280" y="3"/>
                    <a:pt x="280" y="3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1" name="任意多边形 70">
              <a:extLst>
                <a:ext uri="{FF2B5EF4-FFF2-40B4-BE49-F238E27FC236}">
                  <a16:creationId xmlns:a16="http://schemas.microsoft.com/office/drawing/2014/main" xmlns="" id="{3D14B3BE-69A0-4881-991E-947A72601913}"/>
                </a:ext>
              </a:extLst>
            </p:cNvPr>
            <p:cNvSpPr/>
            <p:nvPr/>
          </p:nvSpPr>
          <p:spPr bwMode="auto">
            <a:xfrm>
              <a:off x="4114801" y="4122738"/>
              <a:ext cx="153988" cy="1504950"/>
            </a:xfrm>
            <a:custGeom>
              <a:avLst/>
              <a:gdLst>
                <a:gd name="T0" fmla="*/ 66 w 66"/>
                <a:gd name="T1" fmla="*/ 0 h 645"/>
                <a:gd name="T2" fmla="*/ 66 w 66"/>
                <a:gd name="T3" fmla="*/ 2 h 645"/>
                <a:gd name="T4" fmla="*/ 65 w 66"/>
                <a:gd name="T5" fmla="*/ 6 h 645"/>
                <a:gd name="T6" fmla="*/ 62 w 66"/>
                <a:gd name="T7" fmla="*/ 25 h 645"/>
                <a:gd name="T8" fmla="*/ 52 w 66"/>
                <a:gd name="T9" fmla="*/ 94 h 645"/>
                <a:gd name="T10" fmla="*/ 23 w 66"/>
                <a:gd name="T11" fmla="*/ 321 h 645"/>
                <a:gd name="T12" fmla="*/ 5 w 66"/>
                <a:gd name="T13" fmla="*/ 550 h 645"/>
                <a:gd name="T14" fmla="*/ 2 w 66"/>
                <a:gd name="T15" fmla="*/ 620 h 645"/>
                <a:gd name="T16" fmla="*/ 1 w 66"/>
                <a:gd name="T17" fmla="*/ 638 h 645"/>
                <a:gd name="T18" fmla="*/ 0 w 66"/>
                <a:gd name="T19" fmla="*/ 643 h 645"/>
                <a:gd name="T20" fmla="*/ 0 w 66"/>
                <a:gd name="T21" fmla="*/ 645 h 645"/>
                <a:gd name="T22" fmla="*/ 0 w 66"/>
                <a:gd name="T23" fmla="*/ 643 h 645"/>
                <a:gd name="T24" fmla="*/ 0 w 66"/>
                <a:gd name="T25" fmla="*/ 638 h 645"/>
                <a:gd name="T26" fmla="*/ 1 w 66"/>
                <a:gd name="T27" fmla="*/ 620 h 645"/>
                <a:gd name="T28" fmla="*/ 3 w 66"/>
                <a:gd name="T29" fmla="*/ 550 h 645"/>
                <a:gd name="T30" fmla="*/ 21 w 66"/>
                <a:gd name="T31" fmla="*/ 321 h 645"/>
                <a:gd name="T32" fmla="*/ 50 w 66"/>
                <a:gd name="T33" fmla="*/ 94 h 645"/>
                <a:gd name="T34" fmla="*/ 62 w 66"/>
                <a:gd name="T35" fmla="*/ 25 h 645"/>
                <a:gd name="T36" fmla="*/ 65 w 66"/>
                <a:gd name="T37" fmla="*/ 6 h 645"/>
                <a:gd name="T38" fmla="*/ 66 w 66"/>
                <a:gd name="T39" fmla="*/ 2 h 645"/>
                <a:gd name="T40" fmla="*/ 66 w 66"/>
                <a:gd name="T4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645">
                  <a:moveTo>
                    <a:pt x="66" y="0"/>
                  </a:moveTo>
                  <a:cubicBezTo>
                    <a:pt x="66" y="0"/>
                    <a:pt x="66" y="0"/>
                    <a:pt x="66" y="2"/>
                  </a:cubicBezTo>
                  <a:cubicBezTo>
                    <a:pt x="66" y="3"/>
                    <a:pt x="66" y="4"/>
                    <a:pt x="65" y="6"/>
                  </a:cubicBezTo>
                  <a:cubicBezTo>
                    <a:pt x="65" y="11"/>
                    <a:pt x="64" y="17"/>
                    <a:pt x="62" y="25"/>
                  </a:cubicBezTo>
                  <a:cubicBezTo>
                    <a:pt x="60" y="41"/>
                    <a:pt x="56" y="65"/>
                    <a:pt x="52" y="94"/>
                  </a:cubicBezTo>
                  <a:cubicBezTo>
                    <a:pt x="43" y="152"/>
                    <a:pt x="32" y="232"/>
                    <a:pt x="23" y="321"/>
                  </a:cubicBezTo>
                  <a:cubicBezTo>
                    <a:pt x="14" y="411"/>
                    <a:pt x="8" y="491"/>
                    <a:pt x="5" y="550"/>
                  </a:cubicBezTo>
                  <a:cubicBezTo>
                    <a:pt x="3" y="579"/>
                    <a:pt x="2" y="603"/>
                    <a:pt x="2" y="620"/>
                  </a:cubicBezTo>
                  <a:cubicBezTo>
                    <a:pt x="1" y="628"/>
                    <a:pt x="1" y="634"/>
                    <a:pt x="1" y="638"/>
                  </a:cubicBezTo>
                  <a:cubicBezTo>
                    <a:pt x="1" y="640"/>
                    <a:pt x="0" y="642"/>
                    <a:pt x="0" y="643"/>
                  </a:cubicBezTo>
                  <a:cubicBezTo>
                    <a:pt x="0" y="644"/>
                    <a:pt x="0" y="645"/>
                    <a:pt x="0" y="645"/>
                  </a:cubicBezTo>
                  <a:cubicBezTo>
                    <a:pt x="0" y="645"/>
                    <a:pt x="0" y="644"/>
                    <a:pt x="0" y="643"/>
                  </a:cubicBezTo>
                  <a:cubicBezTo>
                    <a:pt x="0" y="642"/>
                    <a:pt x="0" y="640"/>
                    <a:pt x="0" y="638"/>
                  </a:cubicBezTo>
                  <a:cubicBezTo>
                    <a:pt x="0" y="634"/>
                    <a:pt x="0" y="628"/>
                    <a:pt x="1" y="620"/>
                  </a:cubicBezTo>
                  <a:cubicBezTo>
                    <a:pt x="1" y="603"/>
                    <a:pt x="2" y="579"/>
                    <a:pt x="3" y="550"/>
                  </a:cubicBezTo>
                  <a:cubicBezTo>
                    <a:pt x="6" y="491"/>
                    <a:pt x="11" y="410"/>
                    <a:pt x="21" y="321"/>
                  </a:cubicBezTo>
                  <a:cubicBezTo>
                    <a:pt x="30" y="232"/>
                    <a:pt x="41" y="152"/>
                    <a:pt x="50" y="94"/>
                  </a:cubicBezTo>
                  <a:cubicBezTo>
                    <a:pt x="55" y="65"/>
                    <a:pt x="59" y="41"/>
                    <a:pt x="62" y="25"/>
                  </a:cubicBezTo>
                  <a:cubicBezTo>
                    <a:pt x="63" y="17"/>
                    <a:pt x="64" y="11"/>
                    <a:pt x="65" y="6"/>
                  </a:cubicBezTo>
                  <a:cubicBezTo>
                    <a:pt x="65" y="4"/>
                    <a:pt x="66" y="3"/>
                    <a:pt x="66" y="2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2" name="任意多边形 71">
              <a:extLst>
                <a:ext uri="{FF2B5EF4-FFF2-40B4-BE49-F238E27FC236}">
                  <a16:creationId xmlns:a16="http://schemas.microsoft.com/office/drawing/2014/main" xmlns="" id="{11E84439-1716-4431-ABFA-638B2D321C30}"/>
                </a:ext>
              </a:extLst>
            </p:cNvPr>
            <p:cNvSpPr/>
            <p:nvPr/>
          </p:nvSpPr>
          <p:spPr bwMode="auto">
            <a:xfrm>
              <a:off x="4586288" y="4148138"/>
              <a:ext cx="269875" cy="1517650"/>
            </a:xfrm>
            <a:custGeom>
              <a:avLst/>
              <a:gdLst>
                <a:gd name="T0" fmla="*/ 0 w 116"/>
                <a:gd name="T1" fmla="*/ 0 h 650"/>
                <a:gd name="T2" fmla="*/ 59 w 116"/>
                <a:gd name="T3" fmla="*/ 325 h 650"/>
                <a:gd name="T4" fmla="*/ 115 w 116"/>
                <a:gd name="T5" fmla="*/ 650 h 650"/>
                <a:gd name="T6" fmla="*/ 57 w 116"/>
                <a:gd name="T7" fmla="*/ 325 h 650"/>
                <a:gd name="T8" fmla="*/ 0 w 116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50">
                  <a:moveTo>
                    <a:pt x="0" y="0"/>
                  </a:moveTo>
                  <a:cubicBezTo>
                    <a:pt x="1" y="0"/>
                    <a:pt x="27" y="145"/>
                    <a:pt x="59" y="325"/>
                  </a:cubicBezTo>
                  <a:cubicBezTo>
                    <a:pt x="91" y="504"/>
                    <a:pt x="116" y="650"/>
                    <a:pt x="115" y="650"/>
                  </a:cubicBezTo>
                  <a:cubicBezTo>
                    <a:pt x="115" y="650"/>
                    <a:pt x="88" y="504"/>
                    <a:pt x="57" y="325"/>
                  </a:cubicBezTo>
                  <a:cubicBezTo>
                    <a:pt x="25" y="14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3" name="任意多边形 72">
              <a:extLst>
                <a:ext uri="{FF2B5EF4-FFF2-40B4-BE49-F238E27FC236}">
                  <a16:creationId xmlns:a16="http://schemas.microsoft.com/office/drawing/2014/main" xmlns="" id="{4BB3AD52-753B-49AD-8B7B-6DB1B0B12F1B}"/>
                </a:ext>
              </a:extLst>
            </p:cNvPr>
            <p:cNvSpPr/>
            <p:nvPr/>
          </p:nvSpPr>
          <p:spPr bwMode="auto">
            <a:xfrm>
              <a:off x="4335463" y="3744913"/>
              <a:ext cx="63500" cy="417512"/>
            </a:xfrm>
            <a:custGeom>
              <a:avLst/>
              <a:gdLst>
                <a:gd name="T0" fmla="*/ 18 w 27"/>
                <a:gd name="T1" fmla="*/ 179 h 179"/>
                <a:gd name="T2" fmla="*/ 17 w 27"/>
                <a:gd name="T3" fmla="*/ 177 h 179"/>
                <a:gd name="T4" fmla="*/ 15 w 27"/>
                <a:gd name="T5" fmla="*/ 172 h 179"/>
                <a:gd name="T6" fmla="*/ 9 w 27"/>
                <a:gd name="T7" fmla="*/ 153 h 179"/>
                <a:gd name="T8" fmla="*/ 2 w 27"/>
                <a:gd name="T9" fmla="*/ 89 h 179"/>
                <a:gd name="T10" fmla="*/ 5 w 27"/>
                <a:gd name="T11" fmla="*/ 70 h 179"/>
                <a:gd name="T12" fmla="*/ 9 w 27"/>
                <a:gd name="T13" fmla="*/ 53 h 179"/>
                <a:gd name="T14" fmla="*/ 18 w 27"/>
                <a:gd name="T15" fmla="*/ 25 h 179"/>
                <a:gd name="T16" fmla="*/ 24 w 27"/>
                <a:gd name="T17" fmla="*/ 7 h 179"/>
                <a:gd name="T18" fmla="*/ 26 w 27"/>
                <a:gd name="T19" fmla="*/ 2 h 179"/>
                <a:gd name="T20" fmla="*/ 27 w 27"/>
                <a:gd name="T21" fmla="*/ 0 h 179"/>
                <a:gd name="T22" fmla="*/ 27 w 27"/>
                <a:gd name="T23" fmla="*/ 2 h 179"/>
                <a:gd name="T24" fmla="*/ 25 w 27"/>
                <a:gd name="T25" fmla="*/ 7 h 179"/>
                <a:gd name="T26" fmla="*/ 19 w 27"/>
                <a:gd name="T27" fmla="*/ 26 h 179"/>
                <a:gd name="T28" fmla="*/ 11 w 27"/>
                <a:gd name="T29" fmla="*/ 54 h 179"/>
                <a:gd name="T30" fmla="*/ 7 w 27"/>
                <a:gd name="T31" fmla="*/ 71 h 179"/>
                <a:gd name="T32" fmla="*/ 5 w 27"/>
                <a:gd name="T33" fmla="*/ 89 h 179"/>
                <a:gd name="T34" fmla="*/ 10 w 27"/>
                <a:gd name="T35" fmla="*/ 153 h 179"/>
                <a:gd name="T36" fmla="*/ 16 w 27"/>
                <a:gd name="T37" fmla="*/ 172 h 179"/>
                <a:gd name="T38" fmla="*/ 18 w 27"/>
                <a:gd name="T3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179">
                  <a:moveTo>
                    <a:pt x="18" y="179"/>
                  </a:moveTo>
                  <a:cubicBezTo>
                    <a:pt x="18" y="179"/>
                    <a:pt x="18" y="178"/>
                    <a:pt x="17" y="177"/>
                  </a:cubicBezTo>
                  <a:cubicBezTo>
                    <a:pt x="17" y="176"/>
                    <a:pt x="16" y="174"/>
                    <a:pt x="15" y="172"/>
                  </a:cubicBezTo>
                  <a:cubicBezTo>
                    <a:pt x="13" y="168"/>
                    <a:pt x="11" y="161"/>
                    <a:pt x="9" y="153"/>
                  </a:cubicBezTo>
                  <a:cubicBezTo>
                    <a:pt x="4" y="137"/>
                    <a:pt x="0" y="114"/>
                    <a:pt x="2" y="89"/>
                  </a:cubicBezTo>
                  <a:cubicBezTo>
                    <a:pt x="3" y="82"/>
                    <a:pt x="4" y="76"/>
                    <a:pt x="5" y="70"/>
                  </a:cubicBezTo>
                  <a:cubicBezTo>
                    <a:pt x="6" y="64"/>
                    <a:pt x="7" y="59"/>
                    <a:pt x="9" y="53"/>
                  </a:cubicBezTo>
                  <a:cubicBezTo>
                    <a:pt x="12" y="43"/>
                    <a:pt x="15" y="33"/>
                    <a:pt x="18" y="25"/>
                  </a:cubicBezTo>
                  <a:cubicBezTo>
                    <a:pt x="20" y="18"/>
                    <a:pt x="23" y="11"/>
                    <a:pt x="24" y="7"/>
                  </a:cubicBezTo>
                  <a:cubicBezTo>
                    <a:pt x="25" y="5"/>
                    <a:pt x="26" y="3"/>
                    <a:pt x="26" y="2"/>
                  </a:cubicBezTo>
                  <a:cubicBezTo>
                    <a:pt x="27" y="1"/>
                    <a:pt x="27" y="0"/>
                    <a:pt x="27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26" y="4"/>
                    <a:pt x="26" y="5"/>
                    <a:pt x="25" y="7"/>
                  </a:cubicBezTo>
                  <a:cubicBezTo>
                    <a:pt x="24" y="12"/>
                    <a:pt x="22" y="18"/>
                    <a:pt x="19" y="26"/>
                  </a:cubicBezTo>
                  <a:cubicBezTo>
                    <a:pt x="17" y="34"/>
                    <a:pt x="14" y="43"/>
                    <a:pt x="11" y="54"/>
                  </a:cubicBezTo>
                  <a:cubicBezTo>
                    <a:pt x="9" y="59"/>
                    <a:pt x="8" y="65"/>
                    <a:pt x="7" y="71"/>
                  </a:cubicBezTo>
                  <a:cubicBezTo>
                    <a:pt x="6" y="76"/>
                    <a:pt x="5" y="83"/>
                    <a:pt x="5" y="89"/>
                  </a:cubicBezTo>
                  <a:cubicBezTo>
                    <a:pt x="3" y="114"/>
                    <a:pt x="6" y="137"/>
                    <a:pt x="10" y="153"/>
                  </a:cubicBezTo>
                  <a:cubicBezTo>
                    <a:pt x="12" y="161"/>
                    <a:pt x="14" y="167"/>
                    <a:pt x="16" y="172"/>
                  </a:cubicBezTo>
                  <a:cubicBezTo>
                    <a:pt x="17" y="176"/>
                    <a:pt x="18" y="179"/>
                    <a:pt x="18" y="179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4" name="任意多边形 73">
              <a:extLst>
                <a:ext uri="{FF2B5EF4-FFF2-40B4-BE49-F238E27FC236}">
                  <a16:creationId xmlns:a16="http://schemas.microsoft.com/office/drawing/2014/main" xmlns="" id="{9CAFA76B-5141-4608-BFB0-2EADB1F28E37}"/>
                </a:ext>
              </a:extLst>
            </p:cNvPr>
            <p:cNvSpPr/>
            <p:nvPr/>
          </p:nvSpPr>
          <p:spPr bwMode="auto">
            <a:xfrm>
              <a:off x="4433888" y="3898900"/>
              <a:ext cx="163513" cy="185737"/>
            </a:xfrm>
            <a:custGeom>
              <a:avLst/>
              <a:gdLst>
                <a:gd name="T0" fmla="*/ 0 w 70"/>
                <a:gd name="T1" fmla="*/ 1 h 80"/>
                <a:gd name="T2" fmla="*/ 1 w 70"/>
                <a:gd name="T3" fmla="*/ 3 h 80"/>
                <a:gd name="T4" fmla="*/ 1 w 70"/>
                <a:gd name="T5" fmla="*/ 6 h 80"/>
                <a:gd name="T6" fmla="*/ 1 w 70"/>
                <a:gd name="T7" fmla="*/ 19 h 80"/>
                <a:gd name="T8" fmla="*/ 3 w 70"/>
                <a:gd name="T9" fmla="*/ 65 h 80"/>
                <a:gd name="T10" fmla="*/ 2 w 70"/>
                <a:gd name="T11" fmla="*/ 64 h 80"/>
                <a:gd name="T12" fmla="*/ 36 w 70"/>
                <a:gd name="T13" fmla="*/ 78 h 80"/>
                <a:gd name="T14" fmla="*/ 35 w 70"/>
                <a:gd name="T15" fmla="*/ 78 h 80"/>
                <a:gd name="T16" fmla="*/ 61 w 70"/>
                <a:gd name="T17" fmla="*/ 62 h 80"/>
                <a:gd name="T18" fmla="*/ 63 w 70"/>
                <a:gd name="T19" fmla="*/ 61 h 80"/>
                <a:gd name="T20" fmla="*/ 63 w 70"/>
                <a:gd name="T21" fmla="*/ 61 h 80"/>
                <a:gd name="T22" fmla="*/ 68 w 70"/>
                <a:gd name="T23" fmla="*/ 1 h 80"/>
                <a:gd name="T24" fmla="*/ 69 w 70"/>
                <a:gd name="T25" fmla="*/ 2 h 80"/>
                <a:gd name="T26" fmla="*/ 20 w 70"/>
                <a:gd name="T27" fmla="*/ 2 h 80"/>
                <a:gd name="T28" fmla="*/ 6 w 70"/>
                <a:gd name="T29" fmla="*/ 2 h 80"/>
                <a:gd name="T30" fmla="*/ 2 w 70"/>
                <a:gd name="T31" fmla="*/ 1 h 80"/>
                <a:gd name="T32" fmla="*/ 0 w 70"/>
                <a:gd name="T33" fmla="*/ 1 h 80"/>
                <a:gd name="T34" fmla="*/ 5 w 70"/>
                <a:gd name="T35" fmla="*/ 1 h 80"/>
                <a:gd name="T36" fmla="*/ 19 w 70"/>
                <a:gd name="T37" fmla="*/ 1 h 80"/>
                <a:gd name="T38" fmla="*/ 69 w 70"/>
                <a:gd name="T39" fmla="*/ 0 h 80"/>
                <a:gd name="T40" fmla="*/ 70 w 70"/>
                <a:gd name="T41" fmla="*/ 0 h 80"/>
                <a:gd name="T42" fmla="*/ 70 w 70"/>
                <a:gd name="T43" fmla="*/ 1 h 80"/>
                <a:gd name="T44" fmla="*/ 65 w 70"/>
                <a:gd name="T45" fmla="*/ 62 h 80"/>
                <a:gd name="T46" fmla="*/ 65 w 70"/>
                <a:gd name="T47" fmla="*/ 62 h 80"/>
                <a:gd name="T48" fmla="*/ 64 w 70"/>
                <a:gd name="T49" fmla="*/ 62 h 80"/>
                <a:gd name="T50" fmla="*/ 63 w 70"/>
                <a:gd name="T51" fmla="*/ 63 h 80"/>
                <a:gd name="T52" fmla="*/ 36 w 70"/>
                <a:gd name="T53" fmla="*/ 80 h 80"/>
                <a:gd name="T54" fmla="*/ 35 w 70"/>
                <a:gd name="T55" fmla="*/ 80 h 80"/>
                <a:gd name="T56" fmla="*/ 35 w 70"/>
                <a:gd name="T57" fmla="*/ 80 h 80"/>
                <a:gd name="T58" fmla="*/ 2 w 70"/>
                <a:gd name="T59" fmla="*/ 66 h 80"/>
                <a:gd name="T60" fmla="*/ 1 w 70"/>
                <a:gd name="T61" fmla="*/ 66 h 80"/>
                <a:gd name="T62" fmla="*/ 1 w 70"/>
                <a:gd name="T63" fmla="*/ 65 h 80"/>
                <a:gd name="T64" fmla="*/ 0 w 70"/>
                <a:gd name="T65" fmla="*/ 19 h 80"/>
                <a:gd name="T66" fmla="*/ 0 w 70"/>
                <a:gd name="T67" fmla="*/ 6 h 80"/>
                <a:gd name="T68" fmla="*/ 0 w 70"/>
                <a:gd name="T69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0">
                  <a:moveTo>
                    <a:pt x="0" y="1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9"/>
                    <a:pt x="1" y="14"/>
                    <a:pt x="1" y="19"/>
                  </a:cubicBezTo>
                  <a:cubicBezTo>
                    <a:pt x="2" y="31"/>
                    <a:pt x="2" y="46"/>
                    <a:pt x="3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2" y="69"/>
                    <a:pt x="24" y="73"/>
                    <a:pt x="36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3" y="73"/>
                    <a:pt x="52" y="67"/>
                    <a:pt x="61" y="62"/>
                  </a:cubicBez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5" y="40"/>
                    <a:pt x="67" y="19"/>
                    <a:pt x="68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9" y="2"/>
                    <a:pt x="32" y="2"/>
                    <a:pt x="20" y="2"/>
                  </a:cubicBezTo>
                  <a:cubicBezTo>
                    <a:pt x="14" y="2"/>
                    <a:pt x="9" y="2"/>
                    <a:pt x="6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2" y="1"/>
                    <a:pt x="5" y="1"/>
                  </a:cubicBezTo>
                  <a:cubicBezTo>
                    <a:pt x="9" y="1"/>
                    <a:pt x="13" y="1"/>
                    <a:pt x="19" y="1"/>
                  </a:cubicBezTo>
                  <a:cubicBezTo>
                    <a:pt x="32" y="1"/>
                    <a:pt x="49" y="1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9"/>
                    <a:pt x="67" y="40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53" y="69"/>
                    <a:pt x="44" y="75"/>
                    <a:pt x="36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23" y="75"/>
                    <a:pt x="12" y="70"/>
                    <a:pt x="2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46"/>
                    <a:pt x="1" y="30"/>
                    <a:pt x="0" y="19"/>
                  </a:cubicBezTo>
                  <a:cubicBezTo>
                    <a:pt x="0" y="13"/>
                    <a:pt x="0" y="9"/>
                    <a:pt x="0" y="6"/>
                  </a:cubicBezTo>
                  <a:cubicBezTo>
                    <a:pt x="0" y="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5" name="任意多边形 74">
              <a:extLst>
                <a:ext uri="{FF2B5EF4-FFF2-40B4-BE49-F238E27FC236}">
                  <a16:creationId xmlns:a16="http://schemas.microsoft.com/office/drawing/2014/main" xmlns="" id="{5C26963A-8CDD-4FAC-B59F-7986E454DB7D}"/>
                </a:ext>
              </a:extLst>
            </p:cNvPr>
            <p:cNvSpPr/>
            <p:nvPr/>
          </p:nvSpPr>
          <p:spPr bwMode="auto">
            <a:xfrm>
              <a:off x="4119563" y="3860800"/>
              <a:ext cx="174625" cy="184150"/>
            </a:xfrm>
            <a:custGeom>
              <a:avLst/>
              <a:gdLst>
                <a:gd name="T0" fmla="*/ 11 w 75"/>
                <a:gd name="T1" fmla="*/ 0 h 79"/>
                <a:gd name="T2" fmla="*/ 10 w 75"/>
                <a:gd name="T3" fmla="*/ 4 h 79"/>
                <a:gd name="T4" fmla="*/ 9 w 75"/>
                <a:gd name="T5" fmla="*/ 16 h 79"/>
                <a:gd name="T6" fmla="*/ 2 w 75"/>
                <a:gd name="T7" fmla="*/ 59 h 79"/>
                <a:gd name="T8" fmla="*/ 1 w 75"/>
                <a:gd name="T9" fmla="*/ 58 h 79"/>
                <a:gd name="T10" fmla="*/ 26 w 75"/>
                <a:gd name="T11" fmla="*/ 77 h 79"/>
                <a:gd name="T12" fmla="*/ 25 w 75"/>
                <a:gd name="T13" fmla="*/ 77 h 79"/>
                <a:gd name="T14" fmla="*/ 56 w 75"/>
                <a:gd name="T15" fmla="*/ 68 h 79"/>
                <a:gd name="T16" fmla="*/ 57 w 75"/>
                <a:gd name="T17" fmla="*/ 68 h 79"/>
                <a:gd name="T18" fmla="*/ 57 w 75"/>
                <a:gd name="T19" fmla="*/ 68 h 79"/>
                <a:gd name="T20" fmla="*/ 73 w 75"/>
                <a:gd name="T21" fmla="*/ 14 h 79"/>
                <a:gd name="T22" fmla="*/ 73 w 75"/>
                <a:gd name="T23" fmla="*/ 15 h 79"/>
                <a:gd name="T24" fmla="*/ 28 w 75"/>
                <a:gd name="T25" fmla="*/ 4 h 79"/>
                <a:gd name="T26" fmla="*/ 16 w 75"/>
                <a:gd name="T27" fmla="*/ 1 h 79"/>
                <a:gd name="T28" fmla="*/ 11 w 75"/>
                <a:gd name="T29" fmla="*/ 0 h 79"/>
                <a:gd name="T30" fmla="*/ 15 w 75"/>
                <a:gd name="T31" fmla="*/ 1 h 79"/>
                <a:gd name="T32" fmla="*/ 28 w 75"/>
                <a:gd name="T33" fmla="*/ 3 h 79"/>
                <a:gd name="T34" fmla="*/ 74 w 75"/>
                <a:gd name="T35" fmla="*/ 13 h 79"/>
                <a:gd name="T36" fmla="*/ 75 w 75"/>
                <a:gd name="T37" fmla="*/ 13 h 79"/>
                <a:gd name="T38" fmla="*/ 74 w 75"/>
                <a:gd name="T39" fmla="*/ 14 h 79"/>
                <a:gd name="T40" fmla="*/ 59 w 75"/>
                <a:gd name="T41" fmla="*/ 69 h 79"/>
                <a:gd name="T42" fmla="*/ 59 w 75"/>
                <a:gd name="T43" fmla="*/ 69 h 79"/>
                <a:gd name="T44" fmla="*/ 58 w 75"/>
                <a:gd name="T45" fmla="*/ 70 h 79"/>
                <a:gd name="T46" fmla="*/ 56 w 75"/>
                <a:gd name="T47" fmla="*/ 70 h 79"/>
                <a:gd name="T48" fmla="*/ 26 w 75"/>
                <a:gd name="T49" fmla="*/ 78 h 79"/>
                <a:gd name="T50" fmla="*/ 26 w 75"/>
                <a:gd name="T51" fmla="*/ 79 h 79"/>
                <a:gd name="T52" fmla="*/ 25 w 75"/>
                <a:gd name="T53" fmla="*/ 78 h 79"/>
                <a:gd name="T54" fmla="*/ 0 w 75"/>
                <a:gd name="T55" fmla="*/ 60 h 79"/>
                <a:gd name="T56" fmla="*/ 0 w 75"/>
                <a:gd name="T57" fmla="*/ 59 h 79"/>
                <a:gd name="T58" fmla="*/ 0 w 75"/>
                <a:gd name="T59" fmla="*/ 59 h 79"/>
                <a:gd name="T60" fmla="*/ 8 w 75"/>
                <a:gd name="T61" fmla="*/ 16 h 79"/>
                <a:gd name="T62" fmla="*/ 10 w 75"/>
                <a:gd name="T63" fmla="*/ 4 h 79"/>
                <a:gd name="T64" fmla="*/ 11 w 75"/>
                <a:gd name="T6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79">
                  <a:moveTo>
                    <a:pt x="11" y="0"/>
                  </a:moveTo>
                  <a:cubicBezTo>
                    <a:pt x="11" y="0"/>
                    <a:pt x="11" y="1"/>
                    <a:pt x="10" y="4"/>
                  </a:cubicBezTo>
                  <a:cubicBezTo>
                    <a:pt x="10" y="7"/>
                    <a:pt x="9" y="11"/>
                    <a:pt x="9" y="16"/>
                  </a:cubicBezTo>
                  <a:cubicBezTo>
                    <a:pt x="7" y="27"/>
                    <a:pt x="4" y="42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" y="64"/>
                    <a:pt x="17" y="70"/>
                    <a:pt x="26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5" y="74"/>
                    <a:pt x="45" y="71"/>
                    <a:pt x="56" y="68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2" y="49"/>
                    <a:pt x="68" y="30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55" y="11"/>
                    <a:pt x="40" y="7"/>
                    <a:pt x="28" y="4"/>
                  </a:cubicBezTo>
                  <a:cubicBezTo>
                    <a:pt x="23" y="3"/>
                    <a:pt x="19" y="2"/>
                    <a:pt x="16" y="1"/>
                  </a:cubicBezTo>
                  <a:cubicBezTo>
                    <a:pt x="13" y="0"/>
                    <a:pt x="11" y="0"/>
                    <a:pt x="11" y="0"/>
                  </a:cubicBezTo>
                  <a:cubicBezTo>
                    <a:pt x="11" y="0"/>
                    <a:pt x="12" y="0"/>
                    <a:pt x="15" y="1"/>
                  </a:cubicBezTo>
                  <a:cubicBezTo>
                    <a:pt x="19" y="1"/>
                    <a:pt x="23" y="2"/>
                    <a:pt x="28" y="3"/>
                  </a:cubicBezTo>
                  <a:cubicBezTo>
                    <a:pt x="39" y="6"/>
                    <a:pt x="55" y="9"/>
                    <a:pt x="74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0" y="30"/>
                    <a:pt x="64" y="4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70"/>
                    <a:pt x="57" y="70"/>
                    <a:pt x="56" y="70"/>
                  </a:cubicBezTo>
                  <a:cubicBezTo>
                    <a:pt x="46" y="73"/>
                    <a:pt x="36" y="76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16" y="72"/>
                    <a:pt x="8" y="65"/>
                    <a:pt x="0" y="6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" y="41"/>
                    <a:pt x="6" y="26"/>
                    <a:pt x="8" y="16"/>
                  </a:cubicBezTo>
                  <a:cubicBezTo>
                    <a:pt x="9" y="11"/>
                    <a:pt x="10" y="7"/>
                    <a:pt x="10" y="4"/>
                  </a:cubicBezTo>
                  <a:cubicBezTo>
                    <a:pt x="11" y="1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6" name="任意多边形 75">
              <a:extLst>
                <a:ext uri="{FF2B5EF4-FFF2-40B4-BE49-F238E27FC236}">
                  <a16:creationId xmlns:a16="http://schemas.microsoft.com/office/drawing/2014/main" xmlns="" id="{5E844665-F8BA-4A6E-BB46-EE54DC3C3984}"/>
                </a:ext>
              </a:extLst>
            </p:cNvPr>
            <p:cNvSpPr/>
            <p:nvPr/>
          </p:nvSpPr>
          <p:spPr bwMode="auto">
            <a:xfrm>
              <a:off x="4378326" y="4129088"/>
              <a:ext cx="173038" cy="39687"/>
            </a:xfrm>
            <a:custGeom>
              <a:avLst/>
              <a:gdLst>
                <a:gd name="T0" fmla="*/ 74 w 74"/>
                <a:gd name="T1" fmla="*/ 1 h 17"/>
                <a:gd name="T2" fmla="*/ 37 w 74"/>
                <a:gd name="T3" fmla="*/ 10 h 17"/>
                <a:gd name="T4" fmla="*/ 0 w 74"/>
                <a:gd name="T5" fmla="*/ 17 h 17"/>
                <a:gd name="T6" fmla="*/ 37 w 74"/>
                <a:gd name="T7" fmla="*/ 8 h 17"/>
                <a:gd name="T8" fmla="*/ 74 w 74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7">
                  <a:moveTo>
                    <a:pt x="74" y="1"/>
                  </a:moveTo>
                  <a:cubicBezTo>
                    <a:pt x="74" y="1"/>
                    <a:pt x="57" y="5"/>
                    <a:pt x="37" y="10"/>
                  </a:cubicBezTo>
                  <a:cubicBezTo>
                    <a:pt x="17" y="14"/>
                    <a:pt x="0" y="17"/>
                    <a:pt x="0" y="17"/>
                  </a:cubicBezTo>
                  <a:cubicBezTo>
                    <a:pt x="0" y="16"/>
                    <a:pt x="16" y="12"/>
                    <a:pt x="37" y="8"/>
                  </a:cubicBezTo>
                  <a:cubicBezTo>
                    <a:pt x="57" y="3"/>
                    <a:pt x="74" y="0"/>
                    <a:pt x="74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7" name="任意多边形 76">
              <a:extLst>
                <a:ext uri="{FF2B5EF4-FFF2-40B4-BE49-F238E27FC236}">
                  <a16:creationId xmlns:a16="http://schemas.microsoft.com/office/drawing/2014/main" xmlns="" id="{7306B5B8-C4D1-4EC8-BACB-D3F532BF4E04}"/>
                </a:ext>
              </a:extLst>
            </p:cNvPr>
            <p:cNvSpPr/>
            <p:nvPr/>
          </p:nvSpPr>
          <p:spPr bwMode="auto">
            <a:xfrm>
              <a:off x="4156076" y="4103688"/>
              <a:ext cx="144463" cy="34925"/>
            </a:xfrm>
            <a:custGeom>
              <a:avLst/>
              <a:gdLst>
                <a:gd name="T0" fmla="*/ 62 w 62"/>
                <a:gd name="T1" fmla="*/ 15 h 15"/>
                <a:gd name="T2" fmla="*/ 52 w 62"/>
                <a:gd name="T3" fmla="*/ 15 h 15"/>
                <a:gd name="T4" fmla="*/ 30 w 62"/>
                <a:gd name="T5" fmla="*/ 11 h 15"/>
                <a:gd name="T6" fmla="*/ 8 w 62"/>
                <a:gd name="T7" fmla="*/ 4 h 15"/>
                <a:gd name="T8" fmla="*/ 0 w 62"/>
                <a:gd name="T9" fmla="*/ 0 h 15"/>
                <a:gd name="T10" fmla="*/ 9 w 62"/>
                <a:gd name="T11" fmla="*/ 3 h 15"/>
                <a:gd name="T12" fmla="*/ 30 w 62"/>
                <a:gd name="T13" fmla="*/ 9 h 15"/>
                <a:gd name="T14" fmla="*/ 53 w 62"/>
                <a:gd name="T15" fmla="*/ 13 h 15"/>
                <a:gd name="T16" fmla="*/ 62 w 62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5">
                  <a:moveTo>
                    <a:pt x="62" y="15"/>
                  </a:moveTo>
                  <a:cubicBezTo>
                    <a:pt x="62" y="15"/>
                    <a:pt x="58" y="15"/>
                    <a:pt x="52" y="15"/>
                  </a:cubicBezTo>
                  <a:cubicBezTo>
                    <a:pt x="47" y="14"/>
                    <a:pt x="39" y="13"/>
                    <a:pt x="30" y="11"/>
                  </a:cubicBezTo>
                  <a:cubicBezTo>
                    <a:pt x="21" y="9"/>
                    <a:pt x="14" y="7"/>
                    <a:pt x="8" y="4"/>
                  </a:cubicBezTo>
                  <a:cubicBezTo>
                    <a:pt x="3" y="2"/>
                    <a:pt x="0" y="1"/>
                    <a:pt x="0" y="0"/>
                  </a:cubicBezTo>
                  <a:cubicBezTo>
                    <a:pt x="0" y="0"/>
                    <a:pt x="3" y="1"/>
                    <a:pt x="9" y="3"/>
                  </a:cubicBezTo>
                  <a:cubicBezTo>
                    <a:pt x="14" y="5"/>
                    <a:pt x="22" y="7"/>
                    <a:pt x="30" y="9"/>
                  </a:cubicBezTo>
                  <a:cubicBezTo>
                    <a:pt x="39" y="11"/>
                    <a:pt x="47" y="12"/>
                    <a:pt x="53" y="13"/>
                  </a:cubicBezTo>
                  <a:cubicBezTo>
                    <a:pt x="58" y="14"/>
                    <a:pt x="62" y="14"/>
                    <a:pt x="62" y="15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8" name="任意多边形 77">
              <a:extLst>
                <a:ext uri="{FF2B5EF4-FFF2-40B4-BE49-F238E27FC236}">
                  <a16:creationId xmlns:a16="http://schemas.microsoft.com/office/drawing/2014/main" xmlns="" id="{7B0141DA-0B6F-4C09-9ADE-A3BF57A6291E}"/>
                </a:ext>
              </a:extLst>
            </p:cNvPr>
            <p:cNvSpPr/>
            <p:nvPr/>
          </p:nvSpPr>
          <p:spPr bwMode="auto">
            <a:xfrm>
              <a:off x="4024313" y="2528888"/>
              <a:ext cx="444500" cy="614362"/>
            </a:xfrm>
            <a:custGeom>
              <a:avLst/>
              <a:gdLst>
                <a:gd name="T0" fmla="*/ 109 w 191"/>
                <a:gd name="T1" fmla="*/ 0 h 263"/>
                <a:gd name="T2" fmla="*/ 93 w 191"/>
                <a:gd name="T3" fmla="*/ 17 h 263"/>
                <a:gd name="T4" fmla="*/ 70 w 191"/>
                <a:gd name="T5" fmla="*/ 29 h 263"/>
                <a:gd name="T6" fmla="*/ 66 w 191"/>
                <a:gd name="T7" fmla="*/ 52 h 263"/>
                <a:gd name="T8" fmla="*/ 31 w 191"/>
                <a:gd name="T9" fmla="*/ 77 h 263"/>
                <a:gd name="T10" fmla="*/ 36 w 191"/>
                <a:gd name="T11" fmla="*/ 107 h 263"/>
                <a:gd name="T12" fmla="*/ 20 w 191"/>
                <a:gd name="T13" fmla="*/ 127 h 263"/>
                <a:gd name="T14" fmla="*/ 6 w 191"/>
                <a:gd name="T15" fmla="*/ 148 h 263"/>
                <a:gd name="T16" fmla="*/ 19 w 191"/>
                <a:gd name="T17" fmla="*/ 176 h 263"/>
                <a:gd name="T18" fmla="*/ 2 w 191"/>
                <a:gd name="T19" fmla="*/ 200 h 263"/>
                <a:gd name="T20" fmla="*/ 19 w 191"/>
                <a:gd name="T21" fmla="*/ 230 h 263"/>
                <a:gd name="T22" fmla="*/ 27 w 191"/>
                <a:gd name="T23" fmla="*/ 256 h 263"/>
                <a:gd name="T24" fmla="*/ 53 w 191"/>
                <a:gd name="T25" fmla="*/ 260 h 263"/>
                <a:gd name="T26" fmla="*/ 144 w 191"/>
                <a:gd name="T27" fmla="*/ 241 h 263"/>
                <a:gd name="T28" fmla="*/ 153 w 191"/>
                <a:gd name="T29" fmla="*/ 196 h 263"/>
                <a:gd name="T30" fmla="*/ 181 w 191"/>
                <a:gd name="T31" fmla="*/ 159 h 263"/>
                <a:gd name="T32" fmla="*/ 181 w 191"/>
                <a:gd name="T33" fmla="*/ 1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263">
                  <a:moveTo>
                    <a:pt x="109" y="0"/>
                  </a:moveTo>
                  <a:cubicBezTo>
                    <a:pt x="112" y="8"/>
                    <a:pt x="102" y="15"/>
                    <a:pt x="93" y="17"/>
                  </a:cubicBezTo>
                  <a:cubicBezTo>
                    <a:pt x="84" y="19"/>
                    <a:pt x="74" y="21"/>
                    <a:pt x="70" y="29"/>
                  </a:cubicBezTo>
                  <a:cubicBezTo>
                    <a:pt x="66" y="36"/>
                    <a:pt x="70" y="45"/>
                    <a:pt x="66" y="52"/>
                  </a:cubicBezTo>
                  <a:cubicBezTo>
                    <a:pt x="60" y="66"/>
                    <a:pt x="36" y="63"/>
                    <a:pt x="31" y="77"/>
                  </a:cubicBezTo>
                  <a:cubicBezTo>
                    <a:pt x="28" y="87"/>
                    <a:pt x="37" y="97"/>
                    <a:pt x="36" y="107"/>
                  </a:cubicBezTo>
                  <a:cubicBezTo>
                    <a:pt x="35" y="116"/>
                    <a:pt x="27" y="122"/>
                    <a:pt x="20" y="127"/>
                  </a:cubicBezTo>
                  <a:cubicBezTo>
                    <a:pt x="13" y="132"/>
                    <a:pt x="5" y="140"/>
                    <a:pt x="6" y="148"/>
                  </a:cubicBezTo>
                  <a:cubicBezTo>
                    <a:pt x="8" y="159"/>
                    <a:pt x="20" y="166"/>
                    <a:pt x="19" y="176"/>
                  </a:cubicBezTo>
                  <a:cubicBezTo>
                    <a:pt x="18" y="186"/>
                    <a:pt x="4" y="190"/>
                    <a:pt x="2" y="200"/>
                  </a:cubicBezTo>
                  <a:cubicBezTo>
                    <a:pt x="0" y="212"/>
                    <a:pt x="15" y="219"/>
                    <a:pt x="19" y="230"/>
                  </a:cubicBezTo>
                  <a:cubicBezTo>
                    <a:pt x="23" y="239"/>
                    <a:pt x="21" y="250"/>
                    <a:pt x="27" y="256"/>
                  </a:cubicBezTo>
                  <a:cubicBezTo>
                    <a:pt x="33" y="263"/>
                    <a:pt x="44" y="262"/>
                    <a:pt x="53" y="260"/>
                  </a:cubicBezTo>
                  <a:cubicBezTo>
                    <a:pt x="84" y="254"/>
                    <a:pt x="114" y="247"/>
                    <a:pt x="144" y="241"/>
                  </a:cubicBezTo>
                  <a:cubicBezTo>
                    <a:pt x="138" y="226"/>
                    <a:pt x="144" y="209"/>
                    <a:pt x="153" y="196"/>
                  </a:cubicBezTo>
                  <a:cubicBezTo>
                    <a:pt x="161" y="184"/>
                    <a:pt x="173" y="173"/>
                    <a:pt x="181" y="159"/>
                  </a:cubicBezTo>
                  <a:cubicBezTo>
                    <a:pt x="188" y="145"/>
                    <a:pt x="191" y="127"/>
                    <a:pt x="181" y="115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9" name="任意多边形 78">
              <a:extLst>
                <a:ext uri="{FF2B5EF4-FFF2-40B4-BE49-F238E27FC236}">
                  <a16:creationId xmlns:a16="http://schemas.microsoft.com/office/drawing/2014/main" xmlns="" id="{87D02FDF-A147-4683-8753-9A96FB8DFC9C}"/>
                </a:ext>
              </a:extLst>
            </p:cNvPr>
            <p:cNvSpPr/>
            <p:nvPr/>
          </p:nvSpPr>
          <p:spPr bwMode="auto">
            <a:xfrm>
              <a:off x="4608513" y="2643188"/>
              <a:ext cx="44450" cy="109537"/>
            </a:xfrm>
            <a:custGeom>
              <a:avLst/>
              <a:gdLst>
                <a:gd name="T0" fmla="*/ 18 w 19"/>
                <a:gd name="T1" fmla="*/ 23 h 47"/>
                <a:gd name="T2" fmla="*/ 15 w 19"/>
                <a:gd name="T3" fmla="*/ 9 h 47"/>
                <a:gd name="T4" fmla="*/ 12 w 19"/>
                <a:gd name="T5" fmla="*/ 3 h 47"/>
                <a:gd name="T6" fmla="*/ 6 w 19"/>
                <a:gd name="T7" fmla="*/ 5 h 47"/>
                <a:gd name="T8" fmla="*/ 2 w 19"/>
                <a:gd name="T9" fmla="*/ 23 h 47"/>
                <a:gd name="T10" fmla="*/ 6 w 19"/>
                <a:gd name="T11" fmla="*/ 42 h 47"/>
                <a:gd name="T12" fmla="*/ 12 w 19"/>
                <a:gd name="T13" fmla="*/ 44 h 47"/>
                <a:gd name="T14" fmla="*/ 15 w 19"/>
                <a:gd name="T15" fmla="*/ 38 h 47"/>
                <a:gd name="T16" fmla="*/ 18 w 19"/>
                <a:gd name="T17" fmla="*/ 23 h 47"/>
                <a:gd name="T18" fmla="*/ 19 w 19"/>
                <a:gd name="T19" fmla="*/ 27 h 47"/>
                <a:gd name="T20" fmla="*/ 17 w 19"/>
                <a:gd name="T21" fmla="*/ 38 h 47"/>
                <a:gd name="T22" fmla="*/ 13 w 19"/>
                <a:gd name="T23" fmla="*/ 45 h 47"/>
                <a:gd name="T24" fmla="*/ 8 w 19"/>
                <a:gd name="T25" fmla="*/ 46 h 47"/>
                <a:gd name="T26" fmla="*/ 4 w 19"/>
                <a:gd name="T27" fmla="*/ 43 h 47"/>
                <a:gd name="T28" fmla="*/ 0 w 19"/>
                <a:gd name="T29" fmla="*/ 23 h 47"/>
                <a:gd name="T30" fmla="*/ 4 w 19"/>
                <a:gd name="T31" fmla="*/ 4 h 47"/>
                <a:gd name="T32" fmla="*/ 8 w 19"/>
                <a:gd name="T33" fmla="*/ 0 h 47"/>
                <a:gd name="T34" fmla="*/ 13 w 19"/>
                <a:gd name="T35" fmla="*/ 2 h 47"/>
                <a:gd name="T36" fmla="*/ 17 w 19"/>
                <a:gd name="T37" fmla="*/ 8 h 47"/>
                <a:gd name="T38" fmla="*/ 19 w 19"/>
                <a:gd name="T39" fmla="*/ 19 h 47"/>
                <a:gd name="T40" fmla="*/ 18 w 19"/>
                <a:gd name="T41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47">
                  <a:moveTo>
                    <a:pt x="18" y="23"/>
                  </a:moveTo>
                  <a:cubicBezTo>
                    <a:pt x="18" y="23"/>
                    <a:pt x="18" y="17"/>
                    <a:pt x="15" y="9"/>
                  </a:cubicBezTo>
                  <a:cubicBezTo>
                    <a:pt x="15" y="7"/>
                    <a:pt x="14" y="5"/>
                    <a:pt x="12" y="3"/>
                  </a:cubicBezTo>
                  <a:cubicBezTo>
                    <a:pt x="10" y="1"/>
                    <a:pt x="8" y="2"/>
                    <a:pt x="6" y="5"/>
                  </a:cubicBezTo>
                  <a:cubicBezTo>
                    <a:pt x="3" y="10"/>
                    <a:pt x="2" y="17"/>
                    <a:pt x="2" y="23"/>
                  </a:cubicBezTo>
                  <a:cubicBezTo>
                    <a:pt x="2" y="30"/>
                    <a:pt x="3" y="37"/>
                    <a:pt x="6" y="42"/>
                  </a:cubicBezTo>
                  <a:cubicBezTo>
                    <a:pt x="8" y="44"/>
                    <a:pt x="10" y="45"/>
                    <a:pt x="12" y="44"/>
                  </a:cubicBezTo>
                  <a:cubicBezTo>
                    <a:pt x="14" y="42"/>
                    <a:pt x="15" y="40"/>
                    <a:pt x="15" y="38"/>
                  </a:cubicBezTo>
                  <a:cubicBezTo>
                    <a:pt x="18" y="29"/>
                    <a:pt x="18" y="23"/>
                    <a:pt x="18" y="23"/>
                  </a:cubicBezTo>
                  <a:cubicBezTo>
                    <a:pt x="18" y="23"/>
                    <a:pt x="19" y="25"/>
                    <a:pt x="19" y="27"/>
                  </a:cubicBezTo>
                  <a:cubicBezTo>
                    <a:pt x="19" y="30"/>
                    <a:pt x="18" y="34"/>
                    <a:pt x="17" y="38"/>
                  </a:cubicBezTo>
                  <a:cubicBezTo>
                    <a:pt x="16" y="40"/>
                    <a:pt x="15" y="43"/>
                    <a:pt x="13" y="45"/>
                  </a:cubicBezTo>
                  <a:cubicBezTo>
                    <a:pt x="12" y="46"/>
                    <a:pt x="10" y="47"/>
                    <a:pt x="8" y="46"/>
                  </a:cubicBezTo>
                  <a:cubicBezTo>
                    <a:pt x="6" y="46"/>
                    <a:pt x="5" y="44"/>
                    <a:pt x="4" y="43"/>
                  </a:cubicBezTo>
                  <a:cubicBezTo>
                    <a:pt x="1" y="37"/>
                    <a:pt x="0" y="30"/>
                    <a:pt x="0" y="23"/>
                  </a:cubicBezTo>
                  <a:cubicBezTo>
                    <a:pt x="0" y="16"/>
                    <a:pt x="1" y="9"/>
                    <a:pt x="4" y="4"/>
                  </a:cubicBezTo>
                  <a:cubicBezTo>
                    <a:pt x="5" y="2"/>
                    <a:pt x="6" y="1"/>
                    <a:pt x="8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5" y="4"/>
                    <a:pt x="16" y="6"/>
                    <a:pt x="17" y="8"/>
                  </a:cubicBezTo>
                  <a:cubicBezTo>
                    <a:pt x="18" y="13"/>
                    <a:pt x="19" y="17"/>
                    <a:pt x="19" y="19"/>
                  </a:cubicBezTo>
                  <a:cubicBezTo>
                    <a:pt x="19" y="22"/>
                    <a:pt x="18" y="23"/>
                    <a:pt x="18" y="2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0" name="任意多边形 79">
              <a:extLst>
                <a:ext uri="{FF2B5EF4-FFF2-40B4-BE49-F238E27FC236}">
                  <a16:creationId xmlns:a16="http://schemas.microsoft.com/office/drawing/2014/main" xmlns="" id="{743B343A-6318-48CC-A35F-8F57BD7F9B3B}"/>
                </a:ext>
              </a:extLst>
            </p:cNvPr>
            <p:cNvSpPr/>
            <p:nvPr/>
          </p:nvSpPr>
          <p:spPr bwMode="auto">
            <a:xfrm>
              <a:off x="4233863" y="2460625"/>
              <a:ext cx="184150" cy="431800"/>
            </a:xfrm>
            <a:custGeom>
              <a:avLst/>
              <a:gdLst>
                <a:gd name="T0" fmla="*/ 31 w 79"/>
                <a:gd name="T1" fmla="*/ 185 h 185"/>
                <a:gd name="T2" fmla="*/ 5 w 79"/>
                <a:gd name="T3" fmla="*/ 88 h 185"/>
                <a:gd name="T4" fmla="*/ 11 w 79"/>
                <a:gd name="T5" fmla="*/ 42 h 185"/>
                <a:gd name="T6" fmla="*/ 36 w 79"/>
                <a:gd name="T7" fmla="*/ 9 h 185"/>
                <a:gd name="T8" fmla="*/ 79 w 79"/>
                <a:gd name="T9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85">
                  <a:moveTo>
                    <a:pt x="31" y="185"/>
                  </a:moveTo>
                  <a:cubicBezTo>
                    <a:pt x="14" y="157"/>
                    <a:pt x="10" y="120"/>
                    <a:pt x="5" y="88"/>
                  </a:cubicBezTo>
                  <a:cubicBezTo>
                    <a:pt x="3" y="73"/>
                    <a:pt x="0" y="52"/>
                    <a:pt x="11" y="42"/>
                  </a:cubicBezTo>
                  <a:cubicBezTo>
                    <a:pt x="22" y="32"/>
                    <a:pt x="23" y="16"/>
                    <a:pt x="36" y="9"/>
                  </a:cubicBezTo>
                  <a:cubicBezTo>
                    <a:pt x="49" y="1"/>
                    <a:pt x="67" y="0"/>
                    <a:pt x="79" y="9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1" name="任意多边形 80">
              <a:extLst>
                <a:ext uri="{FF2B5EF4-FFF2-40B4-BE49-F238E27FC236}">
                  <a16:creationId xmlns:a16="http://schemas.microsoft.com/office/drawing/2014/main" xmlns="" id="{102C78ED-8D17-4CB3-96AF-5FB1EC3367C4}"/>
                </a:ext>
              </a:extLst>
            </p:cNvPr>
            <p:cNvSpPr/>
            <p:nvPr/>
          </p:nvSpPr>
          <p:spPr bwMode="auto">
            <a:xfrm>
              <a:off x="4327526" y="2486025"/>
              <a:ext cx="300038" cy="642937"/>
            </a:xfrm>
            <a:custGeom>
              <a:avLst/>
              <a:gdLst>
                <a:gd name="T0" fmla="*/ 36 w 129"/>
                <a:gd name="T1" fmla="*/ 273 h 275"/>
                <a:gd name="T2" fmla="*/ 36 w 129"/>
                <a:gd name="T3" fmla="*/ 273 h 275"/>
                <a:gd name="T4" fmla="*/ 85 w 129"/>
                <a:gd name="T5" fmla="*/ 230 h 275"/>
                <a:gd name="T6" fmla="*/ 87 w 129"/>
                <a:gd name="T7" fmla="*/ 181 h 275"/>
                <a:gd name="T8" fmla="*/ 126 w 129"/>
                <a:gd name="T9" fmla="*/ 141 h 275"/>
                <a:gd name="T10" fmla="*/ 128 w 129"/>
                <a:gd name="T11" fmla="*/ 21 h 275"/>
                <a:gd name="T12" fmla="*/ 0 w 129"/>
                <a:gd name="T13" fmla="*/ 29 h 275"/>
                <a:gd name="T14" fmla="*/ 1 w 129"/>
                <a:gd name="T15" fmla="*/ 157 h 275"/>
                <a:gd name="T16" fmla="*/ 1 w 129"/>
                <a:gd name="T17" fmla="*/ 226 h 275"/>
                <a:gd name="T18" fmla="*/ 36 w 129"/>
                <a:gd name="T19" fmla="*/ 27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75">
                  <a:moveTo>
                    <a:pt x="36" y="273"/>
                  </a:moveTo>
                  <a:cubicBezTo>
                    <a:pt x="36" y="273"/>
                    <a:pt x="36" y="273"/>
                    <a:pt x="36" y="273"/>
                  </a:cubicBezTo>
                  <a:cubicBezTo>
                    <a:pt x="62" y="275"/>
                    <a:pt x="84" y="255"/>
                    <a:pt x="85" y="230"/>
                  </a:cubicBezTo>
                  <a:cubicBezTo>
                    <a:pt x="86" y="206"/>
                    <a:pt x="87" y="181"/>
                    <a:pt x="87" y="181"/>
                  </a:cubicBezTo>
                  <a:cubicBezTo>
                    <a:pt x="87" y="181"/>
                    <a:pt x="123" y="178"/>
                    <a:pt x="126" y="141"/>
                  </a:cubicBezTo>
                  <a:cubicBezTo>
                    <a:pt x="129" y="105"/>
                    <a:pt x="128" y="21"/>
                    <a:pt x="128" y="21"/>
                  </a:cubicBezTo>
                  <a:cubicBezTo>
                    <a:pt x="87" y="0"/>
                    <a:pt x="38" y="3"/>
                    <a:pt x="0" y="29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" y="226"/>
                    <a:pt x="1" y="226"/>
                    <a:pt x="1" y="226"/>
                  </a:cubicBezTo>
                  <a:cubicBezTo>
                    <a:pt x="1" y="249"/>
                    <a:pt x="13" y="271"/>
                    <a:pt x="36" y="273"/>
                  </a:cubicBezTo>
                  <a:close/>
                </a:path>
              </a:pathLst>
            </a:custGeom>
            <a:solidFill>
              <a:srgbClr val="AA6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2" name="任意多边形 81">
              <a:extLst>
                <a:ext uri="{FF2B5EF4-FFF2-40B4-BE49-F238E27FC236}">
                  <a16:creationId xmlns:a16="http://schemas.microsoft.com/office/drawing/2014/main" xmlns="" id="{4B49FDC4-3F4F-43FD-BD37-6248664A76F3}"/>
                </a:ext>
              </a:extLst>
            </p:cNvPr>
            <p:cNvSpPr/>
            <p:nvPr/>
          </p:nvSpPr>
          <p:spPr bwMode="auto">
            <a:xfrm>
              <a:off x="4279901" y="2425700"/>
              <a:ext cx="417513" cy="496887"/>
            </a:xfrm>
            <a:custGeom>
              <a:avLst/>
              <a:gdLst>
                <a:gd name="T0" fmla="*/ 110 w 179"/>
                <a:gd name="T1" fmla="*/ 123 h 213"/>
                <a:gd name="T2" fmla="*/ 85 w 179"/>
                <a:gd name="T3" fmla="*/ 117 h 213"/>
                <a:gd name="T4" fmla="*/ 78 w 179"/>
                <a:gd name="T5" fmla="*/ 144 h 213"/>
                <a:gd name="T6" fmla="*/ 96 w 179"/>
                <a:gd name="T7" fmla="*/ 157 h 213"/>
                <a:gd name="T8" fmla="*/ 107 w 179"/>
                <a:gd name="T9" fmla="*/ 172 h 213"/>
                <a:gd name="T10" fmla="*/ 83 w 179"/>
                <a:gd name="T11" fmla="*/ 193 h 213"/>
                <a:gd name="T12" fmla="*/ 33 w 179"/>
                <a:gd name="T13" fmla="*/ 211 h 213"/>
                <a:gd name="T14" fmla="*/ 11 w 179"/>
                <a:gd name="T15" fmla="*/ 200 h 213"/>
                <a:gd name="T16" fmla="*/ 2 w 179"/>
                <a:gd name="T17" fmla="*/ 171 h 213"/>
                <a:gd name="T18" fmla="*/ 1 w 179"/>
                <a:gd name="T19" fmla="*/ 90 h 213"/>
                <a:gd name="T20" fmla="*/ 3 w 179"/>
                <a:gd name="T21" fmla="*/ 61 h 213"/>
                <a:gd name="T22" fmla="*/ 18 w 179"/>
                <a:gd name="T23" fmla="*/ 37 h 213"/>
                <a:gd name="T24" fmla="*/ 48 w 179"/>
                <a:gd name="T25" fmla="*/ 28 h 213"/>
                <a:gd name="T26" fmla="*/ 83 w 179"/>
                <a:gd name="T27" fmla="*/ 9 h 213"/>
                <a:gd name="T28" fmla="*/ 121 w 179"/>
                <a:gd name="T29" fmla="*/ 6 h 213"/>
                <a:gd name="T30" fmla="*/ 144 w 179"/>
                <a:gd name="T31" fmla="*/ 23 h 213"/>
                <a:gd name="T32" fmla="*/ 177 w 179"/>
                <a:gd name="T33" fmla="*/ 46 h 213"/>
                <a:gd name="T34" fmla="*/ 177 w 179"/>
                <a:gd name="T35" fmla="*/ 64 h 213"/>
                <a:gd name="T36" fmla="*/ 119 w 179"/>
                <a:gd name="T37" fmla="*/ 87 h 213"/>
                <a:gd name="T38" fmla="*/ 118 w 179"/>
                <a:gd name="T39" fmla="*/ 113 h 213"/>
                <a:gd name="T40" fmla="*/ 110 w 179"/>
                <a:gd name="T41" fmla="*/ 12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213">
                  <a:moveTo>
                    <a:pt x="110" y="123"/>
                  </a:moveTo>
                  <a:cubicBezTo>
                    <a:pt x="104" y="115"/>
                    <a:pt x="93" y="112"/>
                    <a:pt x="85" y="117"/>
                  </a:cubicBezTo>
                  <a:cubicBezTo>
                    <a:pt x="77" y="123"/>
                    <a:pt x="73" y="135"/>
                    <a:pt x="78" y="144"/>
                  </a:cubicBezTo>
                  <a:cubicBezTo>
                    <a:pt x="81" y="150"/>
                    <a:pt x="88" y="156"/>
                    <a:pt x="96" y="157"/>
                  </a:cubicBezTo>
                  <a:cubicBezTo>
                    <a:pt x="103" y="159"/>
                    <a:pt x="107" y="165"/>
                    <a:pt x="107" y="172"/>
                  </a:cubicBezTo>
                  <a:cubicBezTo>
                    <a:pt x="106" y="182"/>
                    <a:pt x="90" y="185"/>
                    <a:pt x="83" y="193"/>
                  </a:cubicBezTo>
                  <a:cubicBezTo>
                    <a:pt x="73" y="204"/>
                    <a:pt x="49" y="209"/>
                    <a:pt x="33" y="211"/>
                  </a:cubicBezTo>
                  <a:cubicBezTo>
                    <a:pt x="18" y="213"/>
                    <a:pt x="20" y="213"/>
                    <a:pt x="11" y="200"/>
                  </a:cubicBezTo>
                  <a:cubicBezTo>
                    <a:pt x="4" y="191"/>
                    <a:pt x="2" y="182"/>
                    <a:pt x="2" y="171"/>
                  </a:cubicBezTo>
                  <a:cubicBezTo>
                    <a:pt x="2" y="144"/>
                    <a:pt x="1" y="117"/>
                    <a:pt x="1" y="90"/>
                  </a:cubicBezTo>
                  <a:cubicBezTo>
                    <a:pt x="0" y="80"/>
                    <a:pt x="0" y="70"/>
                    <a:pt x="3" y="61"/>
                  </a:cubicBezTo>
                  <a:cubicBezTo>
                    <a:pt x="5" y="52"/>
                    <a:pt x="10" y="42"/>
                    <a:pt x="18" y="37"/>
                  </a:cubicBezTo>
                  <a:cubicBezTo>
                    <a:pt x="27" y="31"/>
                    <a:pt x="38" y="31"/>
                    <a:pt x="48" y="28"/>
                  </a:cubicBezTo>
                  <a:cubicBezTo>
                    <a:pt x="61" y="24"/>
                    <a:pt x="71" y="15"/>
                    <a:pt x="83" y="9"/>
                  </a:cubicBezTo>
                  <a:cubicBezTo>
                    <a:pt x="95" y="3"/>
                    <a:pt x="110" y="0"/>
                    <a:pt x="121" y="6"/>
                  </a:cubicBezTo>
                  <a:cubicBezTo>
                    <a:pt x="130" y="10"/>
                    <a:pt x="136" y="18"/>
                    <a:pt x="144" y="23"/>
                  </a:cubicBezTo>
                  <a:cubicBezTo>
                    <a:pt x="156" y="30"/>
                    <a:pt x="172" y="28"/>
                    <a:pt x="177" y="46"/>
                  </a:cubicBezTo>
                  <a:cubicBezTo>
                    <a:pt x="179" y="52"/>
                    <a:pt x="179" y="58"/>
                    <a:pt x="177" y="64"/>
                  </a:cubicBezTo>
                  <a:cubicBezTo>
                    <a:pt x="169" y="88"/>
                    <a:pt x="140" y="97"/>
                    <a:pt x="119" y="87"/>
                  </a:cubicBezTo>
                  <a:cubicBezTo>
                    <a:pt x="118" y="91"/>
                    <a:pt x="122" y="100"/>
                    <a:pt x="118" y="113"/>
                  </a:cubicBezTo>
                  <a:cubicBezTo>
                    <a:pt x="117" y="117"/>
                    <a:pt x="116" y="123"/>
                    <a:pt x="110" y="123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3" name="任意多边形 82">
              <a:extLst>
                <a:ext uri="{FF2B5EF4-FFF2-40B4-BE49-F238E27FC236}">
                  <a16:creationId xmlns:a16="http://schemas.microsoft.com/office/drawing/2014/main" xmlns="" id="{213B334A-6909-43EB-8F6F-CD19199EE9B7}"/>
                </a:ext>
              </a:extLst>
            </p:cNvPr>
            <p:cNvSpPr/>
            <p:nvPr/>
          </p:nvSpPr>
          <p:spPr bwMode="auto">
            <a:xfrm>
              <a:off x="4487863" y="2722563"/>
              <a:ext cx="34925" cy="53975"/>
            </a:xfrm>
            <a:custGeom>
              <a:avLst/>
              <a:gdLst>
                <a:gd name="T0" fmla="*/ 14 w 15"/>
                <a:gd name="T1" fmla="*/ 19 h 23"/>
                <a:gd name="T2" fmla="*/ 14 w 15"/>
                <a:gd name="T3" fmla="*/ 20 h 23"/>
                <a:gd name="T4" fmla="*/ 10 w 15"/>
                <a:gd name="T5" fmla="*/ 22 h 23"/>
                <a:gd name="T6" fmla="*/ 0 w 15"/>
                <a:gd name="T7" fmla="*/ 12 h 23"/>
                <a:gd name="T8" fmla="*/ 3 w 15"/>
                <a:gd name="T9" fmla="*/ 4 h 23"/>
                <a:gd name="T10" fmla="*/ 9 w 15"/>
                <a:gd name="T11" fmla="*/ 1 h 23"/>
                <a:gd name="T12" fmla="*/ 15 w 15"/>
                <a:gd name="T13" fmla="*/ 2 h 23"/>
                <a:gd name="T14" fmla="*/ 9 w 15"/>
                <a:gd name="T15" fmla="*/ 3 h 23"/>
                <a:gd name="T16" fmla="*/ 3 w 15"/>
                <a:gd name="T17" fmla="*/ 12 h 23"/>
                <a:gd name="T18" fmla="*/ 10 w 15"/>
                <a:gd name="T19" fmla="*/ 20 h 23"/>
                <a:gd name="T20" fmla="*/ 14 w 15"/>
                <a:gd name="T21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4" y="19"/>
                  </a:moveTo>
                  <a:cubicBezTo>
                    <a:pt x="14" y="19"/>
                    <a:pt x="14" y="19"/>
                    <a:pt x="14" y="20"/>
                  </a:cubicBezTo>
                  <a:cubicBezTo>
                    <a:pt x="13" y="21"/>
                    <a:pt x="12" y="22"/>
                    <a:pt x="10" y="22"/>
                  </a:cubicBezTo>
                  <a:cubicBezTo>
                    <a:pt x="6" y="23"/>
                    <a:pt x="0" y="18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7" y="1"/>
                    <a:pt x="9" y="1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4" y="2"/>
                    <a:pt x="12" y="2"/>
                    <a:pt x="9" y="3"/>
                  </a:cubicBezTo>
                  <a:cubicBezTo>
                    <a:pt x="6" y="4"/>
                    <a:pt x="3" y="7"/>
                    <a:pt x="3" y="12"/>
                  </a:cubicBezTo>
                  <a:cubicBezTo>
                    <a:pt x="3" y="17"/>
                    <a:pt x="7" y="20"/>
                    <a:pt x="10" y="20"/>
                  </a:cubicBezTo>
                  <a:cubicBezTo>
                    <a:pt x="13" y="20"/>
                    <a:pt x="14" y="18"/>
                    <a:pt x="14" y="19"/>
                  </a:cubicBezTo>
                  <a:close/>
                </a:path>
              </a:pathLst>
            </a:custGeom>
            <a:solidFill>
              <a:srgbClr val="99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4" name="任意多边形 83">
              <a:extLst>
                <a:ext uri="{FF2B5EF4-FFF2-40B4-BE49-F238E27FC236}">
                  <a16:creationId xmlns:a16="http://schemas.microsoft.com/office/drawing/2014/main" xmlns="" id="{38946041-DFE4-4026-8C2A-89A6D661EC7B}"/>
                </a:ext>
              </a:extLst>
            </p:cNvPr>
            <p:cNvSpPr/>
            <p:nvPr/>
          </p:nvSpPr>
          <p:spPr bwMode="auto">
            <a:xfrm>
              <a:off x="4537076" y="2692400"/>
              <a:ext cx="115888" cy="20637"/>
            </a:xfrm>
            <a:custGeom>
              <a:avLst/>
              <a:gdLst>
                <a:gd name="T0" fmla="*/ 49 w 50"/>
                <a:gd name="T1" fmla="*/ 1 h 9"/>
                <a:gd name="T2" fmla="*/ 25 w 50"/>
                <a:gd name="T3" fmla="*/ 6 h 9"/>
                <a:gd name="T4" fmla="*/ 0 w 50"/>
                <a:gd name="T5" fmla="*/ 9 h 9"/>
                <a:gd name="T6" fmla="*/ 25 w 50"/>
                <a:gd name="T7" fmla="*/ 3 h 9"/>
                <a:gd name="T8" fmla="*/ 49 w 5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9">
                  <a:moveTo>
                    <a:pt x="49" y="1"/>
                  </a:moveTo>
                  <a:cubicBezTo>
                    <a:pt x="50" y="1"/>
                    <a:pt x="39" y="4"/>
                    <a:pt x="25" y="6"/>
                  </a:cubicBezTo>
                  <a:cubicBezTo>
                    <a:pt x="11" y="8"/>
                    <a:pt x="0" y="9"/>
                    <a:pt x="0" y="9"/>
                  </a:cubicBezTo>
                  <a:cubicBezTo>
                    <a:pt x="0" y="8"/>
                    <a:pt x="11" y="6"/>
                    <a:pt x="25" y="3"/>
                  </a:cubicBezTo>
                  <a:cubicBezTo>
                    <a:pt x="38" y="1"/>
                    <a:pt x="49" y="0"/>
                    <a:pt x="4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5" name="任意多边形 84">
              <a:extLst>
                <a:ext uri="{FF2B5EF4-FFF2-40B4-BE49-F238E27FC236}">
                  <a16:creationId xmlns:a16="http://schemas.microsoft.com/office/drawing/2014/main" xmlns="" id="{5C9472CC-B491-40F8-8506-22AA055C2447}"/>
                </a:ext>
              </a:extLst>
            </p:cNvPr>
            <p:cNvSpPr/>
            <p:nvPr/>
          </p:nvSpPr>
          <p:spPr bwMode="auto">
            <a:xfrm>
              <a:off x="4291013" y="2787650"/>
              <a:ext cx="257175" cy="203200"/>
            </a:xfrm>
            <a:custGeom>
              <a:avLst/>
              <a:gdLst>
                <a:gd name="T0" fmla="*/ 9 w 110"/>
                <a:gd name="T1" fmla="*/ 81 h 87"/>
                <a:gd name="T2" fmla="*/ 21 w 110"/>
                <a:gd name="T3" fmla="*/ 86 h 87"/>
                <a:gd name="T4" fmla="*/ 34 w 110"/>
                <a:gd name="T5" fmla="*/ 78 h 87"/>
                <a:gd name="T6" fmla="*/ 46 w 110"/>
                <a:gd name="T7" fmla="*/ 69 h 87"/>
                <a:gd name="T8" fmla="*/ 76 w 110"/>
                <a:gd name="T9" fmla="*/ 67 h 87"/>
                <a:gd name="T10" fmla="*/ 89 w 110"/>
                <a:gd name="T11" fmla="*/ 43 h 87"/>
                <a:gd name="T12" fmla="*/ 103 w 110"/>
                <a:gd name="T13" fmla="*/ 37 h 87"/>
                <a:gd name="T14" fmla="*/ 103 w 110"/>
                <a:gd name="T15" fmla="*/ 12 h 87"/>
                <a:gd name="T16" fmla="*/ 78 w 110"/>
                <a:gd name="T17" fmla="*/ 0 h 87"/>
                <a:gd name="T18" fmla="*/ 0 w 110"/>
                <a:gd name="T19" fmla="*/ 34 h 87"/>
                <a:gd name="T20" fmla="*/ 9 w 110"/>
                <a:gd name="T21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87">
                  <a:moveTo>
                    <a:pt x="9" y="81"/>
                  </a:moveTo>
                  <a:cubicBezTo>
                    <a:pt x="11" y="85"/>
                    <a:pt x="17" y="87"/>
                    <a:pt x="21" y="86"/>
                  </a:cubicBezTo>
                  <a:cubicBezTo>
                    <a:pt x="26" y="85"/>
                    <a:pt x="30" y="81"/>
                    <a:pt x="34" y="78"/>
                  </a:cubicBezTo>
                  <a:cubicBezTo>
                    <a:pt x="37" y="74"/>
                    <a:pt x="41" y="71"/>
                    <a:pt x="46" y="69"/>
                  </a:cubicBezTo>
                  <a:cubicBezTo>
                    <a:pt x="56" y="66"/>
                    <a:pt x="67" y="73"/>
                    <a:pt x="76" y="67"/>
                  </a:cubicBezTo>
                  <a:cubicBezTo>
                    <a:pt x="83" y="61"/>
                    <a:pt x="82" y="49"/>
                    <a:pt x="89" y="43"/>
                  </a:cubicBezTo>
                  <a:cubicBezTo>
                    <a:pt x="93" y="40"/>
                    <a:pt x="99" y="40"/>
                    <a:pt x="103" y="37"/>
                  </a:cubicBezTo>
                  <a:cubicBezTo>
                    <a:pt x="110" y="31"/>
                    <a:pt x="109" y="19"/>
                    <a:pt x="103" y="12"/>
                  </a:cubicBezTo>
                  <a:cubicBezTo>
                    <a:pt x="96" y="5"/>
                    <a:pt x="87" y="3"/>
                    <a:pt x="78" y="0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9" y="8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6" name="任意多边形 85">
              <a:extLst>
                <a:ext uri="{FF2B5EF4-FFF2-40B4-BE49-F238E27FC236}">
                  <a16:creationId xmlns:a16="http://schemas.microsoft.com/office/drawing/2014/main" xmlns="" id="{BB32D8FD-48CC-4A91-9B39-ED7DEC02FFDB}"/>
                </a:ext>
              </a:extLst>
            </p:cNvPr>
            <p:cNvSpPr/>
            <p:nvPr/>
          </p:nvSpPr>
          <p:spPr bwMode="auto">
            <a:xfrm>
              <a:off x="4100513" y="2644775"/>
              <a:ext cx="428625" cy="469900"/>
            </a:xfrm>
            <a:custGeom>
              <a:avLst/>
              <a:gdLst>
                <a:gd name="T0" fmla="*/ 184 w 184"/>
                <a:gd name="T1" fmla="*/ 0 h 201"/>
                <a:gd name="T2" fmla="*/ 183 w 184"/>
                <a:gd name="T3" fmla="*/ 1 h 201"/>
                <a:gd name="T4" fmla="*/ 181 w 184"/>
                <a:gd name="T5" fmla="*/ 2 h 201"/>
                <a:gd name="T6" fmla="*/ 173 w 184"/>
                <a:gd name="T7" fmla="*/ 5 h 201"/>
                <a:gd name="T8" fmla="*/ 158 w 184"/>
                <a:gd name="T9" fmla="*/ 7 h 201"/>
                <a:gd name="T10" fmla="*/ 140 w 184"/>
                <a:gd name="T11" fmla="*/ 10 h 201"/>
                <a:gd name="T12" fmla="*/ 120 w 184"/>
                <a:gd name="T13" fmla="*/ 20 h 201"/>
                <a:gd name="T14" fmla="*/ 109 w 184"/>
                <a:gd name="T15" fmla="*/ 44 h 201"/>
                <a:gd name="T16" fmla="*/ 100 w 184"/>
                <a:gd name="T17" fmla="*/ 55 h 201"/>
                <a:gd name="T18" fmla="*/ 86 w 184"/>
                <a:gd name="T19" fmla="*/ 62 h 201"/>
                <a:gd name="T20" fmla="*/ 58 w 184"/>
                <a:gd name="T21" fmla="*/ 74 h 201"/>
                <a:gd name="T22" fmla="*/ 51 w 184"/>
                <a:gd name="T23" fmla="*/ 87 h 201"/>
                <a:gd name="T24" fmla="*/ 51 w 184"/>
                <a:gd name="T25" fmla="*/ 102 h 201"/>
                <a:gd name="T26" fmla="*/ 48 w 184"/>
                <a:gd name="T27" fmla="*/ 117 h 201"/>
                <a:gd name="T28" fmla="*/ 37 w 184"/>
                <a:gd name="T29" fmla="*/ 127 h 201"/>
                <a:gd name="T30" fmla="*/ 14 w 184"/>
                <a:gd name="T31" fmla="*/ 139 h 201"/>
                <a:gd name="T32" fmla="*/ 5 w 184"/>
                <a:gd name="T33" fmla="*/ 147 h 201"/>
                <a:gd name="T34" fmla="*/ 2 w 184"/>
                <a:gd name="T35" fmla="*/ 157 h 201"/>
                <a:gd name="T36" fmla="*/ 4 w 184"/>
                <a:gd name="T37" fmla="*/ 175 h 201"/>
                <a:gd name="T38" fmla="*/ 6 w 184"/>
                <a:gd name="T39" fmla="*/ 190 h 201"/>
                <a:gd name="T40" fmla="*/ 3 w 184"/>
                <a:gd name="T41" fmla="*/ 198 h 201"/>
                <a:gd name="T42" fmla="*/ 1 w 184"/>
                <a:gd name="T43" fmla="*/ 201 h 201"/>
                <a:gd name="T44" fmla="*/ 5 w 184"/>
                <a:gd name="T45" fmla="*/ 190 h 201"/>
                <a:gd name="T46" fmla="*/ 3 w 184"/>
                <a:gd name="T47" fmla="*/ 176 h 201"/>
                <a:gd name="T48" fmla="*/ 0 w 184"/>
                <a:gd name="T49" fmla="*/ 157 h 201"/>
                <a:gd name="T50" fmla="*/ 4 w 184"/>
                <a:gd name="T51" fmla="*/ 146 h 201"/>
                <a:gd name="T52" fmla="*/ 12 w 184"/>
                <a:gd name="T53" fmla="*/ 137 h 201"/>
                <a:gd name="T54" fmla="*/ 36 w 184"/>
                <a:gd name="T55" fmla="*/ 125 h 201"/>
                <a:gd name="T56" fmla="*/ 46 w 184"/>
                <a:gd name="T57" fmla="*/ 116 h 201"/>
                <a:gd name="T58" fmla="*/ 48 w 184"/>
                <a:gd name="T59" fmla="*/ 102 h 201"/>
                <a:gd name="T60" fmla="*/ 48 w 184"/>
                <a:gd name="T61" fmla="*/ 86 h 201"/>
                <a:gd name="T62" fmla="*/ 56 w 184"/>
                <a:gd name="T63" fmla="*/ 72 h 201"/>
                <a:gd name="T64" fmla="*/ 85 w 184"/>
                <a:gd name="T65" fmla="*/ 60 h 201"/>
                <a:gd name="T66" fmla="*/ 98 w 184"/>
                <a:gd name="T67" fmla="*/ 53 h 201"/>
                <a:gd name="T68" fmla="*/ 107 w 184"/>
                <a:gd name="T69" fmla="*/ 43 h 201"/>
                <a:gd name="T70" fmla="*/ 119 w 184"/>
                <a:gd name="T71" fmla="*/ 19 h 201"/>
                <a:gd name="T72" fmla="*/ 139 w 184"/>
                <a:gd name="T73" fmla="*/ 8 h 201"/>
                <a:gd name="T74" fmla="*/ 158 w 184"/>
                <a:gd name="T75" fmla="*/ 6 h 201"/>
                <a:gd name="T76" fmla="*/ 172 w 184"/>
                <a:gd name="T77" fmla="*/ 4 h 201"/>
                <a:gd name="T78" fmla="*/ 184 w 184"/>
                <a:gd name="T7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4" h="201">
                  <a:moveTo>
                    <a:pt x="184" y="0"/>
                  </a:moveTo>
                  <a:cubicBezTo>
                    <a:pt x="184" y="0"/>
                    <a:pt x="184" y="0"/>
                    <a:pt x="183" y="1"/>
                  </a:cubicBezTo>
                  <a:cubicBezTo>
                    <a:pt x="183" y="1"/>
                    <a:pt x="182" y="1"/>
                    <a:pt x="181" y="2"/>
                  </a:cubicBezTo>
                  <a:cubicBezTo>
                    <a:pt x="179" y="3"/>
                    <a:pt x="176" y="4"/>
                    <a:pt x="173" y="5"/>
                  </a:cubicBezTo>
                  <a:cubicBezTo>
                    <a:pt x="169" y="6"/>
                    <a:pt x="164" y="7"/>
                    <a:pt x="158" y="7"/>
                  </a:cubicBezTo>
                  <a:cubicBezTo>
                    <a:pt x="153" y="8"/>
                    <a:pt x="146" y="8"/>
                    <a:pt x="140" y="10"/>
                  </a:cubicBezTo>
                  <a:cubicBezTo>
                    <a:pt x="133" y="11"/>
                    <a:pt x="125" y="14"/>
                    <a:pt x="120" y="20"/>
                  </a:cubicBezTo>
                  <a:cubicBezTo>
                    <a:pt x="115" y="26"/>
                    <a:pt x="113" y="35"/>
                    <a:pt x="109" y="44"/>
                  </a:cubicBezTo>
                  <a:cubicBezTo>
                    <a:pt x="107" y="48"/>
                    <a:pt x="104" y="52"/>
                    <a:pt x="100" y="55"/>
                  </a:cubicBezTo>
                  <a:cubicBezTo>
                    <a:pt x="96" y="58"/>
                    <a:pt x="91" y="60"/>
                    <a:pt x="86" y="62"/>
                  </a:cubicBezTo>
                  <a:cubicBezTo>
                    <a:pt x="76" y="65"/>
                    <a:pt x="66" y="67"/>
                    <a:pt x="58" y="74"/>
                  </a:cubicBezTo>
                  <a:cubicBezTo>
                    <a:pt x="54" y="77"/>
                    <a:pt x="51" y="82"/>
                    <a:pt x="51" y="87"/>
                  </a:cubicBezTo>
                  <a:cubicBezTo>
                    <a:pt x="50" y="92"/>
                    <a:pt x="51" y="97"/>
                    <a:pt x="51" y="102"/>
                  </a:cubicBezTo>
                  <a:cubicBezTo>
                    <a:pt x="51" y="107"/>
                    <a:pt x="50" y="113"/>
                    <a:pt x="48" y="117"/>
                  </a:cubicBezTo>
                  <a:cubicBezTo>
                    <a:pt x="45" y="122"/>
                    <a:pt x="41" y="125"/>
                    <a:pt x="37" y="127"/>
                  </a:cubicBezTo>
                  <a:cubicBezTo>
                    <a:pt x="29" y="132"/>
                    <a:pt x="20" y="135"/>
                    <a:pt x="14" y="139"/>
                  </a:cubicBezTo>
                  <a:cubicBezTo>
                    <a:pt x="10" y="141"/>
                    <a:pt x="7" y="144"/>
                    <a:pt x="5" y="147"/>
                  </a:cubicBezTo>
                  <a:cubicBezTo>
                    <a:pt x="3" y="150"/>
                    <a:pt x="2" y="153"/>
                    <a:pt x="2" y="157"/>
                  </a:cubicBezTo>
                  <a:cubicBezTo>
                    <a:pt x="1" y="164"/>
                    <a:pt x="3" y="170"/>
                    <a:pt x="4" y="175"/>
                  </a:cubicBezTo>
                  <a:cubicBezTo>
                    <a:pt x="6" y="181"/>
                    <a:pt x="6" y="186"/>
                    <a:pt x="6" y="190"/>
                  </a:cubicBezTo>
                  <a:cubicBezTo>
                    <a:pt x="5" y="194"/>
                    <a:pt x="4" y="197"/>
                    <a:pt x="3" y="198"/>
                  </a:cubicBezTo>
                  <a:cubicBezTo>
                    <a:pt x="2" y="200"/>
                    <a:pt x="1" y="201"/>
                    <a:pt x="1" y="201"/>
                  </a:cubicBezTo>
                  <a:cubicBezTo>
                    <a:pt x="1" y="201"/>
                    <a:pt x="4" y="197"/>
                    <a:pt x="5" y="190"/>
                  </a:cubicBezTo>
                  <a:cubicBezTo>
                    <a:pt x="5" y="186"/>
                    <a:pt x="4" y="181"/>
                    <a:pt x="3" y="176"/>
                  </a:cubicBezTo>
                  <a:cubicBezTo>
                    <a:pt x="2" y="170"/>
                    <a:pt x="0" y="164"/>
                    <a:pt x="0" y="157"/>
                  </a:cubicBezTo>
                  <a:cubicBezTo>
                    <a:pt x="0" y="153"/>
                    <a:pt x="1" y="149"/>
                    <a:pt x="4" y="146"/>
                  </a:cubicBezTo>
                  <a:cubicBezTo>
                    <a:pt x="6" y="142"/>
                    <a:pt x="9" y="140"/>
                    <a:pt x="12" y="137"/>
                  </a:cubicBezTo>
                  <a:cubicBezTo>
                    <a:pt x="20" y="133"/>
                    <a:pt x="28" y="130"/>
                    <a:pt x="36" y="125"/>
                  </a:cubicBezTo>
                  <a:cubicBezTo>
                    <a:pt x="40" y="123"/>
                    <a:pt x="44" y="120"/>
                    <a:pt x="46" y="116"/>
                  </a:cubicBezTo>
                  <a:cubicBezTo>
                    <a:pt x="48" y="112"/>
                    <a:pt x="48" y="107"/>
                    <a:pt x="48" y="102"/>
                  </a:cubicBezTo>
                  <a:cubicBezTo>
                    <a:pt x="48" y="97"/>
                    <a:pt x="48" y="92"/>
                    <a:pt x="48" y="86"/>
                  </a:cubicBezTo>
                  <a:cubicBezTo>
                    <a:pt x="49" y="81"/>
                    <a:pt x="52" y="76"/>
                    <a:pt x="56" y="72"/>
                  </a:cubicBezTo>
                  <a:cubicBezTo>
                    <a:pt x="65" y="65"/>
                    <a:pt x="76" y="63"/>
                    <a:pt x="85" y="60"/>
                  </a:cubicBezTo>
                  <a:cubicBezTo>
                    <a:pt x="90" y="58"/>
                    <a:pt x="95" y="56"/>
                    <a:pt x="98" y="53"/>
                  </a:cubicBezTo>
                  <a:cubicBezTo>
                    <a:pt x="102" y="51"/>
                    <a:pt x="105" y="47"/>
                    <a:pt x="107" y="43"/>
                  </a:cubicBezTo>
                  <a:cubicBezTo>
                    <a:pt x="111" y="35"/>
                    <a:pt x="113" y="26"/>
                    <a:pt x="119" y="19"/>
                  </a:cubicBezTo>
                  <a:cubicBezTo>
                    <a:pt x="124" y="12"/>
                    <a:pt x="132" y="10"/>
                    <a:pt x="139" y="8"/>
                  </a:cubicBezTo>
                  <a:cubicBezTo>
                    <a:pt x="146" y="7"/>
                    <a:pt x="153" y="6"/>
                    <a:pt x="158" y="6"/>
                  </a:cubicBezTo>
                  <a:cubicBezTo>
                    <a:pt x="164" y="5"/>
                    <a:pt x="168" y="5"/>
                    <a:pt x="172" y="4"/>
                  </a:cubicBezTo>
                  <a:cubicBezTo>
                    <a:pt x="180" y="2"/>
                    <a:pt x="184" y="0"/>
                    <a:pt x="184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7" name="任意多边形 86">
              <a:extLst>
                <a:ext uri="{FF2B5EF4-FFF2-40B4-BE49-F238E27FC236}">
                  <a16:creationId xmlns:a16="http://schemas.microsoft.com/office/drawing/2014/main" xmlns="" id="{12609861-F062-4206-B705-EBAD334C1B89}"/>
                </a:ext>
              </a:extLst>
            </p:cNvPr>
            <p:cNvSpPr/>
            <p:nvPr/>
          </p:nvSpPr>
          <p:spPr bwMode="auto">
            <a:xfrm>
              <a:off x="4235451" y="2676525"/>
              <a:ext cx="244475" cy="339725"/>
            </a:xfrm>
            <a:custGeom>
              <a:avLst/>
              <a:gdLst>
                <a:gd name="T0" fmla="*/ 105 w 105"/>
                <a:gd name="T1" fmla="*/ 0 h 146"/>
                <a:gd name="T2" fmla="*/ 97 w 105"/>
                <a:gd name="T3" fmla="*/ 1 h 146"/>
                <a:gd name="T4" fmla="*/ 80 w 105"/>
                <a:gd name="T5" fmla="*/ 12 h 146"/>
                <a:gd name="T6" fmla="*/ 73 w 105"/>
                <a:gd name="T7" fmla="*/ 24 h 146"/>
                <a:gd name="T8" fmla="*/ 71 w 105"/>
                <a:gd name="T9" fmla="*/ 40 h 146"/>
                <a:gd name="T10" fmla="*/ 68 w 105"/>
                <a:gd name="T11" fmla="*/ 59 h 146"/>
                <a:gd name="T12" fmla="*/ 62 w 105"/>
                <a:gd name="T13" fmla="*/ 67 h 146"/>
                <a:gd name="T14" fmla="*/ 52 w 105"/>
                <a:gd name="T15" fmla="*/ 72 h 146"/>
                <a:gd name="T16" fmla="*/ 45 w 105"/>
                <a:gd name="T17" fmla="*/ 77 h 146"/>
                <a:gd name="T18" fmla="*/ 42 w 105"/>
                <a:gd name="T19" fmla="*/ 86 h 146"/>
                <a:gd name="T20" fmla="*/ 40 w 105"/>
                <a:gd name="T21" fmla="*/ 104 h 146"/>
                <a:gd name="T22" fmla="*/ 27 w 105"/>
                <a:gd name="T23" fmla="*/ 116 h 146"/>
                <a:gd name="T24" fmla="*/ 15 w 105"/>
                <a:gd name="T25" fmla="*/ 123 h 146"/>
                <a:gd name="T26" fmla="*/ 5 w 105"/>
                <a:gd name="T27" fmla="*/ 131 h 146"/>
                <a:gd name="T28" fmla="*/ 2 w 105"/>
                <a:gd name="T29" fmla="*/ 139 h 146"/>
                <a:gd name="T30" fmla="*/ 2 w 105"/>
                <a:gd name="T31" fmla="*/ 146 h 146"/>
                <a:gd name="T32" fmla="*/ 1 w 105"/>
                <a:gd name="T33" fmla="*/ 144 h 146"/>
                <a:gd name="T34" fmla="*/ 1 w 105"/>
                <a:gd name="T35" fmla="*/ 139 h 146"/>
                <a:gd name="T36" fmla="*/ 4 w 105"/>
                <a:gd name="T37" fmla="*/ 130 h 146"/>
                <a:gd name="T38" fmla="*/ 14 w 105"/>
                <a:gd name="T39" fmla="*/ 122 h 146"/>
                <a:gd name="T40" fmla="*/ 26 w 105"/>
                <a:gd name="T41" fmla="*/ 115 h 146"/>
                <a:gd name="T42" fmla="*/ 38 w 105"/>
                <a:gd name="T43" fmla="*/ 103 h 146"/>
                <a:gd name="T44" fmla="*/ 39 w 105"/>
                <a:gd name="T45" fmla="*/ 85 h 146"/>
                <a:gd name="T46" fmla="*/ 43 w 105"/>
                <a:gd name="T47" fmla="*/ 76 h 146"/>
                <a:gd name="T48" fmla="*/ 51 w 105"/>
                <a:gd name="T49" fmla="*/ 70 h 146"/>
                <a:gd name="T50" fmla="*/ 66 w 105"/>
                <a:gd name="T51" fmla="*/ 58 h 146"/>
                <a:gd name="T52" fmla="*/ 69 w 105"/>
                <a:gd name="T53" fmla="*/ 40 h 146"/>
                <a:gd name="T54" fmla="*/ 71 w 105"/>
                <a:gd name="T55" fmla="*/ 24 h 146"/>
                <a:gd name="T56" fmla="*/ 78 w 105"/>
                <a:gd name="T57" fmla="*/ 11 h 146"/>
                <a:gd name="T58" fmla="*/ 97 w 105"/>
                <a:gd name="T59" fmla="*/ 0 h 146"/>
                <a:gd name="T60" fmla="*/ 103 w 105"/>
                <a:gd name="T61" fmla="*/ 0 h 146"/>
                <a:gd name="T62" fmla="*/ 105 w 105"/>
                <a:gd name="T6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146">
                  <a:moveTo>
                    <a:pt x="105" y="0"/>
                  </a:moveTo>
                  <a:cubicBezTo>
                    <a:pt x="105" y="1"/>
                    <a:pt x="102" y="0"/>
                    <a:pt x="97" y="1"/>
                  </a:cubicBezTo>
                  <a:cubicBezTo>
                    <a:pt x="92" y="2"/>
                    <a:pt x="85" y="5"/>
                    <a:pt x="80" y="12"/>
                  </a:cubicBezTo>
                  <a:cubicBezTo>
                    <a:pt x="77" y="15"/>
                    <a:pt x="74" y="19"/>
                    <a:pt x="73" y="24"/>
                  </a:cubicBezTo>
                  <a:cubicBezTo>
                    <a:pt x="71" y="29"/>
                    <a:pt x="71" y="35"/>
                    <a:pt x="71" y="40"/>
                  </a:cubicBezTo>
                  <a:cubicBezTo>
                    <a:pt x="71" y="46"/>
                    <a:pt x="71" y="53"/>
                    <a:pt x="68" y="59"/>
                  </a:cubicBezTo>
                  <a:cubicBezTo>
                    <a:pt x="67" y="62"/>
                    <a:pt x="64" y="65"/>
                    <a:pt x="62" y="67"/>
                  </a:cubicBezTo>
                  <a:cubicBezTo>
                    <a:pt x="59" y="69"/>
                    <a:pt x="55" y="70"/>
                    <a:pt x="52" y="72"/>
                  </a:cubicBezTo>
                  <a:cubicBezTo>
                    <a:pt x="50" y="73"/>
                    <a:pt x="47" y="75"/>
                    <a:pt x="45" y="77"/>
                  </a:cubicBezTo>
                  <a:cubicBezTo>
                    <a:pt x="43" y="80"/>
                    <a:pt x="42" y="83"/>
                    <a:pt x="42" y="86"/>
                  </a:cubicBezTo>
                  <a:cubicBezTo>
                    <a:pt x="41" y="92"/>
                    <a:pt x="43" y="98"/>
                    <a:pt x="40" y="104"/>
                  </a:cubicBezTo>
                  <a:cubicBezTo>
                    <a:pt x="37" y="110"/>
                    <a:pt x="32" y="114"/>
                    <a:pt x="27" y="116"/>
                  </a:cubicBezTo>
                  <a:cubicBezTo>
                    <a:pt x="23" y="119"/>
                    <a:pt x="18" y="121"/>
                    <a:pt x="15" y="123"/>
                  </a:cubicBezTo>
                  <a:cubicBezTo>
                    <a:pt x="11" y="126"/>
                    <a:pt x="8" y="128"/>
                    <a:pt x="5" y="131"/>
                  </a:cubicBezTo>
                  <a:cubicBezTo>
                    <a:pt x="3" y="134"/>
                    <a:pt x="2" y="136"/>
                    <a:pt x="2" y="139"/>
                  </a:cubicBezTo>
                  <a:cubicBezTo>
                    <a:pt x="1" y="144"/>
                    <a:pt x="2" y="146"/>
                    <a:pt x="2" y="146"/>
                  </a:cubicBezTo>
                  <a:cubicBezTo>
                    <a:pt x="2" y="146"/>
                    <a:pt x="1" y="146"/>
                    <a:pt x="1" y="144"/>
                  </a:cubicBezTo>
                  <a:cubicBezTo>
                    <a:pt x="1" y="143"/>
                    <a:pt x="0" y="141"/>
                    <a:pt x="1" y="139"/>
                  </a:cubicBezTo>
                  <a:cubicBezTo>
                    <a:pt x="1" y="136"/>
                    <a:pt x="2" y="133"/>
                    <a:pt x="4" y="130"/>
                  </a:cubicBezTo>
                  <a:cubicBezTo>
                    <a:pt x="7" y="127"/>
                    <a:pt x="10" y="124"/>
                    <a:pt x="14" y="122"/>
                  </a:cubicBezTo>
                  <a:cubicBezTo>
                    <a:pt x="17" y="120"/>
                    <a:pt x="22" y="117"/>
                    <a:pt x="26" y="115"/>
                  </a:cubicBezTo>
                  <a:cubicBezTo>
                    <a:pt x="31" y="112"/>
                    <a:pt x="35" y="108"/>
                    <a:pt x="38" y="103"/>
                  </a:cubicBezTo>
                  <a:cubicBezTo>
                    <a:pt x="40" y="98"/>
                    <a:pt x="39" y="92"/>
                    <a:pt x="39" y="85"/>
                  </a:cubicBezTo>
                  <a:cubicBezTo>
                    <a:pt x="40" y="82"/>
                    <a:pt x="40" y="78"/>
                    <a:pt x="43" y="76"/>
                  </a:cubicBezTo>
                  <a:cubicBezTo>
                    <a:pt x="45" y="73"/>
                    <a:pt x="48" y="71"/>
                    <a:pt x="51" y="70"/>
                  </a:cubicBezTo>
                  <a:cubicBezTo>
                    <a:pt x="58" y="67"/>
                    <a:pt x="64" y="64"/>
                    <a:pt x="66" y="58"/>
                  </a:cubicBezTo>
                  <a:cubicBezTo>
                    <a:pt x="69" y="53"/>
                    <a:pt x="69" y="46"/>
                    <a:pt x="69" y="40"/>
                  </a:cubicBezTo>
                  <a:cubicBezTo>
                    <a:pt x="69" y="35"/>
                    <a:pt x="69" y="29"/>
                    <a:pt x="71" y="24"/>
                  </a:cubicBezTo>
                  <a:cubicBezTo>
                    <a:pt x="72" y="18"/>
                    <a:pt x="75" y="14"/>
                    <a:pt x="78" y="11"/>
                  </a:cubicBezTo>
                  <a:cubicBezTo>
                    <a:pt x="85" y="4"/>
                    <a:pt x="92" y="1"/>
                    <a:pt x="97" y="0"/>
                  </a:cubicBezTo>
                  <a:cubicBezTo>
                    <a:pt x="99" y="0"/>
                    <a:pt x="101" y="0"/>
                    <a:pt x="103" y="0"/>
                  </a:cubicBezTo>
                  <a:cubicBezTo>
                    <a:pt x="104" y="0"/>
                    <a:pt x="105" y="0"/>
                    <a:pt x="10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8" name="任意多边形 87">
              <a:extLst>
                <a:ext uri="{FF2B5EF4-FFF2-40B4-BE49-F238E27FC236}">
                  <a16:creationId xmlns:a16="http://schemas.microsoft.com/office/drawing/2014/main" xmlns="" id="{6812E4E9-4834-4158-AEB1-720AD28A967F}"/>
                </a:ext>
              </a:extLst>
            </p:cNvPr>
            <p:cNvSpPr/>
            <p:nvPr/>
          </p:nvSpPr>
          <p:spPr bwMode="auto">
            <a:xfrm>
              <a:off x="4305301" y="2936875"/>
              <a:ext cx="242888" cy="58737"/>
            </a:xfrm>
            <a:custGeom>
              <a:avLst/>
              <a:gdLst>
                <a:gd name="T0" fmla="*/ 153 w 153"/>
                <a:gd name="T1" fmla="*/ 33 h 37"/>
                <a:gd name="T2" fmla="*/ 140 w 153"/>
                <a:gd name="T3" fmla="*/ 5 h 37"/>
                <a:gd name="T4" fmla="*/ 19 w 153"/>
                <a:gd name="T5" fmla="*/ 0 h 37"/>
                <a:gd name="T6" fmla="*/ 0 w 153"/>
                <a:gd name="T7" fmla="*/ 37 h 37"/>
                <a:gd name="T8" fmla="*/ 152 w 153"/>
                <a:gd name="T9" fmla="*/ 37 h 37"/>
                <a:gd name="T10" fmla="*/ 153 w 153"/>
                <a:gd name="T11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37">
                  <a:moveTo>
                    <a:pt x="153" y="33"/>
                  </a:moveTo>
                  <a:lnTo>
                    <a:pt x="140" y="5"/>
                  </a:lnTo>
                  <a:lnTo>
                    <a:pt x="19" y="0"/>
                  </a:lnTo>
                  <a:lnTo>
                    <a:pt x="0" y="37"/>
                  </a:lnTo>
                  <a:lnTo>
                    <a:pt x="152" y="37"/>
                  </a:lnTo>
                  <a:lnTo>
                    <a:pt x="153" y="33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9" name="任意多边形 88">
              <a:extLst>
                <a:ext uri="{FF2B5EF4-FFF2-40B4-BE49-F238E27FC236}">
                  <a16:creationId xmlns:a16="http://schemas.microsoft.com/office/drawing/2014/main" xmlns="" id="{EB6DFE04-8FAF-46B4-88D9-EC3D15F42643}"/>
                </a:ext>
              </a:extLst>
            </p:cNvPr>
            <p:cNvSpPr/>
            <p:nvPr/>
          </p:nvSpPr>
          <p:spPr bwMode="auto">
            <a:xfrm>
              <a:off x="4305301" y="2936875"/>
              <a:ext cx="242888" cy="58737"/>
            </a:xfrm>
            <a:custGeom>
              <a:avLst/>
              <a:gdLst>
                <a:gd name="T0" fmla="*/ 153 w 153"/>
                <a:gd name="T1" fmla="*/ 33 h 37"/>
                <a:gd name="T2" fmla="*/ 140 w 153"/>
                <a:gd name="T3" fmla="*/ 5 h 37"/>
                <a:gd name="T4" fmla="*/ 19 w 153"/>
                <a:gd name="T5" fmla="*/ 0 h 37"/>
                <a:gd name="T6" fmla="*/ 0 w 153"/>
                <a:gd name="T7" fmla="*/ 37 h 37"/>
                <a:gd name="T8" fmla="*/ 152 w 153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37">
                  <a:moveTo>
                    <a:pt x="153" y="33"/>
                  </a:moveTo>
                  <a:lnTo>
                    <a:pt x="140" y="5"/>
                  </a:lnTo>
                  <a:lnTo>
                    <a:pt x="19" y="0"/>
                  </a:lnTo>
                  <a:lnTo>
                    <a:pt x="0" y="37"/>
                  </a:lnTo>
                  <a:lnTo>
                    <a:pt x="152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0" name="任意多边形 89">
              <a:extLst>
                <a:ext uri="{FF2B5EF4-FFF2-40B4-BE49-F238E27FC236}">
                  <a16:creationId xmlns:a16="http://schemas.microsoft.com/office/drawing/2014/main" xmlns="" id="{BD117025-E7D0-4750-A1CF-ECC59AFC60D4}"/>
                </a:ext>
              </a:extLst>
            </p:cNvPr>
            <p:cNvSpPr/>
            <p:nvPr/>
          </p:nvSpPr>
          <p:spPr bwMode="auto">
            <a:xfrm>
              <a:off x="4586288" y="3028950"/>
              <a:ext cx="688975" cy="369887"/>
            </a:xfrm>
            <a:custGeom>
              <a:avLst/>
              <a:gdLst>
                <a:gd name="T0" fmla="*/ 268 w 296"/>
                <a:gd name="T1" fmla="*/ 159 h 159"/>
                <a:gd name="T2" fmla="*/ 296 w 296"/>
                <a:gd name="T3" fmla="*/ 8 h 159"/>
                <a:gd name="T4" fmla="*/ 289 w 296"/>
                <a:gd name="T5" fmla="*/ 0 h 159"/>
                <a:gd name="T6" fmla="*/ 124 w 296"/>
                <a:gd name="T7" fmla="*/ 0 h 159"/>
                <a:gd name="T8" fmla="*/ 117 w 296"/>
                <a:gd name="T9" fmla="*/ 5 h 159"/>
                <a:gd name="T10" fmla="*/ 84 w 296"/>
                <a:gd name="T11" fmla="*/ 148 h 159"/>
                <a:gd name="T12" fmla="*/ 0 w 296"/>
                <a:gd name="T13" fmla="*/ 154 h 159"/>
                <a:gd name="T14" fmla="*/ 3 w 296"/>
                <a:gd name="T15" fmla="*/ 159 h 159"/>
                <a:gd name="T16" fmla="*/ 268 w 296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9">
                  <a:moveTo>
                    <a:pt x="268" y="159"/>
                  </a:moveTo>
                  <a:cubicBezTo>
                    <a:pt x="267" y="156"/>
                    <a:pt x="289" y="40"/>
                    <a:pt x="296" y="8"/>
                  </a:cubicBezTo>
                  <a:cubicBezTo>
                    <a:pt x="296" y="4"/>
                    <a:pt x="293" y="0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1" y="0"/>
                    <a:pt x="118" y="2"/>
                    <a:pt x="117" y="5"/>
                  </a:cubicBezTo>
                  <a:cubicBezTo>
                    <a:pt x="84" y="148"/>
                    <a:pt x="84" y="148"/>
                    <a:pt x="84" y="14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68" y="159"/>
                    <a:pt x="268" y="159"/>
                    <a:pt x="268" y="159"/>
                  </a:cubicBezTo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1" name="任意多边形 90">
              <a:extLst>
                <a:ext uri="{FF2B5EF4-FFF2-40B4-BE49-F238E27FC236}">
                  <a16:creationId xmlns:a16="http://schemas.microsoft.com/office/drawing/2014/main" xmlns="" id="{47854672-76E2-43A8-B417-326ED7CF4B60}"/>
                </a:ext>
              </a:extLst>
            </p:cNvPr>
            <p:cNvSpPr/>
            <p:nvPr/>
          </p:nvSpPr>
          <p:spPr bwMode="auto">
            <a:xfrm>
              <a:off x="4792663" y="3046413"/>
              <a:ext cx="461963" cy="330200"/>
            </a:xfrm>
            <a:custGeom>
              <a:avLst/>
              <a:gdLst>
                <a:gd name="T0" fmla="*/ 252 w 291"/>
                <a:gd name="T1" fmla="*/ 208 h 208"/>
                <a:gd name="T2" fmla="*/ 291 w 291"/>
                <a:gd name="T3" fmla="*/ 0 h 208"/>
                <a:gd name="T4" fmla="*/ 53 w 291"/>
                <a:gd name="T5" fmla="*/ 2 h 208"/>
                <a:gd name="T6" fmla="*/ 0 w 291"/>
                <a:gd name="T7" fmla="*/ 208 h 208"/>
                <a:gd name="T8" fmla="*/ 252 w 291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08">
                  <a:moveTo>
                    <a:pt x="252" y="208"/>
                  </a:moveTo>
                  <a:lnTo>
                    <a:pt x="291" y="0"/>
                  </a:lnTo>
                  <a:lnTo>
                    <a:pt x="53" y="2"/>
                  </a:lnTo>
                  <a:lnTo>
                    <a:pt x="0" y="208"/>
                  </a:lnTo>
                  <a:lnTo>
                    <a:pt x="252" y="208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2" name="任意多边形 91">
              <a:extLst>
                <a:ext uri="{FF2B5EF4-FFF2-40B4-BE49-F238E27FC236}">
                  <a16:creationId xmlns:a16="http://schemas.microsoft.com/office/drawing/2014/main" xmlns="" id="{396F6616-156A-443C-9B77-DF804DA0C1BF}"/>
                </a:ext>
              </a:extLst>
            </p:cNvPr>
            <p:cNvSpPr/>
            <p:nvPr/>
          </p:nvSpPr>
          <p:spPr bwMode="auto">
            <a:xfrm>
              <a:off x="4792663" y="3046413"/>
              <a:ext cx="461963" cy="330200"/>
            </a:xfrm>
            <a:custGeom>
              <a:avLst/>
              <a:gdLst>
                <a:gd name="T0" fmla="*/ 0 w 291"/>
                <a:gd name="T1" fmla="*/ 208 h 208"/>
                <a:gd name="T2" fmla="*/ 0 w 291"/>
                <a:gd name="T3" fmla="*/ 208 h 208"/>
                <a:gd name="T4" fmla="*/ 53 w 291"/>
                <a:gd name="T5" fmla="*/ 2 h 208"/>
                <a:gd name="T6" fmla="*/ 53 w 291"/>
                <a:gd name="T7" fmla="*/ 2 h 208"/>
                <a:gd name="T8" fmla="*/ 291 w 291"/>
                <a:gd name="T9" fmla="*/ 0 h 208"/>
                <a:gd name="T10" fmla="*/ 291 w 291"/>
                <a:gd name="T11" fmla="*/ 0 h 208"/>
                <a:gd name="T12" fmla="*/ 252 w 291"/>
                <a:gd name="T13" fmla="*/ 208 h 208"/>
                <a:gd name="T14" fmla="*/ 252 w 291"/>
                <a:gd name="T15" fmla="*/ 208 h 208"/>
                <a:gd name="T16" fmla="*/ 0 w 291"/>
                <a:gd name="T17" fmla="*/ 208 h 208"/>
                <a:gd name="T18" fmla="*/ 53 w 291"/>
                <a:gd name="T19" fmla="*/ 2 h 208"/>
                <a:gd name="T20" fmla="*/ 0 w 291"/>
                <a:gd name="T21" fmla="*/ 208 h 208"/>
                <a:gd name="T22" fmla="*/ 252 w 291"/>
                <a:gd name="T23" fmla="*/ 208 h 208"/>
                <a:gd name="T24" fmla="*/ 291 w 291"/>
                <a:gd name="T25" fmla="*/ 0 h 208"/>
                <a:gd name="T26" fmla="*/ 53 w 291"/>
                <a:gd name="T27" fmla="*/ 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1" h="208">
                  <a:moveTo>
                    <a:pt x="0" y="208"/>
                  </a:moveTo>
                  <a:lnTo>
                    <a:pt x="0" y="208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52" y="208"/>
                  </a:lnTo>
                  <a:lnTo>
                    <a:pt x="252" y="208"/>
                  </a:lnTo>
                  <a:lnTo>
                    <a:pt x="0" y="208"/>
                  </a:lnTo>
                  <a:close/>
                  <a:moveTo>
                    <a:pt x="53" y="2"/>
                  </a:moveTo>
                  <a:lnTo>
                    <a:pt x="0" y="208"/>
                  </a:lnTo>
                  <a:lnTo>
                    <a:pt x="252" y="208"/>
                  </a:lnTo>
                  <a:lnTo>
                    <a:pt x="291" y="0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3" name="椭圆 92">
              <a:extLst>
                <a:ext uri="{FF2B5EF4-FFF2-40B4-BE49-F238E27FC236}">
                  <a16:creationId xmlns:a16="http://schemas.microsoft.com/office/drawing/2014/main" xmlns="" id="{5D18E632-8601-4FC4-9457-340206BC2796}"/>
                </a:ext>
              </a:extLst>
            </p:cNvPr>
            <p:cNvSpPr/>
            <p:nvPr/>
          </p:nvSpPr>
          <p:spPr bwMode="auto">
            <a:xfrm>
              <a:off x="4697413" y="3376613"/>
              <a:ext cx="495300" cy="3175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4" name="任意多边形 93">
              <a:extLst>
                <a:ext uri="{FF2B5EF4-FFF2-40B4-BE49-F238E27FC236}">
                  <a16:creationId xmlns:a16="http://schemas.microsoft.com/office/drawing/2014/main" xmlns="" id="{EEF9B3EB-6263-4DC3-BEC9-136703D2ADA3}"/>
                </a:ext>
              </a:extLst>
            </p:cNvPr>
            <p:cNvSpPr/>
            <p:nvPr/>
          </p:nvSpPr>
          <p:spPr bwMode="auto">
            <a:xfrm>
              <a:off x="4865688" y="3111500"/>
              <a:ext cx="300038" cy="187325"/>
            </a:xfrm>
            <a:custGeom>
              <a:avLst/>
              <a:gdLst>
                <a:gd name="T0" fmla="*/ 129 w 129"/>
                <a:gd name="T1" fmla="*/ 79 h 80"/>
                <a:gd name="T2" fmla="*/ 127 w 129"/>
                <a:gd name="T3" fmla="*/ 79 h 80"/>
                <a:gd name="T4" fmla="*/ 121 w 129"/>
                <a:gd name="T5" fmla="*/ 79 h 80"/>
                <a:gd name="T6" fmla="*/ 98 w 129"/>
                <a:gd name="T7" fmla="*/ 79 h 80"/>
                <a:gd name="T8" fmla="*/ 25 w 129"/>
                <a:gd name="T9" fmla="*/ 80 h 80"/>
                <a:gd name="T10" fmla="*/ 1 w 129"/>
                <a:gd name="T11" fmla="*/ 80 h 80"/>
                <a:gd name="T12" fmla="*/ 0 w 129"/>
                <a:gd name="T13" fmla="*/ 80 h 80"/>
                <a:gd name="T14" fmla="*/ 0 w 129"/>
                <a:gd name="T15" fmla="*/ 78 h 80"/>
                <a:gd name="T16" fmla="*/ 15 w 129"/>
                <a:gd name="T17" fmla="*/ 22 h 80"/>
                <a:gd name="T18" fmla="*/ 19 w 129"/>
                <a:gd name="T19" fmla="*/ 6 h 80"/>
                <a:gd name="T20" fmla="*/ 21 w 129"/>
                <a:gd name="T21" fmla="*/ 0 h 80"/>
                <a:gd name="T22" fmla="*/ 20 w 129"/>
                <a:gd name="T23" fmla="*/ 6 h 80"/>
                <a:gd name="T24" fmla="*/ 16 w 129"/>
                <a:gd name="T25" fmla="*/ 23 h 80"/>
                <a:gd name="T26" fmla="*/ 2 w 129"/>
                <a:gd name="T27" fmla="*/ 79 h 80"/>
                <a:gd name="T28" fmla="*/ 1 w 129"/>
                <a:gd name="T29" fmla="*/ 77 h 80"/>
                <a:gd name="T30" fmla="*/ 25 w 129"/>
                <a:gd name="T31" fmla="*/ 77 h 80"/>
                <a:gd name="T32" fmla="*/ 98 w 129"/>
                <a:gd name="T33" fmla="*/ 78 h 80"/>
                <a:gd name="T34" fmla="*/ 121 w 129"/>
                <a:gd name="T35" fmla="*/ 78 h 80"/>
                <a:gd name="T36" fmla="*/ 127 w 129"/>
                <a:gd name="T37" fmla="*/ 78 h 80"/>
                <a:gd name="T38" fmla="*/ 129 w 129"/>
                <a:gd name="T39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80">
                  <a:moveTo>
                    <a:pt x="129" y="79"/>
                  </a:moveTo>
                  <a:cubicBezTo>
                    <a:pt x="129" y="79"/>
                    <a:pt x="128" y="79"/>
                    <a:pt x="127" y="79"/>
                  </a:cubicBezTo>
                  <a:cubicBezTo>
                    <a:pt x="125" y="79"/>
                    <a:pt x="123" y="79"/>
                    <a:pt x="121" y="79"/>
                  </a:cubicBezTo>
                  <a:cubicBezTo>
                    <a:pt x="115" y="79"/>
                    <a:pt x="108" y="79"/>
                    <a:pt x="98" y="79"/>
                  </a:cubicBezTo>
                  <a:cubicBezTo>
                    <a:pt x="80" y="79"/>
                    <a:pt x="54" y="80"/>
                    <a:pt x="25" y="80"/>
                  </a:cubicBezTo>
                  <a:cubicBezTo>
                    <a:pt x="17" y="80"/>
                    <a:pt x="9" y="80"/>
                    <a:pt x="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" y="56"/>
                    <a:pt x="11" y="37"/>
                    <a:pt x="15" y="22"/>
                  </a:cubicBezTo>
                  <a:cubicBezTo>
                    <a:pt x="16" y="16"/>
                    <a:pt x="18" y="10"/>
                    <a:pt x="19" y="6"/>
                  </a:cubicBezTo>
                  <a:cubicBezTo>
                    <a:pt x="20" y="2"/>
                    <a:pt x="21" y="0"/>
                    <a:pt x="21" y="0"/>
                  </a:cubicBezTo>
                  <a:cubicBezTo>
                    <a:pt x="21" y="0"/>
                    <a:pt x="20" y="2"/>
                    <a:pt x="20" y="6"/>
                  </a:cubicBezTo>
                  <a:cubicBezTo>
                    <a:pt x="19" y="10"/>
                    <a:pt x="17" y="16"/>
                    <a:pt x="16" y="23"/>
                  </a:cubicBezTo>
                  <a:cubicBezTo>
                    <a:pt x="12" y="37"/>
                    <a:pt x="8" y="56"/>
                    <a:pt x="2" y="79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77"/>
                    <a:pt x="17" y="77"/>
                    <a:pt x="25" y="77"/>
                  </a:cubicBezTo>
                  <a:cubicBezTo>
                    <a:pt x="54" y="77"/>
                    <a:pt x="80" y="78"/>
                    <a:pt x="98" y="78"/>
                  </a:cubicBezTo>
                  <a:cubicBezTo>
                    <a:pt x="108" y="78"/>
                    <a:pt x="115" y="78"/>
                    <a:pt x="121" y="78"/>
                  </a:cubicBezTo>
                  <a:cubicBezTo>
                    <a:pt x="123" y="78"/>
                    <a:pt x="125" y="78"/>
                    <a:pt x="127" y="78"/>
                  </a:cubicBezTo>
                  <a:cubicBezTo>
                    <a:pt x="128" y="78"/>
                    <a:pt x="129" y="78"/>
                    <a:pt x="129" y="79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5" name="任意多边形 94">
              <a:extLst>
                <a:ext uri="{FF2B5EF4-FFF2-40B4-BE49-F238E27FC236}">
                  <a16:creationId xmlns:a16="http://schemas.microsoft.com/office/drawing/2014/main" xmlns="" id="{2560BB62-97C3-4A9E-B730-FBE4FCF491E1}"/>
                </a:ext>
              </a:extLst>
            </p:cNvPr>
            <p:cNvSpPr/>
            <p:nvPr/>
          </p:nvSpPr>
          <p:spPr bwMode="auto">
            <a:xfrm>
              <a:off x="4894263" y="3252788"/>
              <a:ext cx="52388" cy="30162"/>
            </a:xfrm>
            <a:custGeom>
              <a:avLst/>
              <a:gdLst>
                <a:gd name="T0" fmla="*/ 0 w 33"/>
                <a:gd name="T1" fmla="*/ 19 h 19"/>
                <a:gd name="T2" fmla="*/ 4 w 33"/>
                <a:gd name="T3" fmla="*/ 0 h 19"/>
                <a:gd name="T4" fmla="*/ 33 w 33"/>
                <a:gd name="T5" fmla="*/ 0 h 19"/>
                <a:gd name="T6" fmla="*/ 30 w 33"/>
                <a:gd name="T7" fmla="*/ 19 h 19"/>
                <a:gd name="T8" fmla="*/ 0 w 3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0" y="19"/>
                  </a:moveTo>
                  <a:lnTo>
                    <a:pt x="4" y="0"/>
                  </a:lnTo>
                  <a:lnTo>
                    <a:pt x="33" y="0"/>
                  </a:lnTo>
                  <a:lnTo>
                    <a:pt x="30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6" name="任意多边形 95">
              <a:extLst>
                <a:ext uri="{FF2B5EF4-FFF2-40B4-BE49-F238E27FC236}">
                  <a16:creationId xmlns:a16="http://schemas.microsoft.com/office/drawing/2014/main" xmlns="" id="{DCF75C52-5822-4302-8EDE-BF0404CDCAFE}"/>
                </a:ext>
              </a:extLst>
            </p:cNvPr>
            <p:cNvSpPr/>
            <p:nvPr/>
          </p:nvSpPr>
          <p:spPr bwMode="auto">
            <a:xfrm>
              <a:off x="4959351" y="3219450"/>
              <a:ext cx="61913" cy="63500"/>
            </a:xfrm>
            <a:custGeom>
              <a:avLst/>
              <a:gdLst>
                <a:gd name="T0" fmla="*/ 0 w 39"/>
                <a:gd name="T1" fmla="*/ 40 h 40"/>
                <a:gd name="T2" fmla="*/ 8 w 39"/>
                <a:gd name="T3" fmla="*/ 0 h 40"/>
                <a:gd name="T4" fmla="*/ 39 w 39"/>
                <a:gd name="T5" fmla="*/ 0 h 40"/>
                <a:gd name="T6" fmla="*/ 31 w 39"/>
                <a:gd name="T7" fmla="*/ 40 h 40"/>
                <a:gd name="T8" fmla="*/ 0 w 39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0" y="4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1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7" name="任意多边形 96">
              <a:extLst>
                <a:ext uri="{FF2B5EF4-FFF2-40B4-BE49-F238E27FC236}">
                  <a16:creationId xmlns:a16="http://schemas.microsoft.com/office/drawing/2014/main" xmlns="" id="{5FBE8F09-FB1F-4CDD-97FE-A9F78A2BC735}"/>
                </a:ext>
              </a:extLst>
            </p:cNvPr>
            <p:cNvSpPr/>
            <p:nvPr/>
          </p:nvSpPr>
          <p:spPr bwMode="auto">
            <a:xfrm>
              <a:off x="5024438" y="3252788"/>
              <a:ext cx="55563" cy="30162"/>
            </a:xfrm>
            <a:custGeom>
              <a:avLst/>
              <a:gdLst>
                <a:gd name="T0" fmla="*/ 0 w 35"/>
                <a:gd name="T1" fmla="*/ 19 h 19"/>
                <a:gd name="T2" fmla="*/ 4 w 35"/>
                <a:gd name="T3" fmla="*/ 0 h 19"/>
                <a:gd name="T4" fmla="*/ 35 w 35"/>
                <a:gd name="T5" fmla="*/ 0 h 19"/>
                <a:gd name="T6" fmla="*/ 32 w 35"/>
                <a:gd name="T7" fmla="*/ 19 h 19"/>
                <a:gd name="T8" fmla="*/ 0 w 3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lnTo>
                    <a:pt x="4" y="0"/>
                  </a:lnTo>
                  <a:lnTo>
                    <a:pt x="35" y="0"/>
                  </a:lnTo>
                  <a:lnTo>
                    <a:pt x="32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8" name="任意多边形 97">
              <a:extLst>
                <a:ext uri="{FF2B5EF4-FFF2-40B4-BE49-F238E27FC236}">
                  <a16:creationId xmlns:a16="http://schemas.microsoft.com/office/drawing/2014/main" xmlns="" id="{8655BD98-FB7B-44B2-B0F1-B514C53A7119}"/>
                </a:ext>
              </a:extLst>
            </p:cNvPr>
            <p:cNvSpPr/>
            <p:nvPr/>
          </p:nvSpPr>
          <p:spPr bwMode="auto">
            <a:xfrm>
              <a:off x="5091113" y="3160713"/>
              <a:ext cx="74613" cy="122237"/>
            </a:xfrm>
            <a:custGeom>
              <a:avLst/>
              <a:gdLst>
                <a:gd name="T0" fmla="*/ 0 w 47"/>
                <a:gd name="T1" fmla="*/ 77 h 77"/>
                <a:gd name="T2" fmla="*/ 18 w 47"/>
                <a:gd name="T3" fmla="*/ 0 h 77"/>
                <a:gd name="T4" fmla="*/ 47 w 47"/>
                <a:gd name="T5" fmla="*/ 0 h 77"/>
                <a:gd name="T6" fmla="*/ 31 w 47"/>
                <a:gd name="T7" fmla="*/ 77 h 77"/>
                <a:gd name="T8" fmla="*/ 0 w 47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7">
                  <a:moveTo>
                    <a:pt x="0" y="77"/>
                  </a:moveTo>
                  <a:lnTo>
                    <a:pt x="18" y="0"/>
                  </a:lnTo>
                  <a:lnTo>
                    <a:pt x="47" y="0"/>
                  </a:lnTo>
                  <a:lnTo>
                    <a:pt x="31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9" name="任意多边形 98">
              <a:extLst>
                <a:ext uri="{FF2B5EF4-FFF2-40B4-BE49-F238E27FC236}">
                  <a16:creationId xmlns:a16="http://schemas.microsoft.com/office/drawing/2014/main" xmlns="" id="{80C07F77-BE68-41A0-B5FE-1097EAEA3162}"/>
                </a:ext>
              </a:extLst>
            </p:cNvPr>
            <p:cNvSpPr/>
            <p:nvPr/>
          </p:nvSpPr>
          <p:spPr bwMode="auto">
            <a:xfrm>
              <a:off x="4891088" y="3314700"/>
              <a:ext cx="39688" cy="4762"/>
            </a:xfrm>
            <a:custGeom>
              <a:avLst/>
              <a:gdLst>
                <a:gd name="T0" fmla="*/ 17 w 17"/>
                <a:gd name="T1" fmla="*/ 1 h 2"/>
                <a:gd name="T2" fmla="*/ 8 w 17"/>
                <a:gd name="T3" fmla="*/ 2 h 2"/>
                <a:gd name="T4" fmla="*/ 0 w 17"/>
                <a:gd name="T5" fmla="*/ 1 h 2"/>
                <a:gd name="T6" fmla="*/ 9 w 17"/>
                <a:gd name="T7" fmla="*/ 0 h 2"/>
                <a:gd name="T8" fmla="*/ 17 w 17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">
                  <a:moveTo>
                    <a:pt x="17" y="1"/>
                  </a:moveTo>
                  <a:cubicBezTo>
                    <a:pt x="17" y="2"/>
                    <a:pt x="13" y="2"/>
                    <a:pt x="8" y="2"/>
                  </a:cubicBezTo>
                  <a:cubicBezTo>
                    <a:pt x="4" y="2"/>
                    <a:pt x="0" y="2"/>
                    <a:pt x="0" y="1"/>
                  </a:cubicBezTo>
                  <a:cubicBezTo>
                    <a:pt x="0" y="1"/>
                    <a:pt x="4" y="0"/>
                    <a:pt x="9" y="0"/>
                  </a:cubicBezTo>
                  <a:cubicBezTo>
                    <a:pt x="13" y="0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0" name="椭圆 99">
              <a:extLst>
                <a:ext uri="{FF2B5EF4-FFF2-40B4-BE49-F238E27FC236}">
                  <a16:creationId xmlns:a16="http://schemas.microsoft.com/office/drawing/2014/main" xmlns="" id="{5AF914D3-1301-46E4-857B-E966CBAE53EF}"/>
                </a:ext>
              </a:extLst>
            </p:cNvPr>
            <p:cNvSpPr/>
            <p:nvPr/>
          </p:nvSpPr>
          <p:spPr bwMode="auto">
            <a:xfrm>
              <a:off x="4956176" y="3314700"/>
              <a:ext cx="38100" cy="4762"/>
            </a:xfrm>
            <a:prstGeom prst="ellipse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1" name="任意多边形 100">
              <a:extLst>
                <a:ext uri="{FF2B5EF4-FFF2-40B4-BE49-F238E27FC236}">
                  <a16:creationId xmlns:a16="http://schemas.microsoft.com/office/drawing/2014/main" xmlns="" id="{64114899-D0AE-469D-A456-AE3B149C1587}"/>
                </a:ext>
              </a:extLst>
            </p:cNvPr>
            <p:cNvSpPr/>
            <p:nvPr/>
          </p:nvSpPr>
          <p:spPr bwMode="auto">
            <a:xfrm>
              <a:off x="5019676" y="3314700"/>
              <a:ext cx="39688" cy="4762"/>
            </a:xfrm>
            <a:custGeom>
              <a:avLst/>
              <a:gdLst>
                <a:gd name="T0" fmla="*/ 17 w 17"/>
                <a:gd name="T1" fmla="*/ 1 h 2"/>
                <a:gd name="T2" fmla="*/ 8 w 17"/>
                <a:gd name="T3" fmla="*/ 2 h 2"/>
                <a:gd name="T4" fmla="*/ 0 w 17"/>
                <a:gd name="T5" fmla="*/ 1 h 2"/>
                <a:gd name="T6" fmla="*/ 9 w 17"/>
                <a:gd name="T7" fmla="*/ 0 h 2"/>
                <a:gd name="T8" fmla="*/ 17 w 17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">
                  <a:moveTo>
                    <a:pt x="17" y="1"/>
                  </a:moveTo>
                  <a:cubicBezTo>
                    <a:pt x="17" y="2"/>
                    <a:pt x="13" y="2"/>
                    <a:pt x="8" y="2"/>
                  </a:cubicBezTo>
                  <a:cubicBezTo>
                    <a:pt x="4" y="2"/>
                    <a:pt x="0" y="2"/>
                    <a:pt x="0" y="1"/>
                  </a:cubicBezTo>
                  <a:cubicBezTo>
                    <a:pt x="0" y="1"/>
                    <a:pt x="4" y="0"/>
                    <a:pt x="9" y="0"/>
                  </a:cubicBezTo>
                  <a:cubicBezTo>
                    <a:pt x="13" y="0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2" name="任意多边形 101">
              <a:extLst>
                <a:ext uri="{FF2B5EF4-FFF2-40B4-BE49-F238E27FC236}">
                  <a16:creationId xmlns:a16="http://schemas.microsoft.com/office/drawing/2014/main" xmlns="" id="{3E9EB8DF-B64C-40BB-A250-CA8C2FA21031}"/>
                </a:ext>
              </a:extLst>
            </p:cNvPr>
            <p:cNvSpPr/>
            <p:nvPr/>
          </p:nvSpPr>
          <p:spPr bwMode="auto">
            <a:xfrm>
              <a:off x="5084763" y="3314700"/>
              <a:ext cx="38100" cy="4762"/>
            </a:xfrm>
            <a:custGeom>
              <a:avLst/>
              <a:gdLst>
                <a:gd name="T0" fmla="*/ 16 w 16"/>
                <a:gd name="T1" fmla="*/ 1 h 2"/>
                <a:gd name="T2" fmla="*/ 8 w 16"/>
                <a:gd name="T3" fmla="*/ 2 h 2"/>
                <a:gd name="T4" fmla="*/ 0 w 16"/>
                <a:gd name="T5" fmla="*/ 1 h 2"/>
                <a:gd name="T6" fmla="*/ 8 w 16"/>
                <a:gd name="T7" fmla="*/ 0 h 2"/>
                <a:gd name="T8" fmla="*/ 16 w 1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6" y="2"/>
                    <a:pt x="13" y="2"/>
                    <a:pt x="8" y="2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3" y="0"/>
                    <a:pt x="8" y="0"/>
                  </a:cubicBezTo>
                  <a:cubicBezTo>
                    <a:pt x="13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3" name="椭圆 102">
              <a:extLst>
                <a:ext uri="{FF2B5EF4-FFF2-40B4-BE49-F238E27FC236}">
                  <a16:creationId xmlns:a16="http://schemas.microsoft.com/office/drawing/2014/main" xmlns="" id="{11250D09-6B20-4D2A-9F08-FF62D3D64222}"/>
                </a:ext>
              </a:extLst>
            </p:cNvPr>
            <p:cNvSpPr/>
            <p:nvPr/>
          </p:nvSpPr>
          <p:spPr bwMode="auto">
            <a:xfrm>
              <a:off x="4919663" y="3095625"/>
              <a:ext cx="109538" cy="4762"/>
            </a:xfrm>
            <a:prstGeom prst="ellipse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4" name="椭圆 103">
              <a:extLst>
                <a:ext uri="{FF2B5EF4-FFF2-40B4-BE49-F238E27FC236}">
                  <a16:creationId xmlns:a16="http://schemas.microsoft.com/office/drawing/2014/main" xmlns="" id="{FD40BCFA-D26E-45BE-B104-246B534E56FA}"/>
                </a:ext>
              </a:extLst>
            </p:cNvPr>
            <p:cNvSpPr/>
            <p:nvPr/>
          </p:nvSpPr>
          <p:spPr bwMode="auto">
            <a:xfrm>
              <a:off x="4924426" y="3081338"/>
              <a:ext cx="46038" cy="4762"/>
            </a:xfrm>
            <a:prstGeom prst="ellipse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5" name="任意多边形 104">
              <a:extLst>
                <a:ext uri="{FF2B5EF4-FFF2-40B4-BE49-F238E27FC236}">
                  <a16:creationId xmlns:a16="http://schemas.microsoft.com/office/drawing/2014/main" xmlns="" id="{EF4DDD1D-69B9-4657-943F-87E1AB8A25D1}"/>
                </a:ext>
              </a:extLst>
            </p:cNvPr>
            <p:cNvSpPr/>
            <p:nvPr/>
          </p:nvSpPr>
          <p:spPr bwMode="auto">
            <a:xfrm>
              <a:off x="4787901" y="3382963"/>
              <a:ext cx="301625" cy="217487"/>
            </a:xfrm>
            <a:custGeom>
              <a:avLst/>
              <a:gdLst>
                <a:gd name="T0" fmla="*/ 34 w 129"/>
                <a:gd name="T1" fmla="*/ 93 h 93"/>
                <a:gd name="T2" fmla="*/ 129 w 129"/>
                <a:gd name="T3" fmla="*/ 24 h 93"/>
                <a:gd name="T4" fmla="*/ 126 w 129"/>
                <a:gd name="T5" fmla="*/ 18 h 93"/>
                <a:gd name="T6" fmla="*/ 103 w 129"/>
                <a:gd name="T7" fmla="*/ 0 h 93"/>
                <a:gd name="T8" fmla="*/ 88 w 129"/>
                <a:gd name="T9" fmla="*/ 2 h 93"/>
                <a:gd name="T10" fmla="*/ 0 w 129"/>
                <a:gd name="T11" fmla="*/ 16 h 93"/>
                <a:gd name="T12" fmla="*/ 34 w 129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93">
                  <a:moveTo>
                    <a:pt x="34" y="93"/>
                  </a:moveTo>
                  <a:cubicBezTo>
                    <a:pt x="129" y="24"/>
                    <a:pt x="129" y="24"/>
                    <a:pt x="129" y="2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0" y="10"/>
                    <a:pt x="113" y="3"/>
                    <a:pt x="103" y="0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34" y="93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6" name="任意多边形 105">
              <a:extLst>
                <a:ext uri="{FF2B5EF4-FFF2-40B4-BE49-F238E27FC236}">
                  <a16:creationId xmlns:a16="http://schemas.microsoft.com/office/drawing/2014/main" xmlns="" id="{D1624F21-B512-4F3A-97ED-D84502879616}"/>
                </a:ext>
              </a:extLst>
            </p:cNvPr>
            <p:cNvSpPr/>
            <p:nvPr/>
          </p:nvSpPr>
          <p:spPr bwMode="auto">
            <a:xfrm>
              <a:off x="4067176" y="3336925"/>
              <a:ext cx="193675" cy="225425"/>
            </a:xfrm>
            <a:custGeom>
              <a:avLst/>
              <a:gdLst>
                <a:gd name="T0" fmla="*/ 5 w 122"/>
                <a:gd name="T1" fmla="*/ 142 h 142"/>
                <a:gd name="T2" fmla="*/ 122 w 122"/>
                <a:gd name="T3" fmla="*/ 97 h 142"/>
                <a:gd name="T4" fmla="*/ 96 w 122"/>
                <a:gd name="T5" fmla="*/ 0 h 142"/>
                <a:gd name="T6" fmla="*/ 0 w 122"/>
                <a:gd name="T7" fmla="*/ 32 h 142"/>
                <a:gd name="T8" fmla="*/ 5 w 122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2">
                  <a:moveTo>
                    <a:pt x="5" y="142"/>
                  </a:moveTo>
                  <a:lnTo>
                    <a:pt x="122" y="97"/>
                  </a:lnTo>
                  <a:lnTo>
                    <a:pt x="96" y="0"/>
                  </a:lnTo>
                  <a:lnTo>
                    <a:pt x="0" y="32"/>
                  </a:lnTo>
                  <a:lnTo>
                    <a:pt x="5" y="142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7" name="任意多边形 106">
              <a:extLst>
                <a:ext uri="{FF2B5EF4-FFF2-40B4-BE49-F238E27FC236}">
                  <a16:creationId xmlns:a16="http://schemas.microsoft.com/office/drawing/2014/main" xmlns="" id="{5DDFA60B-5910-47E5-AECA-F4D31C646A29}"/>
                </a:ext>
              </a:extLst>
            </p:cNvPr>
            <p:cNvSpPr/>
            <p:nvPr/>
          </p:nvSpPr>
          <p:spPr bwMode="auto">
            <a:xfrm>
              <a:off x="3925888" y="2979738"/>
              <a:ext cx="990600" cy="769937"/>
            </a:xfrm>
            <a:custGeom>
              <a:avLst/>
              <a:gdLst>
                <a:gd name="T0" fmla="*/ 400 w 425"/>
                <a:gd name="T1" fmla="*/ 268 h 330"/>
                <a:gd name="T2" fmla="*/ 416 w 425"/>
                <a:gd name="T3" fmla="*/ 215 h 330"/>
                <a:gd name="T4" fmla="*/ 333 w 425"/>
                <a:gd name="T5" fmla="*/ 39 h 330"/>
                <a:gd name="T6" fmla="*/ 325 w 425"/>
                <a:gd name="T7" fmla="*/ 28 h 330"/>
                <a:gd name="T8" fmla="*/ 257 w 425"/>
                <a:gd name="T9" fmla="*/ 5 h 330"/>
                <a:gd name="T10" fmla="*/ 172 w 425"/>
                <a:gd name="T11" fmla="*/ 2 h 330"/>
                <a:gd name="T12" fmla="*/ 79 w 425"/>
                <a:gd name="T13" fmla="*/ 55 h 330"/>
                <a:gd name="T14" fmla="*/ 12 w 425"/>
                <a:gd name="T15" fmla="*/ 188 h 330"/>
                <a:gd name="T16" fmla="*/ 36 w 425"/>
                <a:gd name="T17" fmla="*/ 249 h 330"/>
                <a:gd name="T18" fmla="*/ 36 w 425"/>
                <a:gd name="T19" fmla="*/ 249 h 330"/>
                <a:gd name="T20" fmla="*/ 92 w 425"/>
                <a:gd name="T21" fmla="*/ 226 h 330"/>
                <a:gd name="T22" fmla="*/ 120 w 425"/>
                <a:gd name="T23" fmla="*/ 164 h 330"/>
                <a:gd name="T24" fmla="*/ 138 w 425"/>
                <a:gd name="T25" fmla="*/ 253 h 330"/>
                <a:gd name="T26" fmla="*/ 112 w 425"/>
                <a:gd name="T27" fmla="*/ 327 h 330"/>
                <a:gd name="T28" fmla="*/ 325 w 425"/>
                <a:gd name="T29" fmla="*/ 330 h 330"/>
                <a:gd name="T30" fmla="*/ 308 w 425"/>
                <a:gd name="T31" fmla="*/ 231 h 330"/>
                <a:gd name="T32" fmla="*/ 303 w 425"/>
                <a:gd name="T33" fmla="*/ 161 h 330"/>
                <a:gd name="T34" fmla="*/ 346 w 425"/>
                <a:gd name="T35" fmla="*/ 250 h 330"/>
                <a:gd name="T36" fmla="*/ 400 w 425"/>
                <a:gd name="T37" fmla="*/ 26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5" h="330">
                  <a:moveTo>
                    <a:pt x="400" y="268"/>
                  </a:moveTo>
                  <a:cubicBezTo>
                    <a:pt x="420" y="258"/>
                    <a:pt x="425" y="235"/>
                    <a:pt x="416" y="215"/>
                  </a:cubicBezTo>
                  <a:cubicBezTo>
                    <a:pt x="333" y="39"/>
                    <a:pt x="333" y="39"/>
                    <a:pt x="333" y="39"/>
                  </a:cubicBezTo>
                  <a:cubicBezTo>
                    <a:pt x="332" y="35"/>
                    <a:pt x="329" y="31"/>
                    <a:pt x="325" y="28"/>
                  </a:cubicBezTo>
                  <a:cubicBezTo>
                    <a:pt x="293" y="0"/>
                    <a:pt x="257" y="5"/>
                    <a:pt x="257" y="5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2" y="2"/>
                    <a:pt x="104" y="2"/>
                    <a:pt x="79" y="55"/>
                  </a:cubicBezTo>
                  <a:cubicBezTo>
                    <a:pt x="77" y="59"/>
                    <a:pt x="38" y="137"/>
                    <a:pt x="12" y="188"/>
                  </a:cubicBezTo>
                  <a:cubicBezTo>
                    <a:pt x="0" y="212"/>
                    <a:pt x="12" y="240"/>
                    <a:pt x="36" y="249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58" y="257"/>
                    <a:pt x="83" y="247"/>
                    <a:pt x="92" y="226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38" y="253"/>
                    <a:pt x="138" y="253"/>
                    <a:pt x="138" y="253"/>
                  </a:cubicBezTo>
                  <a:cubicBezTo>
                    <a:pt x="112" y="327"/>
                    <a:pt x="112" y="327"/>
                    <a:pt x="112" y="327"/>
                  </a:cubicBezTo>
                  <a:cubicBezTo>
                    <a:pt x="325" y="330"/>
                    <a:pt x="325" y="330"/>
                    <a:pt x="325" y="330"/>
                  </a:cubicBezTo>
                  <a:cubicBezTo>
                    <a:pt x="308" y="231"/>
                    <a:pt x="308" y="231"/>
                    <a:pt x="308" y="23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46" y="250"/>
                    <a:pt x="346" y="250"/>
                    <a:pt x="346" y="250"/>
                  </a:cubicBezTo>
                  <a:cubicBezTo>
                    <a:pt x="356" y="270"/>
                    <a:pt x="380" y="278"/>
                    <a:pt x="400" y="268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8" name="任意多边形 107">
              <a:extLst>
                <a:ext uri="{FF2B5EF4-FFF2-40B4-BE49-F238E27FC236}">
                  <a16:creationId xmlns:a16="http://schemas.microsoft.com/office/drawing/2014/main" xmlns="" id="{5D901B30-0BAA-4A3C-B854-AE0E47605903}"/>
                </a:ext>
              </a:extLst>
            </p:cNvPr>
            <p:cNvSpPr/>
            <p:nvPr/>
          </p:nvSpPr>
          <p:spPr bwMode="auto">
            <a:xfrm>
              <a:off x="4256088" y="3416300"/>
              <a:ext cx="292100" cy="166687"/>
            </a:xfrm>
            <a:custGeom>
              <a:avLst/>
              <a:gdLst>
                <a:gd name="T0" fmla="*/ 108 w 125"/>
                <a:gd name="T1" fmla="*/ 0 h 72"/>
                <a:gd name="T2" fmla="*/ 106 w 125"/>
                <a:gd name="T3" fmla="*/ 0 h 72"/>
                <a:gd name="T4" fmla="*/ 86 w 125"/>
                <a:gd name="T5" fmla="*/ 22 h 72"/>
                <a:gd name="T6" fmla="*/ 17 w 125"/>
                <a:gd name="T7" fmla="*/ 62 h 72"/>
                <a:gd name="T8" fmla="*/ 3 w 125"/>
                <a:gd name="T9" fmla="*/ 61 h 72"/>
                <a:gd name="T10" fmla="*/ 3 w 125"/>
                <a:gd name="T11" fmla="*/ 64 h 72"/>
                <a:gd name="T12" fmla="*/ 32 w 125"/>
                <a:gd name="T13" fmla="*/ 72 h 72"/>
                <a:gd name="T14" fmla="*/ 62 w 125"/>
                <a:gd name="T15" fmla="*/ 69 h 72"/>
                <a:gd name="T16" fmla="*/ 114 w 125"/>
                <a:gd name="T17" fmla="*/ 41 h 72"/>
                <a:gd name="T18" fmla="*/ 124 w 125"/>
                <a:gd name="T19" fmla="*/ 16 h 72"/>
                <a:gd name="T20" fmla="*/ 108 w 125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72">
                  <a:moveTo>
                    <a:pt x="108" y="0"/>
                  </a:moveTo>
                  <a:cubicBezTo>
                    <a:pt x="107" y="0"/>
                    <a:pt x="107" y="0"/>
                    <a:pt x="106" y="0"/>
                  </a:cubicBezTo>
                  <a:cubicBezTo>
                    <a:pt x="96" y="1"/>
                    <a:pt x="91" y="13"/>
                    <a:pt x="86" y="22"/>
                  </a:cubicBezTo>
                  <a:cubicBezTo>
                    <a:pt x="73" y="46"/>
                    <a:pt x="45" y="62"/>
                    <a:pt x="17" y="62"/>
                  </a:cubicBezTo>
                  <a:cubicBezTo>
                    <a:pt x="12" y="62"/>
                    <a:pt x="8" y="62"/>
                    <a:pt x="3" y="61"/>
                  </a:cubicBezTo>
                  <a:cubicBezTo>
                    <a:pt x="3" y="61"/>
                    <a:pt x="0" y="62"/>
                    <a:pt x="3" y="64"/>
                  </a:cubicBezTo>
                  <a:cubicBezTo>
                    <a:pt x="11" y="71"/>
                    <a:pt x="21" y="72"/>
                    <a:pt x="32" y="72"/>
                  </a:cubicBezTo>
                  <a:cubicBezTo>
                    <a:pt x="42" y="72"/>
                    <a:pt x="53" y="71"/>
                    <a:pt x="62" y="69"/>
                  </a:cubicBezTo>
                  <a:cubicBezTo>
                    <a:pt x="82" y="66"/>
                    <a:pt x="101" y="56"/>
                    <a:pt x="114" y="41"/>
                  </a:cubicBezTo>
                  <a:cubicBezTo>
                    <a:pt x="120" y="34"/>
                    <a:pt x="125" y="25"/>
                    <a:pt x="124" y="16"/>
                  </a:cubicBezTo>
                  <a:cubicBezTo>
                    <a:pt x="123" y="8"/>
                    <a:pt x="116" y="0"/>
                    <a:pt x="108" y="0"/>
                  </a:cubicBezTo>
                </a:path>
              </a:pathLst>
            </a:custGeom>
            <a:solidFill>
              <a:srgbClr val="BA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9" name="任意多边形 108">
              <a:extLst>
                <a:ext uri="{FF2B5EF4-FFF2-40B4-BE49-F238E27FC236}">
                  <a16:creationId xmlns:a16="http://schemas.microsoft.com/office/drawing/2014/main" xmlns="" id="{1214165B-F047-4C06-BB43-18EE4B39A1C7}"/>
                </a:ext>
              </a:extLst>
            </p:cNvPr>
            <p:cNvSpPr/>
            <p:nvPr/>
          </p:nvSpPr>
          <p:spPr bwMode="auto">
            <a:xfrm>
              <a:off x="4632326" y="3354388"/>
              <a:ext cx="14288" cy="176212"/>
            </a:xfrm>
            <a:custGeom>
              <a:avLst/>
              <a:gdLst>
                <a:gd name="T0" fmla="*/ 3 w 9"/>
                <a:gd name="T1" fmla="*/ 28 h 111"/>
                <a:gd name="T2" fmla="*/ 3 w 9"/>
                <a:gd name="T3" fmla="*/ 28 h 111"/>
                <a:gd name="T4" fmla="*/ 7 w 9"/>
                <a:gd name="T5" fmla="*/ 103 h 111"/>
                <a:gd name="T6" fmla="*/ 9 w 9"/>
                <a:gd name="T7" fmla="*/ 111 h 111"/>
                <a:gd name="T8" fmla="*/ 3 w 9"/>
                <a:gd name="T9" fmla="*/ 28 h 111"/>
                <a:gd name="T10" fmla="*/ 0 w 9"/>
                <a:gd name="T11" fmla="*/ 0 h 111"/>
                <a:gd name="T12" fmla="*/ 1 w 9"/>
                <a:gd name="T13" fmla="*/ 18 h 111"/>
                <a:gd name="T14" fmla="*/ 1 w 9"/>
                <a:gd name="T15" fmla="*/ 18 h 111"/>
                <a:gd name="T16" fmla="*/ 0 w 9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1">
                  <a:moveTo>
                    <a:pt x="3" y="28"/>
                  </a:moveTo>
                  <a:lnTo>
                    <a:pt x="3" y="28"/>
                  </a:lnTo>
                  <a:lnTo>
                    <a:pt x="7" y="103"/>
                  </a:lnTo>
                  <a:lnTo>
                    <a:pt x="9" y="111"/>
                  </a:lnTo>
                  <a:lnTo>
                    <a:pt x="3" y="28"/>
                  </a:lnTo>
                  <a:close/>
                  <a:moveTo>
                    <a:pt x="0" y="0"/>
                  </a:moveTo>
                  <a:lnTo>
                    <a:pt x="1" y="18"/>
                  </a:lnTo>
                  <a:lnTo>
                    <a:pt x="1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0" name="任意多边形 109">
              <a:extLst>
                <a:ext uri="{FF2B5EF4-FFF2-40B4-BE49-F238E27FC236}">
                  <a16:creationId xmlns:a16="http://schemas.microsoft.com/office/drawing/2014/main" xmlns="" id="{9065971B-3689-419E-8A24-7A6F9323EE6E}"/>
                </a:ext>
              </a:extLst>
            </p:cNvPr>
            <p:cNvSpPr/>
            <p:nvPr/>
          </p:nvSpPr>
          <p:spPr bwMode="auto">
            <a:xfrm>
              <a:off x="4632326" y="3354388"/>
              <a:ext cx="14288" cy="176212"/>
            </a:xfrm>
            <a:custGeom>
              <a:avLst/>
              <a:gdLst>
                <a:gd name="T0" fmla="*/ 3 w 9"/>
                <a:gd name="T1" fmla="*/ 28 h 111"/>
                <a:gd name="T2" fmla="*/ 3 w 9"/>
                <a:gd name="T3" fmla="*/ 28 h 111"/>
                <a:gd name="T4" fmla="*/ 7 w 9"/>
                <a:gd name="T5" fmla="*/ 103 h 111"/>
                <a:gd name="T6" fmla="*/ 9 w 9"/>
                <a:gd name="T7" fmla="*/ 111 h 111"/>
                <a:gd name="T8" fmla="*/ 3 w 9"/>
                <a:gd name="T9" fmla="*/ 28 h 111"/>
                <a:gd name="T10" fmla="*/ 0 w 9"/>
                <a:gd name="T11" fmla="*/ 0 h 111"/>
                <a:gd name="T12" fmla="*/ 1 w 9"/>
                <a:gd name="T13" fmla="*/ 18 h 111"/>
                <a:gd name="T14" fmla="*/ 1 w 9"/>
                <a:gd name="T15" fmla="*/ 18 h 111"/>
                <a:gd name="T16" fmla="*/ 0 w 9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1">
                  <a:moveTo>
                    <a:pt x="3" y="28"/>
                  </a:moveTo>
                  <a:lnTo>
                    <a:pt x="3" y="28"/>
                  </a:lnTo>
                  <a:lnTo>
                    <a:pt x="7" y="103"/>
                  </a:lnTo>
                  <a:lnTo>
                    <a:pt x="9" y="111"/>
                  </a:lnTo>
                  <a:lnTo>
                    <a:pt x="3" y="28"/>
                  </a:lnTo>
                  <a:moveTo>
                    <a:pt x="0" y="0"/>
                  </a:moveTo>
                  <a:lnTo>
                    <a:pt x="1" y="18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1" name="任意多边形 110">
              <a:extLst>
                <a:ext uri="{FF2B5EF4-FFF2-40B4-BE49-F238E27FC236}">
                  <a16:creationId xmlns:a16="http://schemas.microsoft.com/office/drawing/2014/main" xmlns="" id="{DF11BD4E-99B1-468E-9784-79D87C58E2C3}"/>
                </a:ext>
              </a:extLst>
            </p:cNvPr>
            <p:cNvSpPr/>
            <p:nvPr/>
          </p:nvSpPr>
          <p:spPr bwMode="auto">
            <a:xfrm>
              <a:off x="4633913" y="3382963"/>
              <a:ext cx="3175" cy="15875"/>
            </a:xfrm>
            <a:custGeom>
              <a:avLst/>
              <a:gdLst>
                <a:gd name="T0" fmla="*/ 0 w 2"/>
                <a:gd name="T1" fmla="*/ 0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10 h 10"/>
                <a:gd name="T8" fmla="*/ 0 w 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2" name="任意多边形 111">
              <a:extLst>
                <a:ext uri="{FF2B5EF4-FFF2-40B4-BE49-F238E27FC236}">
                  <a16:creationId xmlns:a16="http://schemas.microsoft.com/office/drawing/2014/main" xmlns="" id="{051E9A3C-30B4-483E-A9FF-F3129BB68BE8}"/>
                </a:ext>
              </a:extLst>
            </p:cNvPr>
            <p:cNvSpPr/>
            <p:nvPr/>
          </p:nvSpPr>
          <p:spPr bwMode="auto">
            <a:xfrm>
              <a:off x="4633913" y="3382963"/>
              <a:ext cx="3175" cy="15875"/>
            </a:xfrm>
            <a:custGeom>
              <a:avLst/>
              <a:gdLst>
                <a:gd name="T0" fmla="*/ 0 w 2"/>
                <a:gd name="T1" fmla="*/ 0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10 h 10"/>
                <a:gd name="T8" fmla="*/ 0 w 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3" name="任意多边形 112">
              <a:extLst>
                <a:ext uri="{FF2B5EF4-FFF2-40B4-BE49-F238E27FC236}">
                  <a16:creationId xmlns:a16="http://schemas.microsoft.com/office/drawing/2014/main" xmlns="" id="{1F8669E8-0C61-44F1-A539-537AB3AB2B28}"/>
                </a:ext>
              </a:extLst>
            </p:cNvPr>
            <p:cNvSpPr/>
            <p:nvPr/>
          </p:nvSpPr>
          <p:spPr bwMode="auto">
            <a:xfrm>
              <a:off x="4568826" y="3243263"/>
              <a:ext cx="79375" cy="307975"/>
            </a:xfrm>
            <a:custGeom>
              <a:avLst/>
              <a:gdLst>
                <a:gd name="T0" fmla="*/ 0 w 34"/>
                <a:gd name="T1" fmla="*/ 0 h 132"/>
                <a:gd name="T2" fmla="*/ 11 w 34"/>
                <a:gd name="T3" fmla="*/ 77 h 132"/>
                <a:gd name="T4" fmla="*/ 34 w 34"/>
                <a:gd name="T5" fmla="*/ 132 h 132"/>
                <a:gd name="T6" fmla="*/ 33 w 34"/>
                <a:gd name="T7" fmla="*/ 123 h 132"/>
                <a:gd name="T8" fmla="*/ 32 w 34"/>
                <a:gd name="T9" fmla="*/ 118 h 132"/>
                <a:gd name="T10" fmla="*/ 29 w 34"/>
                <a:gd name="T11" fmla="*/ 67 h 132"/>
                <a:gd name="T12" fmla="*/ 28 w 34"/>
                <a:gd name="T13" fmla="*/ 60 h 132"/>
                <a:gd name="T14" fmla="*/ 27 w 34"/>
                <a:gd name="T15" fmla="*/ 48 h 132"/>
                <a:gd name="T16" fmla="*/ 0 w 34"/>
                <a:gd name="T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2">
                  <a:moveTo>
                    <a:pt x="0" y="0"/>
                  </a:moveTo>
                  <a:cubicBezTo>
                    <a:pt x="5" y="41"/>
                    <a:pt x="3" y="37"/>
                    <a:pt x="11" y="77"/>
                  </a:cubicBezTo>
                  <a:cubicBezTo>
                    <a:pt x="15" y="97"/>
                    <a:pt x="20" y="117"/>
                    <a:pt x="34" y="132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4" name="任意多边形 113">
              <a:extLst>
                <a:ext uri="{FF2B5EF4-FFF2-40B4-BE49-F238E27FC236}">
                  <a16:creationId xmlns:a16="http://schemas.microsoft.com/office/drawing/2014/main" xmlns="" id="{A26C888E-00CE-4043-8623-85B44B4A42C2}"/>
                </a:ext>
              </a:extLst>
            </p:cNvPr>
            <p:cNvSpPr/>
            <p:nvPr/>
          </p:nvSpPr>
          <p:spPr bwMode="auto">
            <a:xfrm>
              <a:off x="4173538" y="3636963"/>
              <a:ext cx="523875" cy="112712"/>
            </a:xfrm>
            <a:custGeom>
              <a:avLst/>
              <a:gdLst>
                <a:gd name="T0" fmla="*/ 8 w 330"/>
                <a:gd name="T1" fmla="*/ 66 h 71"/>
                <a:gd name="T2" fmla="*/ 0 w 330"/>
                <a:gd name="T3" fmla="*/ 40 h 71"/>
                <a:gd name="T4" fmla="*/ 23 w 330"/>
                <a:gd name="T5" fmla="*/ 25 h 71"/>
                <a:gd name="T6" fmla="*/ 310 w 330"/>
                <a:gd name="T7" fmla="*/ 0 h 71"/>
                <a:gd name="T8" fmla="*/ 330 w 330"/>
                <a:gd name="T9" fmla="*/ 38 h 71"/>
                <a:gd name="T10" fmla="*/ 321 w 330"/>
                <a:gd name="T11" fmla="*/ 71 h 71"/>
                <a:gd name="T12" fmla="*/ 8 w 330"/>
                <a:gd name="T13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71">
                  <a:moveTo>
                    <a:pt x="8" y="66"/>
                  </a:moveTo>
                  <a:lnTo>
                    <a:pt x="0" y="40"/>
                  </a:lnTo>
                  <a:lnTo>
                    <a:pt x="23" y="25"/>
                  </a:lnTo>
                  <a:lnTo>
                    <a:pt x="310" y="0"/>
                  </a:lnTo>
                  <a:lnTo>
                    <a:pt x="330" y="38"/>
                  </a:lnTo>
                  <a:lnTo>
                    <a:pt x="321" y="71"/>
                  </a:lnTo>
                  <a:lnTo>
                    <a:pt x="8" y="66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5" name="任意多边形 114">
              <a:extLst>
                <a:ext uri="{FF2B5EF4-FFF2-40B4-BE49-F238E27FC236}">
                  <a16:creationId xmlns:a16="http://schemas.microsoft.com/office/drawing/2014/main" xmlns="" id="{C0C0AD27-55F6-4AAD-9DF9-58209D771663}"/>
                </a:ext>
              </a:extLst>
            </p:cNvPr>
            <p:cNvSpPr/>
            <p:nvPr/>
          </p:nvSpPr>
          <p:spPr bwMode="auto">
            <a:xfrm>
              <a:off x="4216401" y="2909888"/>
              <a:ext cx="142875" cy="279400"/>
            </a:xfrm>
            <a:custGeom>
              <a:avLst/>
              <a:gdLst>
                <a:gd name="T0" fmla="*/ 28 w 61"/>
                <a:gd name="T1" fmla="*/ 22 h 120"/>
                <a:gd name="T2" fmla="*/ 10 w 61"/>
                <a:gd name="T3" fmla="*/ 41 h 120"/>
                <a:gd name="T4" fmla="*/ 14 w 61"/>
                <a:gd name="T5" fmla="*/ 66 h 120"/>
                <a:gd name="T6" fmla="*/ 18 w 61"/>
                <a:gd name="T7" fmla="*/ 74 h 120"/>
                <a:gd name="T8" fmla="*/ 2 w 61"/>
                <a:gd name="T9" fmla="*/ 87 h 120"/>
                <a:gd name="T10" fmla="*/ 5 w 61"/>
                <a:gd name="T11" fmla="*/ 101 h 120"/>
                <a:gd name="T12" fmla="*/ 17 w 61"/>
                <a:gd name="T13" fmla="*/ 109 h 120"/>
                <a:gd name="T14" fmla="*/ 25 w 61"/>
                <a:gd name="T15" fmla="*/ 120 h 120"/>
                <a:gd name="T16" fmla="*/ 30 w 61"/>
                <a:gd name="T17" fmla="*/ 111 h 120"/>
                <a:gd name="T18" fmla="*/ 25 w 61"/>
                <a:gd name="T19" fmla="*/ 100 h 120"/>
                <a:gd name="T20" fmla="*/ 25 w 61"/>
                <a:gd name="T21" fmla="*/ 89 h 120"/>
                <a:gd name="T22" fmla="*/ 37 w 61"/>
                <a:gd name="T23" fmla="*/ 83 h 120"/>
                <a:gd name="T24" fmla="*/ 46 w 61"/>
                <a:gd name="T25" fmla="*/ 61 h 120"/>
                <a:gd name="T26" fmla="*/ 41 w 61"/>
                <a:gd name="T27" fmla="*/ 43 h 120"/>
                <a:gd name="T28" fmla="*/ 49 w 61"/>
                <a:gd name="T29" fmla="*/ 37 h 120"/>
                <a:gd name="T30" fmla="*/ 61 w 61"/>
                <a:gd name="T31" fmla="*/ 19 h 120"/>
                <a:gd name="T32" fmla="*/ 52 w 61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120">
                  <a:moveTo>
                    <a:pt x="28" y="22"/>
                  </a:moveTo>
                  <a:cubicBezTo>
                    <a:pt x="19" y="26"/>
                    <a:pt x="13" y="33"/>
                    <a:pt x="10" y="41"/>
                  </a:cubicBezTo>
                  <a:cubicBezTo>
                    <a:pt x="8" y="49"/>
                    <a:pt x="9" y="59"/>
                    <a:pt x="14" y="66"/>
                  </a:cubicBezTo>
                  <a:cubicBezTo>
                    <a:pt x="16" y="68"/>
                    <a:pt x="18" y="71"/>
                    <a:pt x="18" y="74"/>
                  </a:cubicBezTo>
                  <a:cubicBezTo>
                    <a:pt x="17" y="81"/>
                    <a:pt x="6" y="81"/>
                    <a:pt x="2" y="87"/>
                  </a:cubicBezTo>
                  <a:cubicBezTo>
                    <a:pt x="0" y="92"/>
                    <a:pt x="2" y="97"/>
                    <a:pt x="5" y="101"/>
                  </a:cubicBezTo>
                  <a:cubicBezTo>
                    <a:pt x="9" y="104"/>
                    <a:pt x="13" y="106"/>
                    <a:pt x="17" y="109"/>
                  </a:cubicBezTo>
                  <a:cubicBezTo>
                    <a:pt x="21" y="111"/>
                    <a:pt x="25" y="115"/>
                    <a:pt x="25" y="120"/>
                  </a:cubicBezTo>
                  <a:cubicBezTo>
                    <a:pt x="29" y="120"/>
                    <a:pt x="31" y="115"/>
                    <a:pt x="30" y="111"/>
                  </a:cubicBezTo>
                  <a:cubicBezTo>
                    <a:pt x="30" y="107"/>
                    <a:pt x="27" y="104"/>
                    <a:pt x="25" y="100"/>
                  </a:cubicBezTo>
                  <a:cubicBezTo>
                    <a:pt x="24" y="96"/>
                    <a:pt x="23" y="92"/>
                    <a:pt x="25" y="89"/>
                  </a:cubicBezTo>
                  <a:cubicBezTo>
                    <a:pt x="28" y="85"/>
                    <a:pt x="33" y="85"/>
                    <a:pt x="37" y="83"/>
                  </a:cubicBezTo>
                  <a:cubicBezTo>
                    <a:pt x="46" y="80"/>
                    <a:pt x="50" y="69"/>
                    <a:pt x="46" y="61"/>
                  </a:cubicBezTo>
                  <a:cubicBezTo>
                    <a:pt x="44" y="55"/>
                    <a:pt x="38" y="49"/>
                    <a:pt x="41" y="43"/>
                  </a:cubicBezTo>
                  <a:cubicBezTo>
                    <a:pt x="42" y="40"/>
                    <a:pt x="46" y="39"/>
                    <a:pt x="49" y="37"/>
                  </a:cubicBezTo>
                  <a:cubicBezTo>
                    <a:pt x="56" y="34"/>
                    <a:pt x="60" y="27"/>
                    <a:pt x="61" y="19"/>
                  </a:cubicBezTo>
                  <a:cubicBezTo>
                    <a:pt x="61" y="12"/>
                    <a:pt x="58" y="4"/>
                    <a:pt x="52" y="0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6" name="任意多边形 115">
              <a:extLst>
                <a:ext uri="{FF2B5EF4-FFF2-40B4-BE49-F238E27FC236}">
                  <a16:creationId xmlns:a16="http://schemas.microsoft.com/office/drawing/2014/main" xmlns="" id="{1D036A4F-0F96-4626-BC23-2DDC0732ADC5}"/>
                </a:ext>
              </a:extLst>
            </p:cNvPr>
            <p:cNvSpPr/>
            <p:nvPr/>
          </p:nvSpPr>
          <p:spPr bwMode="auto">
            <a:xfrm>
              <a:off x="4116388" y="3379788"/>
              <a:ext cx="88900" cy="150812"/>
            </a:xfrm>
            <a:custGeom>
              <a:avLst/>
              <a:gdLst>
                <a:gd name="T0" fmla="*/ 38 w 38"/>
                <a:gd name="T1" fmla="*/ 0 h 64"/>
                <a:gd name="T2" fmla="*/ 33 w 38"/>
                <a:gd name="T3" fmla="*/ 10 h 64"/>
                <a:gd name="T4" fmla="*/ 21 w 38"/>
                <a:gd name="T5" fmla="*/ 33 h 64"/>
                <a:gd name="T6" fmla="*/ 7 w 38"/>
                <a:gd name="T7" fmla="*/ 55 h 64"/>
                <a:gd name="T8" fmla="*/ 0 w 38"/>
                <a:gd name="T9" fmla="*/ 64 h 64"/>
                <a:gd name="T10" fmla="*/ 5 w 38"/>
                <a:gd name="T11" fmla="*/ 54 h 64"/>
                <a:gd name="T12" fmla="*/ 19 w 38"/>
                <a:gd name="T13" fmla="*/ 32 h 64"/>
                <a:gd name="T14" fmla="*/ 32 w 38"/>
                <a:gd name="T15" fmla="*/ 9 h 64"/>
                <a:gd name="T16" fmla="*/ 38 w 38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4">
                  <a:moveTo>
                    <a:pt x="38" y="0"/>
                  </a:moveTo>
                  <a:cubicBezTo>
                    <a:pt x="38" y="0"/>
                    <a:pt x="36" y="4"/>
                    <a:pt x="33" y="10"/>
                  </a:cubicBezTo>
                  <a:cubicBezTo>
                    <a:pt x="30" y="16"/>
                    <a:pt x="26" y="24"/>
                    <a:pt x="21" y="33"/>
                  </a:cubicBezTo>
                  <a:cubicBezTo>
                    <a:pt x="16" y="42"/>
                    <a:pt x="10" y="50"/>
                    <a:pt x="7" y="55"/>
                  </a:cubicBezTo>
                  <a:cubicBezTo>
                    <a:pt x="3" y="61"/>
                    <a:pt x="0" y="64"/>
                    <a:pt x="0" y="64"/>
                  </a:cubicBezTo>
                  <a:cubicBezTo>
                    <a:pt x="0" y="64"/>
                    <a:pt x="2" y="60"/>
                    <a:pt x="5" y="54"/>
                  </a:cubicBezTo>
                  <a:cubicBezTo>
                    <a:pt x="9" y="49"/>
                    <a:pt x="14" y="41"/>
                    <a:pt x="19" y="32"/>
                  </a:cubicBezTo>
                  <a:cubicBezTo>
                    <a:pt x="24" y="23"/>
                    <a:pt x="29" y="15"/>
                    <a:pt x="32" y="9"/>
                  </a:cubicBezTo>
                  <a:cubicBezTo>
                    <a:pt x="35" y="4"/>
                    <a:pt x="37" y="0"/>
                    <a:pt x="3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7" name="任意多边形 116">
              <a:extLst>
                <a:ext uri="{FF2B5EF4-FFF2-40B4-BE49-F238E27FC236}">
                  <a16:creationId xmlns:a16="http://schemas.microsoft.com/office/drawing/2014/main" xmlns="" id="{93B1B243-F21A-4A02-B533-977D6AA56362}"/>
                </a:ext>
              </a:extLst>
            </p:cNvPr>
            <p:cNvSpPr/>
            <p:nvPr/>
          </p:nvSpPr>
          <p:spPr bwMode="auto">
            <a:xfrm>
              <a:off x="4140201" y="3459163"/>
              <a:ext cx="23813" cy="66675"/>
            </a:xfrm>
            <a:custGeom>
              <a:avLst/>
              <a:gdLst>
                <a:gd name="T0" fmla="*/ 9 w 10"/>
                <a:gd name="T1" fmla="*/ 0 h 28"/>
                <a:gd name="T2" fmla="*/ 8 w 10"/>
                <a:gd name="T3" fmla="*/ 15 h 28"/>
                <a:gd name="T4" fmla="*/ 0 w 10"/>
                <a:gd name="T5" fmla="*/ 27 h 28"/>
                <a:gd name="T6" fmla="*/ 6 w 10"/>
                <a:gd name="T7" fmla="*/ 14 h 28"/>
                <a:gd name="T8" fmla="*/ 9 w 1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9" y="0"/>
                  </a:moveTo>
                  <a:cubicBezTo>
                    <a:pt x="9" y="0"/>
                    <a:pt x="10" y="7"/>
                    <a:pt x="8" y="15"/>
                  </a:cubicBezTo>
                  <a:cubicBezTo>
                    <a:pt x="5" y="22"/>
                    <a:pt x="0" y="28"/>
                    <a:pt x="0" y="27"/>
                  </a:cubicBezTo>
                  <a:cubicBezTo>
                    <a:pt x="0" y="27"/>
                    <a:pt x="3" y="21"/>
                    <a:pt x="6" y="14"/>
                  </a:cubicBezTo>
                  <a:cubicBezTo>
                    <a:pt x="8" y="6"/>
                    <a:pt x="8" y="0"/>
                    <a:pt x="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8" name="任意多边形 117">
              <a:extLst>
                <a:ext uri="{FF2B5EF4-FFF2-40B4-BE49-F238E27FC236}">
                  <a16:creationId xmlns:a16="http://schemas.microsoft.com/office/drawing/2014/main" xmlns="" id="{7091A972-321E-4DAE-8518-6554D39C4FCC}"/>
                </a:ext>
              </a:extLst>
            </p:cNvPr>
            <p:cNvSpPr/>
            <p:nvPr/>
          </p:nvSpPr>
          <p:spPr bwMode="auto">
            <a:xfrm>
              <a:off x="4716463" y="3100388"/>
              <a:ext cx="173038" cy="366712"/>
            </a:xfrm>
            <a:custGeom>
              <a:avLst/>
              <a:gdLst>
                <a:gd name="T0" fmla="*/ 73 w 74"/>
                <a:gd name="T1" fmla="*/ 156 h 157"/>
                <a:gd name="T2" fmla="*/ 36 w 74"/>
                <a:gd name="T3" fmla="*/ 79 h 157"/>
                <a:gd name="T4" fmla="*/ 1 w 74"/>
                <a:gd name="T5" fmla="*/ 0 h 157"/>
                <a:gd name="T6" fmla="*/ 38 w 74"/>
                <a:gd name="T7" fmla="*/ 78 h 157"/>
                <a:gd name="T8" fmla="*/ 73 w 74"/>
                <a:gd name="T9" fmla="*/ 15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57">
                  <a:moveTo>
                    <a:pt x="73" y="156"/>
                  </a:moveTo>
                  <a:cubicBezTo>
                    <a:pt x="73" y="157"/>
                    <a:pt x="56" y="122"/>
                    <a:pt x="36" y="79"/>
                  </a:cubicBezTo>
                  <a:cubicBezTo>
                    <a:pt x="16" y="36"/>
                    <a:pt x="0" y="1"/>
                    <a:pt x="1" y="0"/>
                  </a:cubicBezTo>
                  <a:cubicBezTo>
                    <a:pt x="1" y="0"/>
                    <a:pt x="18" y="35"/>
                    <a:pt x="38" y="78"/>
                  </a:cubicBezTo>
                  <a:cubicBezTo>
                    <a:pt x="58" y="121"/>
                    <a:pt x="74" y="156"/>
                    <a:pt x="73" y="15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9" name="任意多边形 118">
              <a:extLst>
                <a:ext uri="{FF2B5EF4-FFF2-40B4-BE49-F238E27FC236}">
                  <a16:creationId xmlns:a16="http://schemas.microsoft.com/office/drawing/2014/main" xmlns="" id="{70A29021-1F53-480C-B70A-45281F36187C}"/>
                </a:ext>
              </a:extLst>
            </p:cNvPr>
            <p:cNvSpPr/>
            <p:nvPr/>
          </p:nvSpPr>
          <p:spPr bwMode="auto">
            <a:xfrm>
              <a:off x="4564063" y="3046413"/>
              <a:ext cx="87313" cy="127000"/>
            </a:xfrm>
            <a:custGeom>
              <a:avLst/>
              <a:gdLst>
                <a:gd name="T0" fmla="*/ 37 w 37"/>
                <a:gd name="T1" fmla="*/ 0 h 54"/>
                <a:gd name="T2" fmla="*/ 28 w 37"/>
                <a:gd name="T3" fmla="*/ 5 h 54"/>
                <a:gd name="T4" fmla="*/ 11 w 37"/>
                <a:gd name="T5" fmla="*/ 22 h 54"/>
                <a:gd name="T6" fmla="*/ 2 w 37"/>
                <a:gd name="T7" fmla="*/ 44 h 54"/>
                <a:gd name="T8" fmla="*/ 1 w 37"/>
                <a:gd name="T9" fmla="*/ 54 h 54"/>
                <a:gd name="T10" fmla="*/ 1 w 37"/>
                <a:gd name="T11" fmla="*/ 44 h 54"/>
                <a:gd name="T12" fmla="*/ 9 w 37"/>
                <a:gd name="T13" fmla="*/ 21 h 54"/>
                <a:gd name="T14" fmla="*/ 27 w 37"/>
                <a:gd name="T15" fmla="*/ 4 h 54"/>
                <a:gd name="T16" fmla="*/ 37 w 37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4">
                  <a:moveTo>
                    <a:pt x="37" y="0"/>
                  </a:moveTo>
                  <a:cubicBezTo>
                    <a:pt x="37" y="0"/>
                    <a:pt x="33" y="2"/>
                    <a:pt x="28" y="5"/>
                  </a:cubicBezTo>
                  <a:cubicBezTo>
                    <a:pt x="23" y="8"/>
                    <a:pt x="16" y="14"/>
                    <a:pt x="11" y="22"/>
                  </a:cubicBezTo>
                  <a:cubicBezTo>
                    <a:pt x="6" y="30"/>
                    <a:pt x="3" y="38"/>
                    <a:pt x="2" y="44"/>
                  </a:cubicBezTo>
                  <a:cubicBezTo>
                    <a:pt x="1" y="50"/>
                    <a:pt x="2" y="54"/>
                    <a:pt x="1" y="54"/>
                  </a:cubicBezTo>
                  <a:cubicBezTo>
                    <a:pt x="1" y="54"/>
                    <a:pt x="0" y="51"/>
                    <a:pt x="1" y="44"/>
                  </a:cubicBezTo>
                  <a:cubicBezTo>
                    <a:pt x="1" y="38"/>
                    <a:pt x="4" y="29"/>
                    <a:pt x="9" y="21"/>
                  </a:cubicBezTo>
                  <a:cubicBezTo>
                    <a:pt x="14" y="12"/>
                    <a:pt x="22" y="7"/>
                    <a:pt x="27" y="4"/>
                  </a:cubicBezTo>
                  <a:cubicBezTo>
                    <a:pt x="33" y="1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0" name="任意多边形 119">
              <a:extLst>
                <a:ext uri="{FF2B5EF4-FFF2-40B4-BE49-F238E27FC236}">
                  <a16:creationId xmlns:a16="http://schemas.microsoft.com/office/drawing/2014/main" xmlns="" id="{5ED158B7-AF7A-4BB5-9CC0-4F996B440C70}"/>
                </a:ext>
              </a:extLst>
            </p:cNvPr>
            <p:cNvSpPr/>
            <p:nvPr/>
          </p:nvSpPr>
          <p:spPr bwMode="auto">
            <a:xfrm>
              <a:off x="4149726" y="3146425"/>
              <a:ext cx="98425" cy="425450"/>
            </a:xfrm>
            <a:custGeom>
              <a:avLst/>
              <a:gdLst>
                <a:gd name="T0" fmla="*/ 41 w 42"/>
                <a:gd name="T1" fmla="*/ 182 h 182"/>
                <a:gd name="T2" fmla="*/ 20 w 42"/>
                <a:gd name="T3" fmla="*/ 91 h 182"/>
                <a:gd name="T4" fmla="*/ 1 w 42"/>
                <a:gd name="T5" fmla="*/ 0 h 182"/>
                <a:gd name="T6" fmla="*/ 22 w 42"/>
                <a:gd name="T7" fmla="*/ 91 h 182"/>
                <a:gd name="T8" fmla="*/ 41 w 42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2">
                  <a:moveTo>
                    <a:pt x="41" y="182"/>
                  </a:moveTo>
                  <a:cubicBezTo>
                    <a:pt x="41" y="182"/>
                    <a:pt x="31" y="141"/>
                    <a:pt x="20" y="91"/>
                  </a:cubicBezTo>
                  <a:cubicBezTo>
                    <a:pt x="9" y="41"/>
                    <a:pt x="0" y="0"/>
                    <a:pt x="1" y="0"/>
                  </a:cubicBezTo>
                  <a:cubicBezTo>
                    <a:pt x="1" y="0"/>
                    <a:pt x="11" y="40"/>
                    <a:pt x="22" y="91"/>
                  </a:cubicBezTo>
                  <a:cubicBezTo>
                    <a:pt x="33" y="141"/>
                    <a:pt x="42" y="182"/>
                    <a:pt x="41" y="18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1" name="任意多边形 120">
              <a:extLst>
                <a:ext uri="{FF2B5EF4-FFF2-40B4-BE49-F238E27FC236}">
                  <a16:creationId xmlns:a16="http://schemas.microsoft.com/office/drawing/2014/main" xmlns="" id="{DD561515-84F4-4DFD-AFE5-5EED50911BEE}"/>
                </a:ext>
              </a:extLst>
            </p:cNvPr>
            <p:cNvSpPr/>
            <p:nvPr/>
          </p:nvSpPr>
          <p:spPr bwMode="auto">
            <a:xfrm>
              <a:off x="5059363" y="3398838"/>
              <a:ext cx="120650" cy="39687"/>
            </a:xfrm>
            <a:custGeom>
              <a:avLst/>
              <a:gdLst>
                <a:gd name="T0" fmla="*/ 19 w 76"/>
                <a:gd name="T1" fmla="*/ 25 h 25"/>
                <a:gd name="T2" fmla="*/ 76 w 76"/>
                <a:gd name="T3" fmla="*/ 0 h 25"/>
                <a:gd name="T4" fmla="*/ 0 w 76"/>
                <a:gd name="T5" fmla="*/ 0 h 25"/>
                <a:gd name="T6" fmla="*/ 17 w 76"/>
                <a:gd name="T7" fmla="*/ 22 h 25"/>
                <a:gd name="T8" fmla="*/ 19 w 7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5">
                  <a:moveTo>
                    <a:pt x="19" y="2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17" y="22"/>
                  </a:lnTo>
                  <a:lnTo>
                    <a:pt x="19" y="25"/>
                  </a:lnTo>
                  <a:close/>
                </a:path>
              </a:pathLst>
            </a:custGeom>
            <a:solidFill>
              <a:srgbClr val="AA6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2" name="任意多边形 121">
              <a:extLst>
                <a:ext uri="{FF2B5EF4-FFF2-40B4-BE49-F238E27FC236}">
                  <a16:creationId xmlns:a16="http://schemas.microsoft.com/office/drawing/2014/main" xmlns="" id="{C8FFD52F-82F6-4712-BA75-D44FCCA4DBEA}"/>
                </a:ext>
              </a:extLst>
            </p:cNvPr>
            <p:cNvSpPr/>
            <p:nvPr/>
          </p:nvSpPr>
          <p:spPr bwMode="auto">
            <a:xfrm>
              <a:off x="5059363" y="3398838"/>
              <a:ext cx="120650" cy="39687"/>
            </a:xfrm>
            <a:custGeom>
              <a:avLst/>
              <a:gdLst>
                <a:gd name="T0" fmla="*/ 19 w 76"/>
                <a:gd name="T1" fmla="*/ 25 h 25"/>
                <a:gd name="T2" fmla="*/ 76 w 76"/>
                <a:gd name="T3" fmla="*/ 0 h 25"/>
                <a:gd name="T4" fmla="*/ 0 w 76"/>
                <a:gd name="T5" fmla="*/ 0 h 25"/>
                <a:gd name="T6" fmla="*/ 17 w 76"/>
                <a:gd name="T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5">
                  <a:moveTo>
                    <a:pt x="19" y="2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17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3" name="任意多边形 122">
              <a:extLst>
                <a:ext uri="{FF2B5EF4-FFF2-40B4-BE49-F238E27FC236}">
                  <a16:creationId xmlns:a16="http://schemas.microsoft.com/office/drawing/2014/main" xmlns="" id="{48C6A095-6364-4BAB-AC08-E0403D08B8DD}"/>
                </a:ext>
              </a:extLst>
            </p:cNvPr>
            <p:cNvSpPr/>
            <p:nvPr/>
          </p:nvSpPr>
          <p:spPr bwMode="auto">
            <a:xfrm>
              <a:off x="4860926" y="3406775"/>
              <a:ext cx="44450" cy="44450"/>
            </a:xfrm>
            <a:custGeom>
              <a:avLst/>
              <a:gdLst>
                <a:gd name="T0" fmla="*/ 19 w 19"/>
                <a:gd name="T1" fmla="*/ 18 h 19"/>
                <a:gd name="T2" fmla="*/ 9 w 19"/>
                <a:gd name="T3" fmla="*/ 10 h 19"/>
                <a:gd name="T4" fmla="*/ 0 w 19"/>
                <a:gd name="T5" fmla="*/ 0 h 19"/>
                <a:gd name="T6" fmla="*/ 11 w 19"/>
                <a:gd name="T7" fmla="*/ 8 h 19"/>
                <a:gd name="T8" fmla="*/ 19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8"/>
                  </a:moveTo>
                  <a:cubicBezTo>
                    <a:pt x="18" y="19"/>
                    <a:pt x="14" y="14"/>
                    <a:pt x="9" y="10"/>
                  </a:cubicBezTo>
                  <a:cubicBezTo>
                    <a:pt x="4" y="5"/>
                    <a:pt x="0" y="1"/>
                    <a:pt x="0" y="0"/>
                  </a:cubicBezTo>
                  <a:cubicBezTo>
                    <a:pt x="0" y="0"/>
                    <a:pt x="5" y="3"/>
                    <a:pt x="11" y="8"/>
                  </a:cubicBezTo>
                  <a:cubicBezTo>
                    <a:pt x="16" y="13"/>
                    <a:pt x="19" y="18"/>
                    <a:pt x="19" y="18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4" name="任意多边形 123">
              <a:extLst>
                <a:ext uri="{FF2B5EF4-FFF2-40B4-BE49-F238E27FC236}">
                  <a16:creationId xmlns:a16="http://schemas.microsoft.com/office/drawing/2014/main" xmlns="" id="{18DBC15A-949E-4BB8-B4D3-EE2427203978}"/>
                </a:ext>
              </a:extLst>
            </p:cNvPr>
            <p:cNvSpPr/>
            <p:nvPr/>
          </p:nvSpPr>
          <p:spPr bwMode="auto">
            <a:xfrm>
              <a:off x="4567238" y="3235325"/>
              <a:ext cx="169863" cy="334962"/>
            </a:xfrm>
            <a:custGeom>
              <a:avLst/>
              <a:gdLst>
                <a:gd name="T0" fmla="*/ 73 w 73"/>
                <a:gd name="T1" fmla="*/ 143 h 143"/>
                <a:gd name="T2" fmla="*/ 70 w 73"/>
                <a:gd name="T3" fmla="*/ 137 h 143"/>
                <a:gd name="T4" fmla="*/ 62 w 73"/>
                <a:gd name="T5" fmla="*/ 122 h 143"/>
                <a:gd name="T6" fmla="*/ 36 w 73"/>
                <a:gd name="T7" fmla="*/ 72 h 143"/>
                <a:gd name="T8" fmla="*/ 11 w 73"/>
                <a:gd name="T9" fmla="*/ 21 h 143"/>
                <a:gd name="T10" fmla="*/ 3 w 73"/>
                <a:gd name="T11" fmla="*/ 6 h 143"/>
                <a:gd name="T12" fmla="*/ 0 w 73"/>
                <a:gd name="T13" fmla="*/ 1 h 143"/>
                <a:gd name="T14" fmla="*/ 4 w 73"/>
                <a:gd name="T15" fmla="*/ 6 h 143"/>
                <a:gd name="T16" fmla="*/ 12 w 73"/>
                <a:gd name="T17" fmla="*/ 21 h 143"/>
                <a:gd name="T18" fmla="*/ 38 w 73"/>
                <a:gd name="T19" fmla="*/ 71 h 143"/>
                <a:gd name="T20" fmla="*/ 63 w 73"/>
                <a:gd name="T21" fmla="*/ 122 h 143"/>
                <a:gd name="T22" fmla="*/ 71 w 73"/>
                <a:gd name="T23" fmla="*/ 137 h 143"/>
                <a:gd name="T24" fmla="*/ 73 w 73"/>
                <a:gd name="T2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143">
                  <a:moveTo>
                    <a:pt x="73" y="143"/>
                  </a:moveTo>
                  <a:cubicBezTo>
                    <a:pt x="73" y="143"/>
                    <a:pt x="72" y="141"/>
                    <a:pt x="70" y="137"/>
                  </a:cubicBezTo>
                  <a:cubicBezTo>
                    <a:pt x="68" y="134"/>
                    <a:pt x="65" y="129"/>
                    <a:pt x="62" y="122"/>
                  </a:cubicBezTo>
                  <a:cubicBezTo>
                    <a:pt x="55" y="110"/>
                    <a:pt x="46" y="92"/>
                    <a:pt x="36" y="72"/>
                  </a:cubicBezTo>
                  <a:cubicBezTo>
                    <a:pt x="27" y="52"/>
                    <a:pt x="18" y="34"/>
                    <a:pt x="11" y="21"/>
                  </a:cubicBezTo>
                  <a:cubicBezTo>
                    <a:pt x="8" y="15"/>
                    <a:pt x="5" y="10"/>
                    <a:pt x="3" y="6"/>
                  </a:cubicBezTo>
                  <a:cubicBezTo>
                    <a:pt x="1" y="3"/>
                    <a:pt x="0" y="1"/>
                    <a:pt x="0" y="1"/>
                  </a:cubicBezTo>
                  <a:cubicBezTo>
                    <a:pt x="0" y="0"/>
                    <a:pt x="2" y="2"/>
                    <a:pt x="4" y="6"/>
                  </a:cubicBezTo>
                  <a:cubicBezTo>
                    <a:pt x="6" y="9"/>
                    <a:pt x="9" y="14"/>
                    <a:pt x="12" y="21"/>
                  </a:cubicBezTo>
                  <a:cubicBezTo>
                    <a:pt x="19" y="33"/>
                    <a:pt x="28" y="51"/>
                    <a:pt x="38" y="71"/>
                  </a:cubicBezTo>
                  <a:cubicBezTo>
                    <a:pt x="48" y="91"/>
                    <a:pt x="57" y="108"/>
                    <a:pt x="63" y="122"/>
                  </a:cubicBezTo>
                  <a:cubicBezTo>
                    <a:pt x="66" y="128"/>
                    <a:pt x="69" y="133"/>
                    <a:pt x="71" y="137"/>
                  </a:cubicBezTo>
                  <a:cubicBezTo>
                    <a:pt x="72" y="141"/>
                    <a:pt x="73" y="143"/>
                    <a:pt x="73" y="14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5" name="任意多边形 124">
              <a:extLst>
                <a:ext uri="{FF2B5EF4-FFF2-40B4-BE49-F238E27FC236}">
                  <a16:creationId xmlns:a16="http://schemas.microsoft.com/office/drawing/2014/main" xmlns="" id="{39AAEF5D-9437-4819-AF15-158CB0FC34D2}"/>
                </a:ext>
              </a:extLst>
            </p:cNvPr>
            <p:cNvSpPr/>
            <p:nvPr/>
          </p:nvSpPr>
          <p:spPr bwMode="auto">
            <a:xfrm>
              <a:off x="4305301" y="3441700"/>
              <a:ext cx="254000" cy="150812"/>
            </a:xfrm>
            <a:custGeom>
              <a:avLst/>
              <a:gdLst>
                <a:gd name="T0" fmla="*/ 109 w 109"/>
                <a:gd name="T1" fmla="*/ 1 h 65"/>
                <a:gd name="T2" fmla="*/ 109 w 109"/>
                <a:gd name="T3" fmla="*/ 2 h 65"/>
                <a:gd name="T4" fmla="*/ 108 w 109"/>
                <a:gd name="T5" fmla="*/ 6 h 65"/>
                <a:gd name="T6" fmla="*/ 103 w 109"/>
                <a:gd name="T7" fmla="*/ 20 h 65"/>
                <a:gd name="T8" fmla="*/ 67 w 109"/>
                <a:gd name="T9" fmla="*/ 51 h 65"/>
                <a:gd name="T10" fmla="*/ 20 w 109"/>
                <a:gd name="T11" fmla="*/ 63 h 65"/>
                <a:gd name="T12" fmla="*/ 5 w 109"/>
                <a:gd name="T13" fmla="*/ 64 h 65"/>
                <a:gd name="T14" fmla="*/ 0 w 109"/>
                <a:gd name="T15" fmla="*/ 65 h 65"/>
                <a:gd name="T16" fmla="*/ 5 w 109"/>
                <a:gd name="T17" fmla="*/ 64 h 65"/>
                <a:gd name="T18" fmla="*/ 20 w 109"/>
                <a:gd name="T19" fmla="*/ 62 h 65"/>
                <a:gd name="T20" fmla="*/ 66 w 109"/>
                <a:gd name="T21" fmla="*/ 50 h 65"/>
                <a:gd name="T22" fmla="*/ 101 w 109"/>
                <a:gd name="T23" fmla="*/ 19 h 65"/>
                <a:gd name="T24" fmla="*/ 109 w 109"/>
                <a:gd name="T25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65">
                  <a:moveTo>
                    <a:pt x="109" y="1"/>
                  </a:moveTo>
                  <a:cubicBezTo>
                    <a:pt x="109" y="1"/>
                    <a:pt x="109" y="1"/>
                    <a:pt x="109" y="2"/>
                  </a:cubicBezTo>
                  <a:cubicBezTo>
                    <a:pt x="108" y="3"/>
                    <a:pt x="108" y="4"/>
                    <a:pt x="108" y="6"/>
                  </a:cubicBezTo>
                  <a:cubicBezTo>
                    <a:pt x="107" y="9"/>
                    <a:pt x="106" y="14"/>
                    <a:pt x="103" y="20"/>
                  </a:cubicBezTo>
                  <a:cubicBezTo>
                    <a:pt x="97" y="31"/>
                    <a:pt x="84" y="44"/>
                    <a:pt x="67" y="51"/>
                  </a:cubicBezTo>
                  <a:cubicBezTo>
                    <a:pt x="49" y="59"/>
                    <a:pt x="32" y="62"/>
                    <a:pt x="20" y="63"/>
                  </a:cubicBezTo>
                  <a:cubicBezTo>
                    <a:pt x="14" y="64"/>
                    <a:pt x="9" y="64"/>
                    <a:pt x="5" y="64"/>
                  </a:cubicBezTo>
                  <a:cubicBezTo>
                    <a:pt x="2" y="65"/>
                    <a:pt x="0" y="65"/>
                    <a:pt x="0" y="65"/>
                  </a:cubicBezTo>
                  <a:cubicBezTo>
                    <a:pt x="0" y="64"/>
                    <a:pt x="2" y="64"/>
                    <a:pt x="5" y="64"/>
                  </a:cubicBezTo>
                  <a:cubicBezTo>
                    <a:pt x="9" y="63"/>
                    <a:pt x="14" y="62"/>
                    <a:pt x="20" y="62"/>
                  </a:cubicBezTo>
                  <a:cubicBezTo>
                    <a:pt x="32" y="60"/>
                    <a:pt x="49" y="57"/>
                    <a:pt x="66" y="50"/>
                  </a:cubicBezTo>
                  <a:cubicBezTo>
                    <a:pt x="83" y="42"/>
                    <a:pt x="95" y="29"/>
                    <a:pt x="101" y="19"/>
                  </a:cubicBezTo>
                  <a:cubicBezTo>
                    <a:pt x="107" y="8"/>
                    <a:pt x="108" y="0"/>
                    <a:pt x="10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6" name="任意多边形 125">
              <a:extLst>
                <a:ext uri="{FF2B5EF4-FFF2-40B4-BE49-F238E27FC236}">
                  <a16:creationId xmlns:a16="http://schemas.microsoft.com/office/drawing/2014/main" xmlns="" id="{3E748E24-1056-43B3-AF6C-1B6E1484138A}"/>
                </a:ext>
              </a:extLst>
            </p:cNvPr>
            <p:cNvSpPr/>
            <p:nvPr/>
          </p:nvSpPr>
          <p:spPr bwMode="auto">
            <a:xfrm>
              <a:off x="4184651" y="3681413"/>
              <a:ext cx="274638" cy="20637"/>
            </a:xfrm>
            <a:custGeom>
              <a:avLst/>
              <a:gdLst>
                <a:gd name="T0" fmla="*/ 118 w 118"/>
                <a:gd name="T1" fmla="*/ 1 h 9"/>
                <a:gd name="T2" fmla="*/ 59 w 118"/>
                <a:gd name="T3" fmla="*/ 6 h 9"/>
                <a:gd name="T4" fmla="*/ 0 w 118"/>
                <a:gd name="T5" fmla="*/ 9 h 9"/>
                <a:gd name="T6" fmla="*/ 59 w 118"/>
                <a:gd name="T7" fmla="*/ 4 h 9"/>
                <a:gd name="T8" fmla="*/ 118 w 118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118" y="1"/>
                  </a:moveTo>
                  <a:cubicBezTo>
                    <a:pt x="118" y="1"/>
                    <a:pt x="92" y="3"/>
                    <a:pt x="59" y="6"/>
                  </a:cubicBezTo>
                  <a:cubicBezTo>
                    <a:pt x="26" y="8"/>
                    <a:pt x="0" y="9"/>
                    <a:pt x="0" y="9"/>
                  </a:cubicBezTo>
                  <a:cubicBezTo>
                    <a:pt x="0" y="8"/>
                    <a:pt x="26" y="6"/>
                    <a:pt x="59" y="4"/>
                  </a:cubicBezTo>
                  <a:cubicBezTo>
                    <a:pt x="91" y="1"/>
                    <a:pt x="118" y="0"/>
                    <a:pt x="11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7" name="任意多边形 126">
              <a:extLst>
                <a:ext uri="{FF2B5EF4-FFF2-40B4-BE49-F238E27FC236}">
                  <a16:creationId xmlns:a16="http://schemas.microsoft.com/office/drawing/2014/main" xmlns="" id="{3CA57D5F-DC6F-4D87-9479-BD9AC851D212}"/>
                </a:ext>
              </a:extLst>
            </p:cNvPr>
            <p:cNvSpPr/>
            <p:nvPr/>
          </p:nvSpPr>
          <p:spPr bwMode="auto">
            <a:xfrm>
              <a:off x="4537076" y="3646488"/>
              <a:ext cx="14288" cy="93662"/>
            </a:xfrm>
            <a:custGeom>
              <a:avLst/>
              <a:gdLst>
                <a:gd name="T0" fmla="*/ 1 w 6"/>
                <a:gd name="T1" fmla="*/ 0 h 40"/>
                <a:gd name="T2" fmla="*/ 5 w 6"/>
                <a:gd name="T3" fmla="*/ 20 h 40"/>
                <a:gd name="T4" fmla="*/ 5 w 6"/>
                <a:gd name="T5" fmla="*/ 40 h 40"/>
                <a:gd name="T6" fmla="*/ 3 w 6"/>
                <a:gd name="T7" fmla="*/ 20 h 40"/>
                <a:gd name="T8" fmla="*/ 1 w 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0">
                  <a:moveTo>
                    <a:pt x="1" y="0"/>
                  </a:moveTo>
                  <a:cubicBezTo>
                    <a:pt x="1" y="0"/>
                    <a:pt x="4" y="8"/>
                    <a:pt x="5" y="20"/>
                  </a:cubicBezTo>
                  <a:cubicBezTo>
                    <a:pt x="6" y="31"/>
                    <a:pt x="6" y="40"/>
                    <a:pt x="5" y="40"/>
                  </a:cubicBezTo>
                  <a:cubicBezTo>
                    <a:pt x="4" y="40"/>
                    <a:pt x="4" y="31"/>
                    <a:pt x="3" y="20"/>
                  </a:cubicBezTo>
                  <a:cubicBezTo>
                    <a:pt x="2" y="9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8" name="任意多边形 127">
              <a:extLst>
                <a:ext uri="{FF2B5EF4-FFF2-40B4-BE49-F238E27FC236}">
                  <a16:creationId xmlns:a16="http://schemas.microsoft.com/office/drawing/2014/main" xmlns="" id="{01C287C9-6B07-4961-8302-E70A99CFA06A}"/>
                </a:ext>
              </a:extLst>
            </p:cNvPr>
            <p:cNvSpPr/>
            <p:nvPr/>
          </p:nvSpPr>
          <p:spPr bwMode="auto">
            <a:xfrm>
              <a:off x="4559301" y="3616325"/>
              <a:ext cx="17463" cy="128587"/>
            </a:xfrm>
            <a:custGeom>
              <a:avLst/>
              <a:gdLst>
                <a:gd name="T0" fmla="*/ 4 w 7"/>
                <a:gd name="T1" fmla="*/ 0 h 55"/>
                <a:gd name="T2" fmla="*/ 6 w 7"/>
                <a:gd name="T3" fmla="*/ 8 h 55"/>
                <a:gd name="T4" fmla="*/ 7 w 7"/>
                <a:gd name="T5" fmla="*/ 28 h 55"/>
                <a:gd name="T6" fmla="*/ 3 w 7"/>
                <a:gd name="T7" fmla="*/ 48 h 55"/>
                <a:gd name="T8" fmla="*/ 1 w 7"/>
                <a:gd name="T9" fmla="*/ 55 h 55"/>
                <a:gd name="T10" fmla="*/ 5 w 7"/>
                <a:gd name="T11" fmla="*/ 28 h 55"/>
                <a:gd name="T12" fmla="*/ 4 w 7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5">
                  <a:moveTo>
                    <a:pt x="4" y="0"/>
                  </a:moveTo>
                  <a:cubicBezTo>
                    <a:pt x="5" y="0"/>
                    <a:pt x="6" y="3"/>
                    <a:pt x="6" y="8"/>
                  </a:cubicBezTo>
                  <a:cubicBezTo>
                    <a:pt x="7" y="13"/>
                    <a:pt x="7" y="20"/>
                    <a:pt x="7" y="28"/>
                  </a:cubicBezTo>
                  <a:cubicBezTo>
                    <a:pt x="6" y="36"/>
                    <a:pt x="5" y="43"/>
                    <a:pt x="3" y="48"/>
                  </a:cubicBezTo>
                  <a:cubicBezTo>
                    <a:pt x="2" y="52"/>
                    <a:pt x="1" y="55"/>
                    <a:pt x="1" y="55"/>
                  </a:cubicBezTo>
                  <a:cubicBezTo>
                    <a:pt x="0" y="55"/>
                    <a:pt x="4" y="43"/>
                    <a:pt x="5" y="28"/>
                  </a:cubicBezTo>
                  <a:cubicBezTo>
                    <a:pt x="6" y="13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9" name="任意多边形 128">
              <a:extLst>
                <a:ext uri="{FF2B5EF4-FFF2-40B4-BE49-F238E27FC236}">
                  <a16:creationId xmlns:a16="http://schemas.microsoft.com/office/drawing/2014/main" xmlns="" id="{B2253063-C3F6-48BE-AED8-CBB1DDA94178}"/>
                </a:ext>
              </a:extLst>
            </p:cNvPr>
            <p:cNvSpPr/>
            <p:nvPr/>
          </p:nvSpPr>
          <p:spPr bwMode="auto">
            <a:xfrm>
              <a:off x="4352926" y="2979738"/>
              <a:ext cx="198438" cy="12700"/>
            </a:xfrm>
            <a:custGeom>
              <a:avLst/>
              <a:gdLst>
                <a:gd name="T0" fmla="*/ 85 w 85"/>
                <a:gd name="T1" fmla="*/ 6 h 6"/>
                <a:gd name="T2" fmla="*/ 42 w 85"/>
                <a:gd name="T3" fmla="*/ 4 h 6"/>
                <a:gd name="T4" fmla="*/ 0 w 85"/>
                <a:gd name="T5" fmla="*/ 1 h 6"/>
                <a:gd name="T6" fmla="*/ 42 w 85"/>
                <a:gd name="T7" fmla="*/ 2 h 6"/>
                <a:gd name="T8" fmla="*/ 85 w 8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">
                  <a:moveTo>
                    <a:pt x="85" y="6"/>
                  </a:moveTo>
                  <a:cubicBezTo>
                    <a:pt x="85" y="6"/>
                    <a:pt x="66" y="6"/>
                    <a:pt x="42" y="4"/>
                  </a:cubicBezTo>
                  <a:cubicBezTo>
                    <a:pt x="19" y="3"/>
                    <a:pt x="0" y="1"/>
                    <a:pt x="0" y="1"/>
                  </a:cubicBezTo>
                  <a:cubicBezTo>
                    <a:pt x="0" y="0"/>
                    <a:pt x="19" y="1"/>
                    <a:pt x="42" y="2"/>
                  </a:cubicBezTo>
                  <a:cubicBezTo>
                    <a:pt x="66" y="4"/>
                    <a:pt x="85" y="5"/>
                    <a:pt x="85" y="6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0" name="任意多边形 129">
              <a:extLst>
                <a:ext uri="{FF2B5EF4-FFF2-40B4-BE49-F238E27FC236}">
                  <a16:creationId xmlns:a16="http://schemas.microsoft.com/office/drawing/2014/main" xmlns="" id="{51EBAA39-DAFA-4B4E-8738-B2CC63C0D45C}"/>
                </a:ext>
              </a:extLst>
            </p:cNvPr>
            <p:cNvSpPr/>
            <p:nvPr/>
          </p:nvSpPr>
          <p:spPr bwMode="auto">
            <a:xfrm>
              <a:off x="8280401" y="3094038"/>
              <a:ext cx="827088" cy="344487"/>
            </a:xfrm>
            <a:custGeom>
              <a:avLst/>
              <a:gdLst>
                <a:gd name="T0" fmla="*/ 383 w 521"/>
                <a:gd name="T1" fmla="*/ 42 h 217"/>
                <a:gd name="T2" fmla="*/ 358 w 521"/>
                <a:gd name="T3" fmla="*/ 0 h 217"/>
                <a:gd name="T4" fmla="*/ 335 w 521"/>
                <a:gd name="T5" fmla="*/ 42 h 217"/>
                <a:gd name="T6" fmla="*/ 0 w 521"/>
                <a:gd name="T7" fmla="*/ 42 h 217"/>
                <a:gd name="T8" fmla="*/ 0 w 521"/>
                <a:gd name="T9" fmla="*/ 217 h 217"/>
                <a:gd name="T10" fmla="*/ 521 w 521"/>
                <a:gd name="T11" fmla="*/ 217 h 217"/>
                <a:gd name="T12" fmla="*/ 521 w 521"/>
                <a:gd name="T13" fmla="*/ 42 h 217"/>
                <a:gd name="T14" fmla="*/ 383 w 521"/>
                <a:gd name="T15" fmla="*/ 4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1" h="217">
                  <a:moveTo>
                    <a:pt x="383" y="42"/>
                  </a:moveTo>
                  <a:lnTo>
                    <a:pt x="358" y="0"/>
                  </a:lnTo>
                  <a:lnTo>
                    <a:pt x="335" y="42"/>
                  </a:lnTo>
                  <a:lnTo>
                    <a:pt x="0" y="42"/>
                  </a:lnTo>
                  <a:lnTo>
                    <a:pt x="0" y="217"/>
                  </a:lnTo>
                  <a:lnTo>
                    <a:pt x="521" y="217"/>
                  </a:lnTo>
                  <a:lnTo>
                    <a:pt x="521" y="42"/>
                  </a:lnTo>
                  <a:lnTo>
                    <a:pt x="383" y="42"/>
                  </a:ln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1" name="任意多边形 130">
              <a:extLst>
                <a:ext uri="{FF2B5EF4-FFF2-40B4-BE49-F238E27FC236}">
                  <a16:creationId xmlns:a16="http://schemas.microsoft.com/office/drawing/2014/main" xmlns="" id="{4A58C491-FE94-4035-915C-D23D6EE799A1}"/>
                </a:ext>
              </a:extLst>
            </p:cNvPr>
            <p:cNvSpPr/>
            <p:nvPr/>
          </p:nvSpPr>
          <p:spPr bwMode="auto">
            <a:xfrm>
              <a:off x="8343901" y="3224213"/>
              <a:ext cx="144463" cy="153987"/>
            </a:xfrm>
            <a:custGeom>
              <a:avLst/>
              <a:gdLst>
                <a:gd name="T0" fmla="*/ 37 w 62"/>
                <a:gd name="T1" fmla="*/ 34 h 66"/>
                <a:gd name="T2" fmla="*/ 47 w 62"/>
                <a:gd name="T3" fmla="*/ 18 h 66"/>
                <a:gd name="T4" fmla="*/ 31 w 62"/>
                <a:gd name="T5" fmla="*/ 0 h 66"/>
                <a:gd name="T6" fmla="*/ 15 w 62"/>
                <a:gd name="T7" fmla="*/ 17 h 66"/>
                <a:gd name="T8" fmla="*/ 25 w 62"/>
                <a:gd name="T9" fmla="*/ 34 h 66"/>
                <a:gd name="T10" fmla="*/ 1 w 62"/>
                <a:gd name="T11" fmla="*/ 65 h 66"/>
                <a:gd name="T12" fmla="*/ 60 w 62"/>
                <a:gd name="T13" fmla="*/ 66 h 66"/>
                <a:gd name="T14" fmla="*/ 37 w 62"/>
                <a:gd name="T15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6">
                  <a:moveTo>
                    <a:pt x="37" y="34"/>
                  </a:moveTo>
                  <a:cubicBezTo>
                    <a:pt x="43" y="31"/>
                    <a:pt x="47" y="25"/>
                    <a:pt x="47" y="18"/>
                  </a:cubicBezTo>
                  <a:cubicBezTo>
                    <a:pt x="48" y="8"/>
                    <a:pt x="40" y="0"/>
                    <a:pt x="31" y="0"/>
                  </a:cubicBezTo>
                  <a:cubicBezTo>
                    <a:pt x="22" y="0"/>
                    <a:pt x="15" y="8"/>
                    <a:pt x="15" y="17"/>
                  </a:cubicBezTo>
                  <a:cubicBezTo>
                    <a:pt x="15" y="25"/>
                    <a:pt x="19" y="31"/>
                    <a:pt x="25" y="34"/>
                  </a:cubicBezTo>
                  <a:cubicBezTo>
                    <a:pt x="0" y="37"/>
                    <a:pt x="1" y="65"/>
                    <a:pt x="1" y="65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2" y="38"/>
                    <a:pt x="37" y="3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3" name="椭圆 131">
              <a:extLst>
                <a:ext uri="{FF2B5EF4-FFF2-40B4-BE49-F238E27FC236}">
                  <a16:creationId xmlns:a16="http://schemas.microsoft.com/office/drawing/2014/main" xmlns="" id="{8A6B805F-7649-49F5-87A7-0B14014315B1}"/>
                </a:ext>
              </a:extLst>
            </p:cNvPr>
            <p:cNvSpPr/>
            <p:nvPr/>
          </p:nvSpPr>
          <p:spPr bwMode="auto">
            <a:xfrm>
              <a:off x="8540751" y="3243263"/>
              <a:ext cx="474663" cy="158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4" name="椭圆 132">
              <a:extLst>
                <a:ext uri="{FF2B5EF4-FFF2-40B4-BE49-F238E27FC236}">
                  <a16:creationId xmlns:a16="http://schemas.microsoft.com/office/drawing/2014/main" xmlns="" id="{3F9AE2CC-8065-4A69-926B-D0BD5505BAC3}"/>
                </a:ext>
              </a:extLst>
            </p:cNvPr>
            <p:cNvSpPr/>
            <p:nvPr/>
          </p:nvSpPr>
          <p:spPr bwMode="auto">
            <a:xfrm>
              <a:off x="8540751" y="3284538"/>
              <a:ext cx="474663" cy="3175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5" name="椭圆 133">
              <a:extLst>
                <a:ext uri="{FF2B5EF4-FFF2-40B4-BE49-F238E27FC236}">
                  <a16:creationId xmlns:a16="http://schemas.microsoft.com/office/drawing/2014/main" xmlns="" id="{1DB1A219-2AF4-4105-ACD7-CF85EEF26EC4}"/>
                </a:ext>
              </a:extLst>
            </p:cNvPr>
            <p:cNvSpPr/>
            <p:nvPr/>
          </p:nvSpPr>
          <p:spPr bwMode="auto">
            <a:xfrm>
              <a:off x="8540751" y="3327400"/>
              <a:ext cx="474663" cy="158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6" name="椭圆 134">
              <a:extLst>
                <a:ext uri="{FF2B5EF4-FFF2-40B4-BE49-F238E27FC236}">
                  <a16:creationId xmlns:a16="http://schemas.microsoft.com/office/drawing/2014/main" xmlns="" id="{325243A5-1FAF-43CB-8404-CE83D9217044}"/>
                </a:ext>
              </a:extLst>
            </p:cNvPr>
            <p:cNvSpPr/>
            <p:nvPr/>
          </p:nvSpPr>
          <p:spPr bwMode="auto">
            <a:xfrm>
              <a:off x="8540751" y="3368675"/>
              <a:ext cx="236538" cy="3175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7" name="任意多边形 135">
              <a:extLst>
                <a:ext uri="{FF2B5EF4-FFF2-40B4-BE49-F238E27FC236}">
                  <a16:creationId xmlns:a16="http://schemas.microsoft.com/office/drawing/2014/main" xmlns="" id="{51FECD6F-7ADC-4587-A8B9-F7D1E6E655BD}"/>
                </a:ext>
              </a:extLst>
            </p:cNvPr>
            <p:cNvSpPr/>
            <p:nvPr/>
          </p:nvSpPr>
          <p:spPr bwMode="auto">
            <a:xfrm>
              <a:off x="3487738" y="3125788"/>
              <a:ext cx="358775" cy="360362"/>
            </a:xfrm>
            <a:custGeom>
              <a:avLst/>
              <a:gdLst>
                <a:gd name="T0" fmla="*/ 85 w 154"/>
                <a:gd name="T1" fmla="*/ 14 h 154"/>
                <a:gd name="T2" fmla="*/ 101 w 154"/>
                <a:gd name="T3" fmla="*/ 18 h 154"/>
                <a:gd name="T4" fmla="*/ 113 w 154"/>
                <a:gd name="T5" fmla="*/ 8 h 154"/>
                <a:gd name="T6" fmla="*/ 133 w 154"/>
                <a:gd name="T7" fmla="*/ 24 h 154"/>
                <a:gd name="T8" fmla="*/ 127 w 154"/>
                <a:gd name="T9" fmla="*/ 38 h 154"/>
                <a:gd name="T10" fmla="*/ 135 w 154"/>
                <a:gd name="T11" fmla="*/ 52 h 154"/>
                <a:gd name="T12" fmla="*/ 151 w 154"/>
                <a:gd name="T13" fmla="*/ 54 h 154"/>
                <a:gd name="T14" fmla="*/ 154 w 154"/>
                <a:gd name="T15" fmla="*/ 79 h 154"/>
                <a:gd name="T16" fmla="*/ 140 w 154"/>
                <a:gd name="T17" fmla="*/ 85 h 154"/>
                <a:gd name="T18" fmla="*/ 135 w 154"/>
                <a:gd name="T19" fmla="*/ 101 h 154"/>
                <a:gd name="T20" fmla="*/ 145 w 154"/>
                <a:gd name="T21" fmla="*/ 113 h 154"/>
                <a:gd name="T22" fmla="*/ 130 w 154"/>
                <a:gd name="T23" fmla="*/ 133 h 154"/>
                <a:gd name="T24" fmla="*/ 116 w 154"/>
                <a:gd name="T25" fmla="*/ 127 h 154"/>
                <a:gd name="T26" fmla="*/ 101 w 154"/>
                <a:gd name="T27" fmla="*/ 135 h 154"/>
                <a:gd name="T28" fmla="*/ 100 w 154"/>
                <a:gd name="T29" fmla="*/ 151 h 154"/>
                <a:gd name="T30" fmla="*/ 74 w 154"/>
                <a:gd name="T31" fmla="*/ 154 h 154"/>
                <a:gd name="T32" fmla="*/ 69 w 154"/>
                <a:gd name="T33" fmla="*/ 139 h 154"/>
                <a:gd name="T34" fmla="*/ 53 w 154"/>
                <a:gd name="T35" fmla="*/ 135 h 154"/>
                <a:gd name="T36" fmla="*/ 41 w 154"/>
                <a:gd name="T37" fmla="*/ 145 h 154"/>
                <a:gd name="T38" fmla="*/ 21 w 154"/>
                <a:gd name="T39" fmla="*/ 130 h 154"/>
                <a:gd name="T40" fmla="*/ 27 w 154"/>
                <a:gd name="T41" fmla="*/ 116 h 154"/>
                <a:gd name="T42" fmla="*/ 19 w 154"/>
                <a:gd name="T43" fmla="*/ 101 h 154"/>
                <a:gd name="T44" fmla="*/ 3 w 154"/>
                <a:gd name="T45" fmla="*/ 100 h 154"/>
                <a:gd name="T46" fmla="*/ 0 w 154"/>
                <a:gd name="T47" fmla="*/ 74 h 154"/>
                <a:gd name="T48" fmla="*/ 14 w 154"/>
                <a:gd name="T49" fmla="*/ 69 h 154"/>
                <a:gd name="T50" fmla="*/ 18 w 154"/>
                <a:gd name="T51" fmla="*/ 53 h 154"/>
                <a:gd name="T52" fmla="*/ 8 w 154"/>
                <a:gd name="T53" fmla="*/ 41 h 154"/>
                <a:gd name="T54" fmla="*/ 24 w 154"/>
                <a:gd name="T55" fmla="*/ 20 h 154"/>
                <a:gd name="T56" fmla="*/ 38 w 154"/>
                <a:gd name="T57" fmla="*/ 27 h 154"/>
                <a:gd name="T58" fmla="*/ 53 w 154"/>
                <a:gd name="T59" fmla="*/ 18 h 154"/>
                <a:gd name="T60" fmla="*/ 54 w 154"/>
                <a:gd name="T61" fmla="*/ 3 h 154"/>
                <a:gd name="T62" fmla="*/ 79 w 154"/>
                <a:gd name="T63" fmla="*/ 0 h 154"/>
                <a:gd name="T64" fmla="*/ 85 w 154"/>
                <a:gd name="T65" fmla="*/ 14 h 154"/>
                <a:gd name="T66" fmla="*/ 74 w 154"/>
                <a:gd name="T67" fmla="*/ 49 h 154"/>
                <a:gd name="T68" fmla="*/ 51 w 154"/>
                <a:gd name="T69" fmla="*/ 80 h 154"/>
                <a:gd name="T70" fmla="*/ 82 w 154"/>
                <a:gd name="T71" fmla="*/ 104 h 154"/>
                <a:gd name="T72" fmla="*/ 105 w 154"/>
                <a:gd name="T73" fmla="*/ 73 h 154"/>
                <a:gd name="T74" fmla="*/ 74 w 154"/>
                <a:gd name="T75" fmla="*/ 4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4">
                  <a:moveTo>
                    <a:pt x="85" y="14"/>
                  </a:moveTo>
                  <a:cubicBezTo>
                    <a:pt x="90" y="15"/>
                    <a:pt x="96" y="16"/>
                    <a:pt x="101" y="1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30" y="42"/>
                    <a:pt x="133" y="47"/>
                    <a:pt x="135" y="52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54" y="79"/>
                    <a:pt x="154" y="79"/>
                    <a:pt x="154" y="79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90"/>
                    <a:pt x="137" y="96"/>
                    <a:pt x="135" y="101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1" y="130"/>
                    <a:pt x="106" y="133"/>
                    <a:pt x="101" y="135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74" y="154"/>
                    <a:pt x="74" y="154"/>
                    <a:pt x="74" y="154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3" y="139"/>
                    <a:pt x="58" y="137"/>
                    <a:pt x="53" y="13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4" y="111"/>
                    <a:pt x="21" y="106"/>
                    <a:pt x="19" y="101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3"/>
                    <a:pt x="16" y="58"/>
                    <a:pt x="18" y="5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23"/>
                    <a:pt x="47" y="21"/>
                    <a:pt x="53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85" y="14"/>
                  </a:lnTo>
                  <a:close/>
                  <a:moveTo>
                    <a:pt x="74" y="49"/>
                  </a:moveTo>
                  <a:cubicBezTo>
                    <a:pt x="59" y="51"/>
                    <a:pt x="49" y="65"/>
                    <a:pt x="51" y="80"/>
                  </a:cubicBezTo>
                  <a:cubicBezTo>
                    <a:pt x="53" y="95"/>
                    <a:pt x="67" y="106"/>
                    <a:pt x="82" y="104"/>
                  </a:cubicBezTo>
                  <a:cubicBezTo>
                    <a:pt x="97" y="102"/>
                    <a:pt x="107" y="88"/>
                    <a:pt x="105" y="73"/>
                  </a:cubicBezTo>
                  <a:cubicBezTo>
                    <a:pt x="103" y="58"/>
                    <a:pt x="89" y="47"/>
                    <a:pt x="74" y="49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8" name="任意多边形 136">
              <a:extLst>
                <a:ext uri="{FF2B5EF4-FFF2-40B4-BE49-F238E27FC236}">
                  <a16:creationId xmlns:a16="http://schemas.microsoft.com/office/drawing/2014/main" xmlns="" id="{B60E71F9-FD2B-41B0-A836-2F81DFC06D37}"/>
                </a:ext>
              </a:extLst>
            </p:cNvPr>
            <p:cNvSpPr/>
            <p:nvPr/>
          </p:nvSpPr>
          <p:spPr bwMode="auto">
            <a:xfrm>
              <a:off x="3598863" y="3240088"/>
              <a:ext cx="139700" cy="133350"/>
            </a:xfrm>
            <a:custGeom>
              <a:avLst/>
              <a:gdLst>
                <a:gd name="T0" fmla="*/ 26 w 60"/>
                <a:gd name="T1" fmla="*/ 0 h 57"/>
                <a:gd name="T2" fmla="*/ 28 w 60"/>
                <a:gd name="T3" fmla="*/ 0 h 57"/>
                <a:gd name="T4" fmla="*/ 33 w 60"/>
                <a:gd name="T5" fmla="*/ 0 h 57"/>
                <a:gd name="T6" fmla="*/ 50 w 60"/>
                <a:gd name="T7" fmla="*/ 8 h 57"/>
                <a:gd name="T8" fmla="*/ 58 w 60"/>
                <a:gd name="T9" fmla="*/ 34 h 57"/>
                <a:gd name="T10" fmla="*/ 50 w 60"/>
                <a:gd name="T11" fmla="*/ 48 h 57"/>
                <a:gd name="T12" fmla="*/ 34 w 60"/>
                <a:gd name="T13" fmla="*/ 56 h 57"/>
                <a:gd name="T14" fmla="*/ 16 w 60"/>
                <a:gd name="T15" fmla="*/ 53 h 57"/>
                <a:gd name="T16" fmla="*/ 5 w 60"/>
                <a:gd name="T17" fmla="*/ 41 h 57"/>
                <a:gd name="T18" fmla="*/ 5 w 60"/>
                <a:gd name="T19" fmla="*/ 14 h 57"/>
                <a:gd name="T20" fmla="*/ 20 w 60"/>
                <a:gd name="T21" fmla="*/ 2 h 57"/>
                <a:gd name="T22" fmla="*/ 25 w 60"/>
                <a:gd name="T23" fmla="*/ 0 h 57"/>
                <a:gd name="T24" fmla="*/ 26 w 60"/>
                <a:gd name="T25" fmla="*/ 0 h 57"/>
                <a:gd name="T26" fmla="*/ 20 w 60"/>
                <a:gd name="T27" fmla="*/ 2 h 57"/>
                <a:gd name="T28" fmla="*/ 7 w 60"/>
                <a:gd name="T29" fmla="*/ 14 h 57"/>
                <a:gd name="T30" fmla="*/ 7 w 60"/>
                <a:gd name="T31" fmla="*/ 40 h 57"/>
                <a:gd name="T32" fmla="*/ 17 w 60"/>
                <a:gd name="T33" fmla="*/ 51 h 57"/>
                <a:gd name="T34" fmla="*/ 34 w 60"/>
                <a:gd name="T35" fmla="*/ 54 h 57"/>
                <a:gd name="T36" fmla="*/ 48 w 60"/>
                <a:gd name="T37" fmla="*/ 47 h 57"/>
                <a:gd name="T38" fmla="*/ 56 w 60"/>
                <a:gd name="T39" fmla="*/ 33 h 57"/>
                <a:gd name="T40" fmla="*/ 49 w 60"/>
                <a:gd name="T41" fmla="*/ 9 h 57"/>
                <a:gd name="T42" fmla="*/ 33 w 60"/>
                <a:gd name="T43" fmla="*/ 1 h 57"/>
                <a:gd name="T44" fmla="*/ 26 w 60"/>
                <a:gd name="T4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57">
                  <a:moveTo>
                    <a:pt x="26" y="0"/>
                  </a:move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1" y="0"/>
                    <a:pt x="33" y="0"/>
                  </a:cubicBezTo>
                  <a:cubicBezTo>
                    <a:pt x="37" y="0"/>
                    <a:pt x="44" y="2"/>
                    <a:pt x="50" y="8"/>
                  </a:cubicBezTo>
                  <a:cubicBezTo>
                    <a:pt x="56" y="13"/>
                    <a:pt x="60" y="23"/>
                    <a:pt x="58" y="34"/>
                  </a:cubicBezTo>
                  <a:cubicBezTo>
                    <a:pt x="57" y="39"/>
                    <a:pt x="54" y="44"/>
                    <a:pt x="50" y="48"/>
                  </a:cubicBezTo>
                  <a:cubicBezTo>
                    <a:pt x="46" y="52"/>
                    <a:pt x="40" y="55"/>
                    <a:pt x="34" y="56"/>
                  </a:cubicBezTo>
                  <a:cubicBezTo>
                    <a:pt x="28" y="57"/>
                    <a:pt x="21" y="56"/>
                    <a:pt x="16" y="53"/>
                  </a:cubicBezTo>
                  <a:cubicBezTo>
                    <a:pt x="11" y="50"/>
                    <a:pt x="7" y="46"/>
                    <a:pt x="5" y="41"/>
                  </a:cubicBezTo>
                  <a:cubicBezTo>
                    <a:pt x="0" y="31"/>
                    <a:pt x="1" y="20"/>
                    <a:pt x="5" y="14"/>
                  </a:cubicBezTo>
                  <a:cubicBezTo>
                    <a:pt x="10" y="7"/>
                    <a:pt x="16" y="3"/>
                    <a:pt x="20" y="2"/>
                  </a:cubicBezTo>
                  <a:cubicBezTo>
                    <a:pt x="22" y="1"/>
                    <a:pt x="23" y="1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4" y="1"/>
                    <a:pt x="20" y="2"/>
                  </a:cubicBezTo>
                  <a:cubicBezTo>
                    <a:pt x="16" y="4"/>
                    <a:pt x="11" y="8"/>
                    <a:pt x="7" y="14"/>
                  </a:cubicBezTo>
                  <a:cubicBezTo>
                    <a:pt x="3" y="21"/>
                    <a:pt x="2" y="31"/>
                    <a:pt x="7" y="40"/>
                  </a:cubicBezTo>
                  <a:cubicBezTo>
                    <a:pt x="9" y="44"/>
                    <a:pt x="13" y="48"/>
                    <a:pt x="17" y="51"/>
                  </a:cubicBezTo>
                  <a:cubicBezTo>
                    <a:pt x="22" y="53"/>
                    <a:pt x="28" y="54"/>
                    <a:pt x="34" y="54"/>
                  </a:cubicBezTo>
                  <a:cubicBezTo>
                    <a:pt x="39" y="53"/>
                    <a:pt x="45" y="50"/>
                    <a:pt x="48" y="47"/>
                  </a:cubicBezTo>
                  <a:cubicBezTo>
                    <a:pt x="52" y="43"/>
                    <a:pt x="55" y="38"/>
                    <a:pt x="56" y="33"/>
                  </a:cubicBezTo>
                  <a:cubicBezTo>
                    <a:pt x="58" y="23"/>
                    <a:pt x="54" y="14"/>
                    <a:pt x="49" y="9"/>
                  </a:cubicBezTo>
                  <a:cubicBezTo>
                    <a:pt x="44" y="3"/>
                    <a:pt x="37" y="1"/>
                    <a:pt x="33" y="1"/>
                  </a:cubicBezTo>
                  <a:cubicBezTo>
                    <a:pt x="29" y="0"/>
                    <a:pt x="26" y="1"/>
                    <a:pt x="26" y="0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9" name="任意多边形 137">
              <a:extLst>
                <a:ext uri="{FF2B5EF4-FFF2-40B4-BE49-F238E27FC236}">
                  <a16:creationId xmlns:a16="http://schemas.microsoft.com/office/drawing/2014/main" xmlns="" id="{31108A5A-B011-4BE4-9B78-8BA79C427D17}"/>
                </a:ext>
              </a:extLst>
            </p:cNvPr>
            <p:cNvSpPr/>
            <p:nvPr/>
          </p:nvSpPr>
          <p:spPr bwMode="auto">
            <a:xfrm>
              <a:off x="3484563" y="3124200"/>
              <a:ext cx="363538" cy="363537"/>
            </a:xfrm>
            <a:custGeom>
              <a:avLst/>
              <a:gdLst>
                <a:gd name="T0" fmla="*/ 84 w 156"/>
                <a:gd name="T1" fmla="*/ 11 h 156"/>
                <a:gd name="T2" fmla="*/ 55 w 156"/>
                <a:gd name="T3" fmla="*/ 5 h 156"/>
                <a:gd name="T4" fmla="*/ 54 w 156"/>
                <a:gd name="T5" fmla="*/ 20 h 156"/>
                <a:gd name="T6" fmla="*/ 39 w 156"/>
                <a:gd name="T7" fmla="*/ 29 h 156"/>
                <a:gd name="T8" fmla="*/ 26 w 156"/>
                <a:gd name="T9" fmla="*/ 22 h 156"/>
                <a:gd name="T10" fmla="*/ 20 w 156"/>
                <a:gd name="T11" fmla="*/ 53 h 156"/>
                <a:gd name="T12" fmla="*/ 16 w 156"/>
                <a:gd name="T13" fmla="*/ 70 h 156"/>
                <a:gd name="T14" fmla="*/ 1 w 156"/>
                <a:gd name="T15" fmla="*/ 76 h 156"/>
                <a:gd name="T16" fmla="*/ 4 w 156"/>
                <a:gd name="T17" fmla="*/ 100 h 156"/>
                <a:gd name="T18" fmla="*/ 20 w 156"/>
                <a:gd name="T19" fmla="*/ 102 h 156"/>
                <a:gd name="T20" fmla="*/ 29 w 156"/>
                <a:gd name="T21" fmla="*/ 117 h 156"/>
                <a:gd name="T22" fmla="*/ 43 w 156"/>
                <a:gd name="T23" fmla="*/ 145 h 156"/>
                <a:gd name="T24" fmla="*/ 54 w 156"/>
                <a:gd name="T25" fmla="*/ 135 h 156"/>
                <a:gd name="T26" fmla="*/ 70 w 156"/>
                <a:gd name="T27" fmla="*/ 139 h 156"/>
                <a:gd name="T28" fmla="*/ 71 w 156"/>
                <a:gd name="T29" fmla="*/ 140 h 156"/>
                <a:gd name="T30" fmla="*/ 71 w 156"/>
                <a:gd name="T31" fmla="*/ 140 h 156"/>
                <a:gd name="T32" fmla="*/ 72 w 156"/>
                <a:gd name="T33" fmla="*/ 142 h 156"/>
                <a:gd name="T34" fmla="*/ 76 w 156"/>
                <a:gd name="T35" fmla="*/ 155 h 156"/>
                <a:gd name="T36" fmla="*/ 100 w 156"/>
                <a:gd name="T37" fmla="*/ 151 h 156"/>
                <a:gd name="T38" fmla="*/ 102 w 156"/>
                <a:gd name="T39" fmla="*/ 135 h 156"/>
                <a:gd name="T40" fmla="*/ 117 w 156"/>
                <a:gd name="T41" fmla="*/ 127 h 156"/>
                <a:gd name="T42" fmla="*/ 145 w 156"/>
                <a:gd name="T43" fmla="*/ 113 h 156"/>
                <a:gd name="T44" fmla="*/ 135 w 156"/>
                <a:gd name="T45" fmla="*/ 102 h 156"/>
                <a:gd name="T46" fmla="*/ 140 w 156"/>
                <a:gd name="T47" fmla="*/ 85 h 156"/>
                <a:gd name="T48" fmla="*/ 154 w 156"/>
                <a:gd name="T49" fmla="*/ 80 h 156"/>
                <a:gd name="T50" fmla="*/ 136 w 156"/>
                <a:gd name="T51" fmla="*/ 54 h 156"/>
                <a:gd name="T52" fmla="*/ 127 w 156"/>
                <a:gd name="T53" fmla="*/ 39 h 156"/>
                <a:gd name="T54" fmla="*/ 134 w 156"/>
                <a:gd name="T55" fmla="*/ 25 h 156"/>
                <a:gd name="T56" fmla="*/ 114 w 156"/>
                <a:gd name="T57" fmla="*/ 10 h 156"/>
                <a:gd name="T58" fmla="*/ 102 w 156"/>
                <a:gd name="T59" fmla="*/ 20 h 156"/>
                <a:gd name="T60" fmla="*/ 86 w 156"/>
                <a:gd name="T61" fmla="*/ 15 h 156"/>
                <a:gd name="T62" fmla="*/ 102 w 156"/>
                <a:gd name="T63" fmla="*/ 19 h 156"/>
                <a:gd name="T64" fmla="*/ 114 w 156"/>
                <a:gd name="T65" fmla="*/ 9 h 156"/>
                <a:gd name="T66" fmla="*/ 135 w 156"/>
                <a:gd name="T67" fmla="*/ 25 h 156"/>
                <a:gd name="T68" fmla="*/ 128 w 156"/>
                <a:gd name="T69" fmla="*/ 39 h 156"/>
                <a:gd name="T70" fmla="*/ 152 w 156"/>
                <a:gd name="T71" fmla="*/ 54 h 156"/>
                <a:gd name="T72" fmla="*/ 156 w 156"/>
                <a:gd name="T73" fmla="*/ 80 h 156"/>
                <a:gd name="T74" fmla="*/ 141 w 156"/>
                <a:gd name="T75" fmla="*/ 87 h 156"/>
                <a:gd name="T76" fmla="*/ 137 w 156"/>
                <a:gd name="T77" fmla="*/ 101 h 156"/>
                <a:gd name="T78" fmla="*/ 147 w 156"/>
                <a:gd name="T79" fmla="*/ 114 h 156"/>
                <a:gd name="T80" fmla="*/ 130 w 156"/>
                <a:gd name="T81" fmla="*/ 135 h 156"/>
                <a:gd name="T82" fmla="*/ 103 w 156"/>
                <a:gd name="T83" fmla="*/ 137 h 156"/>
                <a:gd name="T84" fmla="*/ 102 w 156"/>
                <a:gd name="T85" fmla="*/ 152 h 156"/>
                <a:gd name="T86" fmla="*/ 75 w 156"/>
                <a:gd name="T87" fmla="*/ 156 h 156"/>
                <a:gd name="T88" fmla="*/ 70 w 156"/>
                <a:gd name="T89" fmla="*/ 144 h 156"/>
                <a:gd name="T90" fmla="*/ 69 w 156"/>
                <a:gd name="T91" fmla="*/ 141 h 156"/>
                <a:gd name="T92" fmla="*/ 69 w 156"/>
                <a:gd name="T93" fmla="*/ 141 h 156"/>
                <a:gd name="T94" fmla="*/ 70 w 156"/>
                <a:gd name="T95" fmla="*/ 142 h 156"/>
                <a:gd name="T96" fmla="*/ 53 w 156"/>
                <a:gd name="T97" fmla="*/ 137 h 156"/>
                <a:gd name="T98" fmla="*/ 42 w 156"/>
                <a:gd name="T99" fmla="*/ 148 h 156"/>
                <a:gd name="T100" fmla="*/ 20 w 156"/>
                <a:gd name="T101" fmla="*/ 131 h 156"/>
                <a:gd name="T102" fmla="*/ 27 w 156"/>
                <a:gd name="T103" fmla="*/ 117 h 156"/>
                <a:gd name="T104" fmla="*/ 4 w 156"/>
                <a:gd name="T105" fmla="*/ 102 h 156"/>
                <a:gd name="T106" fmla="*/ 0 w 156"/>
                <a:gd name="T107" fmla="*/ 75 h 156"/>
                <a:gd name="T108" fmla="*/ 15 w 156"/>
                <a:gd name="T109" fmla="*/ 69 h 156"/>
                <a:gd name="T110" fmla="*/ 19 w 156"/>
                <a:gd name="T111" fmla="*/ 54 h 156"/>
                <a:gd name="T112" fmla="*/ 9 w 156"/>
                <a:gd name="T113" fmla="*/ 41 h 156"/>
                <a:gd name="T114" fmla="*/ 25 w 156"/>
                <a:gd name="T115" fmla="*/ 21 h 156"/>
                <a:gd name="T116" fmla="*/ 53 w 156"/>
                <a:gd name="T117" fmla="*/ 19 h 156"/>
                <a:gd name="T118" fmla="*/ 54 w 156"/>
                <a:gd name="T119" fmla="*/ 3 h 156"/>
                <a:gd name="T120" fmla="*/ 81 w 156"/>
                <a:gd name="T121" fmla="*/ 0 h 156"/>
                <a:gd name="T122" fmla="*/ 85 w 156"/>
                <a:gd name="T123" fmla="*/ 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6" h="156">
                  <a:moveTo>
                    <a:pt x="86" y="15"/>
                  </a:moveTo>
                  <a:cubicBezTo>
                    <a:pt x="86" y="15"/>
                    <a:pt x="86" y="15"/>
                    <a:pt x="85" y="14"/>
                  </a:cubicBezTo>
                  <a:cubicBezTo>
                    <a:pt x="85" y="13"/>
                    <a:pt x="85" y="13"/>
                    <a:pt x="84" y="11"/>
                  </a:cubicBezTo>
                  <a:cubicBezTo>
                    <a:pt x="83" y="9"/>
                    <a:pt x="82" y="5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74" y="2"/>
                    <a:pt x="65" y="3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9"/>
                    <a:pt x="55" y="14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9" y="22"/>
                    <a:pt x="44" y="25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4" y="26"/>
                    <a:pt x="30" y="24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1" y="28"/>
                    <a:pt x="16" y="35"/>
                    <a:pt x="10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3" y="45"/>
                    <a:pt x="17" y="49"/>
                    <a:pt x="20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8" y="59"/>
                    <a:pt x="17" y="64"/>
                    <a:pt x="16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1" y="72"/>
                    <a:pt x="6" y="74"/>
                    <a:pt x="1" y="7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83"/>
                    <a:pt x="4" y="92"/>
                    <a:pt x="5" y="101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9" y="100"/>
                    <a:pt x="14" y="101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2" y="106"/>
                    <a:pt x="25" y="111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7" y="121"/>
                    <a:pt x="25" y="126"/>
                    <a:pt x="22" y="131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9" y="135"/>
                    <a:pt x="36" y="140"/>
                    <a:pt x="43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5" y="142"/>
                    <a:pt x="49" y="139"/>
                    <a:pt x="53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9" y="137"/>
                    <a:pt x="64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1" y="140"/>
                    <a:pt x="69" y="139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4" y="147"/>
                    <a:pt x="74" y="147"/>
                    <a:pt x="74" y="147"/>
                  </a:cubicBezTo>
                  <a:cubicBezTo>
                    <a:pt x="75" y="150"/>
                    <a:pt x="76" y="152"/>
                    <a:pt x="76" y="155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84" y="153"/>
                    <a:pt x="92" y="152"/>
                    <a:pt x="101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46"/>
                    <a:pt x="101" y="141"/>
                    <a:pt x="101" y="136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7" y="133"/>
                    <a:pt x="112" y="130"/>
                    <a:pt x="116" y="127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22" y="129"/>
                    <a:pt x="127" y="131"/>
                    <a:pt x="131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5" y="126"/>
                    <a:pt x="140" y="120"/>
                    <a:pt x="145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2" y="110"/>
                    <a:pt x="139" y="106"/>
                    <a:pt x="136" y="102"/>
                  </a:cubicBezTo>
                  <a:cubicBezTo>
                    <a:pt x="135" y="102"/>
                    <a:pt x="135" y="102"/>
                    <a:pt x="135" y="102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8" y="96"/>
                    <a:pt x="139" y="91"/>
                    <a:pt x="140" y="86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45" y="83"/>
                    <a:pt x="150" y="81"/>
                    <a:pt x="155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1"/>
                    <a:pt x="152" y="63"/>
                    <a:pt x="151" y="55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46" y="55"/>
                    <a:pt x="141" y="55"/>
                    <a:pt x="136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3" y="48"/>
                    <a:pt x="130" y="44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9" y="34"/>
                    <a:pt x="132" y="29"/>
                    <a:pt x="134" y="25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26" y="19"/>
                    <a:pt x="119" y="14"/>
                    <a:pt x="114" y="10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09" y="14"/>
                    <a:pt x="105" y="17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17"/>
                    <a:pt x="93" y="16"/>
                    <a:pt x="90" y="16"/>
                  </a:cubicBezTo>
                  <a:cubicBezTo>
                    <a:pt x="89" y="16"/>
                    <a:pt x="88" y="15"/>
                    <a:pt x="87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7" y="15"/>
                  </a:cubicBezTo>
                  <a:cubicBezTo>
                    <a:pt x="87" y="15"/>
                    <a:pt x="89" y="15"/>
                    <a:pt x="90" y="15"/>
                  </a:cubicBezTo>
                  <a:cubicBezTo>
                    <a:pt x="93" y="16"/>
                    <a:pt x="97" y="17"/>
                    <a:pt x="102" y="19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5" y="16"/>
                    <a:pt x="109" y="13"/>
                    <a:pt x="113" y="9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0" y="13"/>
                    <a:pt x="127" y="18"/>
                    <a:pt x="135" y="24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3" y="30"/>
                    <a:pt x="131" y="34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32" y="43"/>
                    <a:pt x="135" y="48"/>
                    <a:pt x="137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41" y="53"/>
                    <a:pt x="146" y="53"/>
                    <a:pt x="152" y="54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4" y="63"/>
                    <a:pt x="155" y="71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1" y="83"/>
                    <a:pt x="146" y="85"/>
                    <a:pt x="141" y="87"/>
                  </a:cubicBezTo>
                  <a:cubicBezTo>
                    <a:pt x="142" y="86"/>
                    <a:pt x="142" y="86"/>
                    <a:pt x="142" y="86"/>
                  </a:cubicBezTo>
                  <a:cubicBezTo>
                    <a:pt x="141" y="91"/>
                    <a:pt x="139" y="97"/>
                    <a:pt x="137" y="102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40" y="105"/>
                    <a:pt x="144" y="109"/>
                    <a:pt x="147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2" y="121"/>
                    <a:pt x="137" y="128"/>
                    <a:pt x="132" y="135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30" y="135"/>
                    <a:pt x="130" y="135"/>
                    <a:pt x="130" y="135"/>
                  </a:cubicBezTo>
                  <a:cubicBezTo>
                    <a:pt x="126" y="133"/>
                    <a:pt x="121" y="131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3" y="132"/>
                    <a:pt x="108" y="135"/>
                    <a:pt x="103" y="137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41"/>
                    <a:pt x="102" y="146"/>
                    <a:pt x="102" y="152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93" y="154"/>
                    <a:pt x="84" y="155"/>
                    <a:pt x="76" y="156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3" y="153"/>
                    <a:pt x="73" y="151"/>
                    <a:pt x="72" y="14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1" y="142"/>
                    <a:pt x="69" y="141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64" y="141"/>
                    <a:pt x="58" y="139"/>
                    <a:pt x="53" y="137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0" y="140"/>
                    <a:pt x="46" y="144"/>
                    <a:pt x="43" y="147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4" y="142"/>
                    <a:pt x="27" y="136"/>
                    <a:pt x="21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3" y="125"/>
                    <a:pt x="25" y="120"/>
                    <a:pt x="27" y="116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3" y="113"/>
                    <a:pt x="21" y="107"/>
                    <a:pt x="19" y="10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4" y="103"/>
                    <a:pt x="9" y="102"/>
                    <a:pt x="4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2" y="92"/>
                    <a:pt x="1" y="83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" y="72"/>
                    <a:pt x="10" y="71"/>
                    <a:pt x="15" y="69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64"/>
                    <a:pt x="17" y="58"/>
                    <a:pt x="19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5" y="50"/>
                    <a:pt x="12" y="46"/>
                    <a:pt x="9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4" y="34"/>
                    <a:pt x="19" y="27"/>
                    <a:pt x="24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23"/>
                    <a:pt x="35" y="25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3" y="24"/>
                    <a:pt x="48" y="21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4"/>
                    <a:pt x="54" y="9"/>
                    <a:pt x="54" y="4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65" y="2"/>
                    <a:pt x="74" y="1"/>
                    <a:pt x="8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2" y="5"/>
                    <a:pt x="84" y="9"/>
                    <a:pt x="85" y="11"/>
                  </a:cubicBezTo>
                  <a:cubicBezTo>
                    <a:pt x="85" y="12"/>
                    <a:pt x="85" y="13"/>
                    <a:pt x="85" y="14"/>
                  </a:cubicBezTo>
                  <a:cubicBezTo>
                    <a:pt x="86" y="15"/>
                    <a:pt x="86" y="15"/>
                    <a:pt x="86" y="15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0" name="任意多边形 138">
              <a:extLst>
                <a:ext uri="{FF2B5EF4-FFF2-40B4-BE49-F238E27FC236}">
                  <a16:creationId xmlns:a16="http://schemas.microsoft.com/office/drawing/2014/main" xmlns="" id="{CB086EB2-E740-4F82-9DAD-531F2D0655B2}"/>
                </a:ext>
              </a:extLst>
            </p:cNvPr>
            <p:cNvSpPr/>
            <p:nvPr/>
          </p:nvSpPr>
          <p:spPr bwMode="auto">
            <a:xfrm>
              <a:off x="3519488" y="3609975"/>
              <a:ext cx="88900" cy="82550"/>
            </a:xfrm>
            <a:custGeom>
              <a:avLst/>
              <a:gdLst>
                <a:gd name="T0" fmla="*/ 17 w 38"/>
                <a:gd name="T1" fmla="*/ 1 h 36"/>
                <a:gd name="T2" fmla="*/ 18 w 38"/>
                <a:gd name="T3" fmla="*/ 0 h 36"/>
                <a:gd name="T4" fmla="*/ 21 w 38"/>
                <a:gd name="T5" fmla="*/ 0 h 36"/>
                <a:gd name="T6" fmla="*/ 32 w 38"/>
                <a:gd name="T7" fmla="*/ 5 h 36"/>
                <a:gd name="T8" fmla="*/ 37 w 38"/>
                <a:gd name="T9" fmla="*/ 22 h 36"/>
                <a:gd name="T10" fmla="*/ 32 w 38"/>
                <a:gd name="T11" fmla="*/ 31 h 36"/>
                <a:gd name="T12" fmla="*/ 22 w 38"/>
                <a:gd name="T13" fmla="*/ 36 h 36"/>
                <a:gd name="T14" fmla="*/ 11 w 38"/>
                <a:gd name="T15" fmla="*/ 34 h 36"/>
                <a:gd name="T16" fmla="*/ 3 w 38"/>
                <a:gd name="T17" fmla="*/ 26 h 36"/>
                <a:gd name="T18" fmla="*/ 4 w 38"/>
                <a:gd name="T19" fmla="*/ 9 h 36"/>
                <a:gd name="T20" fmla="*/ 13 w 38"/>
                <a:gd name="T21" fmla="*/ 2 h 36"/>
                <a:gd name="T22" fmla="*/ 16 w 38"/>
                <a:gd name="T23" fmla="*/ 1 h 36"/>
                <a:gd name="T24" fmla="*/ 17 w 38"/>
                <a:gd name="T25" fmla="*/ 1 h 36"/>
                <a:gd name="T26" fmla="*/ 13 w 38"/>
                <a:gd name="T27" fmla="*/ 2 h 36"/>
                <a:gd name="T28" fmla="*/ 5 w 38"/>
                <a:gd name="T29" fmla="*/ 10 h 36"/>
                <a:gd name="T30" fmla="*/ 5 w 38"/>
                <a:gd name="T31" fmla="*/ 26 h 36"/>
                <a:gd name="T32" fmla="*/ 11 w 38"/>
                <a:gd name="T33" fmla="*/ 32 h 36"/>
                <a:gd name="T34" fmla="*/ 22 w 38"/>
                <a:gd name="T35" fmla="*/ 34 h 36"/>
                <a:gd name="T36" fmla="*/ 31 w 38"/>
                <a:gd name="T37" fmla="*/ 30 h 36"/>
                <a:gd name="T38" fmla="*/ 36 w 38"/>
                <a:gd name="T39" fmla="*/ 21 h 36"/>
                <a:gd name="T40" fmla="*/ 31 w 38"/>
                <a:gd name="T41" fmla="*/ 6 h 36"/>
                <a:gd name="T42" fmla="*/ 21 w 38"/>
                <a:gd name="T43" fmla="*/ 1 h 36"/>
                <a:gd name="T44" fmla="*/ 17 w 38"/>
                <a:gd name="T4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6">
                  <a:moveTo>
                    <a:pt x="17" y="1"/>
                  </a:moveTo>
                  <a:cubicBezTo>
                    <a:pt x="17" y="1"/>
                    <a:pt x="17" y="1"/>
                    <a:pt x="18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4" y="1"/>
                    <a:pt x="28" y="2"/>
                    <a:pt x="32" y="5"/>
                  </a:cubicBezTo>
                  <a:cubicBezTo>
                    <a:pt x="36" y="9"/>
                    <a:pt x="38" y="15"/>
                    <a:pt x="37" y="22"/>
                  </a:cubicBezTo>
                  <a:cubicBezTo>
                    <a:pt x="36" y="25"/>
                    <a:pt x="34" y="28"/>
                    <a:pt x="32" y="31"/>
                  </a:cubicBezTo>
                  <a:cubicBezTo>
                    <a:pt x="29" y="33"/>
                    <a:pt x="26" y="35"/>
                    <a:pt x="22" y="36"/>
                  </a:cubicBezTo>
                  <a:cubicBezTo>
                    <a:pt x="18" y="36"/>
                    <a:pt x="14" y="35"/>
                    <a:pt x="11" y="34"/>
                  </a:cubicBezTo>
                  <a:cubicBezTo>
                    <a:pt x="8" y="32"/>
                    <a:pt x="5" y="29"/>
                    <a:pt x="3" y="26"/>
                  </a:cubicBezTo>
                  <a:cubicBezTo>
                    <a:pt x="0" y="20"/>
                    <a:pt x="1" y="13"/>
                    <a:pt x="4" y="9"/>
                  </a:cubicBezTo>
                  <a:cubicBezTo>
                    <a:pt x="6" y="5"/>
                    <a:pt x="10" y="2"/>
                    <a:pt x="13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5" y="1"/>
                    <a:pt x="13" y="2"/>
                  </a:cubicBezTo>
                  <a:cubicBezTo>
                    <a:pt x="11" y="3"/>
                    <a:pt x="7" y="5"/>
                    <a:pt x="5" y="10"/>
                  </a:cubicBezTo>
                  <a:cubicBezTo>
                    <a:pt x="2" y="14"/>
                    <a:pt x="2" y="20"/>
                    <a:pt x="5" y="26"/>
                  </a:cubicBezTo>
                  <a:cubicBezTo>
                    <a:pt x="6" y="28"/>
                    <a:pt x="8" y="31"/>
                    <a:pt x="11" y="32"/>
                  </a:cubicBezTo>
                  <a:cubicBezTo>
                    <a:pt x="14" y="34"/>
                    <a:pt x="18" y="35"/>
                    <a:pt x="22" y="34"/>
                  </a:cubicBezTo>
                  <a:cubicBezTo>
                    <a:pt x="25" y="34"/>
                    <a:pt x="28" y="32"/>
                    <a:pt x="31" y="30"/>
                  </a:cubicBezTo>
                  <a:cubicBezTo>
                    <a:pt x="33" y="27"/>
                    <a:pt x="35" y="24"/>
                    <a:pt x="36" y="21"/>
                  </a:cubicBezTo>
                  <a:cubicBezTo>
                    <a:pt x="37" y="15"/>
                    <a:pt x="35" y="9"/>
                    <a:pt x="31" y="6"/>
                  </a:cubicBezTo>
                  <a:cubicBezTo>
                    <a:pt x="28" y="3"/>
                    <a:pt x="24" y="1"/>
                    <a:pt x="21" y="1"/>
                  </a:cubicBezTo>
                  <a:cubicBezTo>
                    <a:pt x="19" y="1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1" name="任意多边形 139">
              <a:extLst>
                <a:ext uri="{FF2B5EF4-FFF2-40B4-BE49-F238E27FC236}">
                  <a16:creationId xmlns:a16="http://schemas.microsoft.com/office/drawing/2014/main" xmlns="" id="{8D333179-8461-4C16-8D53-21E8FF346C95}"/>
                </a:ext>
              </a:extLst>
            </p:cNvPr>
            <p:cNvSpPr/>
            <p:nvPr/>
          </p:nvSpPr>
          <p:spPr bwMode="auto">
            <a:xfrm>
              <a:off x="3448051" y="3536950"/>
              <a:ext cx="230188" cy="228600"/>
            </a:xfrm>
            <a:custGeom>
              <a:avLst/>
              <a:gdLst>
                <a:gd name="T0" fmla="*/ 54 w 99"/>
                <a:gd name="T1" fmla="*/ 7 h 98"/>
                <a:gd name="T2" fmla="*/ 35 w 99"/>
                <a:gd name="T3" fmla="*/ 3 h 98"/>
                <a:gd name="T4" fmla="*/ 35 w 99"/>
                <a:gd name="T5" fmla="*/ 13 h 98"/>
                <a:gd name="T6" fmla="*/ 25 w 99"/>
                <a:gd name="T7" fmla="*/ 18 h 98"/>
                <a:gd name="T8" fmla="*/ 17 w 99"/>
                <a:gd name="T9" fmla="*/ 14 h 98"/>
                <a:gd name="T10" fmla="*/ 13 w 99"/>
                <a:gd name="T11" fmla="*/ 33 h 98"/>
                <a:gd name="T12" fmla="*/ 11 w 99"/>
                <a:gd name="T13" fmla="*/ 44 h 98"/>
                <a:gd name="T14" fmla="*/ 1 w 99"/>
                <a:gd name="T15" fmla="*/ 48 h 98"/>
                <a:gd name="T16" fmla="*/ 3 w 99"/>
                <a:gd name="T17" fmla="*/ 63 h 98"/>
                <a:gd name="T18" fmla="*/ 14 w 99"/>
                <a:gd name="T19" fmla="*/ 64 h 98"/>
                <a:gd name="T20" fmla="*/ 19 w 99"/>
                <a:gd name="T21" fmla="*/ 74 h 98"/>
                <a:gd name="T22" fmla="*/ 27 w 99"/>
                <a:gd name="T23" fmla="*/ 91 h 98"/>
                <a:gd name="T24" fmla="*/ 34 w 99"/>
                <a:gd name="T25" fmla="*/ 85 h 98"/>
                <a:gd name="T26" fmla="*/ 45 w 99"/>
                <a:gd name="T27" fmla="*/ 88 h 98"/>
                <a:gd name="T28" fmla="*/ 45 w 99"/>
                <a:gd name="T29" fmla="*/ 88 h 98"/>
                <a:gd name="T30" fmla="*/ 45 w 99"/>
                <a:gd name="T31" fmla="*/ 88 h 98"/>
                <a:gd name="T32" fmla="*/ 46 w 99"/>
                <a:gd name="T33" fmla="*/ 89 h 98"/>
                <a:gd name="T34" fmla="*/ 49 w 99"/>
                <a:gd name="T35" fmla="*/ 97 h 98"/>
                <a:gd name="T36" fmla="*/ 63 w 99"/>
                <a:gd name="T37" fmla="*/ 95 h 98"/>
                <a:gd name="T38" fmla="*/ 65 w 99"/>
                <a:gd name="T39" fmla="*/ 85 h 98"/>
                <a:gd name="T40" fmla="*/ 74 w 99"/>
                <a:gd name="T41" fmla="*/ 80 h 98"/>
                <a:gd name="T42" fmla="*/ 92 w 99"/>
                <a:gd name="T43" fmla="*/ 71 h 98"/>
                <a:gd name="T44" fmla="*/ 86 w 99"/>
                <a:gd name="T45" fmla="*/ 64 h 98"/>
                <a:gd name="T46" fmla="*/ 88 w 99"/>
                <a:gd name="T47" fmla="*/ 53 h 98"/>
                <a:gd name="T48" fmla="*/ 98 w 99"/>
                <a:gd name="T49" fmla="*/ 51 h 98"/>
                <a:gd name="T50" fmla="*/ 86 w 99"/>
                <a:gd name="T51" fmla="*/ 34 h 98"/>
                <a:gd name="T52" fmla="*/ 81 w 99"/>
                <a:gd name="T53" fmla="*/ 25 h 98"/>
                <a:gd name="T54" fmla="*/ 85 w 99"/>
                <a:gd name="T55" fmla="*/ 16 h 98"/>
                <a:gd name="T56" fmla="*/ 72 w 99"/>
                <a:gd name="T57" fmla="*/ 6 h 98"/>
                <a:gd name="T58" fmla="*/ 65 w 99"/>
                <a:gd name="T59" fmla="*/ 12 h 98"/>
                <a:gd name="T60" fmla="*/ 55 w 99"/>
                <a:gd name="T61" fmla="*/ 10 h 98"/>
                <a:gd name="T62" fmla="*/ 65 w 99"/>
                <a:gd name="T63" fmla="*/ 12 h 98"/>
                <a:gd name="T64" fmla="*/ 72 w 99"/>
                <a:gd name="T65" fmla="*/ 6 h 98"/>
                <a:gd name="T66" fmla="*/ 86 w 99"/>
                <a:gd name="T67" fmla="*/ 16 h 98"/>
                <a:gd name="T68" fmla="*/ 81 w 99"/>
                <a:gd name="T69" fmla="*/ 24 h 98"/>
                <a:gd name="T70" fmla="*/ 96 w 99"/>
                <a:gd name="T71" fmla="*/ 34 h 98"/>
                <a:gd name="T72" fmla="*/ 99 w 99"/>
                <a:gd name="T73" fmla="*/ 50 h 98"/>
                <a:gd name="T74" fmla="*/ 89 w 99"/>
                <a:gd name="T75" fmla="*/ 54 h 98"/>
                <a:gd name="T76" fmla="*/ 87 w 99"/>
                <a:gd name="T77" fmla="*/ 64 h 98"/>
                <a:gd name="T78" fmla="*/ 93 w 99"/>
                <a:gd name="T79" fmla="*/ 72 h 98"/>
                <a:gd name="T80" fmla="*/ 83 w 99"/>
                <a:gd name="T81" fmla="*/ 85 h 98"/>
                <a:gd name="T82" fmla="*/ 65 w 99"/>
                <a:gd name="T83" fmla="*/ 86 h 98"/>
                <a:gd name="T84" fmla="*/ 65 w 99"/>
                <a:gd name="T85" fmla="*/ 96 h 98"/>
                <a:gd name="T86" fmla="*/ 48 w 99"/>
                <a:gd name="T87" fmla="*/ 98 h 98"/>
                <a:gd name="T88" fmla="*/ 45 w 99"/>
                <a:gd name="T89" fmla="*/ 91 h 98"/>
                <a:gd name="T90" fmla="*/ 44 w 99"/>
                <a:gd name="T91" fmla="*/ 89 h 98"/>
                <a:gd name="T92" fmla="*/ 44 w 99"/>
                <a:gd name="T93" fmla="*/ 89 h 98"/>
                <a:gd name="T94" fmla="*/ 45 w 99"/>
                <a:gd name="T95" fmla="*/ 89 h 98"/>
                <a:gd name="T96" fmla="*/ 34 w 99"/>
                <a:gd name="T97" fmla="*/ 86 h 98"/>
                <a:gd name="T98" fmla="*/ 27 w 99"/>
                <a:gd name="T99" fmla="*/ 93 h 98"/>
                <a:gd name="T100" fmla="*/ 13 w 99"/>
                <a:gd name="T101" fmla="*/ 82 h 98"/>
                <a:gd name="T102" fmla="*/ 18 w 99"/>
                <a:gd name="T103" fmla="*/ 74 h 98"/>
                <a:gd name="T104" fmla="*/ 3 w 99"/>
                <a:gd name="T105" fmla="*/ 64 h 98"/>
                <a:gd name="T106" fmla="*/ 0 w 99"/>
                <a:gd name="T107" fmla="*/ 47 h 98"/>
                <a:gd name="T108" fmla="*/ 10 w 99"/>
                <a:gd name="T109" fmla="*/ 43 h 98"/>
                <a:gd name="T110" fmla="*/ 12 w 99"/>
                <a:gd name="T111" fmla="*/ 34 h 98"/>
                <a:gd name="T112" fmla="*/ 6 w 99"/>
                <a:gd name="T113" fmla="*/ 26 h 98"/>
                <a:gd name="T114" fmla="*/ 17 w 99"/>
                <a:gd name="T115" fmla="*/ 13 h 98"/>
                <a:gd name="T116" fmla="*/ 34 w 99"/>
                <a:gd name="T117" fmla="*/ 12 h 98"/>
                <a:gd name="T118" fmla="*/ 35 w 99"/>
                <a:gd name="T119" fmla="*/ 2 h 98"/>
                <a:gd name="T120" fmla="*/ 51 w 99"/>
                <a:gd name="T121" fmla="*/ 0 h 98"/>
                <a:gd name="T122" fmla="*/ 54 w 99"/>
                <a:gd name="T12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" h="98">
                  <a:moveTo>
                    <a:pt x="55" y="10"/>
                  </a:move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8"/>
                    <a:pt x="54" y="7"/>
                  </a:cubicBezTo>
                  <a:cubicBezTo>
                    <a:pt x="53" y="6"/>
                    <a:pt x="52" y="3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7" y="1"/>
                    <a:pt x="42" y="2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6"/>
                    <a:pt x="35" y="9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1" y="14"/>
                    <a:pt x="28" y="16"/>
                    <a:pt x="26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2" y="17"/>
                    <a:pt x="19" y="15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4" y="18"/>
                    <a:pt x="10" y="22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8"/>
                    <a:pt x="11" y="31"/>
                    <a:pt x="13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7"/>
                    <a:pt x="11" y="40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6"/>
                    <a:pt x="4" y="47"/>
                    <a:pt x="1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52"/>
                    <a:pt x="3" y="58"/>
                    <a:pt x="4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6" y="63"/>
                    <a:pt x="10" y="63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5" y="67"/>
                    <a:pt x="17" y="70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8" y="76"/>
                    <a:pt x="16" y="79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9" y="85"/>
                    <a:pt x="23" y="88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9" y="89"/>
                    <a:pt x="31" y="87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8" y="86"/>
                    <a:pt x="41" y="87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4" y="87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8" y="94"/>
                    <a:pt x="48" y="96"/>
                    <a:pt x="49" y="97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53" y="96"/>
                    <a:pt x="59" y="95"/>
                    <a:pt x="64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4" y="92"/>
                    <a:pt x="64" y="89"/>
                    <a:pt x="64" y="86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8" y="84"/>
                    <a:pt x="71" y="82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7" y="81"/>
                    <a:pt x="80" y="82"/>
                    <a:pt x="83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6" y="80"/>
                    <a:pt x="89" y="75"/>
                    <a:pt x="92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0" y="69"/>
                    <a:pt x="88" y="67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1"/>
                    <a:pt x="88" y="57"/>
                    <a:pt x="88" y="54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2" y="52"/>
                    <a:pt x="95" y="51"/>
                    <a:pt x="98" y="50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7" y="45"/>
                    <a:pt x="96" y="40"/>
                    <a:pt x="95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2" y="35"/>
                    <a:pt x="89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30"/>
                    <a:pt x="83" y="27"/>
                    <a:pt x="81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2" y="21"/>
                    <a:pt x="83" y="18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0" y="12"/>
                    <a:pt x="76" y="9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69" y="9"/>
                    <a:pt x="67" y="11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1" y="11"/>
                    <a:pt x="59" y="10"/>
                    <a:pt x="57" y="10"/>
                  </a:cubicBezTo>
                  <a:cubicBezTo>
                    <a:pt x="56" y="10"/>
                    <a:pt x="56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7" y="10"/>
                  </a:cubicBezTo>
                  <a:cubicBezTo>
                    <a:pt x="59" y="10"/>
                    <a:pt x="61" y="11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7" y="10"/>
                    <a:pt x="69" y="8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6" y="8"/>
                    <a:pt x="80" y="12"/>
                    <a:pt x="85" y="15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19"/>
                    <a:pt x="83" y="22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3" y="27"/>
                    <a:pt x="85" y="30"/>
                    <a:pt x="87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9" y="33"/>
                    <a:pt x="93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7" y="39"/>
                    <a:pt x="98" y="45"/>
                    <a:pt x="99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5" y="52"/>
                    <a:pt x="92" y="53"/>
                    <a:pt x="89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9" y="57"/>
                    <a:pt x="88" y="61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9" y="66"/>
                    <a:pt x="91" y="69"/>
                    <a:pt x="93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0" y="76"/>
                    <a:pt x="87" y="80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0" y="84"/>
                    <a:pt x="77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2" y="83"/>
                    <a:pt x="68" y="85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5" y="89"/>
                    <a:pt x="65" y="92"/>
                    <a:pt x="65" y="95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59" y="97"/>
                    <a:pt x="54" y="97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6"/>
                    <a:pt x="46" y="95"/>
                    <a:pt x="46" y="93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9"/>
                    <a:pt x="44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89"/>
                    <a:pt x="37" y="88"/>
                    <a:pt x="34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2" y="88"/>
                    <a:pt x="30" y="90"/>
                    <a:pt x="27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2" y="89"/>
                    <a:pt x="18" y="86"/>
                    <a:pt x="14" y="83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5" y="79"/>
                    <a:pt x="16" y="76"/>
                    <a:pt x="18" y="7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5" y="71"/>
                    <a:pt x="14" y="68"/>
                    <a:pt x="12" y="64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5"/>
                    <a:pt x="6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2" y="58"/>
                    <a:pt x="1" y="5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4" y="46"/>
                    <a:pt x="7" y="44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0"/>
                    <a:pt x="11" y="37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8" y="29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0" y="22"/>
                    <a:pt x="13" y="17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5"/>
                    <a:pt x="23" y="16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8" y="15"/>
                    <a:pt x="31" y="13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9"/>
                    <a:pt x="35" y="6"/>
                    <a:pt x="35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42" y="1"/>
                    <a:pt x="47" y="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3"/>
                    <a:pt x="53" y="6"/>
                    <a:pt x="54" y="7"/>
                  </a:cubicBezTo>
                  <a:cubicBezTo>
                    <a:pt x="54" y="8"/>
                    <a:pt x="54" y="8"/>
                    <a:pt x="54" y="9"/>
                  </a:cubicBezTo>
                  <a:cubicBezTo>
                    <a:pt x="55" y="9"/>
                    <a:pt x="55" y="10"/>
                    <a:pt x="55" y="1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2" name="任意多边形 140">
              <a:extLst>
                <a:ext uri="{FF2B5EF4-FFF2-40B4-BE49-F238E27FC236}">
                  <a16:creationId xmlns:a16="http://schemas.microsoft.com/office/drawing/2014/main" xmlns="" id="{DFCF376C-3CB4-482F-BB14-7A622B139E30}"/>
                </a:ext>
              </a:extLst>
            </p:cNvPr>
            <p:cNvSpPr/>
            <p:nvPr/>
          </p:nvSpPr>
          <p:spPr bwMode="auto">
            <a:xfrm>
              <a:off x="4402138" y="1747838"/>
              <a:ext cx="419100" cy="419100"/>
            </a:xfrm>
            <a:custGeom>
              <a:avLst/>
              <a:gdLst>
                <a:gd name="T0" fmla="*/ 4 w 180"/>
                <a:gd name="T1" fmla="*/ 85 h 180"/>
                <a:gd name="T2" fmla="*/ 96 w 180"/>
                <a:gd name="T3" fmla="*/ 4 h 180"/>
                <a:gd name="T4" fmla="*/ 177 w 180"/>
                <a:gd name="T5" fmla="*/ 96 h 180"/>
                <a:gd name="T6" fmla="*/ 85 w 180"/>
                <a:gd name="T7" fmla="*/ 177 h 180"/>
                <a:gd name="T8" fmla="*/ 4 w 180"/>
                <a:gd name="T9" fmla="*/ 8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4" y="85"/>
                  </a:moveTo>
                  <a:cubicBezTo>
                    <a:pt x="7" y="37"/>
                    <a:pt x="48" y="0"/>
                    <a:pt x="96" y="4"/>
                  </a:cubicBezTo>
                  <a:cubicBezTo>
                    <a:pt x="144" y="7"/>
                    <a:pt x="180" y="48"/>
                    <a:pt x="177" y="96"/>
                  </a:cubicBezTo>
                  <a:cubicBezTo>
                    <a:pt x="174" y="144"/>
                    <a:pt x="133" y="180"/>
                    <a:pt x="85" y="177"/>
                  </a:cubicBezTo>
                  <a:cubicBezTo>
                    <a:pt x="37" y="174"/>
                    <a:pt x="0" y="133"/>
                    <a:pt x="4" y="8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3" name="任意多边形 141">
              <a:extLst>
                <a:ext uri="{FF2B5EF4-FFF2-40B4-BE49-F238E27FC236}">
                  <a16:creationId xmlns:a16="http://schemas.microsoft.com/office/drawing/2014/main" xmlns="" id="{B7FB8BE8-8144-41A5-B4AB-F80ED1F7304A}"/>
                </a:ext>
              </a:extLst>
            </p:cNvPr>
            <p:cNvSpPr/>
            <p:nvPr/>
          </p:nvSpPr>
          <p:spPr bwMode="auto">
            <a:xfrm>
              <a:off x="4408488" y="1751013"/>
              <a:ext cx="411163" cy="415925"/>
            </a:xfrm>
            <a:custGeom>
              <a:avLst/>
              <a:gdLst>
                <a:gd name="T0" fmla="*/ 1 w 176"/>
                <a:gd name="T1" fmla="*/ 83 h 178"/>
                <a:gd name="T2" fmla="*/ 1 w 176"/>
                <a:gd name="T3" fmla="*/ 84 h 178"/>
                <a:gd name="T4" fmla="*/ 1 w 176"/>
                <a:gd name="T5" fmla="*/ 88 h 178"/>
                <a:gd name="T6" fmla="*/ 1 w 176"/>
                <a:gd name="T7" fmla="*/ 91 h 178"/>
                <a:gd name="T8" fmla="*/ 1 w 176"/>
                <a:gd name="T9" fmla="*/ 95 h 178"/>
                <a:gd name="T10" fmla="*/ 2 w 176"/>
                <a:gd name="T11" fmla="*/ 104 h 178"/>
                <a:gd name="T12" fmla="*/ 10 w 176"/>
                <a:gd name="T13" fmla="*/ 128 h 178"/>
                <a:gd name="T14" fmla="*/ 31 w 176"/>
                <a:gd name="T15" fmla="*/ 153 h 178"/>
                <a:gd name="T16" fmla="*/ 66 w 176"/>
                <a:gd name="T17" fmla="*/ 172 h 178"/>
                <a:gd name="T18" fmla="*/ 111 w 176"/>
                <a:gd name="T19" fmla="*/ 171 h 178"/>
                <a:gd name="T20" fmla="*/ 123 w 176"/>
                <a:gd name="T21" fmla="*/ 167 h 178"/>
                <a:gd name="T22" fmla="*/ 134 w 176"/>
                <a:gd name="T23" fmla="*/ 161 h 178"/>
                <a:gd name="T24" fmla="*/ 144 w 176"/>
                <a:gd name="T25" fmla="*/ 153 h 178"/>
                <a:gd name="T26" fmla="*/ 153 w 176"/>
                <a:gd name="T27" fmla="*/ 144 h 178"/>
                <a:gd name="T28" fmla="*/ 167 w 176"/>
                <a:gd name="T29" fmla="*/ 121 h 178"/>
                <a:gd name="T30" fmla="*/ 173 w 176"/>
                <a:gd name="T31" fmla="*/ 94 h 178"/>
                <a:gd name="T32" fmla="*/ 170 w 176"/>
                <a:gd name="T33" fmla="*/ 67 h 178"/>
                <a:gd name="T34" fmla="*/ 160 w 176"/>
                <a:gd name="T35" fmla="*/ 42 h 178"/>
                <a:gd name="T36" fmla="*/ 152 w 176"/>
                <a:gd name="T37" fmla="*/ 32 h 178"/>
                <a:gd name="T38" fmla="*/ 143 w 176"/>
                <a:gd name="T39" fmla="*/ 23 h 178"/>
                <a:gd name="T40" fmla="*/ 133 w 176"/>
                <a:gd name="T41" fmla="*/ 15 h 178"/>
                <a:gd name="T42" fmla="*/ 122 w 176"/>
                <a:gd name="T43" fmla="*/ 10 h 178"/>
                <a:gd name="T44" fmla="*/ 77 w 176"/>
                <a:gd name="T45" fmla="*/ 3 h 178"/>
                <a:gd name="T46" fmla="*/ 40 w 176"/>
                <a:gd name="T47" fmla="*/ 17 h 178"/>
                <a:gd name="T48" fmla="*/ 16 w 176"/>
                <a:gd name="T49" fmla="*/ 40 h 178"/>
                <a:gd name="T50" fmla="*/ 5 w 176"/>
                <a:gd name="T51" fmla="*/ 62 h 178"/>
                <a:gd name="T52" fmla="*/ 3 w 176"/>
                <a:gd name="T53" fmla="*/ 71 h 178"/>
                <a:gd name="T54" fmla="*/ 2 w 176"/>
                <a:gd name="T55" fmla="*/ 74 h 178"/>
                <a:gd name="T56" fmla="*/ 1 w 176"/>
                <a:gd name="T57" fmla="*/ 77 h 178"/>
                <a:gd name="T58" fmla="*/ 1 w 176"/>
                <a:gd name="T59" fmla="*/ 81 h 178"/>
                <a:gd name="T60" fmla="*/ 1 w 176"/>
                <a:gd name="T61" fmla="*/ 83 h 178"/>
                <a:gd name="T62" fmla="*/ 1 w 176"/>
                <a:gd name="T63" fmla="*/ 81 h 178"/>
                <a:gd name="T64" fmla="*/ 1 w 176"/>
                <a:gd name="T65" fmla="*/ 77 h 178"/>
                <a:gd name="T66" fmla="*/ 1 w 176"/>
                <a:gd name="T67" fmla="*/ 74 h 178"/>
                <a:gd name="T68" fmla="*/ 2 w 176"/>
                <a:gd name="T69" fmla="*/ 71 h 178"/>
                <a:gd name="T70" fmla="*/ 4 w 176"/>
                <a:gd name="T71" fmla="*/ 62 h 178"/>
                <a:gd name="T72" fmla="*/ 15 w 176"/>
                <a:gd name="T73" fmla="*/ 39 h 178"/>
                <a:gd name="T74" fmla="*/ 39 w 176"/>
                <a:gd name="T75" fmla="*/ 15 h 178"/>
                <a:gd name="T76" fmla="*/ 77 w 176"/>
                <a:gd name="T77" fmla="*/ 1 h 178"/>
                <a:gd name="T78" fmla="*/ 123 w 176"/>
                <a:gd name="T79" fmla="*/ 8 h 178"/>
                <a:gd name="T80" fmla="*/ 134 w 176"/>
                <a:gd name="T81" fmla="*/ 14 h 178"/>
                <a:gd name="T82" fmla="*/ 144 w 176"/>
                <a:gd name="T83" fmla="*/ 21 h 178"/>
                <a:gd name="T84" fmla="*/ 153 w 176"/>
                <a:gd name="T85" fmla="*/ 30 h 178"/>
                <a:gd name="T86" fmla="*/ 161 w 176"/>
                <a:gd name="T87" fmla="*/ 41 h 178"/>
                <a:gd name="T88" fmla="*/ 172 w 176"/>
                <a:gd name="T89" fmla="*/ 66 h 178"/>
                <a:gd name="T90" fmla="*/ 175 w 176"/>
                <a:gd name="T91" fmla="*/ 94 h 178"/>
                <a:gd name="T92" fmla="*/ 169 w 176"/>
                <a:gd name="T93" fmla="*/ 122 h 178"/>
                <a:gd name="T94" fmla="*/ 155 w 176"/>
                <a:gd name="T95" fmla="*/ 145 h 178"/>
                <a:gd name="T96" fmla="*/ 145 w 176"/>
                <a:gd name="T97" fmla="*/ 155 h 178"/>
                <a:gd name="T98" fmla="*/ 135 w 176"/>
                <a:gd name="T99" fmla="*/ 162 h 178"/>
                <a:gd name="T100" fmla="*/ 124 w 176"/>
                <a:gd name="T101" fmla="*/ 169 h 178"/>
                <a:gd name="T102" fmla="*/ 112 w 176"/>
                <a:gd name="T103" fmla="*/ 173 h 178"/>
                <a:gd name="T104" fmla="*/ 65 w 176"/>
                <a:gd name="T105" fmla="*/ 173 h 178"/>
                <a:gd name="T106" fmla="*/ 30 w 176"/>
                <a:gd name="T107" fmla="*/ 154 h 178"/>
                <a:gd name="T108" fmla="*/ 9 w 176"/>
                <a:gd name="T109" fmla="*/ 128 h 178"/>
                <a:gd name="T110" fmla="*/ 1 w 176"/>
                <a:gd name="T111" fmla="*/ 104 h 178"/>
                <a:gd name="T112" fmla="*/ 0 w 176"/>
                <a:gd name="T113" fmla="*/ 95 h 178"/>
                <a:gd name="T114" fmla="*/ 0 w 176"/>
                <a:gd name="T115" fmla="*/ 91 h 178"/>
                <a:gd name="T116" fmla="*/ 0 w 176"/>
                <a:gd name="T117" fmla="*/ 88 h 178"/>
                <a:gd name="T118" fmla="*/ 0 w 176"/>
                <a:gd name="T119" fmla="*/ 84 h 178"/>
                <a:gd name="T120" fmla="*/ 1 w 176"/>
                <a:gd name="T121" fmla="*/ 8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8">
                  <a:moveTo>
                    <a:pt x="1" y="83"/>
                  </a:moveTo>
                  <a:cubicBezTo>
                    <a:pt x="1" y="83"/>
                    <a:pt x="1" y="83"/>
                    <a:pt x="1" y="84"/>
                  </a:cubicBezTo>
                  <a:cubicBezTo>
                    <a:pt x="1" y="85"/>
                    <a:pt x="1" y="87"/>
                    <a:pt x="1" y="88"/>
                  </a:cubicBezTo>
                  <a:cubicBezTo>
                    <a:pt x="1" y="89"/>
                    <a:pt x="1" y="90"/>
                    <a:pt x="1" y="91"/>
                  </a:cubicBezTo>
                  <a:cubicBezTo>
                    <a:pt x="1" y="92"/>
                    <a:pt x="1" y="94"/>
                    <a:pt x="1" y="95"/>
                  </a:cubicBezTo>
                  <a:cubicBezTo>
                    <a:pt x="1" y="98"/>
                    <a:pt x="1" y="101"/>
                    <a:pt x="2" y="104"/>
                  </a:cubicBezTo>
                  <a:cubicBezTo>
                    <a:pt x="3" y="111"/>
                    <a:pt x="6" y="119"/>
                    <a:pt x="10" y="128"/>
                  </a:cubicBezTo>
                  <a:cubicBezTo>
                    <a:pt x="15" y="136"/>
                    <a:pt x="21" y="145"/>
                    <a:pt x="31" y="153"/>
                  </a:cubicBezTo>
                  <a:cubicBezTo>
                    <a:pt x="40" y="161"/>
                    <a:pt x="52" y="168"/>
                    <a:pt x="66" y="172"/>
                  </a:cubicBezTo>
                  <a:cubicBezTo>
                    <a:pt x="80" y="175"/>
                    <a:pt x="96" y="176"/>
                    <a:pt x="111" y="171"/>
                  </a:cubicBezTo>
                  <a:cubicBezTo>
                    <a:pt x="115" y="170"/>
                    <a:pt x="119" y="168"/>
                    <a:pt x="123" y="167"/>
                  </a:cubicBezTo>
                  <a:cubicBezTo>
                    <a:pt x="126" y="165"/>
                    <a:pt x="130" y="163"/>
                    <a:pt x="134" y="161"/>
                  </a:cubicBezTo>
                  <a:cubicBezTo>
                    <a:pt x="137" y="159"/>
                    <a:pt x="141" y="156"/>
                    <a:pt x="144" y="153"/>
                  </a:cubicBezTo>
                  <a:cubicBezTo>
                    <a:pt x="147" y="150"/>
                    <a:pt x="150" y="147"/>
                    <a:pt x="153" y="144"/>
                  </a:cubicBezTo>
                  <a:cubicBezTo>
                    <a:pt x="159" y="137"/>
                    <a:pt x="164" y="129"/>
                    <a:pt x="167" y="121"/>
                  </a:cubicBezTo>
                  <a:cubicBezTo>
                    <a:pt x="170" y="112"/>
                    <a:pt x="172" y="103"/>
                    <a:pt x="173" y="94"/>
                  </a:cubicBezTo>
                  <a:cubicBezTo>
                    <a:pt x="174" y="85"/>
                    <a:pt x="173" y="75"/>
                    <a:pt x="170" y="67"/>
                  </a:cubicBezTo>
                  <a:cubicBezTo>
                    <a:pt x="168" y="58"/>
                    <a:pt x="164" y="50"/>
                    <a:pt x="160" y="42"/>
                  </a:cubicBezTo>
                  <a:cubicBezTo>
                    <a:pt x="157" y="38"/>
                    <a:pt x="155" y="35"/>
                    <a:pt x="152" y="32"/>
                  </a:cubicBezTo>
                  <a:cubicBezTo>
                    <a:pt x="149" y="29"/>
                    <a:pt x="146" y="25"/>
                    <a:pt x="143" y="23"/>
                  </a:cubicBezTo>
                  <a:cubicBezTo>
                    <a:pt x="140" y="20"/>
                    <a:pt x="136" y="18"/>
                    <a:pt x="133" y="15"/>
                  </a:cubicBezTo>
                  <a:cubicBezTo>
                    <a:pt x="129" y="13"/>
                    <a:pt x="126" y="11"/>
                    <a:pt x="122" y="10"/>
                  </a:cubicBezTo>
                  <a:cubicBezTo>
                    <a:pt x="107" y="3"/>
                    <a:pt x="91" y="1"/>
                    <a:pt x="77" y="3"/>
                  </a:cubicBezTo>
                  <a:cubicBezTo>
                    <a:pt x="63" y="5"/>
                    <a:pt x="50" y="10"/>
                    <a:pt x="40" y="17"/>
                  </a:cubicBezTo>
                  <a:cubicBezTo>
                    <a:pt x="29" y="23"/>
                    <a:pt x="22" y="32"/>
                    <a:pt x="16" y="40"/>
                  </a:cubicBezTo>
                  <a:cubicBezTo>
                    <a:pt x="11" y="48"/>
                    <a:pt x="7" y="55"/>
                    <a:pt x="5" y="62"/>
                  </a:cubicBezTo>
                  <a:cubicBezTo>
                    <a:pt x="4" y="65"/>
                    <a:pt x="3" y="68"/>
                    <a:pt x="3" y="71"/>
                  </a:cubicBezTo>
                  <a:cubicBezTo>
                    <a:pt x="2" y="72"/>
                    <a:pt x="2" y="73"/>
                    <a:pt x="2" y="74"/>
                  </a:cubicBezTo>
                  <a:cubicBezTo>
                    <a:pt x="2" y="75"/>
                    <a:pt x="1" y="76"/>
                    <a:pt x="1" y="77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1" y="80"/>
                    <a:pt x="1" y="79"/>
                    <a:pt x="1" y="77"/>
                  </a:cubicBezTo>
                  <a:cubicBezTo>
                    <a:pt x="1" y="76"/>
                    <a:pt x="1" y="75"/>
                    <a:pt x="1" y="74"/>
                  </a:cubicBezTo>
                  <a:cubicBezTo>
                    <a:pt x="1" y="73"/>
                    <a:pt x="2" y="72"/>
                    <a:pt x="2" y="71"/>
                  </a:cubicBezTo>
                  <a:cubicBezTo>
                    <a:pt x="3" y="68"/>
                    <a:pt x="3" y="65"/>
                    <a:pt x="4" y="62"/>
                  </a:cubicBezTo>
                  <a:cubicBezTo>
                    <a:pt x="6" y="55"/>
                    <a:pt x="10" y="47"/>
                    <a:pt x="15" y="39"/>
                  </a:cubicBezTo>
                  <a:cubicBezTo>
                    <a:pt x="21" y="31"/>
                    <a:pt x="29" y="22"/>
                    <a:pt x="39" y="15"/>
                  </a:cubicBezTo>
                  <a:cubicBezTo>
                    <a:pt x="49" y="9"/>
                    <a:pt x="62" y="3"/>
                    <a:pt x="77" y="1"/>
                  </a:cubicBezTo>
                  <a:cubicBezTo>
                    <a:pt x="91" y="0"/>
                    <a:pt x="107" y="1"/>
                    <a:pt x="123" y="8"/>
                  </a:cubicBezTo>
                  <a:cubicBezTo>
                    <a:pt x="126" y="9"/>
                    <a:pt x="130" y="12"/>
                    <a:pt x="134" y="14"/>
                  </a:cubicBezTo>
                  <a:cubicBezTo>
                    <a:pt x="137" y="16"/>
                    <a:pt x="141" y="18"/>
                    <a:pt x="144" y="21"/>
                  </a:cubicBezTo>
                  <a:cubicBezTo>
                    <a:pt x="147" y="24"/>
                    <a:pt x="150" y="27"/>
                    <a:pt x="153" y="30"/>
                  </a:cubicBezTo>
                  <a:cubicBezTo>
                    <a:pt x="156" y="34"/>
                    <a:pt x="159" y="37"/>
                    <a:pt x="161" y="41"/>
                  </a:cubicBezTo>
                  <a:cubicBezTo>
                    <a:pt x="166" y="49"/>
                    <a:pt x="170" y="57"/>
                    <a:pt x="172" y="66"/>
                  </a:cubicBezTo>
                  <a:cubicBezTo>
                    <a:pt x="175" y="75"/>
                    <a:pt x="176" y="85"/>
                    <a:pt x="175" y="94"/>
                  </a:cubicBezTo>
                  <a:cubicBezTo>
                    <a:pt x="174" y="104"/>
                    <a:pt x="172" y="113"/>
                    <a:pt x="169" y="122"/>
                  </a:cubicBezTo>
                  <a:cubicBezTo>
                    <a:pt x="165" y="130"/>
                    <a:pt x="160" y="138"/>
                    <a:pt x="155" y="145"/>
                  </a:cubicBezTo>
                  <a:cubicBezTo>
                    <a:pt x="152" y="148"/>
                    <a:pt x="148" y="151"/>
                    <a:pt x="145" y="155"/>
                  </a:cubicBezTo>
                  <a:cubicBezTo>
                    <a:pt x="142" y="157"/>
                    <a:pt x="139" y="160"/>
                    <a:pt x="135" y="162"/>
                  </a:cubicBezTo>
                  <a:cubicBezTo>
                    <a:pt x="131" y="165"/>
                    <a:pt x="127" y="167"/>
                    <a:pt x="124" y="169"/>
                  </a:cubicBezTo>
                  <a:cubicBezTo>
                    <a:pt x="120" y="170"/>
                    <a:pt x="116" y="172"/>
                    <a:pt x="112" y="173"/>
                  </a:cubicBezTo>
                  <a:cubicBezTo>
                    <a:pt x="96" y="178"/>
                    <a:pt x="80" y="177"/>
                    <a:pt x="65" y="173"/>
                  </a:cubicBezTo>
                  <a:cubicBezTo>
                    <a:pt x="51" y="170"/>
                    <a:pt x="39" y="163"/>
                    <a:pt x="30" y="154"/>
                  </a:cubicBezTo>
                  <a:cubicBezTo>
                    <a:pt x="20" y="146"/>
                    <a:pt x="14" y="137"/>
                    <a:pt x="9" y="128"/>
                  </a:cubicBezTo>
                  <a:cubicBezTo>
                    <a:pt x="5" y="119"/>
                    <a:pt x="2" y="111"/>
                    <a:pt x="1" y="104"/>
                  </a:cubicBezTo>
                  <a:cubicBezTo>
                    <a:pt x="1" y="101"/>
                    <a:pt x="1" y="98"/>
                    <a:pt x="0" y="95"/>
                  </a:cubicBezTo>
                  <a:cubicBezTo>
                    <a:pt x="0" y="94"/>
                    <a:pt x="0" y="92"/>
                    <a:pt x="0" y="91"/>
                  </a:cubicBezTo>
                  <a:cubicBezTo>
                    <a:pt x="0" y="90"/>
                    <a:pt x="0" y="89"/>
                    <a:pt x="0" y="88"/>
                  </a:cubicBezTo>
                  <a:cubicBezTo>
                    <a:pt x="0" y="87"/>
                    <a:pt x="0" y="85"/>
                    <a:pt x="0" y="84"/>
                  </a:cubicBezTo>
                  <a:cubicBezTo>
                    <a:pt x="0" y="83"/>
                    <a:pt x="0" y="83"/>
                    <a:pt x="1" y="8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4" name="任意多边形 142">
              <a:extLst>
                <a:ext uri="{FF2B5EF4-FFF2-40B4-BE49-F238E27FC236}">
                  <a16:creationId xmlns:a16="http://schemas.microsoft.com/office/drawing/2014/main" xmlns="" id="{A03FE981-32CB-4D06-BA9F-C0F64A159AD6}"/>
                </a:ext>
              </a:extLst>
            </p:cNvPr>
            <p:cNvSpPr/>
            <p:nvPr/>
          </p:nvSpPr>
          <p:spPr bwMode="auto">
            <a:xfrm>
              <a:off x="4608513" y="1844675"/>
              <a:ext cx="96838" cy="122237"/>
            </a:xfrm>
            <a:custGeom>
              <a:avLst/>
              <a:gdLst>
                <a:gd name="T0" fmla="*/ 41 w 41"/>
                <a:gd name="T1" fmla="*/ 51 h 52"/>
                <a:gd name="T2" fmla="*/ 38 w 41"/>
                <a:gd name="T3" fmla="*/ 51 h 52"/>
                <a:gd name="T4" fmla="*/ 29 w 41"/>
                <a:gd name="T5" fmla="*/ 51 h 52"/>
                <a:gd name="T6" fmla="*/ 1 w 41"/>
                <a:gd name="T7" fmla="*/ 52 h 52"/>
                <a:gd name="T8" fmla="*/ 0 w 41"/>
                <a:gd name="T9" fmla="*/ 52 h 52"/>
                <a:gd name="T10" fmla="*/ 0 w 41"/>
                <a:gd name="T11" fmla="*/ 51 h 52"/>
                <a:gd name="T12" fmla="*/ 0 w 41"/>
                <a:gd name="T13" fmla="*/ 45 h 52"/>
                <a:gd name="T14" fmla="*/ 0 w 41"/>
                <a:gd name="T15" fmla="*/ 13 h 52"/>
                <a:gd name="T16" fmla="*/ 1 w 41"/>
                <a:gd name="T17" fmla="*/ 3 h 52"/>
                <a:gd name="T18" fmla="*/ 1 w 41"/>
                <a:gd name="T19" fmla="*/ 0 h 52"/>
                <a:gd name="T20" fmla="*/ 1 w 41"/>
                <a:gd name="T21" fmla="*/ 3 h 52"/>
                <a:gd name="T22" fmla="*/ 1 w 41"/>
                <a:gd name="T23" fmla="*/ 13 h 52"/>
                <a:gd name="T24" fmla="*/ 1 w 41"/>
                <a:gd name="T25" fmla="*/ 45 h 52"/>
                <a:gd name="T26" fmla="*/ 1 w 41"/>
                <a:gd name="T27" fmla="*/ 51 h 52"/>
                <a:gd name="T28" fmla="*/ 1 w 41"/>
                <a:gd name="T29" fmla="*/ 51 h 52"/>
                <a:gd name="T30" fmla="*/ 29 w 41"/>
                <a:gd name="T31" fmla="*/ 51 h 52"/>
                <a:gd name="T32" fmla="*/ 38 w 41"/>
                <a:gd name="T33" fmla="*/ 51 h 52"/>
                <a:gd name="T34" fmla="*/ 41 w 41"/>
                <a:gd name="T3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52">
                  <a:moveTo>
                    <a:pt x="41" y="51"/>
                  </a:moveTo>
                  <a:cubicBezTo>
                    <a:pt x="41" y="51"/>
                    <a:pt x="40" y="51"/>
                    <a:pt x="38" y="51"/>
                  </a:cubicBezTo>
                  <a:cubicBezTo>
                    <a:pt x="36" y="51"/>
                    <a:pt x="33" y="51"/>
                    <a:pt x="29" y="51"/>
                  </a:cubicBezTo>
                  <a:cubicBezTo>
                    <a:pt x="22" y="52"/>
                    <a:pt x="12" y="52"/>
                    <a:pt x="1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7"/>
                    <a:pt x="0" y="45"/>
                  </a:cubicBezTo>
                  <a:cubicBezTo>
                    <a:pt x="0" y="33"/>
                    <a:pt x="0" y="21"/>
                    <a:pt x="0" y="13"/>
                  </a:cubicBezTo>
                  <a:cubicBezTo>
                    <a:pt x="0" y="9"/>
                    <a:pt x="1" y="6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3"/>
                  </a:cubicBezTo>
                  <a:cubicBezTo>
                    <a:pt x="1" y="6"/>
                    <a:pt x="1" y="9"/>
                    <a:pt x="1" y="13"/>
                  </a:cubicBezTo>
                  <a:cubicBezTo>
                    <a:pt x="1" y="21"/>
                    <a:pt x="1" y="33"/>
                    <a:pt x="1" y="45"/>
                  </a:cubicBezTo>
                  <a:cubicBezTo>
                    <a:pt x="1" y="47"/>
                    <a:pt x="1" y="49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2" y="51"/>
                    <a:pt x="22" y="51"/>
                    <a:pt x="29" y="51"/>
                  </a:cubicBezTo>
                  <a:cubicBezTo>
                    <a:pt x="33" y="51"/>
                    <a:pt x="36" y="51"/>
                    <a:pt x="38" y="51"/>
                  </a:cubicBezTo>
                  <a:cubicBezTo>
                    <a:pt x="40" y="51"/>
                    <a:pt x="41" y="51"/>
                    <a:pt x="41" y="5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5" name="椭圆 143">
              <a:extLst>
                <a:ext uri="{FF2B5EF4-FFF2-40B4-BE49-F238E27FC236}">
                  <a16:creationId xmlns:a16="http://schemas.microsoft.com/office/drawing/2014/main" xmlns="" id="{EF099F4A-F8BC-43B7-9219-173EFAE7D832}"/>
                </a:ext>
              </a:extLst>
            </p:cNvPr>
            <p:cNvSpPr/>
            <p:nvPr/>
          </p:nvSpPr>
          <p:spPr bwMode="auto">
            <a:xfrm>
              <a:off x="4611688" y="1789113"/>
              <a:ext cx="1588" cy="33337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6" name="任意多边形 144">
              <a:extLst>
                <a:ext uri="{FF2B5EF4-FFF2-40B4-BE49-F238E27FC236}">
                  <a16:creationId xmlns:a16="http://schemas.microsoft.com/office/drawing/2014/main" xmlns="" id="{C782956C-0505-43FA-8620-0830C85954A4}"/>
                </a:ext>
              </a:extLst>
            </p:cNvPr>
            <p:cNvSpPr/>
            <p:nvPr/>
          </p:nvSpPr>
          <p:spPr bwMode="auto">
            <a:xfrm>
              <a:off x="4678363" y="1814513"/>
              <a:ext cx="26988" cy="25400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6 h 11"/>
                <a:gd name="T4" fmla="*/ 1 w 11"/>
                <a:gd name="T5" fmla="*/ 11 h 11"/>
                <a:gd name="T6" fmla="*/ 5 w 11"/>
                <a:gd name="T7" fmla="*/ 5 h 11"/>
                <a:gd name="T8" fmla="*/ 11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cubicBezTo>
                    <a:pt x="11" y="1"/>
                    <a:pt x="9" y="3"/>
                    <a:pt x="6" y="6"/>
                  </a:cubicBezTo>
                  <a:cubicBezTo>
                    <a:pt x="3" y="9"/>
                    <a:pt x="1" y="11"/>
                    <a:pt x="1" y="11"/>
                  </a:cubicBezTo>
                  <a:cubicBezTo>
                    <a:pt x="0" y="10"/>
                    <a:pt x="2" y="8"/>
                    <a:pt x="5" y="5"/>
                  </a:cubicBezTo>
                  <a:cubicBezTo>
                    <a:pt x="8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7" name="任意多边形 145">
              <a:extLst>
                <a:ext uri="{FF2B5EF4-FFF2-40B4-BE49-F238E27FC236}">
                  <a16:creationId xmlns:a16="http://schemas.microsoft.com/office/drawing/2014/main" xmlns="" id="{F5DB579C-AB62-4E44-874A-5E0CC21E710D}"/>
                </a:ext>
              </a:extLst>
            </p:cNvPr>
            <p:cNvSpPr/>
            <p:nvPr/>
          </p:nvSpPr>
          <p:spPr bwMode="auto">
            <a:xfrm>
              <a:off x="4727576" y="1873250"/>
              <a:ext cx="30163" cy="19050"/>
            </a:xfrm>
            <a:custGeom>
              <a:avLst/>
              <a:gdLst>
                <a:gd name="T0" fmla="*/ 13 w 13"/>
                <a:gd name="T1" fmla="*/ 1 h 8"/>
                <a:gd name="T2" fmla="*/ 7 w 13"/>
                <a:gd name="T3" fmla="*/ 5 h 8"/>
                <a:gd name="T4" fmla="*/ 1 w 13"/>
                <a:gd name="T5" fmla="*/ 8 h 8"/>
                <a:gd name="T6" fmla="*/ 6 w 13"/>
                <a:gd name="T7" fmla="*/ 4 h 8"/>
                <a:gd name="T8" fmla="*/ 13 w 1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1"/>
                  </a:moveTo>
                  <a:cubicBezTo>
                    <a:pt x="13" y="1"/>
                    <a:pt x="10" y="3"/>
                    <a:pt x="7" y="5"/>
                  </a:cubicBezTo>
                  <a:cubicBezTo>
                    <a:pt x="4" y="7"/>
                    <a:pt x="1" y="8"/>
                    <a:pt x="1" y="8"/>
                  </a:cubicBezTo>
                  <a:cubicBezTo>
                    <a:pt x="0" y="8"/>
                    <a:pt x="3" y="6"/>
                    <a:pt x="6" y="4"/>
                  </a:cubicBezTo>
                  <a:cubicBezTo>
                    <a:pt x="10" y="2"/>
                    <a:pt x="13" y="0"/>
                    <a:pt x="1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8" name="椭圆 146">
              <a:extLst>
                <a:ext uri="{FF2B5EF4-FFF2-40B4-BE49-F238E27FC236}">
                  <a16:creationId xmlns:a16="http://schemas.microsoft.com/office/drawing/2014/main" xmlns="" id="{572690B2-1E0B-4570-A905-2C6FCAA28261}"/>
                </a:ext>
              </a:extLst>
            </p:cNvPr>
            <p:cNvSpPr/>
            <p:nvPr/>
          </p:nvSpPr>
          <p:spPr bwMode="auto">
            <a:xfrm>
              <a:off x="4743451" y="1962150"/>
              <a:ext cx="44450" cy="1587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9" name="椭圆 147">
              <a:extLst>
                <a:ext uri="{FF2B5EF4-FFF2-40B4-BE49-F238E27FC236}">
                  <a16:creationId xmlns:a16="http://schemas.microsoft.com/office/drawing/2014/main" xmlns="" id="{300F10C0-544D-40C0-9952-96E8D93ED360}"/>
                </a:ext>
              </a:extLst>
            </p:cNvPr>
            <p:cNvSpPr/>
            <p:nvPr/>
          </p:nvSpPr>
          <p:spPr bwMode="auto">
            <a:xfrm>
              <a:off x="4422776" y="1957388"/>
              <a:ext cx="44450" cy="4762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0" name="任意多边形 148">
              <a:extLst>
                <a:ext uri="{FF2B5EF4-FFF2-40B4-BE49-F238E27FC236}">
                  <a16:creationId xmlns:a16="http://schemas.microsoft.com/office/drawing/2014/main" xmlns="" id="{36ED0895-9046-4C83-B814-2DB2CC1A0E88}"/>
                </a:ext>
              </a:extLst>
            </p:cNvPr>
            <p:cNvSpPr/>
            <p:nvPr/>
          </p:nvSpPr>
          <p:spPr bwMode="auto">
            <a:xfrm>
              <a:off x="4454526" y="2024063"/>
              <a:ext cx="34925" cy="28575"/>
            </a:xfrm>
            <a:custGeom>
              <a:avLst/>
              <a:gdLst>
                <a:gd name="T0" fmla="*/ 15 w 15"/>
                <a:gd name="T1" fmla="*/ 0 h 12"/>
                <a:gd name="T2" fmla="*/ 8 w 15"/>
                <a:gd name="T3" fmla="*/ 6 h 12"/>
                <a:gd name="T4" fmla="*/ 0 w 15"/>
                <a:gd name="T5" fmla="*/ 12 h 12"/>
                <a:gd name="T6" fmla="*/ 7 w 15"/>
                <a:gd name="T7" fmla="*/ 6 h 12"/>
                <a:gd name="T8" fmla="*/ 15 w 1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15" y="0"/>
                    <a:pt x="12" y="3"/>
                    <a:pt x="8" y="6"/>
                  </a:cubicBezTo>
                  <a:cubicBezTo>
                    <a:pt x="4" y="10"/>
                    <a:pt x="0" y="12"/>
                    <a:pt x="0" y="12"/>
                  </a:cubicBezTo>
                  <a:cubicBezTo>
                    <a:pt x="0" y="12"/>
                    <a:pt x="3" y="9"/>
                    <a:pt x="7" y="6"/>
                  </a:cubicBezTo>
                  <a:cubicBezTo>
                    <a:pt x="11" y="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1" name="任意多边形 149">
              <a:extLst>
                <a:ext uri="{FF2B5EF4-FFF2-40B4-BE49-F238E27FC236}">
                  <a16:creationId xmlns:a16="http://schemas.microsoft.com/office/drawing/2014/main" xmlns="" id="{D29ACA05-4485-4B47-BA20-1AF270E4F7C6}"/>
                </a:ext>
              </a:extLst>
            </p:cNvPr>
            <p:cNvSpPr/>
            <p:nvPr/>
          </p:nvSpPr>
          <p:spPr bwMode="auto">
            <a:xfrm>
              <a:off x="4522788" y="2073275"/>
              <a:ext cx="23813" cy="39687"/>
            </a:xfrm>
            <a:custGeom>
              <a:avLst/>
              <a:gdLst>
                <a:gd name="T0" fmla="*/ 10 w 10"/>
                <a:gd name="T1" fmla="*/ 1 h 17"/>
                <a:gd name="T2" fmla="*/ 5 w 10"/>
                <a:gd name="T3" fmla="*/ 9 h 17"/>
                <a:gd name="T4" fmla="*/ 0 w 10"/>
                <a:gd name="T5" fmla="*/ 17 h 17"/>
                <a:gd name="T6" fmla="*/ 4 w 10"/>
                <a:gd name="T7" fmla="*/ 8 h 17"/>
                <a:gd name="T8" fmla="*/ 10 w 10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"/>
                  </a:moveTo>
                  <a:cubicBezTo>
                    <a:pt x="10" y="1"/>
                    <a:pt x="8" y="4"/>
                    <a:pt x="5" y="9"/>
                  </a:cubicBezTo>
                  <a:cubicBezTo>
                    <a:pt x="3" y="14"/>
                    <a:pt x="1" y="17"/>
                    <a:pt x="0" y="17"/>
                  </a:cubicBezTo>
                  <a:cubicBezTo>
                    <a:pt x="0" y="17"/>
                    <a:pt x="2" y="13"/>
                    <a:pt x="4" y="8"/>
                  </a:cubicBezTo>
                  <a:cubicBezTo>
                    <a:pt x="7" y="4"/>
                    <a:pt x="10" y="0"/>
                    <a:pt x="1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2" name="椭圆 150">
              <a:extLst>
                <a:ext uri="{FF2B5EF4-FFF2-40B4-BE49-F238E27FC236}">
                  <a16:creationId xmlns:a16="http://schemas.microsoft.com/office/drawing/2014/main" xmlns="" id="{83550553-64F1-493E-BB4A-6FA9E37AA0A3}"/>
                </a:ext>
              </a:extLst>
            </p:cNvPr>
            <p:cNvSpPr/>
            <p:nvPr/>
          </p:nvSpPr>
          <p:spPr bwMode="auto">
            <a:xfrm>
              <a:off x="4611688" y="2095500"/>
              <a:ext cx="1588" cy="42862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3" name="任意多边形 151">
              <a:extLst>
                <a:ext uri="{FF2B5EF4-FFF2-40B4-BE49-F238E27FC236}">
                  <a16:creationId xmlns:a16="http://schemas.microsoft.com/office/drawing/2014/main" xmlns="" id="{514DDD59-B59C-4518-B136-335AD32429E4}"/>
                </a:ext>
              </a:extLst>
            </p:cNvPr>
            <p:cNvSpPr/>
            <p:nvPr/>
          </p:nvSpPr>
          <p:spPr bwMode="auto">
            <a:xfrm>
              <a:off x="4676776" y="2078038"/>
              <a:ext cx="34925" cy="30162"/>
            </a:xfrm>
            <a:custGeom>
              <a:avLst/>
              <a:gdLst>
                <a:gd name="T0" fmla="*/ 15 w 15"/>
                <a:gd name="T1" fmla="*/ 13 h 13"/>
                <a:gd name="T2" fmla="*/ 7 w 15"/>
                <a:gd name="T3" fmla="*/ 8 h 13"/>
                <a:gd name="T4" fmla="*/ 0 w 15"/>
                <a:gd name="T5" fmla="*/ 0 h 13"/>
                <a:gd name="T6" fmla="*/ 8 w 15"/>
                <a:gd name="T7" fmla="*/ 7 h 13"/>
                <a:gd name="T8" fmla="*/ 15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5" y="13"/>
                  </a:moveTo>
                  <a:cubicBezTo>
                    <a:pt x="15" y="13"/>
                    <a:pt x="11" y="11"/>
                    <a:pt x="7" y="8"/>
                  </a:cubicBezTo>
                  <a:cubicBezTo>
                    <a:pt x="3" y="4"/>
                    <a:pt x="0" y="0"/>
                    <a:pt x="0" y="0"/>
                  </a:cubicBezTo>
                  <a:cubicBezTo>
                    <a:pt x="0" y="0"/>
                    <a:pt x="3" y="3"/>
                    <a:pt x="8" y="7"/>
                  </a:cubicBezTo>
                  <a:cubicBezTo>
                    <a:pt x="12" y="10"/>
                    <a:pt x="15" y="13"/>
                    <a:pt x="15" y="1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4" name="任意多边形 152">
              <a:extLst>
                <a:ext uri="{FF2B5EF4-FFF2-40B4-BE49-F238E27FC236}">
                  <a16:creationId xmlns:a16="http://schemas.microsoft.com/office/drawing/2014/main" xmlns="" id="{B61DC8DC-0BDB-4FAB-8A60-BC7EA70508BE}"/>
                </a:ext>
              </a:extLst>
            </p:cNvPr>
            <p:cNvSpPr/>
            <p:nvPr/>
          </p:nvSpPr>
          <p:spPr bwMode="auto">
            <a:xfrm>
              <a:off x="4730751" y="2028825"/>
              <a:ext cx="26988" cy="30162"/>
            </a:xfrm>
            <a:custGeom>
              <a:avLst/>
              <a:gdLst>
                <a:gd name="T0" fmla="*/ 12 w 12"/>
                <a:gd name="T1" fmla="*/ 13 h 13"/>
                <a:gd name="T2" fmla="*/ 6 w 12"/>
                <a:gd name="T3" fmla="*/ 7 h 13"/>
                <a:gd name="T4" fmla="*/ 0 w 12"/>
                <a:gd name="T5" fmla="*/ 0 h 13"/>
                <a:gd name="T6" fmla="*/ 6 w 12"/>
                <a:gd name="T7" fmla="*/ 6 h 13"/>
                <a:gd name="T8" fmla="*/ 12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cubicBezTo>
                    <a:pt x="12" y="13"/>
                    <a:pt x="9" y="10"/>
                    <a:pt x="6" y="7"/>
                  </a:cubicBezTo>
                  <a:cubicBezTo>
                    <a:pt x="2" y="3"/>
                    <a:pt x="0" y="0"/>
                    <a:pt x="0" y="0"/>
                  </a:cubicBezTo>
                  <a:cubicBezTo>
                    <a:pt x="0" y="0"/>
                    <a:pt x="3" y="2"/>
                    <a:pt x="6" y="6"/>
                  </a:cubicBezTo>
                  <a:cubicBezTo>
                    <a:pt x="10" y="9"/>
                    <a:pt x="12" y="12"/>
                    <a:pt x="12" y="1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5" name="任意多边形 153">
              <a:extLst>
                <a:ext uri="{FF2B5EF4-FFF2-40B4-BE49-F238E27FC236}">
                  <a16:creationId xmlns:a16="http://schemas.microsoft.com/office/drawing/2014/main" xmlns="" id="{3C028D7E-01BB-42FA-9801-CB60B3F014EB}"/>
                </a:ext>
              </a:extLst>
            </p:cNvPr>
            <p:cNvSpPr/>
            <p:nvPr/>
          </p:nvSpPr>
          <p:spPr bwMode="auto">
            <a:xfrm>
              <a:off x="4462463" y="1870075"/>
              <a:ext cx="25400" cy="26987"/>
            </a:xfrm>
            <a:custGeom>
              <a:avLst/>
              <a:gdLst>
                <a:gd name="T0" fmla="*/ 11 w 11"/>
                <a:gd name="T1" fmla="*/ 11 h 11"/>
                <a:gd name="T2" fmla="*/ 5 w 11"/>
                <a:gd name="T3" fmla="*/ 6 h 11"/>
                <a:gd name="T4" fmla="*/ 0 w 11"/>
                <a:gd name="T5" fmla="*/ 0 h 11"/>
                <a:gd name="T6" fmla="*/ 6 w 11"/>
                <a:gd name="T7" fmla="*/ 5 h 11"/>
                <a:gd name="T8" fmla="*/ 11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11" y="11"/>
                    <a:pt x="8" y="9"/>
                    <a:pt x="5" y="6"/>
                  </a:cubicBezTo>
                  <a:cubicBezTo>
                    <a:pt x="2" y="3"/>
                    <a:pt x="0" y="1"/>
                    <a:pt x="0" y="0"/>
                  </a:cubicBezTo>
                  <a:cubicBezTo>
                    <a:pt x="1" y="0"/>
                    <a:pt x="3" y="2"/>
                    <a:pt x="6" y="5"/>
                  </a:cubicBezTo>
                  <a:cubicBezTo>
                    <a:pt x="9" y="8"/>
                    <a:pt x="11" y="11"/>
                    <a:pt x="11" y="1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6" name="任意多边形 154">
              <a:extLst>
                <a:ext uri="{FF2B5EF4-FFF2-40B4-BE49-F238E27FC236}">
                  <a16:creationId xmlns:a16="http://schemas.microsoft.com/office/drawing/2014/main" xmlns="" id="{45AE0F57-9944-45D2-9CF0-11E1B6BB3F18}"/>
                </a:ext>
              </a:extLst>
            </p:cNvPr>
            <p:cNvSpPr/>
            <p:nvPr/>
          </p:nvSpPr>
          <p:spPr bwMode="auto">
            <a:xfrm>
              <a:off x="4519613" y="1809750"/>
              <a:ext cx="26988" cy="25400"/>
            </a:xfrm>
            <a:custGeom>
              <a:avLst/>
              <a:gdLst>
                <a:gd name="T0" fmla="*/ 11 w 11"/>
                <a:gd name="T1" fmla="*/ 11 h 11"/>
                <a:gd name="T2" fmla="*/ 5 w 11"/>
                <a:gd name="T3" fmla="*/ 6 h 11"/>
                <a:gd name="T4" fmla="*/ 0 w 11"/>
                <a:gd name="T5" fmla="*/ 0 h 11"/>
                <a:gd name="T6" fmla="*/ 6 w 11"/>
                <a:gd name="T7" fmla="*/ 5 h 11"/>
                <a:gd name="T8" fmla="*/ 11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11" y="11"/>
                    <a:pt x="8" y="9"/>
                    <a:pt x="5" y="6"/>
                  </a:cubicBezTo>
                  <a:cubicBezTo>
                    <a:pt x="2" y="3"/>
                    <a:pt x="0" y="1"/>
                    <a:pt x="0" y="0"/>
                  </a:cubicBezTo>
                  <a:cubicBezTo>
                    <a:pt x="1" y="0"/>
                    <a:pt x="3" y="2"/>
                    <a:pt x="6" y="5"/>
                  </a:cubicBezTo>
                  <a:cubicBezTo>
                    <a:pt x="9" y="8"/>
                    <a:pt x="11" y="11"/>
                    <a:pt x="11" y="1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7" name="任意多边形 155">
              <a:extLst>
                <a:ext uri="{FF2B5EF4-FFF2-40B4-BE49-F238E27FC236}">
                  <a16:creationId xmlns:a16="http://schemas.microsoft.com/office/drawing/2014/main" xmlns="" id="{C8E59533-1F7A-45E8-A121-77497497F709}"/>
                </a:ext>
              </a:extLst>
            </p:cNvPr>
            <p:cNvSpPr/>
            <p:nvPr/>
          </p:nvSpPr>
          <p:spPr bwMode="auto">
            <a:xfrm>
              <a:off x="5043488" y="4227513"/>
              <a:ext cx="409575" cy="371475"/>
            </a:xfrm>
            <a:custGeom>
              <a:avLst/>
              <a:gdLst>
                <a:gd name="T0" fmla="*/ 176 w 176"/>
                <a:gd name="T1" fmla="*/ 158 h 159"/>
                <a:gd name="T2" fmla="*/ 173 w 176"/>
                <a:gd name="T3" fmla="*/ 158 h 159"/>
                <a:gd name="T4" fmla="*/ 163 w 176"/>
                <a:gd name="T5" fmla="*/ 159 h 159"/>
                <a:gd name="T6" fmla="*/ 127 w 176"/>
                <a:gd name="T7" fmla="*/ 159 h 159"/>
                <a:gd name="T8" fmla="*/ 9 w 176"/>
                <a:gd name="T9" fmla="*/ 159 h 159"/>
                <a:gd name="T10" fmla="*/ 1 w 176"/>
                <a:gd name="T11" fmla="*/ 159 h 159"/>
                <a:gd name="T12" fmla="*/ 0 w 176"/>
                <a:gd name="T13" fmla="*/ 159 h 159"/>
                <a:gd name="T14" fmla="*/ 0 w 176"/>
                <a:gd name="T15" fmla="*/ 158 h 159"/>
                <a:gd name="T16" fmla="*/ 0 w 176"/>
                <a:gd name="T17" fmla="*/ 46 h 159"/>
                <a:gd name="T18" fmla="*/ 0 w 176"/>
                <a:gd name="T19" fmla="*/ 12 h 159"/>
                <a:gd name="T20" fmla="*/ 0 w 176"/>
                <a:gd name="T21" fmla="*/ 3 h 159"/>
                <a:gd name="T22" fmla="*/ 1 w 176"/>
                <a:gd name="T23" fmla="*/ 0 h 159"/>
                <a:gd name="T24" fmla="*/ 1 w 176"/>
                <a:gd name="T25" fmla="*/ 3 h 159"/>
                <a:gd name="T26" fmla="*/ 1 w 176"/>
                <a:gd name="T27" fmla="*/ 12 h 159"/>
                <a:gd name="T28" fmla="*/ 1 w 176"/>
                <a:gd name="T29" fmla="*/ 46 h 159"/>
                <a:gd name="T30" fmla="*/ 2 w 176"/>
                <a:gd name="T31" fmla="*/ 158 h 159"/>
                <a:gd name="T32" fmla="*/ 1 w 176"/>
                <a:gd name="T33" fmla="*/ 157 h 159"/>
                <a:gd name="T34" fmla="*/ 9 w 176"/>
                <a:gd name="T35" fmla="*/ 157 h 159"/>
                <a:gd name="T36" fmla="*/ 127 w 176"/>
                <a:gd name="T37" fmla="*/ 157 h 159"/>
                <a:gd name="T38" fmla="*/ 163 w 176"/>
                <a:gd name="T39" fmla="*/ 158 h 159"/>
                <a:gd name="T40" fmla="*/ 173 w 176"/>
                <a:gd name="T41" fmla="*/ 158 h 159"/>
                <a:gd name="T42" fmla="*/ 176 w 176"/>
                <a:gd name="T43" fmla="*/ 15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159">
                  <a:moveTo>
                    <a:pt x="176" y="158"/>
                  </a:moveTo>
                  <a:cubicBezTo>
                    <a:pt x="176" y="158"/>
                    <a:pt x="175" y="158"/>
                    <a:pt x="173" y="158"/>
                  </a:cubicBezTo>
                  <a:cubicBezTo>
                    <a:pt x="170" y="159"/>
                    <a:pt x="167" y="159"/>
                    <a:pt x="163" y="159"/>
                  </a:cubicBezTo>
                  <a:cubicBezTo>
                    <a:pt x="154" y="159"/>
                    <a:pt x="142" y="159"/>
                    <a:pt x="127" y="159"/>
                  </a:cubicBezTo>
                  <a:cubicBezTo>
                    <a:pt x="97" y="159"/>
                    <a:pt x="55" y="159"/>
                    <a:pt x="9" y="159"/>
                  </a:cubicBezTo>
                  <a:cubicBezTo>
                    <a:pt x="6" y="159"/>
                    <a:pt x="3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14"/>
                    <a:pt x="0" y="75"/>
                    <a:pt x="0" y="46"/>
                  </a:cubicBezTo>
                  <a:cubicBezTo>
                    <a:pt x="0" y="32"/>
                    <a:pt x="0" y="20"/>
                    <a:pt x="0" y="12"/>
                  </a:cubicBezTo>
                  <a:cubicBezTo>
                    <a:pt x="0" y="8"/>
                    <a:pt x="0" y="5"/>
                    <a:pt x="0" y="3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3"/>
                  </a:cubicBezTo>
                  <a:cubicBezTo>
                    <a:pt x="1" y="5"/>
                    <a:pt x="1" y="8"/>
                    <a:pt x="1" y="12"/>
                  </a:cubicBezTo>
                  <a:cubicBezTo>
                    <a:pt x="1" y="20"/>
                    <a:pt x="1" y="32"/>
                    <a:pt x="1" y="46"/>
                  </a:cubicBezTo>
                  <a:cubicBezTo>
                    <a:pt x="2" y="75"/>
                    <a:pt x="2" y="114"/>
                    <a:pt x="2" y="158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3" y="157"/>
                    <a:pt x="6" y="157"/>
                    <a:pt x="9" y="157"/>
                  </a:cubicBezTo>
                  <a:cubicBezTo>
                    <a:pt x="55" y="157"/>
                    <a:pt x="97" y="157"/>
                    <a:pt x="127" y="157"/>
                  </a:cubicBezTo>
                  <a:cubicBezTo>
                    <a:pt x="142" y="158"/>
                    <a:pt x="154" y="158"/>
                    <a:pt x="163" y="158"/>
                  </a:cubicBezTo>
                  <a:cubicBezTo>
                    <a:pt x="167" y="158"/>
                    <a:pt x="170" y="158"/>
                    <a:pt x="173" y="158"/>
                  </a:cubicBezTo>
                  <a:cubicBezTo>
                    <a:pt x="175" y="158"/>
                    <a:pt x="176" y="158"/>
                    <a:pt x="176" y="158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8" name="任意多边形 156">
              <a:extLst>
                <a:ext uri="{FF2B5EF4-FFF2-40B4-BE49-F238E27FC236}">
                  <a16:creationId xmlns:a16="http://schemas.microsoft.com/office/drawing/2014/main" xmlns="" id="{9C3737EE-1C34-435A-A8B9-3000FF6A7037}"/>
                </a:ext>
              </a:extLst>
            </p:cNvPr>
            <p:cNvSpPr/>
            <p:nvPr/>
          </p:nvSpPr>
          <p:spPr bwMode="auto">
            <a:xfrm>
              <a:off x="5083176" y="4316413"/>
              <a:ext cx="325438" cy="184150"/>
            </a:xfrm>
            <a:custGeom>
              <a:avLst/>
              <a:gdLst>
                <a:gd name="T0" fmla="*/ 140 w 140"/>
                <a:gd name="T1" fmla="*/ 0 h 79"/>
                <a:gd name="T2" fmla="*/ 134 w 140"/>
                <a:gd name="T3" fmla="*/ 5 h 79"/>
                <a:gd name="T4" fmla="*/ 120 w 140"/>
                <a:gd name="T5" fmla="*/ 18 h 79"/>
                <a:gd name="T6" fmla="*/ 70 w 140"/>
                <a:gd name="T7" fmla="*/ 60 h 79"/>
                <a:gd name="T8" fmla="*/ 67 w 140"/>
                <a:gd name="T9" fmla="*/ 63 h 79"/>
                <a:gd name="T10" fmla="*/ 67 w 140"/>
                <a:gd name="T11" fmla="*/ 63 h 79"/>
                <a:gd name="T12" fmla="*/ 66 w 140"/>
                <a:gd name="T13" fmla="*/ 63 h 79"/>
                <a:gd name="T14" fmla="*/ 44 w 140"/>
                <a:gd name="T15" fmla="*/ 42 h 79"/>
                <a:gd name="T16" fmla="*/ 45 w 140"/>
                <a:gd name="T17" fmla="*/ 42 h 79"/>
                <a:gd name="T18" fmla="*/ 13 w 140"/>
                <a:gd name="T19" fmla="*/ 69 h 79"/>
                <a:gd name="T20" fmla="*/ 4 w 140"/>
                <a:gd name="T21" fmla="*/ 77 h 79"/>
                <a:gd name="T22" fmla="*/ 0 w 140"/>
                <a:gd name="T23" fmla="*/ 79 h 79"/>
                <a:gd name="T24" fmla="*/ 3 w 140"/>
                <a:gd name="T25" fmla="*/ 76 h 79"/>
                <a:gd name="T26" fmla="*/ 12 w 140"/>
                <a:gd name="T27" fmla="*/ 68 h 79"/>
                <a:gd name="T28" fmla="*/ 44 w 140"/>
                <a:gd name="T29" fmla="*/ 41 h 79"/>
                <a:gd name="T30" fmla="*/ 45 w 140"/>
                <a:gd name="T31" fmla="*/ 40 h 79"/>
                <a:gd name="T32" fmla="*/ 45 w 140"/>
                <a:gd name="T33" fmla="*/ 41 h 79"/>
                <a:gd name="T34" fmla="*/ 67 w 140"/>
                <a:gd name="T35" fmla="*/ 61 h 79"/>
                <a:gd name="T36" fmla="*/ 66 w 140"/>
                <a:gd name="T37" fmla="*/ 61 h 79"/>
                <a:gd name="T38" fmla="*/ 69 w 140"/>
                <a:gd name="T39" fmla="*/ 59 h 79"/>
                <a:gd name="T40" fmla="*/ 119 w 140"/>
                <a:gd name="T41" fmla="*/ 17 h 79"/>
                <a:gd name="T42" fmla="*/ 134 w 140"/>
                <a:gd name="T43" fmla="*/ 4 h 79"/>
                <a:gd name="T44" fmla="*/ 140 w 14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79">
                  <a:moveTo>
                    <a:pt x="140" y="0"/>
                  </a:moveTo>
                  <a:cubicBezTo>
                    <a:pt x="140" y="0"/>
                    <a:pt x="138" y="2"/>
                    <a:pt x="134" y="5"/>
                  </a:cubicBezTo>
                  <a:cubicBezTo>
                    <a:pt x="131" y="8"/>
                    <a:pt x="126" y="13"/>
                    <a:pt x="120" y="18"/>
                  </a:cubicBezTo>
                  <a:cubicBezTo>
                    <a:pt x="107" y="29"/>
                    <a:pt x="90" y="44"/>
                    <a:pt x="70" y="60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58" y="56"/>
                    <a:pt x="51" y="49"/>
                    <a:pt x="44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32" y="53"/>
                    <a:pt x="21" y="62"/>
                    <a:pt x="13" y="69"/>
                  </a:cubicBezTo>
                  <a:cubicBezTo>
                    <a:pt x="9" y="72"/>
                    <a:pt x="6" y="75"/>
                    <a:pt x="4" y="77"/>
                  </a:cubicBezTo>
                  <a:cubicBezTo>
                    <a:pt x="1" y="78"/>
                    <a:pt x="0" y="79"/>
                    <a:pt x="0" y="79"/>
                  </a:cubicBezTo>
                  <a:cubicBezTo>
                    <a:pt x="0" y="79"/>
                    <a:pt x="1" y="78"/>
                    <a:pt x="3" y="76"/>
                  </a:cubicBezTo>
                  <a:cubicBezTo>
                    <a:pt x="5" y="74"/>
                    <a:pt x="8" y="71"/>
                    <a:pt x="12" y="68"/>
                  </a:cubicBezTo>
                  <a:cubicBezTo>
                    <a:pt x="20" y="61"/>
                    <a:pt x="31" y="52"/>
                    <a:pt x="44" y="4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52" y="47"/>
                    <a:pt x="60" y="54"/>
                    <a:pt x="67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88" y="42"/>
                    <a:pt x="106" y="27"/>
                    <a:pt x="119" y="17"/>
                  </a:cubicBezTo>
                  <a:cubicBezTo>
                    <a:pt x="125" y="12"/>
                    <a:pt x="130" y="8"/>
                    <a:pt x="134" y="4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9" name="任意多边形 157">
              <a:extLst>
                <a:ext uri="{FF2B5EF4-FFF2-40B4-BE49-F238E27FC236}">
                  <a16:creationId xmlns:a16="http://schemas.microsoft.com/office/drawing/2014/main" xmlns="" id="{A6CEF23A-3F5F-4FCB-A251-CA5D834C1753}"/>
                </a:ext>
              </a:extLst>
            </p:cNvPr>
            <p:cNvSpPr/>
            <p:nvPr/>
          </p:nvSpPr>
          <p:spPr bwMode="auto">
            <a:xfrm>
              <a:off x="5311776" y="4311650"/>
              <a:ext cx="100013" cy="90487"/>
            </a:xfrm>
            <a:custGeom>
              <a:avLst/>
              <a:gdLst>
                <a:gd name="T0" fmla="*/ 42 w 43"/>
                <a:gd name="T1" fmla="*/ 39 h 39"/>
                <a:gd name="T2" fmla="*/ 41 w 43"/>
                <a:gd name="T3" fmla="*/ 28 h 39"/>
                <a:gd name="T4" fmla="*/ 41 w 43"/>
                <a:gd name="T5" fmla="*/ 1 h 39"/>
                <a:gd name="T6" fmla="*/ 42 w 43"/>
                <a:gd name="T7" fmla="*/ 2 h 39"/>
                <a:gd name="T8" fmla="*/ 40 w 43"/>
                <a:gd name="T9" fmla="*/ 2 h 39"/>
                <a:gd name="T10" fmla="*/ 12 w 43"/>
                <a:gd name="T11" fmla="*/ 2 h 39"/>
                <a:gd name="T12" fmla="*/ 0 w 43"/>
                <a:gd name="T13" fmla="*/ 1 h 39"/>
                <a:gd name="T14" fmla="*/ 12 w 43"/>
                <a:gd name="T15" fmla="*/ 0 h 39"/>
                <a:gd name="T16" fmla="*/ 40 w 43"/>
                <a:gd name="T17" fmla="*/ 0 h 39"/>
                <a:gd name="T18" fmla="*/ 42 w 43"/>
                <a:gd name="T19" fmla="*/ 0 h 39"/>
                <a:gd name="T20" fmla="*/ 43 w 43"/>
                <a:gd name="T21" fmla="*/ 0 h 39"/>
                <a:gd name="T22" fmla="*/ 43 w 43"/>
                <a:gd name="T23" fmla="*/ 1 h 39"/>
                <a:gd name="T24" fmla="*/ 42 w 43"/>
                <a:gd name="T25" fmla="*/ 28 h 39"/>
                <a:gd name="T26" fmla="*/ 42 w 43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9">
                  <a:moveTo>
                    <a:pt x="42" y="39"/>
                  </a:moveTo>
                  <a:cubicBezTo>
                    <a:pt x="41" y="39"/>
                    <a:pt x="41" y="35"/>
                    <a:pt x="41" y="28"/>
                  </a:cubicBezTo>
                  <a:cubicBezTo>
                    <a:pt x="41" y="21"/>
                    <a:pt x="41" y="12"/>
                    <a:pt x="41" y="1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29" y="2"/>
                    <a:pt x="19" y="2"/>
                    <a:pt x="12" y="2"/>
                  </a:cubicBezTo>
                  <a:cubicBezTo>
                    <a:pt x="5" y="2"/>
                    <a:pt x="0" y="1"/>
                    <a:pt x="0" y="1"/>
                  </a:cubicBezTo>
                  <a:cubicBezTo>
                    <a:pt x="0" y="1"/>
                    <a:pt x="5" y="1"/>
                    <a:pt x="12" y="0"/>
                  </a:cubicBezTo>
                  <a:cubicBezTo>
                    <a:pt x="19" y="0"/>
                    <a:pt x="29" y="0"/>
                    <a:pt x="40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2"/>
                    <a:pt x="43" y="21"/>
                    <a:pt x="42" y="28"/>
                  </a:cubicBezTo>
                  <a:cubicBezTo>
                    <a:pt x="42" y="35"/>
                    <a:pt x="42" y="39"/>
                    <a:pt x="42" y="39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28901"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pic>
        <p:nvPicPr>
          <p:cNvPr id="1026" name="Picture 2" descr="http://qrcoder.ru/code/?http%3A%2F%2Fbudget.admoil.ru%2Findex.php%2Fmenyu2%2Fstrukrura-dohodov-zagolovok%2Fstruk-doh-budget-2020%2Fstruk-doh-budget-2020-za-god&amp;4&amp;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785" y="6360035"/>
            <a:ext cx="1272510" cy="119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661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81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BC122FD7-4212-424F-AE3E-706D09A85AF6}"/>
              </a:ext>
            </a:extLst>
          </p:cNvPr>
          <p:cNvSpPr/>
          <p:nvPr/>
        </p:nvSpPr>
        <p:spPr>
          <a:xfrm>
            <a:off x="1342715" y="-83969"/>
            <a:ext cx="7696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физической культуры и спорта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 Нефтеюганском районе 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годах»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1F5BD90-E7E8-4B3F-ACD7-2FEC60010BAC}"/>
              </a:ext>
            </a:extLst>
          </p:cNvPr>
          <p:cNvSpPr/>
          <p:nvPr/>
        </p:nvSpPr>
        <p:spPr>
          <a:xfrm>
            <a:off x="4142336" y="1024916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="" xmlns:a16="http://schemas.microsoft.com/office/drawing/2014/main" id="{13A4EC98-15BA-41E4-99BE-0E7BE209DA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844024"/>
              </p:ext>
            </p:extLst>
          </p:nvPr>
        </p:nvGraphicFramePr>
        <p:xfrm>
          <a:off x="880438" y="1697490"/>
          <a:ext cx="8930936" cy="4625022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249879">
                  <a:extLst>
                    <a:ext uri="{9D8B030D-6E8A-4147-A177-3AD203B41FA5}">
                      <a16:colId xmlns="" xmlns:a16="http://schemas.microsoft.com/office/drawing/2014/main" val="2404005871"/>
                    </a:ext>
                  </a:extLst>
                </a:gridCol>
                <a:gridCol w="958789">
                  <a:extLst>
                    <a:ext uri="{9D8B030D-6E8A-4147-A177-3AD203B41FA5}">
                      <a16:colId xmlns="" xmlns:a16="http://schemas.microsoft.com/office/drawing/2014/main" val="1982864728"/>
                    </a:ext>
                  </a:extLst>
                </a:gridCol>
                <a:gridCol w="800880">
                  <a:extLst>
                    <a:ext uri="{9D8B030D-6E8A-4147-A177-3AD203B41FA5}">
                      <a16:colId xmlns="" xmlns:a16="http://schemas.microsoft.com/office/drawing/2014/main" val="333729981"/>
                    </a:ext>
                  </a:extLst>
                </a:gridCol>
                <a:gridCol w="921388">
                  <a:extLst>
                    <a:ext uri="{9D8B030D-6E8A-4147-A177-3AD203B41FA5}">
                      <a16:colId xmlns="" xmlns:a16="http://schemas.microsoft.com/office/drawing/2014/main" val="886675798"/>
                    </a:ext>
                  </a:extLst>
                </a:gridCol>
              </a:tblGrid>
              <a:tr h="4183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41636948"/>
                  </a:ext>
                </a:extLst>
              </a:tr>
              <a:tr h="294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2842243"/>
                  </a:ext>
                </a:extLst>
              </a:tr>
              <a:tr h="28824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5692320"/>
                  </a:ext>
                </a:extLst>
              </a:tr>
              <a:tr h="28824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обеспеченности населения спортивными сооружениями исходя из единовременной пропускной способности объектов спорта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1631338"/>
                  </a:ext>
                </a:extLst>
              </a:tr>
              <a:tr h="28824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и молодежи, систематически занимающихся физической культурой и спортом, в общей численности детей и 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3356841"/>
                  </a:ext>
                </a:extLst>
              </a:tr>
              <a:tr h="408578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7103853"/>
                  </a:ext>
                </a:extLst>
              </a:tr>
              <a:tr h="39469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8271880"/>
                  </a:ext>
                </a:extLst>
              </a:tr>
              <a:tr h="61815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4715079"/>
                  </a:ext>
                </a:extLst>
              </a:tr>
              <a:tr h="21014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граждан, выполнивших нормативы Всероссийского физкультурно-спортивного комплекса "Готов к труду и обороне" (ГТО), в общей численности населения, принявшего участие в сдаче нормативов ВФСК "ГТО"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4272427"/>
                  </a:ext>
                </a:extLst>
              </a:tr>
              <a:tr h="14412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учащихся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4996049"/>
                  </a:ext>
                </a:extLst>
              </a:tr>
              <a:tr h="26425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средств бюджета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выделяемых негосударственным организациям, в том числе СО НКО на предоставление услуг в сфере физической культуры и спорта, потенциально возможных к передаче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5" marR="6005" marT="6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36055189"/>
                  </a:ext>
                </a:extLst>
              </a:tr>
            </a:tbl>
          </a:graphicData>
        </a:graphic>
      </p:graphicFrame>
      <p:pic>
        <p:nvPicPr>
          <p:cNvPr id="14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87300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81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256577E-9AD0-4248-B026-7C3D60886072}"/>
              </a:ext>
            </a:extLst>
          </p:cNvPr>
          <p:cNvSpPr/>
          <p:nvPr/>
        </p:nvSpPr>
        <p:spPr>
          <a:xfrm>
            <a:off x="1383506" y="-71930"/>
            <a:ext cx="93083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агропромышленного комплекса и рынков сельскохозяйственной продукции, сырья и продовольствия в Нефтеюганском районе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годах»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0B48280-815D-4B7C-A55D-E11FD9585A5A}"/>
              </a:ext>
            </a:extLst>
          </p:cNvPr>
          <p:cNvSpPr/>
          <p:nvPr/>
        </p:nvSpPr>
        <p:spPr>
          <a:xfrm>
            <a:off x="3951481" y="1711230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="" xmlns:a16="http://schemas.microsoft.com/office/drawing/2014/main" id="{50488EF6-194A-4FA6-A0CE-74AEFA590F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050231"/>
              </p:ext>
            </p:extLst>
          </p:nvPr>
        </p:nvGraphicFramePr>
        <p:xfrm>
          <a:off x="1053553" y="2449356"/>
          <a:ext cx="8584706" cy="3387881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161103">
                  <a:extLst>
                    <a:ext uri="{9D8B030D-6E8A-4147-A177-3AD203B41FA5}">
                      <a16:colId xmlns="" xmlns:a16="http://schemas.microsoft.com/office/drawing/2014/main" val="1763932767"/>
                    </a:ext>
                  </a:extLst>
                </a:gridCol>
                <a:gridCol w="1180730">
                  <a:extLst>
                    <a:ext uri="{9D8B030D-6E8A-4147-A177-3AD203B41FA5}">
                      <a16:colId xmlns="" xmlns:a16="http://schemas.microsoft.com/office/drawing/2014/main" val="1698307265"/>
                    </a:ext>
                  </a:extLst>
                </a:gridCol>
                <a:gridCol w="1242873">
                  <a:extLst>
                    <a:ext uri="{9D8B030D-6E8A-4147-A177-3AD203B41FA5}">
                      <a16:colId xmlns="" xmlns:a16="http://schemas.microsoft.com/office/drawing/2014/main" val="1240745079"/>
                    </a:ext>
                  </a:extLst>
                </a:gridCol>
              </a:tblGrid>
              <a:tr h="2993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49308475"/>
                  </a:ext>
                </a:extLst>
              </a:tr>
              <a:tr h="2993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4562864"/>
                  </a:ext>
                </a:extLst>
              </a:tr>
              <a:tr h="24753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растениеводства, переработки и реализации продукции растениеводства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855,00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855,00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9319504"/>
                  </a:ext>
                </a:extLst>
              </a:tr>
              <a:tr h="29843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развития животноводства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155 907,05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155 907,05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10799779"/>
                  </a:ext>
                </a:extLst>
              </a:tr>
              <a:tr h="31197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развития рыбохозяйственного комплекса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791,90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791,90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6374802"/>
                  </a:ext>
                </a:extLst>
              </a:tr>
              <a:tr h="30121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на развитие системы заготовки и переработки дикоросов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740,20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740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91279951"/>
                  </a:ext>
                </a:extLst>
              </a:tr>
              <a:tr h="27969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совещаний, семинаров, ярмарок, конкурсов, выставок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13693925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малых форм хозяйствования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617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615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5946062"/>
                  </a:ext>
                </a:extLst>
              </a:tr>
              <a:tr h="30595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Улучшение жилищных условий граждан, проживающих в сельской местности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725,50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725,50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9310856"/>
                  </a:ext>
                </a:extLst>
              </a:tr>
              <a:tr h="31864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деятельности по обращению с животными без владельцев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525,81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439,42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0001486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03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81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256577E-9AD0-4248-B026-7C3D60886072}"/>
              </a:ext>
            </a:extLst>
          </p:cNvPr>
          <p:cNvSpPr/>
          <p:nvPr/>
        </p:nvSpPr>
        <p:spPr>
          <a:xfrm>
            <a:off x="1383506" y="-71930"/>
            <a:ext cx="93083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агропромышленного комплекса и рынков сельскохозяйственной продукции, сырья и продовольствия в Нефтеюганском районе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годах»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35467" y="1360416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="" xmlns:a16="http://schemas.microsoft.com/office/drawing/2014/main" id="{E1E134B7-EF6D-49B2-AB59-C017F3D6C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563752"/>
              </p:ext>
            </p:extLst>
          </p:nvPr>
        </p:nvGraphicFramePr>
        <p:xfrm>
          <a:off x="1350194" y="2005203"/>
          <a:ext cx="8170902" cy="4213034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135698">
                  <a:extLst>
                    <a:ext uri="{9D8B030D-6E8A-4147-A177-3AD203B41FA5}">
                      <a16:colId xmlns="" xmlns:a16="http://schemas.microsoft.com/office/drawing/2014/main" val="689853514"/>
                    </a:ext>
                  </a:extLst>
                </a:gridCol>
                <a:gridCol w="808372">
                  <a:extLst>
                    <a:ext uri="{9D8B030D-6E8A-4147-A177-3AD203B41FA5}">
                      <a16:colId xmlns="" xmlns:a16="http://schemas.microsoft.com/office/drawing/2014/main" val="459283984"/>
                    </a:ext>
                  </a:extLst>
                </a:gridCol>
                <a:gridCol w="1095631">
                  <a:extLst>
                    <a:ext uri="{9D8B030D-6E8A-4147-A177-3AD203B41FA5}">
                      <a16:colId xmlns="" xmlns:a16="http://schemas.microsoft.com/office/drawing/2014/main" val="544974991"/>
                    </a:ext>
                  </a:extLst>
                </a:gridCol>
                <a:gridCol w="1131201">
                  <a:extLst>
                    <a:ext uri="{9D8B030D-6E8A-4147-A177-3AD203B41FA5}">
                      <a16:colId xmlns="" xmlns:a16="http://schemas.microsoft.com/office/drawing/2014/main" val="3466011123"/>
                    </a:ext>
                  </a:extLst>
                </a:gridCol>
              </a:tblGrid>
              <a:tr h="2704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02161087"/>
                  </a:ext>
                </a:extLst>
              </a:tr>
              <a:tr h="322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27815153"/>
                  </a:ext>
                </a:extLst>
              </a:tr>
              <a:tr h="31546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поголовье сельскохозяйственных животных (за исключением кроликов и птицы)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0119055"/>
                  </a:ext>
                </a:extLst>
              </a:tr>
              <a:tr h="31546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мяса (скота и птицы на убой) в хозяйствах всех категорий в живом весе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237,20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7279695"/>
                  </a:ext>
                </a:extLst>
              </a:tr>
              <a:tr h="17924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молока в хозяйствах всех категорий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6765702"/>
                  </a:ext>
                </a:extLst>
              </a:tr>
              <a:tr h="30026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яиц в хозяйствах всех категорий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штук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798,00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28230294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Валовый сбор овощей открытого грунта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1689082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Добыча (вылов) рыбы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тонн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677,34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8159903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заготовки дикоросов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тонн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8798677"/>
                  </a:ext>
                </a:extLst>
              </a:tr>
              <a:tr h="31546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(приобретение) жилья для граждан, проживающих в сельской местности, в том числе для молодых семей и молодых специалистов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тыс.кв.метров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755009"/>
                  </a:ext>
                </a:extLst>
              </a:tr>
              <a:tr h="19369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прибыльных сельскохозяйственных организаций в общем их числе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27225300"/>
                  </a:ext>
                </a:extLst>
              </a:tr>
              <a:tr h="17087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продукции сельского 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млн.руб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351,87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2" marR="6572" marT="65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0221811"/>
                  </a:ext>
                </a:extLst>
              </a:tr>
            </a:tbl>
          </a:graphicData>
        </a:graphic>
      </p:graphicFrame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08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59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7206108E-895B-4CE5-B2A7-9616CC775F4F}"/>
              </a:ext>
            </a:extLst>
          </p:cNvPr>
          <p:cNvSpPr/>
          <p:nvPr/>
        </p:nvSpPr>
        <p:spPr>
          <a:xfrm>
            <a:off x="4063180" y="1276905"/>
            <a:ext cx="2808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показатели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DF302A52-653F-4AF4-B664-4360F5182FD5}"/>
              </a:ext>
            </a:extLst>
          </p:cNvPr>
          <p:cNvSpPr/>
          <p:nvPr/>
        </p:nvSpPr>
        <p:spPr>
          <a:xfrm>
            <a:off x="4262128" y="4313237"/>
            <a:ext cx="2397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03BB54F2-82B4-432B-B7E3-942C46FE3408}"/>
              </a:ext>
            </a:extLst>
          </p:cNvPr>
          <p:cNvSpPr/>
          <p:nvPr/>
        </p:nvSpPr>
        <p:spPr>
          <a:xfrm>
            <a:off x="1383506" y="0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«Социально-экономическое развитие населения района из числа коренных малочисленных народов Севера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="" xmlns:a16="http://schemas.microsoft.com/office/drawing/2014/main" id="{2C2758CD-1E3C-4E9B-9CB8-E87D41E94B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973739"/>
              </p:ext>
            </p:extLst>
          </p:nvPr>
        </p:nvGraphicFramePr>
        <p:xfrm>
          <a:off x="932203" y="1798637"/>
          <a:ext cx="8899580" cy="2449976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959810">
                  <a:extLst>
                    <a:ext uri="{9D8B030D-6E8A-4147-A177-3AD203B41FA5}">
                      <a16:colId xmlns="" xmlns:a16="http://schemas.microsoft.com/office/drawing/2014/main" val="3300737009"/>
                    </a:ext>
                  </a:extLst>
                </a:gridCol>
                <a:gridCol w="950877">
                  <a:extLst>
                    <a:ext uri="{9D8B030D-6E8A-4147-A177-3AD203B41FA5}">
                      <a16:colId xmlns="" xmlns:a16="http://schemas.microsoft.com/office/drawing/2014/main" val="1549156097"/>
                    </a:ext>
                  </a:extLst>
                </a:gridCol>
                <a:gridCol w="988893">
                  <a:extLst>
                    <a:ext uri="{9D8B030D-6E8A-4147-A177-3AD203B41FA5}">
                      <a16:colId xmlns="" xmlns:a16="http://schemas.microsoft.com/office/drawing/2014/main" val="579558887"/>
                    </a:ext>
                  </a:extLst>
                </a:gridCol>
              </a:tblGrid>
              <a:tr h="1799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2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53420951"/>
                  </a:ext>
                </a:extLst>
              </a:tr>
              <a:tr h="272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9341480"/>
                  </a:ext>
                </a:extLst>
              </a:tr>
              <a:tr h="369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поддержка юридических и физических лиц из числа коренных малочисленных народов, ведущих традиционный образ жизни и осуществляющих традиционную хозяйственную деятельность</a:t>
                      </a:r>
                      <a:b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190,90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1903367"/>
                  </a:ext>
                </a:extLst>
              </a:tr>
              <a:tr h="373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Организация, проведение мероприятий, направленных на развитие традиционной хозяйственной деятельности коренных малочисленных народов и участие в них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356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356,23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0653591"/>
                  </a:ext>
                </a:extLst>
              </a:tr>
              <a:tr h="478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Организация, проведение мероприятий, направленных на развитие традиционной культуры, фольклора, национального спорта, сохранение культурного наследия коренных малочисленных народов и участие в них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6499398"/>
                  </a:ext>
                </a:extLst>
              </a:tr>
              <a:tr h="3406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поддержки направленные на укрепление межнационального согласия, поддержку и развитие языков, народных промыслов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2" marR="7202" marT="7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0271121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="" xmlns:a16="http://schemas.microsoft.com/office/drawing/2014/main" id="{8C2DD33A-7B18-4C29-9A4C-9DE90087FC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443328"/>
              </p:ext>
            </p:extLst>
          </p:nvPr>
        </p:nvGraphicFramePr>
        <p:xfrm>
          <a:off x="926996" y="4747570"/>
          <a:ext cx="8899580" cy="1922792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134187">
                  <a:extLst>
                    <a:ext uri="{9D8B030D-6E8A-4147-A177-3AD203B41FA5}">
                      <a16:colId xmlns="" xmlns:a16="http://schemas.microsoft.com/office/drawing/2014/main" val="639637316"/>
                    </a:ext>
                  </a:extLst>
                </a:gridCol>
                <a:gridCol w="772357">
                  <a:extLst>
                    <a:ext uri="{9D8B030D-6E8A-4147-A177-3AD203B41FA5}">
                      <a16:colId xmlns="" xmlns:a16="http://schemas.microsoft.com/office/drawing/2014/main" val="2824236804"/>
                    </a:ext>
                  </a:extLst>
                </a:gridCol>
                <a:gridCol w="1081827">
                  <a:extLst>
                    <a:ext uri="{9D8B030D-6E8A-4147-A177-3AD203B41FA5}">
                      <a16:colId xmlns="" xmlns:a16="http://schemas.microsoft.com/office/drawing/2014/main" val="3826447977"/>
                    </a:ext>
                  </a:extLst>
                </a:gridCol>
                <a:gridCol w="911209">
                  <a:extLst>
                    <a:ext uri="{9D8B030D-6E8A-4147-A177-3AD203B41FA5}">
                      <a16:colId xmlns="" xmlns:a16="http://schemas.microsoft.com/office/drawing/2014/main" val="2821088692"/>
                    </a:ext>
                  </a:extLst>
                </a:gridCol>
              </a:tblGrid>
              <a:tr h="1599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47361026"/>
                  </a:ext>
                </a:extLst>
              </a:tr>
              <a:tr h="301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7864801"/>
                  </a:ext>
                </a:extLst>
              </a:tr>
              <a:tr h="2468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пользователей территориями традиционного природопользования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076365"/>
                  </a:ext>
                </a:extLst>
              </a:tr>
              <a:tr h="295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количество пользователей  территориями традиционного природопользования из числа коренных малочисленных народов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928140"/>
                  </a:ext>
                </a:extLst>
              </a:tr>
              <a:tr h="5907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граждан из числа коренных малочисленных народов, участвующих в мероприятиях, направленных на развитие традиционной культуры, родного языка, национального спорта и финно-угорских связей, сохранение культурного наследия коренных малочисленных народов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3" marR="6153" marT="61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49256426"/>
                  </a:ext>
                </a:extLst>
              </a:tr>
            </a:tbl>
          </a:graphicData>
        </a:graphic>
      </p:graphicFrame>
      <p:pic>
        <p:nvPicPr>
          <p:cNvPr id="18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7653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73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81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0B48280-815D-4B7C-A55D-E11FD9585A5A}"/>
              </a:ext>
            </a:extLst>
          </p:cNvPr>
          <p:cNvSpPr/>
          <p:nvPr/>
        </p:nvSpPr>
        <p:spPr>
          <a:xfrm>
            <a:off x="3951483" y="922972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77A402B-9679-4389-9CA7-E4D14A88D67B}"/>
              </a:ext>
            </a:extLst>
          </p:cNvPr>
          <p:cNvSpPr/>
          <p:nvPr/>
        </p:nvSpPr>
        <p:spPr>
          <a:xfrm>
            <a:off x="1383506" y="-62081"/>
            <a:ext cx="922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«Обеспечение доступным и комфортным жильем жителей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годах»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="" xmlns:a16="http://schemas.microsoft.com/office/drawing/2014/main" id="{0AC3E9F1-ADDE-4077-8871-361040AFF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445581"/>
              </p:ext>
            </p:extLst>
          </p:nvPr>
        </p:nvGraphicFramePr>
        <p:xfrm>
          <a:off x="947021" y="1570037"/>
          <a:ext cx="8797770" cy="4637829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528540">
                  <a:extLst>
                    <a:ext uri="{9D8B030D-6E8A-4147-A177-3AD203B41FA5}">
                      <a16:colId xmlns="" xmlns:a16="http://schemas.microsoft.com/office/drawing/2014/main" val="1370279573"/>
                    </a:ext>
                  </a:extLst>
                </a:gridCol>
                <a:gridCol w="1080585">
                  <a:extLst>
                    <a:ext uri="{9D8B030D-6E8A-4147-A177-3AD203B41FA5}">
                      <a16:colId xmlns="" xmlns:a16="http://schemas.microsoft.com/office/drawing/2014/main" val="2474928889"/>
                    </a:ext>
                  </a:extLst>
                </a:gridCol>
                <a:gridCol w="1188645">
                  <a:extLst>
                    <a:ext uri="{9D8B030D-6E8A-4147-A177-3AD203B41FA5}">
                      <a16:colId xmlns="" xmlns:a16="http://schemas.microsoft.com/office/drawing/2014/main" val="3685369638"/>
                    </a:ext>
                  </a:extLst>
                </a:gridCol>
              </a:tblGrid>
              <a:tr h="4584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3992944"/>
                  </a:ext>
                </a:extLst>
              </a:tr>
              <a:tr h="4395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4625146"/>
                  </a:ext>
                </a:extLst>
              </a:tr>
              <a:tr h="22560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градостроительной деятельности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638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635,35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27796992"/>
                  </a:ext>
                </a:extLst>
              </a:tr>
              <a:tr h="20350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Ведение информационной системы обеспечения градостроительной деятельности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41269871"/>
                  </a:ext>
                </a:extLst>
              </a:tr>
              <a:tr h="39133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жилых помещений путем заключения муниципальных контрактов долевого участия в строительстве и купли-продажи на территории городского и сельских поселений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108,23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356,99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69622011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Уплата администрациями поселений выкупной цены собственникам  помещений  в домах, в отношении которых  принято решение о сносе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788,76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788,76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6917689"/>
                  </a:ext>
                </a:extLst>
              </a:tr>
              <a:tr h="23090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Ликвидация объектов, утративших технологическую необходимость или пришедших в ветхое состояние, объектов инженерной инфраструктуры, хозяйственных построек, незаконных (самовольных) строений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886,72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422,77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2214727"/>
                  </a:ext>
                </a:extLst>
              </a:tr>
              <a:tr h="23666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устойчивого сокращения непригодного для проживания жилищного фонда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884,34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918,08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67612948"/>
                  </a:ext>
                </a:extLst>
              </a:tr>
              <a:tr h="23666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Расселение приспособленных для проживания строений, включенных в Реестры строений на 01.01.2012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010,54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010,54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41876223"/>
                  </a:ext>
                </a:extLst>
              </a:tr>
              <a:tr h="24742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Снос строений, приспособленных для проживания (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балков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807,69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807,69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90774290"/>
                  </a:ext>
                </a:extLst>
              </a:tr>
              <a:tr h="24742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(уведомлений) отдельным категориям граждан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502,11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106,86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41413825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жилых помещений для расселения граждан проживающих в приспособленных для проживания строениях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994,81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484,39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78961829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Субсидия несовершеннолетним детям, родившимся после 31.12.2011 и зарегистрированным совместно с родителями (усыновителями) в приспособленных для проживания строениях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807,13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807,13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5327913"/>
                  </a:ext>
                </a:extLst>
              </a:tr>
              <a:tr h="22181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Проектирование и строительство систем инженерной инфраструктуры для жилищного строительства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302,49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793,40 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8938446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Проектирование и строительство систем инженерной и транспортной инфраструктуры для участков льготной категории граждан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399,48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799,09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4" marR="6684" marT="66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2051008"/>
                  </a:ext>
                </a:extLst>
              </a:tr>
            </a:tbl>
          </a:graphicData>
        </a:graphic>
      </p:graphicFrame>
      <p:pic>
        <p:nvPicPr>
          <p:cNvPr id="14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032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33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81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77A402B-9679-4389-9CA7-E4D14A88D67B}"/>
              </a:ext>
            </a:extLst>
          </p:cNvPr>
          <p:cNvSpPr/>
          <p:nvPr/>
        </p:nvSpPr>
        <p:spPr>
          <a:xfrm>
            <a:off x="1383506" y="-106363"/>
            <a:ext cx="906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«Обеспечение доступным и комфортным жильем жителей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годах»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3C0CC58B-5946-48CC-B693-98B00351D490}"/>
              </a:ext>
            </a:extLst>
          </p:cNvPr>
          <p:cNvSpPr/>
          <p:nvPr/>
        </p:nvSpPr>
        <p:spPr>
          <a:xfrm>
            <a:off x="4040864" y="1360372"/>
            <a:ext cx="2601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="" xmlns:a16="http://schemas.microsoft.com/office/drawing/2014/main" id="{6379B154-E2E2-47D0-97D9-ADA8CADEA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245504"/>
              </p:ext>
            </p:extLst>
          </p:nvPr>
        </p:nvGraphicFramePr>
        <p:xfrm>
          <a:off x="939338" y="2122372"/>
          <a:ext cx="8833281" cy="356246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431403">
                  <a:extLst>
                    <a:ext uri="{9D8B030D-6E8A-4147-A177-3AD203B41FA5}">
                      <a16:colId xmlns="" xmlns:a16="http://schemas.microsoft.com/office/drawing/2014/main" val="3195635319"/>
                    </a:ext>
                  </a:extLst>
                </a:gridCol>
                <a:gridCol w="774230">
                  <a:extLst>
                    <a:ext uri="{9D8B030D-6E8A-4147-A177-3AD203B41FA5}">
                      <a16:colId xmlns="" xmlns:a16="http://schemas.microsoft.com/office/drawing/2014/main" val="4017455679"/>
                    </a:ext>
                  </a:extLst>
                </a:gridCol>
                <a:gridCol w="816429">
                  <a:extLst>
                    <a:ext uri="{9D8B030D-6E8A-4147-A177-3AD203B41FA5}">
                      <a16:colId xmlns="" xmlns:a16="http://schemas.microsoft.com/office/drawing/2014/main" val="3785495969"/>
                    </a:ext>
                  </a:extLst>
                </a:gridCol>
                <a:gridCol w="811219">
                  <a:extLst>
                    <a:ext uri="{9D8B030D-6E8A-4147-A177-3AD203B41FA5}">
                      <a16:colId xmlns="" xmlns:a16="http://schemas.microsoft.com/office/drawing/2014/main" val="730471285"/>
                    </a:ext>
                  </a:extLst>
                </a:gridCol>
              </a:tblGrid>
              <a:tr h="3981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81952104"/>
                  </a:ext>
                </a:extLst>
              </a:tr>
              <a:tr h="5173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7290442"/>
                  </a:ext>
                </a:extLst>
              </a:tr>
              <a:tr h="54482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Сохранение доли муниципальных образований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  с утвержденными  документами  территориального  планирования и градостроительного зонирования  от общего числа  муниципальных образований 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33120497"/>
                  </a:ext>
                </a:extLst>
              </a:tr>
              <a:tr h="27781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 ввода  жилья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тыс.кв.м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506516"/>
                  </a:ext>
                </a:extLst>
              </a:tr>
              <a:tr h="25818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жилых помещений, приходящаяся в среднем на одного жителя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8390461"/>
                  </a:ext>
                </a:extLst>
              </a:tr>
              <a:tr h="66711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семей, улучшивших жилищные условия, от числа семей, желающих улучшить жилищные условия, состоящих на учете для получения мер государственной поддержки, предусмотренной Государственной программой автономного округа, утвержденной постановлением Правительства Ханты-Мансийского автономного округа – Югры от 05.10.2018 № 346-п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48312538"/>
                  </a:ext>
                </a:extLst>
              </a:tr>
              <a:tr h="445194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снесенных домов, жилые помещения в которых признаны непригодными для проживания, многоквартирных домов, признанных аварийными и подлежащими сносу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8770539"/>
                  </a:ext>
                </a:extLst>
              </a:tr>
              <a:tr h="36557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семей, переселяемых из жилых помещений, признанных непригодными для проживания, многоквартирных домов, признанных аварийными и подлежащими сносу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7" marR="6627" marT="66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8759980"/>
                  </a:ext>
                </a:extLst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4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81"/>
            <a:ext cx="10691812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30D5F81-38DE-4492-A133-D39D0AEF70CC}"/>
              </a:ext>
            </a:extLst>
          </p:cNvPr>
          <p:cNvSpPr/>
          <p:nvPr/>
        </p:nvSpPr>
        <p:spPr>
          <a:xfrm>
            <a:off x="1383506" y="-41152"/>
            <a:ext cx="93083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жилищно-коммунального комплекса 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энергоэффективности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в муниципальном образовании 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Нефтеюганский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районна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830202" y="1424192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xmlns="" id="{5B4D86D3-2796-4AA5-B356-EA52F6724D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381859"/>
              </p:ext>
            </p:extLst>
          </p:nvPr>
        </p:nvGraphicFramePr>
        <p:xfrm>
          <a:off x="1018509" y="2255837"/>
          <a:ext cx="8646852" cy="380152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488770">
                  <a:extLst>
                    <a:ext uri="{9D8B030D-6E8A-4147-A177-3AD203B41FA5}">
                      <a16:colId xmlns:a16="http://schemas.microsoft.com/office/drawing/2014/main" xmlns="" val="3124217450"/>
                    </a:ext>
                  </a:extLst>
                </a:gridCol>
                <a:gridCol w="1043429">
                  <a:extLst>
                    <a:ext uri="{9D8B030D-6E8A-4147-A177-3AD203B41FA5}">
                      <a16:colId xmlns:a16="http://schemas.microsoft.com/office/drawing/2014/main" xmlns="" val="3561849435"/>
                    </a:ext>
                  </a:extLst>
                </a:gridCol>
                <a:gridCol w="1114653">
                  <a:extLst>
                    <a:ext uri="{9D8B030D-6E8A-4147-A177-3AD203B41FA5}">
                      <a16:colId xmlns:a16="http://schemas.microsoft.com/office/drawing/2014/main" xmlns="" val="870105498"/>
                    </a:ext>
                  </a:extLst>
                </a:gridCol>
              </a:tblGrid>
              <a:tr h="1876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Объём финансирования, тыс. рублей</a:t>
                      </a:r>
                      <a:endParaRPr lang="ru-RU" sz="14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08352475"/>
                  </a:ext>
                </a:extLst>
              </a:tr>
              <a:tr h="353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0848793"/>
                  </a:ext>
                </a:extLst>
              </a:tr>
              <a:tr h="3013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Реконструкция, расширение, модернизация, строительство объектов коммунального комплекса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5 134,78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2 164,18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6236521"/>
                  </a:ext>
                </a:extLst>
              </a:tr>
              <a:tr h="28381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Капитальный ремонт, ремонт систем теплоснабжения, водоснабжения, водоотведения, электроснабжения для подготовки к осенне-зимнему периоду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86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433,80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84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566,36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10738"/>
                  </a:ext>
                </a:extLst>
              </a:tr>
              <a:tr h="29284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Обеспечение деятельности департамента строительства и жилищно-коммунального комплекса </a:t>
                      </a:r>
                      <a:r>
                        <a:rPr lang="ru-RU" sz="1200" u="none" strike="noStrike" dirty="0" err="1">
                          <a:effectLst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</a:rPr>
                        <a:t> района и подведомственному ему учреждению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33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817,76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33 145,99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2420465"/>
                  </a:ext>
                </a:extLst>
              </a:tr>
              <a:tr h="31553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Предоставление субсидии на возмещение затрат на реконструкцию (модернизацию) объектов тепло-, водоснабжения и водоотведения переданных по концессионному соглашению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369,20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369,20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1818782"/>
                  </a:ext>
                </a:extLst>
              </a:tr>
              <a:tr h="35093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Предоставление субсидий на возмещение недополученных доходов и (или) возмещение затрат в связи с оказанием услуги по теплоснабжению на территории </a:t>
                      </a:r>
                      <a:r>
                        <a:rPr lang="ru-RU" sz="1200" u="none" strike="noStrike" dirty="0" err="1">
                          <a:effectLst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34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048,19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33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780,96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4878570"/>
                  </a:ext>
                </a:extLst>
              </a:tr>
              <a:tr h="114041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Предоставление субсидии из бюджета  </a:t>
                      </a:r>
                      <a:r>
                        <a:rPr lang="ru-RU" sz="1200" u="none" strike="noStrike" dirty="0" err="1">
                          <a:effectLst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</a:rPr>
                        <a:t> района на возмещение недополученных доходов юридическим лицам (за исключением субсидий государственным (муниципальным) учреждениям, индивидуальным </a:t>
                      </a:r>
                      <a:r>
                        <a:rPr lang="ru-RU" sz="1200" u="none" strike="noStrike" dirty="0" err="1">
                          <a:effectLst/>
                        </a:rPr>
                        <a:t>предпренимателям</a:t>
                      </a:r>
                      <a:r>
                        <a:rPr lang="ru-RU" sz="1200" u="none" strike="noStrike" dirty="0">
                          <a:effectLst/>
                        </a:rPr>
                        <a:t> в связи с оказанием услуг по погребению на межселенной территории </a:t>
                      </a:r>
                      <a:r>
                        <a:rPr lang="ru-RU" sz="1200" u="none" strike="noStrike" dirty="0" err="1">
                          <a:effectLst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</a:rPr>
                        <a:t> района согласно гарантированному перечню услуг по </a:t>
                      </a:r>
                      <a:r>
                        <a:rPr lang="ru-RU" sz="1200" u="none" strike="noStrike" dirty="0" err="1">
                          <a:effectLst/>
                        </a:rPr>
                        <a:t>погребению,не</a:t>
                      </a:r>
                      <a:r>
                        <a:rPr lang="ru-RU" sz="1200" u="none" strike="noStrike" dirty="0">
                          <a:effectLst/>
                        </a:rPr>
                        <a:t> возмещаемых за счет государственных внебюджетных фондов и бюджетов иных уровней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4,83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               0</a:t>
                      </a:r>
                      <a:r>
                        <a:rPr lang="ru-RU" sz="1200" u="none" strike="noStrike" dirty="0" smtClean="0">
                          <a:effectLst/>
                        </a:rPr>
                        <a:t>             </a:t>
                      </a:r>
                      <a:r>
                        <a:rPr lang="en-US" sz="1200" u="none" strike="noStrike" dirty="0" smtClean="0">
                          <a:effectLst/>
                        </a:rPr>
                        <a:t>      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16" marR="7216" marT="72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5381167"/>
                  </a:ext>
                </a:extLst>
              </a:tr>
            </a:tbl>
          </a:graphicData>
        </a:graphic>
      </p:graphicFrame>
      <p:pic>
        <p:nvPicPr>
          <p:cNvPr id="14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26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152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30D5F81-38DE-4492-A133-D39D0AEF70CC}"/>
              </a:ext>
            </a:extLst>
          </p:cNvPr>
          <p:cNvSpPr/>
          <p:nvPr/>
        </p:nvSpPr>
        <p:spPr>
          <a:xfrm>
            <a:off x="1383506" y="-41152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жилищно-коммунального комплекса 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энергоэффективности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в муниципальном образовании 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Нефтеюганский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районна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51483" y="1162223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xmlns="" id="{054E7567-A594-4C9A-9494-C8B5399D2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19619"/>
              </p:ext>
            </p:extLst>
          </p:nvPr>
        </p:nvGraphicFramePr>
        <p:xfrm>
          <a:off x="1143761" y="1798637"/>
          <a:ext cx="8646851" cy="507180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409679">
                  <a:extLst>
                    <a:ext uri="{9D8B030D-6E8A-4147-A177-3AD203B41FA5}">
                      <a16:colId xmlns:a16="http://schemas.microsoft.com/office/drawing/2014/main" xmlns="" val="1888082371"/>
                    </a:ext>
                  </a:extLst>
                </a:gridCol>
                <a:gridCol w="1183795">
                  <a:extLst>
                    <a:ext uri="{9D8B030D-6E8A-4147-A177-3AD203B41FA5}">
                      <a16:colId xmlns:a16="http://schemas.microsoft.com/office/drawing/2014/main" xmlns="" val="1230352313"/>
                    </a:ext>
                  </a:extLst>
                </a:gridCol>
                <a:gridCol w="1053377">
                  <a:extLst>
                    <a:ext uri="{9D8B030D-6E8A-4147-A177-3AD203B41FA5}">
                      <a16:colId xmlns:a16="http://schemas.microsoft.com/office/drawing/2014/main" xmlns="" val="1807638844"/>
                    </a:ext>
                  </a:extLst>
                </a:gridCol>
              </a:tblGrid>
              <a:tr h="2018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9114700"/>
                  </a:ext>
                </a:extLst>
              </a:tr>
              <a:tr h="3803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3942630"/>
                  </a:ext>
                </a:extLst>
              </a:tr>
              <a:tr h="27634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субсидии  из бюджета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юридическим лицам (за исключением субсидий государственным (муниципальным) учреждениям),  индивидуальным предпринимателям, физическим лицам в целях финансового обеспечения затрат на приобретение топлива для обеспечения неснижаемого нормативного запаса топлива на источниках тепловой энергии, расположенных на территории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4 180,00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6032261"/>
                  </a:ext>
                </a:extLst>
              </a:tr>
              <a:tr h="37259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субсидии в связи с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оазанием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услуг в сфере ЖКК на территории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495,55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495,55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0867593"/>
                  </a:ext>
                </a:extLst>
              </a:tr>
              <a:tr h="37259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реализации мероприятий по ремонту  общего имущества в МКД (в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муниципальных квартир)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28718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Дезинсекция и дератизация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914,50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914,50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2922093"/>
                  </a:ext>
                </a:extLst>
              </a:tr>
              <a:tr h="24181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Повышение энергетической эффективности в бюджетной сфере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117,90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5 117,66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6215716"/>
                  </a:ext>
                </a:extLst>
              </a:tr>
              <a:tr h="54470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встреч с обучающимися общеобразовательных учреждений по вопросам бережного отношения к коммунальным ресурсам, общему имуществу жилых домов и общественных мест (парки, бульвары, скверы)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7132041"/>
                  </a:ext>
                </a:extLst>
              </a:tr>
              <a:tr h="39628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Информационная поддержка и пропаганда энергосбережения и повышение энергетической эффективности на территории муниципального образования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7593813"/>
                  </a:ext>
                </a:extLst>
              </a:tr>
              <a:tr h="37259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(поверка) поквартирных узлов учета энергоресурсов, установленных в квартирах муниципальной собственности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7254263"/>
                  </a:ext>
                </a:extLst>
              </a:tr>
              <a:tr h="18629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"Формирование комфортной городской среды"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685,26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685,26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5265839"/>
                  </a:ext>
                </a:extLst>
              </a:tr>
              <a:tr h="25415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проектов "Народный бюджет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205,28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205,28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8195855"/>
                  </a:ext>
                </a:extLst>
              </a:tr>
              <a:tr h="23666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Благоустройство территорий поселений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612,75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502,42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82" marR="7382" marT="73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631244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7318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1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111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30D5F81-38DE-4492-A133-D39D0AEF70CC}"/>
              </a:ext>
            </a:extLst>
          </p:cNvPr>
          <p:cNvSpPr/>
          <p:nvPr/>
        </p:nvSpPr>
        <p:spPr>
          <a:xfrm>
            <a:off x="1383506" y="-41152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жилищно-коммунального комплекса 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энергоэффективности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в муниципальном образовании 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Нефтеюганский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район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3C0CC58B-5946-48CC-B693-98B00351D490}"/>
              </a:ext>
            </a:extLst>
          </p:cNvPr>
          <p:cNvSpPr/>
          <p:nvPr/>
        </p:nvSpPr>
        <p:spPr>
          <a:xfrm>
            <a:off x="4223038" y="1341437"/>
            <a:ext cx="2601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xmlns="" id="{DB557E2B-5243-4E47-A83F-8B1041847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294712"/>
              </p:ext>
            </p:extLst>
          </p:nvPr>
        </p:nvGraphicFramePr>
        <p:xfrm>
          <a:off x="971434" y="2142518"/>
          <a:ext cx="8748943" cy="3847121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63070">
                  <a:extLst>
                    <a:ext uri="{9D8B030D-6E8A-4147-A177-3AD203B41FA5}">
                      <a16:colId xmlns:a16="http://schemas.microsoft.com/office/drawing/2014/main" xmlns="" val="3380579119"/>
                    </a:ext>
                  </a:extLst>
                </a:gridCol>
                <a:gridCol w="950266">
                  <a:extLst>
                    <a:ext uri="{9D8B030D-6E8A-4147-A177-3AD203B41FA5}">
                      <a16:colId xmlns:a16="http://schemas.microsoft.com/office/drawing/2014/main" xmlns="" val="2759873890"/>
                    </a:ext>
                  </a:extLst>
                </a:gridCol>
                <a:gridCol w="980709">
                  <a:extLst>
                    <a:ext uri="{9D8B030D-6E8A-4147-A177-3AD203B41FA5}">
                      <a16:colId xmlns:a16="http://schemas.microsoft.com/office/drawing/2014/main" xmlns="" val="2637502858"/>
                    </a:ext>
                  </a:extLst>
                </a:gridCol>
                <a:gridCol w="954898">
                  <a:extLst>
                    <a:ext uri="{9D8B030D-6E8A-4147-A177-3AD203B41FA5}">
                      <a16:colId xmlns:a16="http://schemas.microsoft.com/office/drawing/2014/main" xmlns="" val="2025602970"/>
                    </a:ext>
                  </a:extLst>
                </a:gridCol>
              </a:tblGrid>
              <a:tr h="4538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4203844"/>
                  </a:ext>
                </a:extLst>
              </a:tr>
              <a:tr h="736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4161426"/>
                  </a:ext>
                </a:extLst>
              </a:tr>
              <a:tr h="55687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замены ветхих инженерных сетей теплоснабжения, водоснабжения, водоотведения от общей протяженности ветхих сетей теплоснабжения, водоснабжения, водоотведения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73709"/>
                  </a:ext>
                </a:extLst>
              </a:tr>
              <a:tr h="28209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Гарантированная поставка теплоснабжения населению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1852181"/>
                  </a:ext>
                </a:extLst>
              </a:tr>
              <a:tr h="36054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площади жилищного фонда, обеспеченного всеми видами благоустройства (инженерные сети), в общей площади жилищного фонда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742831"/>
                  </a:ext>
                </a:extLst>
              </a:tr>
              <a:tr h="38174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проведенных мероприятий по дезинсекции и дератизации территорий закрепленных нормативно-правовыми актами Ханты-Мансийского автономного округа - Югры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3477503"/>
                  </a:ext>
                </a:extLst>
              </a:tr>
              <a:tr h="390047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заявок на возмещение недополученных доходов, в связи с оказанием услуг по погребению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0291467"/>
                  </a:ext>
                </a:extLst>
              </a:tr>
              <a:tr h="25539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многоквартирных домов, в которых проведен ремонт общего имущества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2194746"/>
                  </a:ext>
                </a:extLst>
              </a:tr>
              <a:tr h="43030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расход тепловой энергии на снабжение органов местного самоуправления и муниципальных учреждений (в расчете на 1 кв. метр общей площади)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Гкал/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2799967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59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152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E30D5F81-38DE-4492-A133-D39D0AEF70CC}"/>
              </a:ext>
            </a:extLst>
          </p:cNvPr>
          <p:cNvSpPr/>
          <p:nvPr/>
        </p:nvSpPr>
        <p:spPr>
          <a:xfrm>
            <a:off x="1383505" y="-41152"/>
            <a:ext cx="9220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жилищно-коммунального комплекса 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энергоэффективности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в муниципальном образовании 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Нефтеюганский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район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3C0CC58B-5946-48CC-B693-98B00351D490}"/>
              </a:ext>
            </a:extLst>
          </p:cNvPr>
          <p:cNvSpPr/>
          <p:nvPr/>
        </p:nvSpPr>
        <p:spPr>
          <a:xfrm>
            <a:off x="4211795" y="1277111"/>
            <a:ext cx="2601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xmlns="" id="{64F6BD8C-562B-45F0-BC09-A621D62FB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312628"/>
              </p:ext>
            </p:extLst>
          </p:nvPr>
        </p:nvGraphicFramePr>
        <p:xfrm>
          <a:off x="1018042" y="2001712"/>
          <a:ext cx="8655728" cy="4322418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471957">
                  <a:extLst>
                    <a:ext uri="{9D8B030D-6E8A-4147-A177-3AD203B41FA5}">
                      <a16:colId xmlns:a16="http://schemas.microsoft.com/office/drawing/2014/main" xmlns="" val="211555173"/>
                    </a:ext>
                  </a:extLst>
                </a:gridCol>
                <a:gridCol w="909151">
                  <a:extLst>
                    <a:ext uri="{9D8B030D-6E8A-4147-A177-3AD203B41FA5}">
                      <a16:colId xmlns:a16="http://schemas.microsoft.com/office/drawing/2014/main" xmlns="" val="110770354"/>
                    </a:ext>
                  </a:extLst>
                </a:gridCol>
                <a:gridCol w="1197872">
                  <a:extLst>
                    <a:ext uri="{9D8B030D-6E8A-4147-A177-3AD203B41FA5}">
                      <a16:colId xmlns:a16="http://schemas.microsoft.com/office/drawing/2014/main" xmlns="" val="1086209380"/>
                    </a:ext>
                  </a:extLst>
                </a:gridCol>
                <a:gridCol w="1076748">
                  <a:extLst>
                    <a:ext uri="{9D8B030D-6E8A-4147-A177-3AD203B41FA5}">
                      <a16:colId xmlns:a16="http://schemas.microsoft.com/office/drawing/2014/main" xmlns="" val="3954077603"/>
                    </a:ext>
                  </a:extLst>
                </a:gridCol>
              </a:tblGrid>
              <a:tr h="3327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7448044"/>
                  </a:ext>
                </a:extLst>
              </a:tr>
              <a:tr h="3279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5947196"/>
                  </a:ext>
                </a:extLst>
              </a:tr>
              <a:tr h="30118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расход ТЭ в многоквартирных домах (в расчете на 1 кв. метр общей площади)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Гкал/м2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4272471"/>
                  </a:ext>
                </a:extLst>
              </a:tr>
              <a:tr h="30118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расход холодной воды в многоквартирных домах (в расчете на 1 жителя)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м3/чел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2583141"/>
                  </a:ext>
                </a:extLst>
              </a:tr>
              <a:tr h="321269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расход горячей воды в многоквартирных домах (в расчете на 1 жителя)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м3/чел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3954353"/>
                  </a:ext>
                </a:extLst>
              </a:tr>
              <a:tr h="803172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муниципальных образованиях, на территории которых реализуются проекты по созданию комфортной городской среды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75882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дворовых территорий района (в рамках реализации приоритетного проекта)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83891"/>
                  </a:ext>
                </a:extLst>
              </a:tr>
              <a:tr h="32126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общественных территорий района (в рамках реализации приоритетного проекта)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9806547"/>
                  </a:ext>
                </a:extLst>
              </a:tr>
              <a:tr h="32126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реализованных проектов,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нправленных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содействие развитию исторических и иных местных традиций в населенных пунктах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района, в которых проведены мероприятия в связи с наступившими юбилейными датами, к аналогичным проектам, отобранным по результатам конкурса на условиях инициативного бюджетирования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72000" algn="ctr" defTabSz="102877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72000"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indent="72000"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3" marR="6693" marT="66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89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"/>
            <a:ext cx="10706100" cy="110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8744D0B-E69D-44DF-9EDB-1EF9326ED40D}"/>
              </a:ext>
            </a:extLst>
          </p:cNvPr>
          <p:cNvGrpSpPr/>
          <p:nvPr/>
        </p:nvGrpSpPr>
        <p:grpSpPr>
          <a:xfrm>
            <a:off x="3" y="6458986"/>
            <a:ext cx="10706100" cy="1155675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="" xmlns:a16="http://schemas.microsoft.com/office/drawing/2014/main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="" xmlns:a16="http://schemas.microsoft.com/office/drawing/2014/main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056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056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="" xmlns:a16="http://schemas.microsoft.com/office/drawing/2014/main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0560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0560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30"/>
            <a:ext cx="1476882" cy="984013"/>
          </a:xfrm>
          <a:prstGeom prst="rect">
            <a:avLst/>
          </a:prstGeom>
        </p:spPr>
      </p:pic>
      <p:sp>
        <p:nvSpPr>
          <p:cNvPr id="133" name="Заголовок 1"/>
          <p:cNvSpPr txBox="1">
            <a:spLocks/>
          </p:cNvSpPr>
          <p:nvPr/>
        </p:nvSpPr>
        <p:spPr>
          <a:xfrm>
            <a:off x="1602234" y="29"/>
            <a:ext cx="6640161" cy="63431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lIns="103966" tIns="51981" rIns="103966" bIns="5198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исполнения доходной части бюджета по налоговым доходам </a:t>
            </a:r>
            <a:r>
              <a:rPr lang="ru-RU" sz="21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2020 год</a:t>
            </a:r>
            <a:endParaRPr lang="en-US" sz="21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3" name="Диаграмма 72"/>
          <p:cNvGraphicFramePr/>
          <p:nvPr>
            <p:extLst>
              <p:ext uri="{D42A27DB-BD31-4B8C-83A1-F6EECF244321}">
                <p14:modId xmlns:p14="http://schemas.microsoft.com/office/powerpoint/2010/main" val="3019104482"/>
              </p:ext>
            </p:extLst>
          </p:nvPr>
        </p:nvGraphicFramePr>
        <p:xfrm>
          <a:off x="-174242" y="798036"/>
          <a:ext cx="11026067" cy="3153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4" name="Диаграмма 73"/>
          <p:cNvGraphicFramePr/>
          <p:nvPr>
            <p:extLst>
              <p:ext uri="{D42A27DB-BD31-4B8C-83A1-F6EECF244321}">
                <p14:modId xmlns:p14="http://schemas.microsoft.com/office/powerpoint/2010/main" val="1168702819"/>
              </p:ext>
            </p:extLst>
          </p:nvPr>
        </p:nvGraphicFramePr>
        <p:xfrm>
          <a:off x="6516639" y="3658026"/>
          <a:ext cx="4494293" cy="3731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5" name="Прямоугольник 74"/>
          <p:cNvSpPr/>
          <p:nvPr/>
        </p:nvSpPr>
        <p:spPr>
          <a:xfrm>
            <a:off x="331708" y="3558369"/>
            <a:ext cx="7094011" cy="597749"/>
          </a:xfrm>
          <a:prstGeom prst="rect">
            <a:avLst/>
          </a:prstGeom>
        </p:spPr>
        <p:txBody>
          <a:bodyPr wrap="square" lIns="103966" tIns="51981" rIns="103966" bIns="51981">
            <a:spAutoFit/>
          </a:bodyPr>
          <a:lstStyle/>
          <a:p>
            <a:pPr algn="ctr" defTabSz="1038367">
              <a:defRPr/>
            </a:pPr>
            <a:r>
              <a:rPr lang="ru-RU" sz="1600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Структура налоговых доходов бюджета Нефтеюганского района за 2019-2020 гг. (</a:t>
            </a:r>
            <a:r>
              <a:rPr lang="ru-RU" sz="1600" b="1" kern="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1600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.)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624074" y="5437149"/>
            <a:ext cx="1056626" cy="736115"/>
          </a:xfrm>
          <a:prstGeom prst="rect">
            <a:avLst/>
          </a:prstGeom>
          <a:noFill/>
        </p:spPr>
        <p:txBody>
          <a:bodyPr wrap="square" lIns="103839" tIns="51914" rIns="103839" bIns="51914" rtlCol="0">
            <a:spAutoFit/>
          </a:bodyPr>
          <a:lstStyle/>
          <a:p>
            <a:pPr defTabSz="1039652">
              <a:defRPr/>
            </a:pPr>
            <a:r>
              <a:rPr lang="ru-RU" sz="2300" b="1" i="1" kern="0" dirty="0">
                <a:solidFill>
                  <a:srgbClr val="63A537">
                    <a:lumMod val="50000"/>
                  </a:srgbClr>
                </a:solidFill>
              </a:rPr>
              <a:t>2020</a:t>
            </a:r>
          </a:p>
          <a:p>
            <a:pPr defTabSz="1039652">
              <a:defRPr/>
            </a:pPr>
            <a:endParaRPr lang="ru-RU" b="1" i="1" kern="0" dirty="0">
              <a:solidFill>
                <a:srgbClr val="63A537">
                  <a:lumMod val="50000"/>
                </a:srgb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739964" y="5661410"/>
            <a:ext cx="589378" cy="320286"/>
          </a:xfrm>
          <a:prstGeom prst="rect">
            <a:avLst/>
          </a:prstGeom>
          <a:noFill/>
        </p:spPr>
        <p:txBody>
          <a:bodyPr wrap="square" lIns="103839" tIns="51914" rIns="103839" bIns="51914" rtlCol="0">
            <a:spAutoFit/>
          </a:bodyPr>
          <a:lstStyle/>
          <a:p>
            <a:pPr defTabSz="1039652">
              <a:defRPr/>
            </a:pPr>
            <a:r>
              <a:rPr lang="ru-RU" sz="1400" b="1" kern="0" dirty="0">
                <a:solidFill>
                  <a:srgbClr val="63A537">
                    <a:lumMod val="50000"/>
                  </a:srgbClr>
                </a:solidFill>
              </a:rPr>
              <a:t>год</a:t>
            </a:r>
          </a:p>
        </p:txBody>
      </p:sp>
      <p:sp>
        <p:nvSpPr>
          <p:cNvPr id="78" name="文本框 123">
            <a:extLst>
              <a:ext uri="{FF2B5EF4-FFF2-40B4-BE49-F238E27FC236}">
                <a16:creationId xmlns="" xmlns:a16="http://schemas.microsoft.com/office/drawing/2014/main" id="{8FE280B4-5A12-4960-BAC4-A34FBD90732D}"/>
              </a:ext>
            </a:extLst>
          </p:cNvPr>
          <p:cNvSpPr txBox="1"/>
          <p:nvPr/>
        </p:nvSpPr>
        <p:spPr>
          <a:xfrm>
            <a:off x="8375430" y="4920358"/>
            <a:ext cx="1288784" cy="674364"/>
          </a:xfrm>
          <a:prstGeom prst="rect">
            <a:avLst/>
          </a:prstGeom>
          <a:noFill/>
        </p:spPr>
        <p:txBody>
          <a:bodyPr wrap="none" lIns="103966" tIns="51981" rIns="103966" bIns="51981" rtlCol="0">
            <a:spAutoFit/>
          </a:bodyPr>
          <a:lstStyle>
            <a:defPPr>
              <a:defRPr lang="zh-CN"/>
            </a:defPPr>
            <a:lvl1pPr>
              <a:defRPr sz="450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algn="ctr" defTabSz="779736"/>
            <a:r>
              <a:rPr lang="ru-RU" altLang="zh-CN" sz="2100" dirty="0">
                <a:solidFill>
                  <a:srgbClr val="FF0000"/>
                </a:solidFill>
                <a:ea typeface="微软雅黑"/>
              </a:rPr>
              <a:t>1 322,8</a:t>
            </a:r>
          </a:p>
          <a:p>
            <a:pPr algn="ctr" defTabSz="779736"/>
            <a:r>
              <a:rPr lang="ru-RU" altLang="zh-CN" sz="1600" dirty="0">
                <a:solidFill>
                  <a:srgbClr val="FF0000"/>
                </a:solidFill>
                <a:ea typeface="微软雅黑"/>
              </a:rPr>
              <a:t>млн. рублей</a:t>
            </a:r>
            <a:endParaRPr lang="en-US" altLang="zh-CN" sz="1600" dirty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8608" y="4609392"/>
            <a:ext cx="868797" cy="274254"/>
          </a:xfrm>
          <a:prstGeom prst="rect">
            <a:avLst/>
          </a:prstGeom>
          <a:noFill/>
        </p:spPr>
        <p:txBody>
          <a:bodyPr wrap="none" lIns="103966" tIns="51981" rIns="103966" bIns="51981" rtlCol="0">
            <a:spAutoFit/>
          </a:bodyPr>
          <a:lstStyle/>
          <a:p>
            <a:pPr defTabSz="1039652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88" name="Picture 4">
            <a:extLst>
              <a:ext uri="{FF2B5EF4-FFF2-40B4-BE49-F238E27FC236}">
                <a16:creationId xmlns="" xmlns:a16="http://schemas.microsoft.com/office/drawing/2014/main" id="{89FC3039-5243-4B31-8C73-6CDA98AD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19836" y="158422"/>
            <a:ext cx="1672007" cy="7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4">
            <a:extLst>
              <a:ext uri="{FF2B5EF4-FFF2-40B4-BE49-F238E27FC236}">
                <a16:creationId xmlns="" xmlns:a16="http://schemas.microsoft.com/office/drawing/2014/main" id="{89FC3039-5243-4B31-8C73-6CDA98AD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" y="6596024"/>
            <a:ext cx="1672007" cy="79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975998"/>
              </p:ext>
            </p:extLst>
          </p:nvPr>
        </p:nvGraphicFramePr>
        <p:xfrm>
          <a:off x="259195" y="4199823"/>
          <a:ext cx="7239093" cy="3180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3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99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3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90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421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691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796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32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Исполнение 2019 год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Уточненный план на 2020 год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Исполнение 2020 год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 исполнения от уточненного плана 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61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Исполнение 2020г. в сравнении с 2019 г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., %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Налоговые доходы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1 296,9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1 395,2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1 322,8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94,8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102,0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588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НДФЛ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1 157,8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1 247,4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1 187,8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92,8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5588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Акцизы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6,3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5,7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96,6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90,5 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0380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Налог на совокупный доход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101,5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98,0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82,7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84,4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81,5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0380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Налоги на имущество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28,5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41,1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43,2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105,1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151,5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70380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Государственная пошлина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2,9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3,4</a:t>
                      </a: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113,3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117,2 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6918" marR="106918" marT="50398" marB="503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8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6BDD5882-2F2F-44F8-97E7-B995A74E2E4F}"/>
              </a:ext>
            </a:extLst>
          </p:cNvPr>
          <p:cNvSpPr txBox="1"/>
          <p:nvPr/>
        </p:nvSpPr>
        <p:spPr>
          <a:xfrm>
            <a:off x="7425719" y="840482"/>
            <a:ext cx="1283092" cy="320421"/>
          </a:xfrm>
          <a:prstGeom prst="rect">
            <a:avLst/>
          </a:prstGeom>
          <a:noFill/>
        </p:spPr>
        <p:txBody>
          <a:bodyPr wrap="square" lIns="103966" tIns="51981" rIns="103966" bIns="51981" rtlCol="0">
            <a:spAutoFit/>
          </a:bodyPr>
          <a:lstStyle/>
          <a:p>
            <a:pPr defTabSz="1039652"/>
            <a:r>
              <a:rPr lang="ru-RU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394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152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3C0CC58B-5946-48CC-B693-98B00351D490}"/>
              </a:ext>
            </a:extLst>
          </p:cNvPr>
          <p:cNvSpPr/>
          <p:nvPr/>
        </p:nvSpPr>
        <p:spPr>
          <a:xfrm>
            <a:off x="4045319" y="3946063"/>
            <a:ext cx="2601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BC8E4EC-1DEA-40AC-A906-2167D97DA891}"/>
              </a:ext>
            </a:extLst>
          </p:cNvPr>
          <p:cNvSpPr/>
          <p:nvPr/>
        </p:nvSpPr>
        <p:spPr>
          <a:xfrm>
            <a:off x="1383506" y="-106363"/>
            <a:ext cx="93083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«Обеспечение прав и законных интересов населения Нефтеюганского района в отдельных сферах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жизнедеятельности 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годах»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51483" y="922972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xmlns="" id="{351FE69D-4841-470C-88B6-64E3B76A56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215176"/>
              </p:ext>
            </p:extLst>
          </p:nvPr>
        </p:nvGraphicFramePr>
        <p:xfrm>
          <a:off x="875601" y="1417637"/>
          <a:ext cx="8940610" cy="237675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743880">
                  <a:extLst>
                    <a:ext uri="{9D8B030D-6E8A-4147-A177-3AD203B41FA5}">
                      <a16:colId xmlns:a16="http://schemas.microsoft.com/office/drawing/2014/main" xmlns="" val="1888871914"/>
                    </a:ext>
                  </a:extLst>
                </a:gridCol>
                <a:gridCol w="1003445">
                  <a:extLst>
                    <a:ext uri="{9D8B030D-6E8A-4147-A177-3AD203B41FA5}">
                      <a16:colId xmlns:a16="http://schemas.microsoft.com/office/drawing/2014/main" xmlns="" val="2145743621"/>
                    </a:ext>
                  </a:extLst>
                </a:gridCol>
                <a:gridCol w="1193285">
                  <a:extLst>
                    <a:ext uri="{9D8B030D-6E8A-4147-A177-3AD203B41FA5}">
                      <a16:colId xmlns:a16="http://schemas.microsoft.com/office/drawing/2014/main" xmlns="" val="1568152847"/>
                    </a:ext>
                  </a:extLst>
                </a:gridCol>
              </a:tblGrid>
              <a:tr h="3995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94110165"/>
                  </a:ext>
                </a:extLst>
              </a:tr>
              <a:tr h="2715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95521565"/>
                  </a:ext>
                </a:extLst>
              </a:tr>
              <a:tr h="2126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деятельности народных дружин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7466091"/>
                  </a:ext>
                </a:extLst>
              </a:tr>
              <a:tr h="17965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отдельных государственных полномочий по созданию административных комиссий и определению перечня должностных лиц органов местного самоуправления, уполномоченных составлять протоколы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 административных правонарушениях, предусмотренных пунктом 2 статьи 48 Закона Ханты-Мансийского автономного округа – Югры от 11 июня 2010 года № 102-оз «Об административных правонарушениях.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1738,10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1736,56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905707"/>
                  </a:ext>
                </a:extLst>
              </a:tr>
              <a:tr h="34344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государственных полномочий по составлению (изменению и дополнению) списков кандидатов в присяжные заседатели федеральных судов общей юрисдикции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5335740"/>
                  </a:ext>
                </a:extLst>
              </a:tr>
            </a:tbl>
          </a:graphicData>
        </a:graphic>
      </p:graphicFrame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xmlns="" id="{8C926038-967C-4848-8824-A783A401E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410303"/>
              </p:ext>
            </p:extLst>
          </p:nvPr>
        </p:nvGraphicFramePr>
        <p:xfrm>
          <a:off x="893938" y="4395378"/>
          <a:ext cx="8940609" cy="2819339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67804">
                  <a:extLst>
                    <a:ext uri="{9D8B030D-6E8A-4147-A177-3AD203B41FA5}">
                      <a16:colId xmlns:a16="http://schemas.microsoft.com/office/drawing/2014/main" xmlns="" val="3877578969"/>
                    </a:ext>
                  </a:extLst>
                </a:gridCol>
                <a:gridCol w="976326">
                  <a:extLst>
                    <a:ext uri="{9D8B030D-6E8A-4147-A177-3AD203B41FA5}">
                      <a16:colId xmlns:a16="http://schemas.microsoft.com/office/drawing/2014/main" xmlns="" val="1721586661"/>
                    </a:ext>
                  </a:extLst>
                </a:gridCol>
                <a:gridCol w="1202326">
                  <a:extLst>
                    <a:ext uri="{9D8B030D-6E8A-4147-A177-3AD203B41FA5}">
                      <a16:colId xmlns:a16="http://schemas.microsoft.com/office/drawing/2014/main" xmlns="" val="1115768837"/>
                    </a:ext>
                  </a:extLst>
                </a:gridCol>
                <a:gridCol w="894153">
                  <a:extLst>
                    <a:ext uri="{9D8B030D-6E8A-4147-A177-3AD203B41FA5}">
                      <a16:colId xmlns:a16="http://schemas.microsoft.com/office/drawing/2014/main" xmlns="" val="2256180737"/>
                    </a:ext>
                  </a:extLst>
                </a:gridCol>
              </a:tblGrid>
              <a:tr h="3335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2815773"/>
                  </a:ext>
                </a:extLst>
              </a:tr>
              <a:tr h="92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2082187"/>
                  </a:ext>
                </a:extLst>
              </a:tr>
              <a:tr h="62085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административных правонарушений, посягающих на общественный порядок и общественную безопасность, выявленных с участием народных дружинников (глава 20 КоАП РФ), в общем количестве таких правонарушений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3919306"/>
                  </a:ext>
                </a:extLst>
              </a:tr>
              <a:tr h="24795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уличных преступлений в числе зарегистрированных общеуголовных преступлений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19,6</a:t>
                      </a:r>
                      <a:endParaRPr lang="ru-RU" sz="11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548588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indent="72000" algn="l" defTabSz="102877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Снижение уровня преступности (число зарегистрированных преступлений на 100 тыс. человек населения)</a:t>
                      </a:r>
                      <a:endParaRPr lang="ru-RU" sz="115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1468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1408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00940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распространенности наркомании (на 100 тыс. населения)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199,5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29225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Сохранение доли обучающихся, прошедших социально-психологическое тестирование с целью раннего выявления незаконного потребления наркотических средств и психотропных веществ, в общем количестве обучающихся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7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5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9" marR="7559" marT="75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4270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56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92478" y="1493837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26513A41-4576-4C63-846A-4B5B6B2D6972}"/>
              </a:ext>
            </a:extLst>
          </p:cNvPr>
          <p:cNvSpPr/>
          <p:nvPr/>
        </p:nvSpPr>
        <p:spPr>
          <a:xfrm>
            <a:off x="1383506" y="-106363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«Защита населения и территорий от чрезвычайных ситуаций, обеспечение пожарной безопасности в Нефтеюганском районе </a:t>
            </a:r>
            <a:endParaRPr lang="ru-RU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xmlns="" id="{3159F5AF-06E2-418E-A21E-8BB746D1D1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343075"/>
              </p:ext>
            </p:extLst>
          </p:nvPr>
        </p:nvGraphicFramePr>
        <p:xfrm>
          <a:off x="991408" y="2179637"/>
          <a:ext cx="8708995" cy="358902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723054">
                  <a:extLst>
                    <a:ext uri="{9D8B030D-6E8A-4147-A177-3AD203B41FA5}">
                      <a16:colId xmlns:a16="http://schemas.microsoft.com/office/drawing/2014/main" xmlns="" val="2660094265"/>
                    </a:ext>
                  </a:extLst>
                </a:gridCol>
                <a:gridCol w="1357554">
                  <a:extLst>
                    <a:ext uri="{9D8B030D-6E8A-4147-A177-3AD203B41FA5}">
                      <a16:colId xmlns:a16="http://schemas.microsoft.com/office/drawing/2014/main" xmlns="" val="82618014"/>
                    </a:ext>
                  </a:extLst>
                </a:gridCol>
                <a:gridCol w="1628387">
                  <a:extLst>
                    <a:ext uri="{9D8B030D-6E8A-4147-A177-3AD203B41FA5}">
                      <a16:colId xmlns:a16="http://schemas.microsoft.com/office/drawing/2014/main" xmlns="" val="1124804580"/>
                    </a:ext>
                  </a:extLst>
                </a:gridCol>
              </a:tblGrid>
              <a:tr h="1981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326347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6216221"/>
                  </a:ext>
                </a:extLst>
              </a:tr>
              <a:tr h="42219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Создание, восполнение резервов материальных ресурсов (запасов) для ликвидации чрезвычайных ситуаций и в целях гражданской обороны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4360107"/>
                  </a:ext>
                </a:extLst>
              </a:tr>
              <a:tr h="18463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санитарно-противоэпидемиологических мероприятий, связанных с профилактикой и устранением последствий распространения новой </a:t>
                      </a:r>
                      <a:r>
                        <a:rPr lang="ru-RU" sz="14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коронавирусной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инфекции (COVID-19) на территории муниципального образования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169,76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168,91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9012640"/>
                  </a:ext>
                </a:extLst>
              </a:tr>
              <a:tr h="18463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населенных пунктов наружным противопожарным водоснабжением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18463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 деятельности муниципального казенного учреждения "Единая дежурно-диспетчерская служба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30 751,35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30 240,57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18463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функционирования муниципальной системы оповещения населения и Системы - 112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2 283,67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1 911,05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49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26513A41-4576-4C63-846A-4B5B6B2D6972}"/>
              </a:ext>
            </a:extLst>
          </p:cNvPr>
          <p:cNvSpPr/>
          <p:nvPr/>
        </p:nvSpPr>
        <p:spPr>
          <a:xfrm>
            <a:off x="1383506" y="-106363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«Защита населения и территорий от чрезвычайных ситуаций, обеспечение пожарной безопасности в Нефтеюганском районе </a:t>
            </a:r>
            <a:endParaRPr lang="ru-RU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49207" y="1605696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xmlns="" id="{7DE608B3-9F15-4E0A-8294-ACB37D7673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154201"/>
              </p:ext>
            </p:extLst>
          </p:nvPr>
        </p:nvGraphicFramePr>
        <p:xfrm>
          <a:off x="1081665" y="2367696"/>
          <a:ext cx="8528481" cy="2783741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4819918">
                  <a:extLst>
                    <a:ext uri="{9D8B030D-6E8A-4147-A177-3AD203B41FA5}">
                      <a16:colId xmlns:a16="http://schemas.microsoft.com/office/drawing/2014/main" xmlns="" val="3849271006"/>
                    </a:ext>
                  </a:extLst>
                </a:gridCol>
                <a:gridCol w="825746">
                  <a:extLst>
                    <a:ext uri="{9D8B030D-6E8A-4147-A177-3AD203B41FA5}">
                      <a16:colId xmlns:a16="http://schemas.microsoft.com/office/drawing/2014/main" xmlns="" val="4986893"/>
                    </a:ext>
                  </a:extLst>
                </a:gridCol>
                <a:gridCol w="1686889">
                  <a:extLst>
                    <a:ext uri="{9D8B030D-6E8A-4147-A177-3AD203B41FA5}">
                      <a16:colId xmlns:a16="http://schemas.microsoft.com/office/drawing/2014/main" xmlns="" val="3553554171"/>
                    </a:ext>
                  </a:extLst>
                </a:gridCol>
                <a:gridCol w="1195928">
                  <a:extLst>
                    <a:ext uri="{9D8B030D-6E8A-4147-A177-3AD203B41FA5}">
                      <a16:colId xmlns:a16="http://schemas.microsoft.com/office/drawing/2014/main" xmlns="" val="3244191926"/>
                    </a:ext>
                  </a:extLst>
                </a:gridCol>
              </a:tblGrid>
              <a:tr h="1817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7451809"/>
                  </a:ext>
                </a:extLst>
              </a:tr>
              <a:tr h="3424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07372"/>
                  </a:ext>
                </a:extLst>
              </a:tr>
              <a:tr h="50325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укомплектованности резерва материальных ресурсов (запасов) для ликвидации чрезвычайных ситуациях и в целях гражданской обороны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8393787"/>
                  </a:ext>
                </a:extLst>
              </a:tr>
              <a:tr h="62394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оборудованных мест проживания малообеспеченных, социально-неадаптированных и маломобильных граждан автономными пожарными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извещателями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находящихся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муниципальной собственности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6939550"/>
                  </a:ext>
                </a:extLst>
              </a:tr>
              <a:tr h="666974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оснащенности МКУ "Единая дежурно-диспетчерская служба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района" информационно-телекоммуникационной инфраструктурой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14599"/>
                  </a:ext>
                </a:extLst>
              </a:tr>
              <a:tr h="335505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населения охваченного муниципальной системой оповещения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90" marR="6990" marT="69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5925780"/>
                  </a:ext>
                </a:extLst>
              </a:tr>
            </a:tbl>
          </a:graphicData>
        </a:graphic>
      </p:graphicFrame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9939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4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42336" y="3693590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89880419-E4F4-42A6-B80F-200A26360C5A}"/>
              </a:ext>
            </a:extLst>
          </p:cNvPr>
          <p:cNvSpPr/>
          <p:nvPr/>
        </p:nvSpPr>
        <p:spPr>
          <a:xfrm>
            <a:off x="1383506" y="-106363"/>
            <a:ext cx="815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«Обеспечение экологической безопасности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района на 2019-2024 годы»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51483" y="860056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xmlns="" id="{9C4CCE3E-2D6F-46BA-B40C-05997E39D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01858"/>
              </p:ext>
            </p:extLst>
          </p:nvPr>
        </p:nvGraphicFramePr>
        <p:xfrm>
          <a:off x="985527" y="1493837"/>
          <a:ext cx="8720757" cy="205689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377053">
                  <a:extLst>
                    <a:ext uri="{9D8B030D-6E8A-4147-A177-3AD203B41FA5}">
                      <a16:colId xmlns:a16="http://schemas.microsoft.com/office/drawing/2014/main" xmlns="" val="4158007"/>
                    </a:ext>
                  </a:extLst>
                </a:gridCol>
                <a:gridCol w="1057225">
                  <a:extLst>
                    <a:ext uri="{9D8B030D-6E8A-4147-A177-3AD203B41FA5}">
                      <a16:colId xmlns:a16="http://schemas.microsoft.com/office/drawing/2014/main" xmlns="" val="3082526727"/>
                    </a:ext>
                  </a:extLst>
                </a:gridCol>
                <a:gridCol w="1286479">
                  <a:extLst>
                    <a:ext uri="{9D8B030D-6E8A-4147-A177-3AD203B41FA5}">
                      <a16:colId xmlns:a16="http://schemas.microsoft.com/office/drawing/2014/main" xmlns="" val="363726720"/>
                    </a:ext>
                  </a:extLst>
                </a:gridCol>
              </a:tblGrid>
              <a:tr h="19591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мероприятий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Объём финансирования, тыс. рублей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0656892"/>
                  </a:ext>
                </a:extLst>
              </a:tr>
              <a:tr h="128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плановое значение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фактическое значение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77296"/>
                  </a:ext>
                </a:extLst>
              </a:tr>
              <a:tr h="54252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Организация и развитие системы экологического образования, просвещения и формирования экологической культуры, в том числе участие в международной экологической акции "Спасти  и сохранить"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1 282,02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1 282,02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169495"/>
                  </a:ext>
                </a:extLst>
              </a:tr>
              <a:tr h="16299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Организация деятельности по обращению с отходами производства и потребления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480,27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181,73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0727122"/>
                  </a:ext>
                </a:extLst>
              </a:tr>
              <a:tr h="17424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Повышение экологически безопасного уровня обращения с отходами и качества жизни </a:t>
                      </a:r>
                      <a:r>
                        <a:rPr lang="ru-RU" sz="1200" u="none" strike="noStrike" dirty="0" smtClean="0">
                          <a:effectLst/>
                        </a:rPr>
                        <a:t>населения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27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626,39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24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272,58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3537178"/>
                  </a:ext>
                </a:extLst>
              </a:tr>
              <a:tr h="18084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</a:rPr>
                        <a:t>Чистая вода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184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475,22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48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522,42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5977444"/>
                  </a:ext>
                </a:extLst>
              </a:tr>
            </a:tbl>
          </a:graphicData>
        </a:graphic>
      </p:graphicFrame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xmlns="" id="{9D32770F-42E7-4B5B-BB69-F29C586AD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732878"/>
              </p:ext>
            </p:extLst>
          </p:nvPr>
        </p:nvGraphicFramePr>
        <p:xfrm>
          <a:off x="969214" y="4271312"/>
          <a:ext cx="8753382" cy="2249023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68140">
                  <a:extLst>
                    <a:ext uri="{9D8B030D-6E8A-4147-A177-3AD203B41FA5}">
                      <a16:colId xmlns:a16="http://schemas.microsoft.com/office/drawing/2014/main" xmlns="" val="3135419103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xmlns="" val="3759753327"/>
                    </a:ext>
                  </a:extLst>
                </a:gridCol>
                <a:gridCol w="1045927">
                  <a:extLst>
                    <a:ext uri="{9D8B030D-6E8A-4147-A177-3AD203B41FA5}">
                      <a16:colId xmlns:a16="http://schemas.microsoft.com/office/drawing/2014/main" xmlns="" val="1145539970"/>
                    </a:ext>
                  </a:extLst>
                </a:gridCol>
                <a:gridCol w="1075835">
                  <a:extLst>
                    <a:ext uri="{9D8B030D-6E8A-4147-A177-3AD203B41FA5}">
                      <a16:colId xmlns:a16="http://schemas.microsoft.com/office/drawing/2014/main" xmlns="" val="2036545783"/>
                    </a:ext>
                  </a:extLst>
                </a:gridCol>
              </a:tblGrid>
              <a:tr h="4223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целевых показателей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5256484"/>
                  </a:ext>
                </a:extLst>
              </a:tr>
              <a:tr h="282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9267597"/>
                  </a:ext>
                </a:extLst>
              </a:tr>
              <a:tr h="3629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</a:rPr>
                        <a:t>Доля населения, вовлеченного в эколого- просветительские и эколого-образовательные мероприятия, от общего количества населения района 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процент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2607044"/>
                  </a:ext>
                </a:extLst>
              </a:tr>
              <a:tr h="18064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</a:rPr>
                        <a:t>Доля ликвидированных несанкционированных свалок, в том числе выявленных на 01.01.2018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процент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8753877"/>
                  </a:ext>
                </a:extLst>
              </a:tr>
              <a:tr h="3629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</a:rPr>
                        <a:t>Доля обеспеченности поселений  района канализационно-очистными сооружениями приведенных к нормативному состоянию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процент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1636175"/>
                  </a:ext>
                </a:extLst>
              </a:tr>
              <a:tr h="18470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</a:rPr>
                        <a:t>Протяженность очищенной прибрежной полосы водных объектов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км.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308793"/>
                  </a:ext>
                </a:extLst>
              </a:tr>
              <a:tr h="362970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u="none" strike="noStrike" dirty="0">
                          <a:effectLst/>
                        </a:rPr>
                        <a:t>Количество населения, вовлеченного в мероприятия по очистке берегов водных объектов, (нарастающим итогом)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тыс. человек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</a:rPr>
                        <a:t>0,81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</a:rPr>
                        <a:t>0,885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3546770"/>
                  </a:ext>
                </a:extLst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032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13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89880419-E4F4-42A6-B80F-200A26360C5A}"/>
              </a:ext>
            </a:extLst>
          </p:cNvPr>
          <p:cNvSpPr/>
          <p:nvPr/>
        </p:nvSpPr>
        <p:spPr>
          <a:xfrm>
            <a:off x="1383506" y="-41153"/>
            <a:ext cx="8534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МП «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Развитие гражданского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общества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района на 2019-2024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годы»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51482" y="860056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xmlns="" id="{9C4CCE3E-2D6F-46BA-B40C-05997E39D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629374"/>
              </p:ext>
            </p:extLst>
          </p:nvPr>
        </p:nvGraphicFramePr>
        <p:xfrm>
          <a:off x="939338" y="1417637"/>
          <a:ext cx="8720757" cy="203570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377053">
                  <a:extLst>
                    <a:ext uri="{9D8B030D-6E8A-4147-A177-3AD203B41FA5}">
                      <a16:colId xmlns:a16="http://schemas.microsoft.com/office/drawing/2014/main" xmlns="" val="4158007"/>
                    </a:ext>
                  </a:extLst>
                </a:gridCol>
                <a:gridCol w="1057225">
                  <a:extLst>
                    <a:ext uri="{9D8B030D-6E8A-4147-A177-3AD203B41FA5}">
                      <a16:colId xmlns:a16="http://schemas.microsoft.com/office/drawing/2014/main" xmlns="" val="3082526727"/>
                    </a:ext>
                  </a:extLst>
                </a:gridCol>
                <a:gridCol w="1286479">
                  <a:extLst>
                    <a:ext uri="{9D8B030D-6E8A-4147-A177-3AD203B41FA5}">
                      <a16:colId xmlns:a16="http://schemas.microsoft.com/office/drawing/2014/main" xmlns="" val="363726720"/>
                    </a:ext>
                  </a:extLst>
                </a:gridCol>
              </a:tblGrid>
              <a:tr h="19591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Объём финансирования, тыс. рублей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0656892"/>
                  </a:ext>
                </a:extLst>
              </a:tr>
              <a:tr h="128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плановое значение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значение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77296"/>
                  </a:ext>
                </a:extLst>
              </a:tr>
              <a:tr h="54252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поддержки  социально ориентированным некоммерческим организациям в Нефтеюганском районе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950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169495"/>
                  </a:ext>
                </a:extLst>
              </a:tr>
              <a:tr h="16299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форм непосредственного осуществления населением местного самоуправления и участия населения в осуществлении местного самоуправления в Нефтеюганском районе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0727122"/>
                  </a:ext>
                </a:extLst>
              </a:tr>
              <a:tr h="17424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доступа граждан к социально, </a:t>
                      </a:r>
                    </a:p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 и общественно значимой информации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54 640,45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51 562,90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35" marR="7535" marT="75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3537178"/>
                  </a:ext>
                </a:extLst>
              </a:tr>
            </a:tbl>
          </a:graphicData>
        </a:graphic>
      </p:graphicFrame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49207" y="3689830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9D32770F-42E7-4B5B-BB69-F29C586AD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706325"/>
              </p:ext>
            </p:extLst>
          </p:nvPr>
        </p:nvGraphicFramePr>
        <p:xfrm>
          <a:off x="969215" y="4237037"/>
          <a:ext cx="8753382" cy="2351037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68140">
                  <a:extLst>
                    <a:ext uri="{9D8B030D-6E8A-4147-A177-3AD203B41FA5}">
                      <a16:colId xmlns:a16="http://schemas.microsoft.com/office/drawing/2014/main" xmlns="" val="3135419103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xmlns="" val="3759753327"/>
                    </a:ext>
                  </a:extLst>
                </a:gridCol>
                <a:gridCol w="1045927">
                  <a:extLst>
                    <a:ext uri="{9D8B030D-6E8A-4147-A177-3AD203B41FA5}">
                      <a16:colId xmlns:a16="http://schemas.microsoft.com/office/drawing/2014/main" xmlns="" val="1145539970"/>
                    </a:ext>
                  </a:extLst>
                </a:gridCol>
                <a:gridCol w="1075835">
                  <a:extLst>
                    <a:ext uri="{9D8B030D-6E8A-4147-A177-3AD203B41FA5}">
                      <a16:colId xmlns:a16="http://schemas.microsoft.com/office/drawing/2014/main" xmlns="" val="2036545783"/>
                    </a:ext>
                  </a:extLst>
                </a:gridCol>
              </a:tblGrid>
              <a:tr h="4223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Ед.изм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реализации программы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5256484"/>
                  </a:ext>
                </a:extLst>
              </a:tr>
              <a:tr h="282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плановый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 </a:t>
                      </a:r>
                      <a:b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9267597"/>
                  </a:ext>
                </a:extLst>
              </a:tr>
              <a:tr h="3629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жителей </a:t>
                      </a:r>
                      <a:r>
                        <a:rPr lang="ru-RU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района, охваченных мероприятиями, проводимыми социально ориентированными некоммерческими организациями 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2607044"/>
                  </a:ext>
                </a:extLst>
              </a:tr>
              <a:tr h="18064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удовлетворенности граждан услугами социально ориентированных некоммерческих организаций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8753877"/>
                  </a:ext>
                </a:extLst>
              </a:tr>
              <a:tr h="3629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форм непосредственного осуществления населением местного самоуправления и участия населения в осуществлении местного самоуправления и случаев их применения в Нефтеюганском районе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1636175"/>
                  </a:ext>
                </a:extLst>
              </a:tr>
              <a:tr h="18470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населения, удовлетворенного информационной открытостью органов местного самоуправления </a:t>
                      </a:r>
                      <a:r>
                        <a:rPr lang="ru-RU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308793"/>
                  </a:ext>
                </a:extLst>
              </a:tr>
            </a:tbl>
          </a:graphicData>
        </a:graphic>
      </p:graphicFrame>
      <p:pic>
        <p:nvPicPr>
          <p:cNvPr id="22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4270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50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618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71385" y="1893251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0E239998-DF20-41E2-909E-830237F7ECB5}"/>
              </a:ext>
            </a:extLst>
          </p:cNvPr>
          <p:cNvSpPr/>
          <p:nvPr/>
        </p:nvSpPr>
        <p:spPr>
          <a:xfrm>
            <a:off x="1383506" y="-106363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«Содействие развитию малого и среднего предпринимательства и создание условий для развития потребительского рынка в Нефтеюганском районе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xmlns="" id="{2CB82F60-27EE-4212-8C51-4AADA8286D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386971"/>
              </p:ext>
            </p:extLst>
          </p:nvPr>
        </p:nvGraphicFramePr>
        <p:xfrm>
          <a:off x="1059495" y="2794606"/>
          <a:ext cx="8572821" cy="2509231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748419">
                  <a:extLst>
                    <a:ext uri="{9D8B030D-6E8A-4147-A177-3AD203B41FA5}">
                      <a16:colId xmlns:a16="http://schemas.microsoft.com/office/drawing/2014/main" xmlns="" val="3418793644"/>
                    </a:ext>
                  </a:extLst>
                </a:gridCol>
                <a:gridCol w="1648706">
                  <a:extLst>
                    <a:ext uri="{9D8B030D-6E8A-4147-A177-3AD203B41FA5}">
                      <a16:colId xmlns:a16="http://schemas.microsoft.com/office/drawing/2014/main" xmlns="" val="3758627826"/>
                    </a:ext>
                  </a:extLst>
                </a:gridCol>
                <a:gridCol w="1175696">
                  <a:extLst>
                    <a:ext uri="{9D8B030D-6E8A-4147-A177-3AD203B41FA5}">
                      <a16:colId xmlns:a16="http://schemas.microsoft.com/office/drawing/2014/main" xmlns="" val="1190595537"/>
                    </a:ext>
                  </a:extLst>
                </a:gridCol>
              </a:tblGrid>
              <a:tr h="1866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3636460"/>
                  </a:ext>
                </a:extLst>
              </a:tr>
              <a:tr h="351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86498970"/>
                  </a:ext>
                </a:extLst>
              </a:tr>
              <a:tr h="40879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Финансовая поддержка  субъектам малого и среднего предпринимательства и грантов начинающим предпринимателям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803,38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803,38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109348"/>
                  </a:ext>
                </a:extLst>
              </a:tr>
              <a:tr h="40879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проект "Расширение доступа субъектам малого и среднего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прелпринимательства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финансовой поддержке, в том числе к льготному финансированию"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28057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проект "Популяризация предпринимательства"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неотложных мер поддержки субъектам малого и среднего предпринимательства, осуществляющим деятельность в отраслях, пострадавших от распространения новой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2 597,68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2 585,92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81" marR="7181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10701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5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618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275555" y="1271923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0E239998-DF20-41E2-909E-830237F7ECB5}"/>
              </a:ext>
            </a:extLst>
          </p:cNvPr>
          <p:cNvSpPr/>
          <p:nvPr/>
        </p:nvSpPr>
        <p:spPr>
          <a:xfrm>
            <a:off x="1389550" y="-86618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«Содействие развитию малого и среднего предпринимательства и создание условий для развития потребительского рынка в Нефтеюганском районе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graphicFrame>
        <p:nvGraphicFramePr>
          <p:cNvPr id="26" name="Таблица 25">
            <a:extLst>
              <a:ext uri="{FF2B5EF4-FFF2-40B4-BE49-F238E27FC236}">
                <a16:creationId xmlns:a16="http://schemas.microsoft.com/office/drawing/2014/main" xmlns="" id="{332AF690-5936-472C-9CA8-F0562993D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214122"/>
              </p:ext>
            </p:extLst>
          </p:nvPr>
        </p:nvGraphicFramePr>
        <p:xfrm>
          <a:off x="1009165" y="1951037"/>
          <a:ext cx="8673481" cy="3612898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997813">
                  <a:extLst>
                    <a:ext uri="{9D8B030D-6E8A-4147-A177-3AD203B41FA5}">
                      <a16:colId xmlns:a16="http://schemas.microsoft.com/office/drawing/2014/main" xmlns="" val="4230551552"/>
                    </a:ext>
                  </a:extLst>
                </a:gridCol>
                <a:gridCol w="610555">
                  <a:extLst>
                    <a:ext uri="{9D8B030D-6E8A-4147-A177-3AD203B41FA5}">
                      <a16:colId xmlns:a16="http://schemas.microsoft.com/office/drawing/2014/main" xmlns="" val="1076096707"/>
                    </a:ext>
                  </a:extLst>
                </a:gridCol>
                <a:gridCol w="1105295">
                  <a:extLst>
                    <a:ext uri="{9D8B030D-6E8A-4147-A177-3AD203B41FA5}">
                      <a16:colId xmlns:a16="http://schemas.microsoft.com/office/drawing/2014/main" xmlns="" val="850677243"/>
                    </a:ext>
                  </a:extLst>
                </a:gridCol>
                <a:gridCol w="959818">
                  <a:extLst>
                    <a:ext uri="{9D8B030D-6E8A-4147-A177-3AD203B41FA5}">
                      <a16:colId xmlns:a16="http://schemas.microsoft.com/office/drawing/2014/main" xmlns="" val="1669601106"/>
                    </a:ext>
                  </a:extLst>
                </a:gridCol>
              </a:tblGrid>
              <a:tr h="1660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5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9104914"/>
                  </a:ext>
                </a:extLst>
              </a:tr>
              <a:tr h="312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2650065"/>
                  </a:ext>
                </a:extLst>
              </a:tr>
              <a:tr h="30652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малых и средних предприятий включая индивидуальных предпринимателей на 10 тыс. населения   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8077354"/>
                  </a:ext>
                </a:extLst>
              </a:tr>
              <a:tr h="33136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среднесписочной численности занятых на малых  и средних предприятиях,  включая индивидуальных предпринимателей  в общей численности  работающих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7006669"/>
                  </a:ext>
                </a:extLst>
              </a:tr>
              <a:tr h="30652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публичных мероприятий (выставки-ярмарки, круглые столы, семинары, мастер-классы), в которых организовано участие СМСП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808673"/>
                  </a:ext>
                </a:extLst>
              </a:tr>
              <a:tr h="3338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субъектов малого и среднего предпринимательства, включая индивидуальных предпринимателей, получивших финансовую поддержку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7408162"/>
                  </a:ext>
                </a:extLst>
              </a:tr>
              <a:tr h="373164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занятых в сфере малого и среднего предпринимательства, включая индивидуальных предпринимателей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6875505"/>
                  </a:ext>
                </a:extLst>
              </a:tr>
              <a:tr h="717298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 малого и среднего предпринимательства, включая индивидуальных предпринимателей, получивших финансовую поддержку, в части предоставления неотложных мер поддержки субъектам малого и среднего предпринимательства, осуществляющим деятельность в отраслях, пострадавших от распространения новой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ярмарок на территории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в том числе с участием сельхоз и товаропроизводителей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6" marR="6386" marT="6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5441938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56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94916" y="1055920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7693554-F736-454C-813D-A1B236FADB87}"/>
              </a:ext>
            </a:extLst>
          </p:cNvPr>
          <p:cNvSpPr/>
          <p:nvPr/>
        </p:nvSpPr>
        <p:spPr>
          <a:xfrm>
            <a:off x="1459706" y="-41153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транспортной системы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на 2019-2024 годы» 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xmlns="" id="{FA6F5ED2-03CA-4405-8F29-9AB2ACB1E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183057"/>
              </p:ext>
            </p:extLst>
          </p:nvPr>
        </p:nvGraphicFramePr>
        <p:xfrm>
          <a:off x="1081319" y="1798637"/>
          <a:ext cx="8529174" cy="3417008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203283">
                  <a:extLst>
                    <a:ext uri="{9D8B030D-6E8A-4147-A177-3AD203B41FA5}">
                      <a16:colId xmlns:a16="http://schemas.microsoft.com/office/drawing/2014/main" xmlns="" val="3519047275"/>
                    </a:ext>
                  </a:extLst>
                </a:gridCol>
                <a:gridCol w="1295191">
                  <a:extLst>
                    <a:ext uri="{9D8B030D-6E8A-4147-A177-3AD203B41FA5}">
                      <a16:colId xmlns:a16="http://schemas.microsoft.com/office/drawing/2014/main" xmlns="" val="3184665589"/>
                    </a:ext>
                  </a:extLst>
                </a:gridCol>
                <a:gridCol w="1030700">
                  <a:extLst>
                    <a:ext uri="{9D8B030D-6E8A-4147-A177-3AD203B41FA5}">
                      <a16:colId xmlns:a16="http://schemas.microsoft.com/office/drawing/2014/main" xmlns="" val="4154435519"/>
                    </a:ext>
                  </a:extLst>
                </a:gridCol>
              </a:tblGrid>
              <a:tr h="4810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54236754"/>
                  </a:ext>
                </a:extLst>
              </a:tr>
              <a:tr h="4810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751288"/>
                  </a:ext>
                </a:extLst>
              </a:tr>
              <a:tr h="50099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повышения качества и доступности транспортных услуг с использованием автомобильного транспорта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422,05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422,05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7016246"/>
                  </a:ext>
                </a:extLst>
              </a:tr>
              <a:tr h="72999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ремонт, ремонт и содержание автомобильных дорог и искусственных дорожных сооружений общего пользования местного значения муниципального района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469 858,16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466 716,83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9922944"/>
                  </a:ext>
                </a:extLst>
              </a:tr>
              <a:tr h="48308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Ремонт автомобильных дорог общего пользования местного значения поселений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3 900,72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3 900,72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5418576"/>
                  </a:ext>
                </a:extLst>
              </a:tr>
              <a:tr h="7407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мероприятий профилактического и агитационного характера, направленных на предупреждение детского дорожно-транспортного  травматизма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51,39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47" marR="7547" marT="75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9707503"/>
                  </a:ext>
                </a:extLst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8415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55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7693554-F736-454C-813D-A1B236FADB87}"/>
              </a:ext>
            </a:extLst>
          </p:cNvPr>
          <p:cNvSpPr/>
          <p:nvPr/>
        </p:nvSpPr>
        <p:spPr>
          <a:xfrm>
            <a:off x="1444816" y="-41153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«Развитие транспортной системы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Нефтеюганского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района на 2019-2024 годы»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275555" y="1079739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xmlns="" id="{49ACB6A6-3929-445F-AFA3-388E851A49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488067"/>
              </p:ext>
            </p:extLst>
          </p:nvPr>
        </p:nvGraphicFramePr>
        <p:xfrm>
          <a:off x="1057992" y="1751896"/>
          <a:ext cx="8575828" cy="4229351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788241">
                  <a:extLst>
                    <a:ext uri="{9D8B030D-6E8A-4147-A177-3AD203B41FA5}">
                      <a16:colId xmlns:a16="http://schemas.microsoft.com/office/drawing/2014/main" xmlns="" val="333482611"/>
                    </a:ext>
                  </a:extLst>
                </a:gridCol>
                <a:gridCol w="720091">
                  <a:extLst>
                    <a:ext uri="{9D8B030D-6E8A-4147-A177-3AD203B41FA5}">
                      <a16:colId xmlns:a16="http://schemas.microsoft.com/office/drawing/2014/main" xmlns="" val="1221422639"/>
                    </a:ext>
                  </a:extLst>
                </a:gridCol>
                <a:gridCol w="1162202">
                  <a:extLst>
                    <a:ext uri="{9D8B030D-6E8A-4147-A177-3AD203B41FA5}">
                      <a16:colId xmlns:a16="http://schemas.microsoft.com/office/drawing/2014/main" xmlns="" val="234014260"/>
                    </a:ext>
                  </a:extLst>
                </a:gridCol>
                <a:gridCol w="905294">
                  <a:extLst>
                    <a:ext uri="{9D8B030D-6E8A-4147-A177-3AD203B41FA5}">
                      <a16:colId xmlns:a16="http://schemas.microsoft.com/office/drawing/2014/main" xmlns="" val="393024453"/>
                    </a:ext>
                  </a:extLst>
                </a:gridCol>
              </a:tblGrid>
              <a:tr h="3307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78838151"/>
                  </a:ext>
                </a:extLst>
              </a:tr>
              <a:tr h="330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3717202"/>
                  </a:ext>
                </a:extLst>
              </a:tr>
              <a:tr h="32401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Износ парка автобусов организаций автомобильного транспорта, осуществляющих перевозки пассажиров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0963315"/>
                  </a:ext>
                </a:extLst>
              </a:tr>
              <a:tr h="162009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пассажирских перевозок автомобильным транспортом в муниципальном сообщении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1716687"/>
                  </a:ext>
                </a:extLst>
              </a:tr>
              <a:tr h="25471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Протяжённость сети автомобильных дорог общего пользования местного значения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7524029"/>
                  </a:ext>
                </a:extLst>
              </a:tr>
              <a:tr h="61318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протяжённость автомобильных дорог общего пользования местного значения, не соответствующих нормативным требованиям к транспортно-эксплуатационным показателям на 31 декабря отчётного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6071334"/>
                  </a:ext>
                </a:extLst>
              </a:tr>
              <a:tr h="66697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Прирост протяжённости автомобильных дорог общего пользования местного значения, соответствующих нормативным требованиям к транспортно-эксплуатационным показателям, в результате капитального ремонта и ремонта автомобильных дорог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548892"/>
                  </a:ext>
                </a:extLst>
              </a:tr>
              <a:tr h="710005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автомобильных дорог общего пользования местного значения, не отвечающих нормативным требованиям к транспортно-эксплуатационным показателям, в общей протяжённости автомобильных дорог общего пользования местного значения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1896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учащихся (воспитанников), задействованных в мероприятиях по профилактике ДТП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2737522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794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00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202906" y="2789237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51483" y="780819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9681B1A-084B-4F37-A979-AC1C02A54BD0}"/>
              </a:ext>
            </a:extLst>
          </p:cNvPr>
          <p:cNvSpPr/>
          <p:nvPr/>
        </p:nvSpPr>
        <p:spPr>
          <a:xfrm>
            <a:off x="1459706" y="-4115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«Управление имуществом муниципального образования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Нефтеюганский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D331F38C-B03D-42BA-91E2-D43AEDCB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9109"/>
              </p:ext>
            </p:extLst>
          </p:nvPr>
        </p:nvGraphicFramePr>
        <p:xfrm>
          <a:off x="1078705" y="1341437"/>
          <a:ext cx="8534401" cy="131874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684835">
                  <a:extLst>
                    <a:ext uri="{9D8B030D-6E8A-4147-A177-3AD203B41FA5}">
                      <a16:colId xmlns:a16="http://schemas.microsoft.com/office/drawing/2014/main" xmlns="" val="4144342406"/>
                    </a:ext>
                  </a:extLst>
                </a:gridCol>
                <a:gridCol w="1466451">
                  <a:extLst>
                    <a:ext uri="{9D8B030D-6E8A-4147-A177-3AD203B41FA5}">
                      <a16:colId xmlns:a16="http://schemas.microsoft.com/office/drawing/2014/main" xmlns="" val="1473472013"/>
                    </a:ext>
                  </a:extLst>
                </a:gridCol>
                <a:gridCol w="1383115">
                  <a:extLst>
                    <a:ext uri="{9D8B030D-6E8A-4147-A177-3AD203B41FA5}">
                      <a16:colId xmlns:a16="http://schemas.microsoft.com/office/drawing/2014/main" xmlns="" val="1779788652"/>
                    </a:ext>
                  </a:extLst>
                </a:gridCol>
              </a:tblGrid>
              <a:tr h="1858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01520608"/>
                  </a:ext>
                </a:extLst>
              </a:tr>
              <a:tr h="4348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0768287"/>
                  </a:ext>
                </a:extLst>
              </a:tr>
              <a:tr h="33555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и распоряжение муниципальным имуществом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25 964,88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24 596,85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4183413"/>
                  </a:ext>
                </a:extLst>
              </a:tr>
              <a:tr h="34310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Организационное и финансовое обеспечение деятельности департамента имущественных отношений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42 526,68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41 177,13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8" marR="7148" marT="71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7240379"/>
                  </a:ext>
                </a:extLst>
              </a:tr>
            </a:tbl>
          </a:graphicData>
        </a:graphic>
      </p:graphicFrame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xmlns="" id="{0680BA58-25C2-46C7-A505-DC2530934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480661"/>
              </p:ext>
            </p:extLst>
          </p:nvPr>
        </p:nvGraphicFramePr>
        <p:xfrm>
          <a:off x="1057991" y="3361651"/>
          <a:ext cx="8575829" cy="331373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112943">
                  <a:extLst>
                    <a:ext uri="{9D8B030D-6E8A-4147-A177-3AD203B41FA5}">
                      <a16:colId xmlns:a16="http://schemas.microsoft.com/office/drawing/2014/main" xmlns="" val="2417525406"/>
                    </a:ext>
                  </a:extLst>
                </a:gridCol>
                <a:gridCol w="1287061">
                  <a:extLst>
                    <a:ext uri="{9D8B030D-6E8A-4147-A177-3AD203B41FA5}">
                      <a16:colId xmlns:a16="http://schemas.microsoft.com/office/drawing/2014/main" xmlns="" val="1273024658"/>
                    </a:ext>
                  </a:extLst>
                </a:gridCol>
                <a:gridCol w="1131900">
                  <a:extLst>
                    <a:ext uri="{9D8B030D-6E8A-4147-A177-3AD203B41FA5}">
                      <a16:colId xmlns:a16="http://schemas.microsoft.com/office/drawing/2014/main" xmlns="" val="2268532206"/>
                    </a:ext>
                  </a:extLst>
                </a:gridCol>
                <a:gridCol w="1043925">
                  <a:extLst>
                    <a:ext uri="{9D8B030D-6E8A-4147-A177-3AD203B41FA5}">
                      <a16:colId xmlns:a16="http://schemas.microsoft.com/office/drawing/2014/main" xmlns="" val="1619475562"/>
                    </a:ext>
                  </a:extLst>
                </a:gridCol>
              </a:tblGrid>
              <a:tr h="1495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06514450"/>
                  </a:ext>
                </a:extLst>
              </a:tr>
              <a:tr h="292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6063997"/>
                  </a:ext>
                </a:extLst>
              </a:tr>
              <a:tr h="35036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объектов управления муниципального имущества, для которых определена целевая функция, в том числе: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3157929"/>
                  </a:ext>
                </a:extLst>
              </a:tr>
              <a:tr h="26482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учреждения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1905284"/>
                  </a:ext>
                </a:extLst>
              </a:tr>
              <a:tr h="31197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унитарные предприятия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4000850"/>
                  </a:ext>
                </a:extLst>
              </a:tr>
              <a:tr h="35036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Хозяйственные общества, акции (доли) которых находятся в собственности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8600865"/>
                  </a:ext>
                </a:extLst>
              </a:tr>
              <a:tr h="273581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муниципальной казны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1458154"/>
                  </a:ext>
                </a:extLst>
              </a:tr>
              <a:tr h="338306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Снижение удельного веса неиспользуемого недвижимого имущества в общем количестве недвижимого имущества, составляющего казну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u="sng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2634862"/>
                  </a:ext>
                </a:extLst>
              </a:tr>
              <a:tr h="615790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основных фондов организаций муниципальной формы собственности, находящихся в стадии банкротства, в основных фондах организаций муниципальной формы собственности (на конец года по полной учетной стоимости)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0" marR="6360" marT="6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2782454"/>
                  </a:ext>
                </a:extLst>
              </a:tr>
            </a:tbl>
          </a:graphicData>
        </a:graphic>
      </p:graphicFrame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3508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78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0" y="-60352"/>
            <a:ext cx="10679371" cy="110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52899E0-FE6C-4AED-B294-06F5D1FC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C8744D0B-E69D-44DF-9EDB-1EF9326ED40D}"/>
              </a:ext>
            </a:extLst>
          </p:cNvPr>
          <p:cNvGrpSpPr/>
          <p:nvPr/>
        </p:nvGrpSpPr>
        <p:grpSpPr>
          <a:xfrm>
            <a:off x="100" y="5775543"/>
            <a:ext cx="10706100" cy="1850459"/>
            <a:chOff x="-14287" y="5532437"/>
            <a:chExt cx="10706100" cy="2054225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85409AFF-D35F-48B6-86D8-429F91A54CE0}"/>
                </a:ext>
              </a:extLst>
            </p:cNvPr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26" name="Picture 2">
                <a:extLst>
                  <a:ext uri="{FF2B5EF4-FFF2-40B4-BE49-F238E27FC236}">
                    <a16:creationId xmlns:a16="http://schemas.microsoft.com/office/drawing/2014/main" xmlns="" id="{8E2906FD-3AC3-47F0-93C0-D9E6850630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EC1EAFE0-8631-4808-8B60-EC50C8F6C21C}"/>
                  </a:ext>
                </a:extLst>
              </p:cNvPr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81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xmlns="" id="{B8BD6EB7-3EB1-4D9A-91B7-FBCF7EA13756}"/>
                  </a:ext>
                </a:extLst>
              </p:cNvPr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81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id="{3CA1C7CC-DB86-4941-97C7-D9AF48C7BCEC}"/>
                  </a:ext>
                </a:extLst>
              </p:cNvPr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2819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C12EEC3-35E1-4CA1-AAE9-A9D7A41C76CB}"/>
                </a:ext>
              </a:extLst>
            </p:cNvPr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2819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9" y="107"/>
            <a:ext cx="1476882" cy="984013"/>
          </a:xfrm>
          <a:prstGeom prst="rect">
            <a:avLst/>
          </a:prstGeom>
        </p:spPr>
      </p:pic>
      <p:sp>
        <p:nvSpPr>
          <p:cNvPr id="133" name="Заголовок 1"/>
          <p:cNvSpPr txBox="1">
            <a:spLocks/>
          </p:cNvSpPr>
          <p:nvPr/>
        </p:nvSpPr>
        <p:spPr>
          <a:xfrm>
            <a:off x="1602234" y="105"/>
            <a:ext cx="6640161" cy="63431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lIns="103090" tIns="51530" rIns="103090" bIns="5153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1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исполнения бюджета по налогам  на доходы физических лиц (НДФЛ) </a:t>
            </a:r>
            <a:r>
              <a:rPr lang="ru-RU" sz="21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2020 год</a:t>
            </a:r>
            <a:endParaRPr lang="en-US" sz="21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8643" y="4633886"/>
            <a:ext cx="867028" cy="273344"/>
          </a:xfrm>
          <a:prstGeom prst="rect">
            <a:avLst/>
          </a:prstGeom>
          <a:noFill/>
        </p:spPr>
        <p:txBody>
          <a:bodyPr wrap="none" lIns="103090" tIns="51530" rIns="103090" bIns="51530" rtlCol="0">
            <a:spAutoFit/>
          </a:bodyPr>
          <a:lstStyle/>
          <a:p>
            <a:pPr defTabSz="1030811"/>
            <a:r>
              <a:rPr lang="ru-RU" sz="11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pic>
        <p:nvPicPr>
          <p:cNvPr id="88" name="Picture 4">
            <a:extLst>
              <a:ext uri="{FF2B5EF4-FFF2-40B4-BE49-F238E27FC236}">
                <a16:creationId xmlns:a16="http://schemas.microsoft.com/office/drawing/2014/main" xmlns="" id="{89FC3039-5243-4B31-8C73-6CDA98AD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64099" y="374813"/>
            <a:ext cx="2227825" cy="7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4">
            <a:extLst>
              <a:ext uri="{FF2B5EF4-FFF2-40B4-BE49-F238E27FC236}">
                <a16:creationId xmlns:a16="http://schemas.microsoft.com/office/drawing/2014/main" xmlns="" id="{89FC3039-5243-4B31-8C73-6CDA98AD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77" y="6476487"/>
            <a:ext cx="1986895" cy="79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9" name="Group 45"/>
          <p:cNvGrpSpPr/>
          <p:nvPr/>
        </p:nvGrpSpPr>
        <p:grpSpPr>
          <a:xfrm>
            <a:off x="3784952" y="6493122"/>
            <a:ext cx="621833" cy="572226"/>
            <a:chOff x="2989263" y="4414524"/>
            <a:chExt cx="531813" cy="519113"/>
          </a:xfrm>
        </p:grpSpPr>
        <p:grpSp>
          <p:nvGrpSpPr>
            <p:cNvPr id="70" name="Group 22"/>
            <p:cNvGrpSpPr/>
            <p:nvPr/>
          </p:nvGrpSpPr>
          <p:grpSpPr>
            <a:xfrm>
              <a:off x="2989263" y="4414524"/>
              <a:ext cx="531813" cy="519113"/>
              <a:chOff x="2989263" y="4006850"/>
              <a:chExt cx="531813" cy="519113"/>
            </a:xfrm>
          </p:grpSpPr>
          <p:sp>
            <p:nvSpPr>
              <p:cNvPr id="72" name="Rectangle 15"/>
              <p:cNvSpPr>
                <a:spLocks noChangeArrowheads="1"/>
              </p:cNvSpPr>
              <p:nvPr/>
            </p:nvSpPr>
            <p:spPr bwMode="auto">
              <a:xfrm>
                <a:off x="2989263" y="4006850"/>
                <a:ext cx="531813" cy="51911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sz="1400" kern="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9" name="Rectangle 15"/>
              <p:cNvSpPr>
                <a:spLocks noChangeArrowheads="1"/>
              </p:cNvSpPr>
              <p:nvPr/>
            </p:nvSpPr>
            <p:spPr bwMode="auto">
              <a:xfrm>
                <a:off x="3044561" y="4067969"/>
                <a:ext cx="447817" cy="39687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sz="1400" kern="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71" name="Text Placeholder 3"/>
            <p:cNvSpPr txBox="1">
              <a:spLocks/>
            </p:cNvSpPr>
            <p:nvPr/>
          </p:nvSpPr>
          <p:spPr>
            <a:xfrm>
              <a:off x="3070704" y="4582075"/>
              <a:ext cx="389348" cy="22336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30811">
                <a:spcBef>
                  <a:spcPct val="20000"/>
                </a:spcBef>
                <a:defRPr/>
              </a:pPr>
              <a:r>
                <a:rPr lang="ru-RU" sz="1600" kern="0" dirty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rPr>
                <a:t>2016</a:t>
              </a:r>
              <a:endParaRPr lang="en-US" sz="1600" dirty="0">
                <a:solidFill>
                  <a:sysClr val="window" lastClr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" name="Group 46"/>
          <p:cNvGrpSpPr/>
          <p:nvPr/>
        </p:nvGrpSpPr>
        <p:grpSpPr>
          <a:xfrm>
            <a:off x="4462491" y="5857330"/>
            <a:ext cx="755481" cy="696470"/>
            <a:chOff x="3624263" y="3836674"/>
            <a:chExt cx="646113" cy="631825"/>
          </a:xfrm>
        </p:grpSpPr>
        <p:grpSp>
          <p:nvGrpSpPr>
            <p:cNvPr id="81" name="Group 23"/>
            <p:cNvGrpSpPr/>
            <p:nvPr/>
          </p:nvGrpSpPr>
          <p:grpSpPr>
            <a:xfrm>
              <a:off x="3624263" y="3836674"/>
              <a:ext cx="646113" cy="631825"/>
              <a:chOff x="3624263" y="3429000"/>
              <a:chExt cx="646113" cy="631825"/>
            </a:xfrm>
          </p:grpSpPr>
          <p:sp>
            <p:nvSpPr>
              <p:cNvPr id="83" name="Rectangle 11"/>
              <p:cNvSpPr>
                <a:spLocks noChangeArrowheads="1"/>
              </p:cNvSpPr>
              <p:nvPr/>
            </p:nvSpPr>
            <p:spPr bwMode="auto">
              <a:xfrm>
                <a:off x="3624263" y="3429000"/>
                <a:ext cx="646113" cy="63182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4" name="Rectangle 11"/>
              <p:cNvSpPr>
                <a:spLocks noChangeArrowheads="1"/>
              </p:cNvSpPr>
              <p:nvPr/>
            </p:nvSpPr>
            <p:spPr bwMode="auto">
              <a:xfrm>
                <a:off x="3686678" y="3490034"/>
                <a:ext cx="521283" cy="509756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3727970" y="4055187"/>
              <a:ext cx="438702" cy="25128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30811">
                <a:spcBef>
                  <a:spcPct val="20000"/>
                </a:spcBef>
                <a:defRPr/>
              </a:pPr>
              <a:r>
                <a:rPr lang="ru-RU" sz="1800" kern="0" dirty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rPr>
                <a:t>2017</a:t>
              </a:r>
              <a:endParaRPr lang="en-US" sz="1800" dirty="0">
                <a:solidFill>
                  <a:sysClr val="window" lastClr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5" name="Group 47"/>
          <p:cNvGrpSpPr/>
          <p:nvPr/>
        </p:nvGrpSpPr>
        <p:grpSpPr>
          <a:xfrm>
            <a:off x="5286922" y="5114085"/>
            <a:ext cx="872422" cy="801466"/>
            <a:chOff x="4384675" y="3184212"/>
            <a:chExt cx="746125" cy="727075"/>
          </a:xfrm>
        </p:grpSpPr>
        <p:grpSp>
          <p:nvGrpSpPr>
            <p:cNvPr id="86" name="Group 24"/>
            <p:cNvGrpSpPr/>
            <p:nvPr/>
          </p:nvGrpSpPr>
          <p:grpSpPr>
            <a:xfrm>
              <a:off x="4384675" y="3184212"/>
              <a:ext cx="746125" cy="727075"/>
              <a:chOff x="4384675" y="2776538"/>
              <a:chExt cx="746125" cy="727075"/>
            </a:xfrm>
          </p:grpSpPr>
          <p:sp>
            <p:nvSpPr>
              <p:cNvPr id="91" name="Rectangle 8"/>
              <p:cNvSpPr>
                <a:spLocks noChangeArrowheads="1"/>
              </p:cNvSpPr>
              <p:nvPr/>
            </p:nvSpPr>
            <p:spPr bwMode="auto">
              <a:xfrm>
                <a:off x="4384675" y="2776538"/>
                <a:ext cx="746125" cy="72707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2" name="Rectangle 8"/>
              <p:cNvSpPr>
                <a:spLocks noChangeArrowheads="1"/>
              </p:cNvSpPr>
              <p:nvPr/>
            </p:nvSpPr>
            <p:spPr bwMode="auto">
              <a:xfrm>
                <a:off x="4458035" y="2848025"/>
                <a:ext cx="599404" cy="58410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0" name="Text Placeholder 3"/>
            <p:cNvSpPr txBox="1">
              <a:spLocks/>
            </p:cNvSpPr>
            <p:nvPr/>
          </p:nvSpPr>
          <p:spPr>
            <a:xfrm>
              <a:off x="4502743" y="3380541"/>
              <a:ext cx="509991" cy="321090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30811">
                <a:spcBef>
                  <a:spcPct val="20000"/>
                </a:spcBef>
                <a:defRPr/>
              </a:pPr>
              <a:r>
                <a:rPr lang="ru-RU" sz="2300" kern="0" dirty="0">
                  <a:solidFill>
                    <a:sysClr val="window" lastClr="FFFFFF"/>
                  </a:solidFill>
                </a:rPr>
                <a:t>2018</a:t>
              </a:r>
              <a:endParaRPr lang="en-US" sz="2300" dirty="0">
                <a:solidFill>
                  <a:sysClr val="window" lastClr="FFFFFF"/>
                </a:solidFill>
                <a:latin typeface="Arial"/>
              </a:endParaRPr>
            </a:p>
          </p:txBody>
        </p:sp>
      </p:grpSp>
      <p:grpSp>
        <p:nvGrpSpPr>
          <p:cNvPr id="104" name="Group 48"/>
          <p:cNvGrpSpPr/>
          <p:nvPr/>
        </p:nvGrpSpPr>
        <p:grpSpPr>
          <a:xfrm>
            <a:off x="7112781" y="3386718"/>
            <a:ext cx="952240" cy="876714"/>
            <a:chOff x="5219700" y="2426974"/>
            <a:chExt cx="814388" cy="795338"/>
          </a:xfrm>
        </p:grpSpPr>
        <p:grpSp>
          <p:nvGrpSpPr>
            <p:cNvPr id="105" name="Group 25"/>
            <p:cNvGrpSpPr/>
            <p:nvPr/>
          </p:nvGrpSpPr>
          <p:grpSpPr>
            <a:xfrm>
              <a:off x="5219700" y="2426974"/>
              <a:ext cx="814388" cy="795338"/>
              <a:chOff x="5219700" y="2019300"/>
              <a:chExt cx="814388" cy="795338"/>
            </a:xfrm>
          </p:grpSpPr>
          <p:sp>
            <p:nvSpPr>
              <p:cNvPr id="107" name="Rectangle 5"/>
              <p:cNvSpPr>
                <a:spLocks noChangeArrowheads="1"/>
              </p:cNvSpPr>
              <p:nvPr/>
            </p:nvSpPr>
            <p:spPr bwMode="auto">
              <a:xfrm>
                <a:off x="5219700" y="2019300"/>
                <a:ext cx="814388" cy="795338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8" name="Rectangle 5"/>
              <p:cNvSpPr>
                <a:spLocks noChangeArrowheads="1"/>
              </p:cNvSpPr>
              <p:nvPr/>
            </p:nvSpPr>
            <p:spPr bwMode="auto">
              <a:xfrm>
                <a:off x="5296328" y="2094135"/>
                <a:ext cx="661133" cy="645668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5377681" y="2828495"/>
              <a:ext cx="559344" cy="321090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30811">
                <a:spcBef>
                  <a:spcPct val="20000"/>
                </a:spcBef>
                <a:defRPr/>
              </a:pPr>
              <a:r>
                <a:rPr lang="ru-RU" sz="2300" dirty="0">
                  <a:solidFill>
                    <a:sysClr val="window" lastClr="FFFFFF"/>
                  </a:solidFill>
                  <a:latin typeface="Arial"/>
                </a:rPr>
                <a:t>2020</a:t>
              </a:r>
              <a:endParaRPr lang="en-US" sz="2300" dirty="0">
                <a:solidFill>
                  <a:sysClr val="window" lastClr="FFFFFF"/>
                </a:solidFill>
                <a:latin typeface="Arial"/>
              </a:endParaRPr>
            </a:p>
          </p:txBody>
        </p:sp>
        <p:sp>
          <p:nvSpPr>
            <p:cNvPr id="127" name="Text Placeholder 3"/>
            <p:cNvSpPr txBox="1">
              <a:spLocks/>
            </p:cNvSpPr>
            <p:nvPr/>
          </p:nvSpPr>
          <p:spPr>
            <a:xfrm>
              <a:off x="5340062" y="2577571"/>
              <a:ext cx="603214" cy="27641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30811">
                <a:spcBef>
                  <a:spcPct val="20000"/>
                </a:spcBef>
                <a:defRPr/>
              </a:pPr>
              <a:r>
                <a:rPr lang="ru-RU" sz="900" dirty="0">
                  <a:solidFill>
                    <a:sysClr val="window" lastClr="FFFFFF"/>
                  </a:solidFill>
                  <a:latin typeface="Arial"/>
                </a:rPr>
                <a:t>Уточненный</a:t>
              </a:r>
            </a:p>
            <a:p>
              <a:pPr defTabSz="1030811">
                <a:spcBef>
                  <a:spcPct val="20000"/>
                </a:spcBef>
                <a:defRPr/>
              </a:pPr>
              <a:r>
                <a:rPr lang="ru-RU" sz="900" dirty="0">
                  <a:solidFill>
                    <a:sysClr val="window" lastClr="FFFFFF"/>
                  </a:solidFill>
                  <a:latin typeface="Arial"/>
                </a:rPr>
                <a:t> план</a:t>
              </a:r>
              <a:endParaRPr lang="en-US" sz="900" dirty="0">
                <a:solidFill>
                  <a:sysClr val="window" lastClr="FFFFFF"/>
                </a:solidFill>
                <a:latin typeface="Arial"/>
              </a:endParaRPr>
            </a:p>
          </p:txBody>
        </p:sp>
      </p:grpSp>
      <p:sp>
        <p:nvSpPr>
          <p:cNvPr id="135" name="Rounded Rectangle 110"/>
          <p:cNvSpPr/>
          <p:nvPr/>
        </p:nvSpPr>
        <p:spPr>
          <a:xfrm flipH="1">
            <a:off x="8463985" y="4421959"/>
            <a:ext cx="2190839" cy="1868512"/>
          </a:xfrm>
          <a:prstGeom prst="roundRect">
            <a:avLst>
              <a:gd name="adj" fmla="val 2499"/>
            </a:avLst>
          </a:prstGeom>
          <a:solidFill>
            <a:srgbClr val="F1F5F3"/>
          </a:solidFill>
          <a:ln w="25400" cap="flat" cmpd="sng" algn="ctr">
            <a:noFill/>
            <a:prstDash val="solid"/>
          </a:ln>
          <a:effectLst/>
        </p:spPr>
        <p:txBody>
          <a:bodyPr lIns="103090" tIns="51530" rIns="103090" bIns="51530" rtlCol="0" anchor="ctr"/>
          <a:lstStyle/>
          <a:p>
            <a:pPr algn="ctr" defTabSz="1030811">
              <a:defRPr/>
            </a:pPr>
            <a:endParaRPr lang="en-US" kern="0" dirty="0">
              <a:solidFill>
                <a:sysClr val="window" lastClr="FFFFFF"/>
              </a:solidFill>
              <a:latin typeface="Arial"/>
            </a:endParaRPr>
          </a:p>
        </p:txBody>
      </p:sp>
      <p:grpSp>
        <p:nvGrpSpPr>
          <p:cNvPr id="136" name="Group 111"/>
          <p:cNvGrpSpPr/>
          <p:nvPr/>
        </p:nvGrpSpPr>
        <p:grpSpPr>
          <a:xfrm flipH="1">
            <a:off x="8335072" y="3832663"/>
            <a:ext cx="2326434" cy="561888"/>
            <a:chOff x="425669" y="2203667"/>
            <a:chExt cx="3973509" cy="811886"/>
          </a:xfrm>
        </p:grpSpPr>
        <p:sp>
          <p:nvSpPr>
            <p:cNvPr id="137" name="Isosceles Triangle 114"/>
            <p:cNvSpPr/>
            <p:nvPr/>
          </p:nvSpPr>
          <p:spPr>
            <a:xfrm rot="5400000">
              <a:off x="3986273" y="2453549"/>
              <a:ext cx="463912" cy="361899"/>
            </a:xfrm>
            <a:prstGeom prst="triangl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" lastClr="FFFFFF"/>
                </a:solidFill>
                <a:latin typeface="Arial"/>
              </a:endParaRPr>
            </a:p>
          </p:txBody>
        </p:sp>
        <p:sp>
          <p:nvSpPr>
            <p:cNvPr id="138" name="Rounded Rectangle 112"/>
            <p:cNvSpPr/>
            <p:nvPr/>
          </p:nvSpPr>
          <p:spPr>
            <a:xfrm>
              <a:off x="425669" y="2203667"/>
              <a:ext cx="3725972" cy="762109"/>
            </a:xfrm>
            <a:prstGeom prst="roundRect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" lastClr="FFFFFF"/>
                </a:solidFill>
                <a:latin typeface="Arial"/>
              </a:endParaRPr>
            </a:p>
          </p:txBody>
        </p:sp>
        <p:sp>
          <p:nvSpPr>
            <p:cNvPr id="139" name="Rounded Rectangle 113"/>
            <p:cNvSpPr/>
            <p:nvPr/>
          </p:nvSpPr>
          <p:spPr>
            <a:xfrm>
              <a:off x="425669" y="2253444"/>
              <a:ext cx="3725972" cy="762109"/>
            </a:xfrm>
            <a:prstGeom prst="roundRect">
              <a:avLst>
                <a:gd name="adj" fmla="val 11275"/>
              </a:avLst>
            </a:prstGeom>
            <a:solidFill>
              <a:srgbClr val="E90D0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" lastClr="FFFFFF"/>
                </a:solidFill>
                <a:latin typeface="Arial"/>
              </a:endParaRPr>
            </a:p>
          </p:txBody>
        </p:sp>
      </p:grpSp>
      <p:sp>
        <p:nvSpPr>
          <p:cNvPr id="140" name="TextBox 139"/>
          <p:cNvSpPr txBox="1"/>
          <p:nvPr/>
        </p:nvSpPr>
        <p:spPr>
          <a:xfrm>
            <a:off x="8422097" y="4453926"/>
            <a:ext cx="2249651" cy="19057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3090" tIns="51530" rIns="103090" bIns="51530" rtlCol="0">
            <a:spAutoFit/>
          </a:bodyPr>
          <a:lstStyle>
            <a:defPPr>
              <a:defRPr lang="ru-RU"/>
            </a:defPPr>
            <a:lvl1pPr algn="ctr">
              <a:defRPr sz="20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defTabSz="1030811"/>
            <a:r>
              <a:rPr lang="ru-RU" sz="1800" i="0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В бюджет Нефтеюганского района НДФЛ отчисляется  по нормативу </a:t>
            </a:r>
          </a:p>
          <a:p>
            <a:pPr defTabSz="1030811"/>
            <a:r>
              <a:rPr lang="ru-RU" sz="2700" i="0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35,5%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121025" y="839831"/>
            <a:ext cx="7415275" cy="7127249"/>
            <a:chOff x="1464964" y="769512"/>
            <a:chExt cx="6341794" cy="6465710"/>
          </a:xfrm>
        </p:grpSpPr>
        <p:grpSp>
          <p:nvGrpSpPr>
            <p:cNvPr id="30" name="Group 60"/>
            <p:cNvGrpSpPr/>
            <p:nvPr/>
          </p:nvGrpSpPr>
          <p:grpSpPr>
            <a:xfrm>
              <a:off x="1565144" y="5422200"/>
              <a:ext cx="1003300" cy="993775"/>
              <a:chOff x="3492020" y="3939862"/>
              <a:chExt cx="1003300" cy="993775"/>
            </a:xfrm>
          </p:grpSpPr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3492020" y="3939862"/>
                <a:ext cx="1003300" cy="474663"/>
              </a:xfrm>
              <a:custGeom>
                <a:avLst/>
                <a:gdLst/>
                <a:ahLst/>
                <a:cxnLst>
                  <a:cxn ang="0">
                    <a:pos x="297" y="299"/>
                  </a:cxn>
                  <a:cxn ang="0">
                    <a:pos x="0" y="0"/>
                  </a:cxn>
                  <a:cxn ang="0">
                    <a:pos x="335" y="0"/>
                  </a:cxn>
                  <a:cxn ang="0">
                    <a:pos x="632" y="299"/>
                  </a:cxn>
                  <a:cxn ang="0">
                    <a:pos x="297" y="299"/>
                  </a:cxn>
                </a:cxnLst>
                <a:rect l="0" t="0" r="r" b="b"/>
                <a:pathLst>
                  <a:path w="632" h="299">
                    <a:moveTo>
                      <a:pt x="297" y="299"/>
                    </a:moveTo>
                    <a:lnTo>
                      <a:pt x="0" y="0"/>
                    </a:lnTo>
                    <a:lnTo>
                      <a:pt x="335" y="0"/>
                    </a:lnTo>
                    <a:lnTo>
                      <a:pt x="632" y="299"/>
                    </a:lnTo>
                    <a:lnTo>
                      <a:pt x="297" y="299"/>
                    </a:lnTo>
                    <a:close/>
                  </a:path>
                </a:pathLst>
              </a:custGeom>
              <a:solidFill>
                <a:srgbClr val="A8C0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3492020" y="3939862"/>
                <a:ext cx="471488" cy="9937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7" y="299"/>
                  </a:cxn>
                  <a:cxn ang="0">
                    <a:pos x="297" y="626"/>
                  </a:cxn>
                  <a:cxn ang="0">
                    <a:pos x="0" y="327"/>
                  </a:cxn>
                  <a:cxn ang="0">
                    <a:pos x="0" y="0"/>
                  </a:cxn>
                </a:cxnLst>
                <a:rect l="0" t="0" r="r" b="b"/>
                <a:pathLst>
                  <a:path w="297" h="626">
                    <a:moveTo>
                      <a:pt x="0" y="0"/>
                    </a:moveTo>
                    <a:lnTo>
                      <a:pt x="297" y="299"/>
                    </a:lnTo>
                    <a:lnTo>
                      <a:pt x="297" y="626"/>
                    </a:lnTo>
                    <a:lnTo>
                      <a:pt x="0" y="3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6245492" y="3581870"/>
              <a:ext cx="1561266" cy="390893"/>
            </a:xfrm>
            <a:prstGeom prst="rect">
              <a:avLst/>
            </a:prstGeom>
            <a:effectLst/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30811">
                <a:defRPr/>
              </a:pPr>
              <a:r>
                <a:rPr lang="ru-RU" sz="1400" b="1" kern="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Дополнительный норматив – 0,33%</a:t>
              </a:r>
              <a:endParaRPr lang="en-US" sz="14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8" name="Group 61"/>
            <p:cNvGrpSpPr/>
            <p:nvPr/>
          </p:nvGrpSpPr>
          <p:grpSpPr>
            <a:xfrm>
              <a:off x="2045870" y="4748005"/>
              <a:ext cx="1217613" cy="1206500"/>
              <a:chOff x="4078378" y="3261999"/>
              <a:chExt cx="1217613" cy="1206500"/>
            </a:xfrm>
          </p:grpSpPr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4078378" y="3261999"/>
                <a:ext cx="571500" cy="1206500"/>
              </a:xfrm>
              <a:custGeom>
                <a:avLst/>
                <a:gdLst/>
                <a:ahLst/>
                <a:cxnLst>
                  <a:cxn ang="0">
                    <a:pos x="360" y="760"/>
                  </a:cxn>
                  <a:cxn ang="0">
                    <a:pos x="0" y="398"/>
                  </a:cxn>
                  <a:cxn ang="0">
                    <a:pos x="0" y="0"/>
                  </a:cxn>
                  <a:cxn ang="0">
                    <a:pos x="360" y="362"/>
                  </a:cxn>
                  <a:cxn ang="0">
                    <a:pos x="360" y="760"/>
                  </a:cxn>
                </a:cxnLst>
                <a:rect l="0" t="0" r="r" b="b"/>
                <a:pathLst>
                  <a:path w="360" h="760">
                    <a:moveTo>
                      <a:pt x="360" y="760"/>
                    </a:moveTo>
                    <a:lnTo>
                      <a:pt x="0" y="398"/>
                    </a:lnTo>
                    <a:lnTo>
                      <a:pt x="0" y="0"/>
                    </a:lnTo>
                    <a:lnTo>
                      <a:pt x="360" y="362"/>
                    </a:lnTo>
                    <a:lnTo>
                      <a:pt x="360" y="76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4078378" y="3261999"/>
                <a:ext cx="1217613" cy="574675"/>
              </a:xfrm>
              <a:custGeom>
                <a:avLst/>
                <a:gdLst/>
                <a:ahLst/>
                <a:cxnLst>
                  <a:cxn ang="0">
                    <a:pos x="360" y="362"/>
                  </a:cxn>
                  <a:cxn ang="0">
                    <a:pos x="0" y="0"/>
                  </a:cxn>
                  <a:cxn ang="0">
                    <a:pos x="405" y="0"/>
                  </a:cxn>
                  <a:cxn ang="0">
                    <a:pos x="767" y="362"/>
                  </a:cxn>
                  <a:cxn ang="0">
                    <a:pos x="360" y="362"/>
                  </a:cxn>
                </a:cxnLst>
                <a:rect l="0" t="0" r="r" b="b"/>
                <a:pathLst>
                  <a:path w="767" h="362">
                    <a:moveTo>
                      <a:pt x="360" y="362"/>
                    </a:moveTo>
                    <a:lnTo>
                      <a:pt x="0" y="0"/>
                    </a:lnTo>
                    <a:lnTo>
                      <a:pt x="405" y="0"/>
                    </a:lnTo>
                    <a:lnTo>
                      <a:pt x="767" y="362"/>
                    </a:lnTo>
                    <a:lnTo>
                      <a:pt x="360" y="362"/>
                    </a:lnTo>
                    <a:close/>
                  </a:path>
                </a:pathLst>
              </a:custGeom>
              <a:solidFill>
                <a:srgbClr val="A8C0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48" name="Group 62"/>
            <p:cNvGrpSpPr/>
            <p:nvPr/>
          </p:nvGrpSpPr>
          <p:grpSpPr>
            <a:xfrm>
              <a:off x="2646909" y="3986117"/>
              <a:ext cx="1408113" cy="1390650"/>
              <a:chOff x="4799673" y="2520637"/>
              <a:chExt cx="1408113" cy="1390650"/>
            </a:xfrm>
          </p:grpSpPr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4799673" y="2520637"/>
                <a:ext cx="661988" cy="13906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17" y="418"/>
                  </a:cxn>
                  <a:cxn ang="0">
                    <a:pos x="417" y="876"/>
                  </a:cxn>
                  <a:cxn ang="0">
                    <a:pos x="0" y="457"/>
                  </a:cxn>
                  <a:cxn ang="0">
                    <a:pos x="0" y="0"/>
                  </a:cxn>
                </a:cxnLst>
                <a:rect l="0" t="0" r="r" b="b"/>
                <a:pathLst>
                  <a:path w="417" h="876">
                    <a:moveTo>
                      <a:pt x="0" y="0"/>
                    </a:moveTo>
                    <a:lnTo>
                      <a:pt x="417" y="418"/>
                    </a:lnTo>
                    <a:lnTo>
                      <a:pt x="417" y="876"/>
                    </a:lnTo>
                    <a:lnTo>
                      <a:pt x="0" y="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Freeform 10"/>
              <p:cNvSpPr>
                <a:spLocks/>
              </p:cNvSpPr>
              <p:nvPr/>
            </p:nvSpPr>
            <p:spPr bwMode="auto">
              <a:xfrm>
                <a:off x="4799673" y="2520637"/>
                <a:ext cx="1408113" cy="663575"/>
              </a:xfrm>
              <a:custGeom>
                <a:avLst/>
                <a:gdLst/>
                <a:ahLst/>
                <a:cxnLst>
                  <a:cxn ang="0">
                    <a:pos x="417" y="418"/>
                  </a:cxn>
                  <a:cxn ang="0">
                    <a:pos x="0" y="0"/>
                  </a:cxn>
                  <a:cxn ang="0">
                    <a:pos x="470" y="0"/>
                  </a:cxn>
                  <a:cxn ang="0">
                    <a:pos x="887" y="418"/>
                  </a:cxn>
                  <a:cxn ang="0">
                    <a:pos x="417" y="418"/>
                  </a:cxn>
                </a:cxnLst>
                <a:rect l="0" t="0" r="r" b="b"/>
                <a:pathLst>
                  <a:path w="887" h="418">
                    <a:moveTo>
                      <a:pt x="417" y="418"/>
                    </a:moveTo>
                    <a:lnTo>
                      <a:pt x="0" y="0"/>
                    </a:lnTo>
                    <a:lnTo>
                      <a:pt x="470" y="0"/>
                    </a:lnTo>
                    <a:lnTo>
                      <a:pt x="887" y="418"/>
                    </a:lnTo>
                    <a:lnTo>
                      <a:pt x="417" y="418"/>
                    </a:lnTo>
                    <a:close/>
                  </a:path>
                </a:pathLst>
              </a:custGeom>
              <a:solidFill>
                <a:srgbClr val="A8C0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56" name="Group 63"/>
            <p:cNvGrpSpPr/>
            <p:nvPr/>
          </p:nvGrpSpPr>
          <p:grpSpPr>
            <a:xfrm>
              <a:off x="3365228" y="3187614"/>
              <a:ext cx="1541463" cy="1519238"/>
              <a:chOff x="5610706" y="1703074"/>
              <a:chExt cx="1541463" cy="1519238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5610706" y="1703074"/>
                <a:ext cx="727075" cy="1519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8" y="456"/>
                  </a:cxn>
                  <a:cxn ang="0">
                    <a:pos x="458" y="957"/>
                  </a:cxn>
                  <a:cxn ang="0">
                    <a:pos x="0" y="501"/>
                  </a:cxn>
                  <a:cxn ang="0">
                    <a:pos x="0" y="0"/>
                  </a:cxn>
                </a:cxnLst>
                <a:rect l="0" t="0" r="r" b="b"/>
                <a:pathLst>
                  <a:path w="458" h="957">
                    <a:moveTo>
                      <a:pt x="0" y="0"/>
                    </a:moveTo>
                    <a:lnTo>
                      <a:pt x="458" y="456"/>
                    </a:lnTo>
                    <a:lnTo>
                      <a:pt x="458" y="957"/>
                    </a:lnTo>
                    <a:lnTo>
                      <a:pt x="0" y="5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5610706" y="1703074"/>
                <a:ext cx="1541463" cy="723900"/>
              </a:xfrm>
              <a:custGeom>
                <a:avLst/>
                <a:gdLst/>
                <a:ahLst/>
                <a:cxnLst>
                  <a:cxn ang="0">
                    <a:pos x="458" y="456"/>
                  </a:cxn>
                  <a:cxn ang="0">
                    <a:pos x="0" y="0"/>
                  </a:cxn>
                  <a:cxn ang="0">
                    <a:pos x="513" y="0"/>
                  </a:cxn>
                  <a:cxn ang="0">
                    <a:pos x="971" y="456"/>
                  </a:cxn>
                  <a:cxn ang="0">
                    <a:pos x="458" y="456"/>
                  </a:cxn>
                </a:cxnLst>
                <a:rect l="0" t="0" r="r" b="b"/>
                <a:pathLst>
                  <a:path w="971" h="456">
                    <a:moveTo>
                      <a:pt x="458" y="456"/>
                    </a:moveTo>
                    <a:lnTo>
                      <a:pt x="0" y="0"/>
                    </a:lnTo>
                    <a:lnTo>
                      <a:pt x="513" y="0"/>
                    </a:lnTo>
                    <a:lnTo>
                      <a:pt x="971" y="456"/>
                    </a:lnTo>
                    <a:lnTo>
                      <a:pt x="458" y="456"/>
                    </a:lnTo>
                    <a:close/>
                  </a:path>
                </a:pathLst>
              </a:custGeom>
              <a:solidFill>
                <a:srgbClr val="A8C0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59" name="Group 48"/>
            <p:cNvGrpSpPr/>
            <p:nvPr/>
          </p:nvGrpSpPr>
          <p:grpSpPr>
            <a:xfrm>
              <a:off x="5671768" y="2280193"/>
              <a:ext cx="814388" cy="795338"/>
              <a:chOff x="5219700" y="2426974"/>
              <a:chExt cx="814388" cy="795338"/>
            </a:xfrm>
          </p:grpSpPr>
          <p:grpSp>
            <p:nvGrpSpPr>
              <p:cNvPr id="60" name="Group 25"/>
              <p:cNvGrpSpPr/>
              <p:nvPr/>
            </p:nvGrpSpPr>
            <p:grpSpPr>
              <a:xfrm>
                <a:off x="5219700" y="2426974"/>
                <a:ext cx="814388" cy="795338"/>
                <a:chOff x="5219700" y="2019300"/>
                <a:chExt cx="814388" cy="795338"/>
              </a:xfrm>
            </p:grpSpPr>
            <p:sp>
              <p:nvSpPr>
                <p:cNvPr id="62" name="Rectangle 5"/>
                <p:cNvSpPr>
                  <a:spLocks noChangeArrowheads="1"/>
                </p:cNvSpPr>
                <p:nvPr/>
              </p:nvSpPr>
              <p:spPr bwMode="auto">
                <a:xfrm>
                  <a:off x="5219700" y="2019300"/>
                  <a:ext cx="814388" cy="795338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30811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3" name="Rectangle 5"/>
                <p:cNvSpPr>
                  <a:spLocks noChangeArrowheads="1"/>
                </p:cNvSpPr>
                <p:nvPr/>
              </p:nvSpPr>
              <p:spPr bwMode="auto">
                <a:xfrm>
                  <a:off x="5296328" y="2094135"/>
                  <a:ext cx="661133" cy="64566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30811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61" name="Text Placeholder 3"/>
              <p:cNvSpPr txBox="1">
                <a:spLocks/>
              </p:cNvSpPr>
              <p:nvPr/>
            </p:nvSpPr>
            <p:spPr>
              <a:xfrm>
                <a:off x="5371903" y="2657441"/>
                <a:ext cx="509991" cy="32109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030811">
                  <a:spcBef>
                    <a:spcPct val="20000"/>
                  </a:spcBef>
                  <a:defRPr/>
                </a:pPr>
                <a:r>
                  <a:rPr lang="ru-RU" sz="2300" kern="0" dirty="0">
                    <a:solidFill>
                      <a:sysClr val="window" lastClr="FFFFFF"/>
                    </a:solidFill>
                  </a:rPr>
                  <a:t>2020</a:t>
                </a:r>
                <a:endParaRPr lang="en-US" sz="2300" dirty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</p:grpSp>
        <p:grpSp>
          <p:nvGrpSpPr>
            <p:cNvPr id="93" name="Group 63"/>
            <p:cNvGrpSpPr/>
            <p:nvPr/>
          </p:nvGrpSpPr>
          <p:grpSpPr>
            <a:xfrm>
              <a:off x="4944693" y="1569004"/>
              <a:ext cx="1541463" cy="1519238"/>
              <a:chOff x="5610706" y="1703074"/>
              <a:chExt cx="1541463" cy="1519238"/>
            </a:xfrm>
          </p:grpSpPr>
          <p:sp>
            <p:nvSpPr>
              <p:cNvPr id="94" name="Freeform 6"/>
              <p:cNvSpPr>
                <a:spLocks/>
              </p:cNvSpPr>
              <p:nvPr/>
            </p:nvSpPr>
            <p:spPr bwMode="auto">
              <a:xfrm>
                <a:off x="5610706" y="1703074"/>
                <a:ext cx="727075" cy="1519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8" y="456"/>
                  </a:cxn>
                  <a:cxn ang="0">
                    <a:pos x="458" y="957"/>
                  </a:cxn>
                  <a:cxn ang="0">
                    <a:pos x="0" y="501"/>
                  </a:cxn>
                  <a:cxn ang="0">
                    <a:pos x="0" y="0"/>
                  </a:cxn>
                </a:cxnLst>
                <a:rect l="0" t="0" r="r" b="b"/>
                <a:pathLst>
                  <a:path w="458" h="957">
                    <a:moveTo>
                      <a:pt x="0" y="0"/>
                    </a:moveTo>
                    <a:lnTo>
                      <a:pt x="458" y="456"/>
                    </a:lnTo>
                    <a:lnTo>
                      <a:pt x="458" y="957"/>
                    </a:lnTo>
                    <a:lnTo>
                      <a:pt x="0" y="5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5610706" y="1703074"/>
                <a:ext cx="1541463" cy="723900"/>
              </a:xfrm>
              <a:custGeom>
                <a:avLst/>
                <a:gdLst/>
                <a:ahLst/>
                <a:cxnLst>
                  <a:cxn ang="0">
                    <a:pos x="458" y="456"/>
                  </a:cxn>
                  <a:cxn ang="0">
                    <a:pos x="0" y="0"/>
                  </a:cxn>
                  <a:cxn ang="0">
                    <a:pos x="513" y="0"/>
                  </a:cxn>
                  <a:cxn ang="0">
                    <a:pos x="971" y="456"/>
                  </a:cxn>
                  <a:cxn ang="0">
                    <a:pos x="458" y="456"/>
                  </a:cxn>
                </a:cxnLst>
                <a:rect l="0" t="0" r="r" b="b"/>
                <a:pathLst>
                  <a:path w="971" h="456">
                    <a:moveTo>
                      <a:pt x="458" y="456"/>
                    </a:moveTo>
                    <a:lnTo>
                      <a:pt x="0" y="0"/>
                    </a:lnTo>
                    <a:lnTo>
                      <a:pt x="513" y="0"/>
                    </a:lnTo>
                    <a:lnTo>
                      <a:pt x="971" y="456"/>
                    </a:lnTo>
                    <a:lnTo>
                      <a:pt x="458" y="456"/>
                    </a:lnTo>
                    <a:close/>
                  </a:path>
                </a:pathLst>
              </a:custGeom>
              <a:solidFill>
                <a:srgbClr val="A8C0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96" name="Group 48"/>
            <p:cNvGrpSpPr/>
            <p:nvPr/>
          </p:nvGrpSpPr>
          <p:grpSpPr>
            <a:xfrm>
              <a:off x="4092303" y="3903967"/>
              <a:ext cx="814388" cy="795338"/>
              <a:chOff x="5219700" y="2426974"/>
              <a:chExt cx="814388" cy="795338"/>
            </a:xfrm>
          </p:grpSpPr>
          <p:grpSp>
            <p:nvGrpSpPr>
              <p:cNvPr id="97" name="Group 25"/>
              <p:cNvGrpSpPr/>
              <p:nvPr/>
            </p:nvGrpSpPr>
            <p:grpSpPr>
              <a:xfrm>
                <a:off x="5219700" y="2426974"/>
                <a:ext cx="814388" cy="795338"/>
                <a:chOff x="5219700" y="2019300"/>
                <a:chExt cx="814388" cy="795338"/>
              </a:xfrm>
            </p:grpSpPr>
            <p:sp>
              <p:nvSpPr>
                <p:cNvPr id="99" name="Rectangle 5"/>
                <p:cNvSpPr>
                  <a:spLocks noChangeArrowheads="1"/>
                </p:cNvSpPr>
                <p:nvPr/>
              </p:nvSpPr>
              <p:spPr bwMode="auto">
                <a:xfrm>
                  <a:off x="5219700" y="2019300"/>
                  <a:ext cx="814388" cy="795338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30811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0" name="Rectangle 5"/>
                <p:cNvSpPr>
                  <a:spLocks noChangeArrowheads="1"/>
                </p:cNvSpPr>
                <p:nvPr/>
              </p:nvSpPr>
              <p:spPr bwMode="auto">
                <a:xfrm>
                  <a:off x="5296328" y="2094135"/>
                  <a:ext cx="661133" cy="645668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30811">
                    <a:defRPr/>
                  </a:pPr>
                  <a:endParaRPr 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98" name="Text Placeholder 3"/>
              <p:cNvSpPr txBox="1">
                <a:spLocks/>
              </p:cNvSpPr>
              <p:nvPr/>
            </p:nvSpPr>
            <p:spPr>
              <a:xfrm>
                <a:off x="5347222" y="2657441"/>
                <a:ext cx="559344" cy="32109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030811">
                  <a:spcBef>
                    <a:spcPct val="20000"/>
                  </a:spcBef>
                  <a:defRPr/>
                </a:pPr>
                <a:r>
                  <a:rPr lang="ru-RU" sz="2300" dirty="0">
                    <a:solidFill>
                      <a:sysClr val="window" lastClr="FFFFFF"/>
                    </a:solidFill>
                    <a:latin typeface="Arial"/>
                  </a:rPr>
                  <a:t>2019</a:t>
                </a:r>
                <a:endParaRPr lang="en-US" sz="2300" dirty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</p:grpSp>
        <p:grpSp>
          <p:nvGrpSpPr>
            <p:cNvPr id="101" name="Group 63"/>
            <p:cNvGrpSpPr/>
            <p:nvPr/>
          </p:nvGrpSpPr>
          <p:grpSpPr>
            <a:xfrm>
              <a:off x="4135959" y="2370410"/>
              <a:ext cx="1541463" cy="1519238"/>
              <a:chOff x="5610706" y="1703074"/>
              <a:chExt cx="1541463" cy="1519238"/>
            </a:xfrm>
          </p:grpSpPr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5610706" y="1703074"/>
                <a:ext cx="727075" cy="1519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8" y="456"/>
                  </a:cxn>
                  <a:cxn ang="0">
                    <a:pos x="458" y="957"/>
                  </a:cxn>
                  <a:cxn ang="0">
                    <a:pos x="0" y="501"/>
                  </a:cxn>
                  <a:cxn ang="0">
                    <a:pos x="0" y="0"/>
                  </a:cxn>
                </a:cxnLst>
                <a:rect l="0" t="0" r="r" b="b"/>
                <a:pathLst>
                  <a:path w="458" h="957">
                    <a:moveTo>
                      <a:pt x="0" y="0"/>
                    </a:moveTo>
                    <a:lnTo>
                      <a:pt x="458" y="456"/>
                    </a:lnTo>
                    <a:lnTo>
                      <a:pt x="458" y="957"/>
                    </a:lnTo>
                    <a:lnTo>
                      <a:pt x="0" y="5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5610706" y="1703074"/>
                <a:ext cx="1541463" cy="723900"/>
              </a:xfrm>
              <a:custGeom>
                <a:avLst/>
                <a:gdLst/>
                <a:ahLst/>
                <a:cxnLst>
                  <a:cxn ang="0">
                    <a:pos x="458" y="456"/>
                  </a:cxn>
                  <a:cxn ang="0">
                    <a:pos x="0" y="0"/>
                  </a:cxn>
                  <a:cxn ang="0">
                    <a:pos x="513" y="0"/>
                  </a:cxn>
                  <a:cxn ang="0">
                    <a:pos x="971" y="456"/>
                  </a:cxn>
                  <a:cxn ang="0">
                    <a:pos x="458" y="456"/>
                  </a:cxn>
                </a:cxnLst>
                <a:rect l="0" t="0" r="r" b="b"/>
                <a:pathLst>
                  <a:path w="971" h="456">
                    <a:moveTo>
                      <a:pt x="458" y="456"/>
                    </a:moveTo>
                    <a:lnTo>
                      <a:pt x="0" y="0"/>
                    </a:lnTo>
                    <a:lnTo>
                      <a:pt x="513" y="0"/>
                    </a:lnTo>
                    <a:lnTo>
                      <a:pt x="971" y="456"/>
                    </a:lnTo>
                    <a:lnTo>
                      <a:pt x="458" y="456"/>
                    </a:lnTo>
                    <a:close/>
                  </a:path>
                </a:pathLst>
              </a:custGeom>
              <a:solidFill>
                <a:srgbClr val="A8C0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33" name="Group 279"/>
            <p:cNvGrpSpPr/>
            <p:nvPr/>
          </p:nvGrpSpPr>
          <p:grpSpPr>
            <a:xfrm>
              <a:off x="1464964" y="4748005"/>
              <a:ext cx="750987" cy="798884"/>
              <a:chOff x="846989" y="1401020"/>
              <a:chExt cx="877416" cy="877416"/>
            </a:xfrm>
            <a:effectLst/>
          </p:grpSpPr>
          <p:sp>
            <p:nvSpPr>
              <p:cNvPr id="34" name="Teardrop 34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sz="11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  <p:sp>
            <p:nvSpPr>
              <p:cNvPr id="35" name="Oval 35"/>
              <p:cNvSpPr/>
              <p:nvPr/>
            </p:nvSpPr>
            <p:spPr>
              <a:xfrm>
                <a:off x="961159" y="1550253"/>
                <a:ext cx="649076" cy="60847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1030811">
                  <a:defRPr/>
                </a:pPr>
                <a:r>
                  <a:rPr lang="ru-RU" sz="14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Arial"/>
                  </a:rPr>
                  <a:t>895,9</a:t>
                </a:r>
                <a:endParaRPr lang="en-US" sz="14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</p:grpSp>
        <p:grpSp>
          <p:nvGrpSpPr>
            <p:cNvPr id="112" name="Group 279"/>
            <p:cNvGrpSpPr/>
            <p:nvPr/>
          </p:nvGrpSpPr>
          <p:grpSpPr>
            <a:xfrm>
              <a:off x="2066794" y="3993714"/>
              <a:ext cx="785994" cy="785992"/>
              <a:chOff x="846989" y="1401020"/>
              <a:chExt cx="877416" cy="877416"/>
            </a:xfrm>
            <a:effectLst/>
          </p:grpSpPr>
          <p:sp>
            <p:nvSpPr>
              <p:cNvPr id="113" name="Teardrop 34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sz="11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  <p:sp>
            <p:nvSpPr>
              <p:cNvPr id="114" name="Oval 35"/>
              <p:cNvSpPr/>
              <p:nvPr/>
            </p:nvSpPr>
            <p:spPr>
              <a:xfrm>
                <a:off x="944524" y="1494478"/>
                <a:ext cx="692475" cy="6774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1030811">
                  <a:defRPr/>
                </a:pPr>
                <a:r>
                  <a:rPr lang="ru-RU" sz="13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Arial"/>
                  </a:rPr>
                  <a:t>1052,8</a:t>
                </a:r>
                <a:endParaRPr lang="en-US" sz="13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</p:grpSp>
        <p:grpSp>
          <p:nvGrpSpPr>
            <p:cNvPr id="115" name="Group 279"/>
            <p:cNvGrpSpPr/>
            <p:nvPr/>
          </p:nvGrpSpPr>
          <p:grpSpPr>
            <a:xfrm>
              <a:off x="2682160" y="3232807"/>
              <a:ext cx="785994" cy="785992"/>
              <a:chOff x="846989" y="1401020"/>
              <a:chExt cx="877416" cy="877416"/>
            </a:xfrm>
            <a:effectLst/>
          </p:grpSpPr>
          <p:sp>
            <p:nvSpPr>
              <p:cNvPr id="116" name="Teardrop 34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sz="11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  <p:sp>
            <p:nvSpPr>
              <p:cNvPr id="117" name="Oval 35"/>
              <p:cNvSpPr/>
              <p:nvPr/>
            </p:nvSpPr>
            <p:spPr>
              <a:xfrm>
                <a:off x="950042" y="1524349"/>
                <a:ext cx="695809" cy="66166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1030811">
                  <a:defRPr/>
                </a:pPr>
                <a:r>
                  <a:rPr lang="ru-RU" sz="13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Arial"/>
                  </a:rPr>
                  <a:t>1115,8</a:t>
                </a:r>
                <a:endParaRPr lang="en-US" sz="13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</p:grpSp>
        <p:grpSp>
          <p:nvGrpSpPr>
            <p:cNvPr id="118" name="Group 279"/>
            <p:cNvGrpSpPr/>
            <p:nvPr/>
          </p:nvGrpSpPr>
          <p:grpSpPr>
            <a:xfrm>
              <a:off x="3327418" y="2438755"/>
              <a:ext cx="785994" cy="785992"/>
              <a:chOff x="846989" y="1401020"/>
              <a:chExt cx="877416" cy="877416"/>
            </a:xfrm>
            <a:effectLst/>
          </p:grpSpPr>
          <p:sp>
            <p:nvSpPr>
              <p:cNvPr id="119" name="Teardrop 34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sz="11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  <p:sp>
            <p:nvSpPr>
              <p:cNvPr id="120" name="Oval 35"/>
              <p:cNvSpPr/>
              <p:nvPr/>
            </p:nvSpPr>
            <p:spPr>
              <a:xfrm>
                <a:off x="925542" y="1503585"/>
                <a:ext cx="724093" cy="68730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1030811">
                  <a:defRPr/>
                </a:pPr>
                <a:r>
                  <a:rPr lang="ru-RU" sz="13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Arial"/>
                  </a:rPr>
                  <a:t>1157,8</a:t>
                </a:r>
                <a:endParaRPr lang="en-US" sz="13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</p:grpSp>
        <p:grpSp>
          <p:nvGrpSpPr>
            <p:cNvPr id="121" name="Group 279"/>
            <p:cNvGrpSpPr/>
            <p:nvPr/>
          </p:nvGrpSpPr>
          <p:grpSpPr>
            <a:xfrm>
              <a:off x="4092303" y="1484195"/>
              <a:ext cx="785994" cy="785992"/>
              <a:chOff x="846989" y="1401020"/>
              <a:chExt cx="877416" cy="877416"/>
            </a:xfrm>
            <a:effectLst/>
          </p:grpSpPr>
          <p:sp>
            <p:nvSpPr>
              <p:cNvPr id="122" name="Teardrop 34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rgbClr val="3D9FA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sz="11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  <p:sp>
            <p:nvSpPr>
              <p:cNvPr id="123" name="Oval 35"/>
              <p:cNvSpPr/>
              <p:nvPr/>
            </p:nvSpPr>
            <p:spPr>
              <a:xfrm>
                <a:off x="932530" y="1503150"/>
                <a:ext cx="709281" cy="66854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1030811">
                  <a:defRPr/>
                </a:pPr>
                <a:r>
                  <a:rPr lang="ru-RU" sz="13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Arial"/>
                  </a:rPr>
                  <a:t>1247,4</a:t>
                </a:r>
                <a:endParaRPr lang="en-US" sz="13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</p:grpSp>
        <p:grpSp>
          <p:nvGrpSpPr>
            <p:cNvPr id="124" name="Group 279"/>
            <p:cNvGrpSpPr/>
            <p:nvPr/>
          </p:nvGrpSpPr>
          <p:grpSpPr>
            <a:xfrm>
              <a:off x="5041081" y="769512"/>
              <a:ext cx="785994" cy="785992"/>
              <a:chOff x="846989" y="1401020"/>
              <a:chExt cx="877416" cy="877416"/>
            </a:xfrm>
            <a:effectLst/>
          </p:grpSpPr>
          <p:sp>
            <p:nvSpPr>
              <p:cNvPr id="125" name="Teardrop 34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sz="11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  <p:sp>
            <p:nvSpPr>
              <p:cNvPr id="126" name="Oval 35"/>
              <p:cNvSpPr/>
              <p:nvPr/>
            </p:nvSpPr>
            <p:spPr>
              <a:xfrm>
                <a:off x="944524" y="1529371"/>
                <a:ext cx="692051" cy="60847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1030811">
                  <a:defRPr/>
                </a:pPr>
                <a:r>
                  <a:rPr lang="ru-RU" sz="13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Arial"/>
                  </a:rPr>
                  <a:t>1187,8</a:t>
                </a:r>
                <a:endParaRPr lang="en-US" sz="13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/>
                </a:endParaRPr>
              </a:p>
            </p:txBody>
          </p:sp>
        </p:grpSp>
        <p:sp>
          <p:nvSpPr>
            <p:cNvPr id="142" name="Arc 106"/>
            <p:cNvSpPr/>
            <p:nvPr/>
          </p:nvSpPr>
          <p:spPr>
            <a:xfrm rot="15861117">
              <a:off x="2554152" y="5977906"/>
              <a:ext cx="1257316" cy="1257316"/>
            </a:xfrm>
            <a:prstGeom prst="arc">
              <a:avLst>
                <a:gd name="adj1" fmla="val 17164829"/>
                <a:gd name="adj2" fmla="val 81156"/>
              </a:avLst>
            </a:prstGeom>
            <a:noFill/>
            <a:ln w="28575" cap="flat" cmpd="sng" algn="ctr">
              <a:solidFill>
                <a:srgbClr val="FF6619"/>
              </a:solidFill>
              <a:prstDash val="sysDot"/>
              <a:tailEnd type="stealth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sp>
          <p:nvSpPr>
            <p:cNvPr id="149" name="Arc 106"/>
            <p:cNvSpPr/>
            <p:nvPr/>
          </p:nvSpPr>
          <p:spPr>
            <a:xfrm rot="15861117">
              <a:off x="3342961" y="5452037"/>
              <a:ext cx="1257316" cy="1257316"/>
            </a:xfrm>
            <a:prstGeom prst="arc">
              <a:avLst>
                <a:gd name="adj1" fmla="val 17164829"/>
                <a:gd name="adj2" fmla="val 284252"/>
              </a:avLst>
            </a:prstGeom>
            <a:noFill/>
            <a:ln w="28575" cap="flat" cmpd="sng" algn="ctr">
              <a:solidFill>
                <a:srgbClr val="FF6619"/>
              </a:solidFill>
              <a:prstDash val="sysDot"/>
              <a:tailEnd type="stealth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sp>
          <p:nvSpPr>
            <p:cNvPr id="150" name="Arc 106"/>
            <p:cNvSpPr/>
            <p:nvPr/>
          </p:nvSpPr>
          <p:spPr>
            <a:xfrm rot="15861117">
              <a:off x="4151121" y="4798419"/>
              <a:ext cx="1257316" cy="1257316"/>
            </a:xfrm>
            <a:prstGeom prst="arc">
              <a:avLst>
                <a:gd name="adj1" fmla="val 17164829"/>
                <a:gd name="adj2" fmla="val 494685"/>
              </a:avLst>
            </a:prstGeom>
            <a:noFill/>
            <a:ln w="28575" cap="flat" cmpd="sng" algn="ctr">
              <a:solidFill>
                <a:srgbClr val="FF6619"/>
              </a:solidFill>
              <a:prstDash val="sysDot"/>
              <a:tailEnd type="stealth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700426" y="6070227"/>
              <a:ext cx="1167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30811"/>
              <a:r>
                <a:rPr lang="ru-RU" sz="14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+ 17,5%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508587" y="5621019"/>
              <a:ext cx="1167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30811"/>
              <a:r>
                <a:rPr lang="ru-RU" sz="14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+ 6,0%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246348" y="5008948"/>
              <a:ext cx="1167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30811"/>
              <a:r>
                <a:rPr lang="ru-RU" sz="14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+ 3,8%</a:t>
              </a:r>
            </a:p>
          </p:txBody>
        </p:sp>
        <p:sp>
          <p:nvSpPr>
            <p:cNvPr id="153" name="Arc 106"/>
            <p:cNvSpPr/>
            <p:nvPr/>
          </p:nvSpPr>
          <p:spPr>
            <a:xfrm rot="15861117">
              <a:off x="4955728" y="3948467"/>
              <a:ext cx="1257316" cy="1257316"/>
            </a:xfrm>
            <a:prstGeom prst="arc">
              <a:avLst>
                <a:gd name="adj1" fmla="val 17164829"/>
                <a:gd name="adj2" fmla="val 494685"/>
              </a:avLst>
            </a:prstGeom>
            <a:noFill/>
            <a:ln w="28575" cap="flat" cmpd="sng" algn="ctr">
              <a:solidFill>
                <a:srgbClr val="FF6619"/>
              </a:solidFill>
              <a:prstDash val="sysDot"/>
              <a:tailEnd type="stealth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47251" y="4109336"/>
              <a:ext cx="1167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30811"/>
              <a:r>
                <a:rPr lang="ru-RU" sz="14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+ 7,7%</a:t>
              </a:r>
            </a:p>
          </p:txBody>
        </p:sp>
        <p:sp>
          <p:nvSpPr>
            <p:cNvPr id="155" name="Arc 106"/>
            <p:cNvSpPr/>
            <p:nvPr/>
          </p:nvSpPr>
          <p:spPr>
            <a:xfrm rot="15861117">
              <a:off x="5709990" y="3132679"/>
              <a:ext cx="1257316" cy="1257316"/>
            </a:xfrm>
            <a:prstGeom prst="arc">
              <a:avLst>
                <a:gd name="adj1" fmla="val 17164829"/>
                <a:gd name="adj2" fmla="val 494685"/>
              </a:avLst>
            </a:prstGeom>
            <a:noFill/>
            <a:ln w="28575" cap="flat" cmpd="sng" algn="ctr">
              <a:solidFill>
                <a:srgbClr val="FF6619"/>
              </a:solidFill>
              <a:prstDash val="sysDot"/>
              <a:tailEnd type="stealth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5844934" y="3217932"/>
              <a:ext cx="1167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30811"/>
              <a:r>
                <a:rPr lang="ru-RU" sz="14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- 4,8%</a:t>
              </a:r>
            </a:p>
          </p:txBody>
        </p:sp>
      </p:grpSp>
      <p:pic>
        <p:nvPicPr>
          <p:cNvPr id="15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62092" y="3486752"/>
            <a:ext cx="750658" cy="67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TextBox 157"/>
          <p:cNvSpPr txBox="1"/>
          <p:nvPr/>
        </p:nvSpPr>
        <p:spPr>
          <a:xfrm>
            <a:off x="9224475" y="2946835"/>
            <a:ext cx="1287207" cy="381065"/>
          </a:xfrm>
          <a:prstGeom prst="rect">
            <a:avLst/>
          </a:prstGeom>
          <a:noFill/>
        </p:spPr>
        <p:txBody>
          <a:bodyPr wrap="none" lIns="103090" tIns="51530" rIns="103090" bIns="51530" rtlCol="0">
            <a:spAutoFit/>
          </a:bodyPr>
          <a:lstStyle/>
          <a:p>
            <a:pPr defTabSz="1030811"/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sp>
        <p:nvSpPr>
          <p:cNvPr id="168" name="Oval 56"/>
          <p:cNvSpPr/>
          <p:nvPr/>
        </p:nvSpPr>
        <p:spPr>
          <a:xfrm>
            <a:off x="1623677" y="2973210"/>
            <a:ext cx="954430" cy="851969"/>
          </a:xfrm>
          <a:prstGeom prst="ellipse">
            <a:avLst/>
          </a:prstGeom>
          <a:solidFill>
            <a:srgbClr val="3D9FAC"/>
          </a:solidFill>
          <a:ln w="38100" cap="flat" cmpd="sng" algn="ctr">
            <a:noFill/>
            <a:prstDash val="sysDot"/>
          </a:ln>
          <a:effectLst/>
        </p:spPr>
        <p:txBody>
          <a:bodyPr lIns="103090" tIns="51530" rIns="103090" bIns="51530" rtlCol="0" anchor="ctr"/>
          <a:lstStyle/>
          <a:p>
            <a:pPr algn="ctr" defTabSz="1030811">
              <a:defRPr/>
            </a:pPr>
            <a:endParaRPr lang="en-US" sz="3600" kern="0" dirty="0">
              <a:solidFill>
                <a:srgbClr val="FEB834">
                  <a:lumMod val="75000"/>
                </a:srgbClr>
              </a:solidFill>
              <a:latin typeface="FontAwesome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93453" y="1213070"/>
            <a:ext cx="3658764" cy="2246757"/>
            <a:chOff x="98410" y="724613"/>
            <a:chExt cx="3129099" cy="2038217"/>
          </a:xfrm>
        </p:grpSpPr>
        <p:sp>
          <p:nvSpPr>
            <p:cNvPr id="159" name="Bent Arrow 13"/>
            <p:cNvSpPr/>
            <p:nvPr/>
          </p:nvSpPr>
          <p:spPr>
            <a:xfrm rot="10800000" flipH="1" flipV="1">
              <a:off x="495149" y="1347384"/>
              <a:ext cx="1248619" cy="452756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chemeClr val="accent3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grpSp>
          <p:nvGrpSpPr>
            <p:cNvPr id="160" name="Group 9"/>
            <p:cNvGrpSpPr/>
            <p:nvPr/>
          </p:nvGrpSpPr>
          <p:grpSpPr>
            <a:xfrm flipH="1" flipV="1">
              <a:off x="1917986" y="906637"/>
              <a:ext cx="753197" cy="1543010"/>
              <a:chOff x="2983521" y="1737891"/>
              <a:chExt cx="1208855" cy="3002776"/>
            </a:xfrm>
            <a:solidFill>
              <a:srgbClr val="3BC7E2"/>
            </a:solidFill>
          </p:grpSpPr>
          <p:sp>
            <p:nvSpPr>
              <p:cNvPr id="161" name="Bent Arrow 10"/>
              <p:cNvSpPr/>
              <p:nvPr/>
            </p:nvSpPr>
            <p:spPr>
              <a:xfrm rot="16200000">
                <a:off x="2640728" y="2080684"/>
                <a:ext cx="1515382" cy="829796"/>
              </a:xfrm>
              <a:prstGeom prst="bentArrow">
                <a:avLst>
                  <a:gd name="adj1" fmla="val 20500"/>
                  <a:gd name="adj2" fmla="val 10250"/>
                  <a:gd name="adj3" fmla="val 0"/>
                  <a:gd name="adj4" fmla="val 71708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62" name="Bent Arrow 11"/>
              <p:cNvSpPr/>
              <p:nvPr/>
            </p:nvSpPr>
            <p:spPr>
              <a:xfrm rot="5400000">
                <a:off x="2888185" y="3436475"/>
                <a:ext cx="1738804" cy="869579"/>
              </a:xfrm>
              <a:prstGeom prst="bentArrow">
                <a:avLst>
                  <a:gd name="adj1" fmla="val 17673"/>
                  <a:gd name="adj2" fmla="val 10250"/>
                  <a:gd name="adj3" fmla="val 0"/>
                  <a:gd name="adj4" fmla="val 70302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</p:grpSp>
        <p:sp>
          <p:nvSpPr>
            <p:cNvPr id="163" name="Up Arrow 5"/>
            <p:cNvSpPr/>
            <p:nvPr/>
          </p:nvSpPr>
          <p:spPr>
            <a:xfrm flipV="1">
              <a:off x="1764943" y="773533"/>
              <a:ext cx="167541" cy="1523971"/>
            </a:xfrm>
            <a:prstGeom prst="upArrow">
              <a:avLst>
                <a:gd name="adj1" fmla="val 53549"/>
                <a:gd name="adj2" fmla="val 0"/>
              </a:avLst>
            </a:prstGeom>
            <a:solidFill>
              <a:srgbClr val="FEB83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" lastClr="FFFFFF"/>
                </a:solidFill>
                <a:latin typeface="Arial"/>
              </a:endParaRPr>
            </a:p>
          </p:txBody>
        </p:sp>
        <p:grpSp>
          <p:nvGrpSpPr>
            <p:cNvPr id="164" name="Group 8"/>
            <p:cNvGrpSpPr/>
            <p:nvPr/>
          </p:nvGrpSpPr>
          <p:grpSpPr>
            <a:xfrm flipV="1">
              <a:off x="1023439" y="1197806"/>
              <a:ext cx="789002" cy="1565024"/>
              <a:chOff x="2625348" y="1784887"/>
              <a:chExt cx="1266318" cy="3143997"/>
            </a:xfrm>
            <a:solidFill>
              <a:srgbClr val="3D9FAC"/>
            </a:solidFill>
          </p:grpSpPr>
          <p:sp>
            <p:nvSpPr>
              <p:cNvPr id="165" name="Bent Arrow 4"/>
              <p:cNvSpPr/>
              <p:nvPr/>
            </p:nvSpPr>
            <p:spPr>
              <a:xfrm rot="16200000">
                <a:off x="2076842" y="2333393"/>
                <a:ext cx="1819622" cy="722610"/>
              </a:xfrm>
              <a:prstGeom prst="bentArrow">
                <a:avLst>
                  <a:gd name="adj1" fmla="val 17673"/>
                  <a:gd name="adj2" fmla="val 11378"/>
                  <a:gd name="adj3" fmla="val 50000"/>
                  <a:gd name="adj4" fmla="val 70302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66" name="Bent Arrow 7"/>
              <p:cNvSpPr/>
              <p:nvPr/>
            </p:nvSpPr>
            <p:spPr>
              <a:xfrm rot="5400000">
                <a:off x="2773800" y="3811017"/>
                <a:ext cx="1494464" cy="741269"/>
              </a:xfrm>
              <a:prstGeom prst="bentArrow">
                <a:avLst>
                  <a:gd name="adj1" fmla="val 17673"/>
                  <a:gd name="adj2" fmla="val 10250"/>
                  <a:gd name="adj3" fmla="val 0"/>
                  <a:gd name="adj4" fmla="val 70302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30811"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</p:grpSp>
        <p:sp>
          <p:nvSpPr>
            <p:cNvPr id="167" name="Oval 55"/>
            <p:cNvSpPr/>
            <p:nvPr/>
          </p:nvSpPr>
          <p:spPr>
            <a:xfrm>
              <a:off x="1402991" y="1941401"/>
              <a:ext cx="824662" cy="766425"/>
            </a:xfrm>
            <a:prstGeom prst="ellipse">
              <a:avLst/>
            </a:prstGeom>
            <a:solidFill>
              <a:srgbClr val="FEB834"/>
            </a:solidFill>
            <a:ln w="38100" cap="flat" cmpd="sng" algn="ctr">
              <a:noFill/>
              <a:prstDash val="sysDot"/>
            </a:ln>
            <a:effectLst/>
          </p:spPr>
          <p:txBody>
            <a:bodyPr tIns="0" bIns="91440" rtlCol="0" anchor="ctr"/>
            <a:lstStyle/>
            <a:p>
              <a:pPr algn="ctr" defTabSz="1030811">
                <a:defRPr/>
              </a:pPr>
              <a:endParaRPr lang="en-US" sz="3600" kern="0" dirty="0">
                <a:solidFill>
                  <a:srgbClr val="FEB834">
                    <a:lumMod val="75000"/>
                  </a:srgbClr>
                </a:solidFill>
                <a:latin typeface="FontAwesome" pitchFamily="2" charset="0"/>
              </a:endParaRPr>
            </a:p>
          </p:txBody>
        </p:sp>
        <p:sp>
          <p:nvSpPr>
            <p:cNvPr id="169" name="Oval 64"/>
            <p:cNvSpPr/>
            <p:nvPr/>
          </p:nvSpPr>
          <p:spPr>
            <a:xfrm>
              <a:off x="98410" y="1670951"/>
              <a:ext cx="793475" cy="74609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ysDot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Oval 53"/>
            <p:cNvSpPr/>
            <p:nvPr/>
          </p:nvSpPr>
          <p:spPr>
            <a:xfrm>
              <a:off x="2280394" y="1891207"/>
              <a:ext cx="719487" cy="68849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ysDot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sz="2700" kern="0" dirty="0">
                <a:solidFill>
                  <a:srgbClr val="FEB834">
                    <a:lumMod val="75000"/>
                  </a:srgbClr>
                </a:solidFill>
                <a:latin typeface="FontAwesome" pitchFamily="2" charset="0"/>
              </a:endParaRPr>
            </a:p>
          </p:txBody>
        </p:sp>
        <p:sp>
          <p:nvSpPr>
            <p:cNvPr id="171" name="Bent Arrow 14"/>
            <p:cNvSpPr/>
            <p:nvPr/>
          </p:nvSpPr>
          <p:spPr>
            <a:xfrm rot="10800000" flipV="1">
              <a:off x="2065260" y="1032904"/>
              <a:ext cx="847525" cy="430834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rgbClr val="FF661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sp>
          <p:nvSpPr>
            <p:cNvPr id="172" name="Oval 66"/>
            <p:cNvSpPr/>
            <p:nvPr/>
          </p:nvSpPr>
          <p:spPr>
            <a:xfrm>
              <a:off x="2598061" y="1268447"/>
              <a:ext cx="629448" cy="561141"/>
            </a:xfrm>
            <a:prstGeom prst="ellipse">
              <a:avLst/>
            </a:prstGeom>
            <a:solidFill>
              <a:srgbClr val="FF6619"/>
            </a:solidFill>
            <a:ln w="38100" cap="flat" cmpd="sng" algn="ctr">
              <a:noFill/>
              <a:prstDash val="sysDot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endParaRPr lang="en-US" sz="2700" kern="0" dirty="0">
                <a:solidFill>
                  <a:srgbClr val="FEB834">
                    <a:lumMod val="75000"/>
                  </a:srgbClr>
                </a:solidFill>
                <a:latin typeface="FontAwesome" pitchFamily="2" charset="0"/>
              </a:endParaRPr>
            </a:p>
          </p:txBody>
        </p:sp>
        <p:sp>
          <p:nvSpPr>
            <p:cNvPr id="173" name="Rounded Rectangle 163"/>
            <p:cNvSpPr/>
            <p:nvPr/>
          </p:nvSpPr>
          <p:spPr>
            <a:xfrm>
              <a:off x="872477" y="724613"/>
              <a:ext cx="1770046" cy="523708"/>
            </a:xfrm>
            <a:prstGeom prst="roundRect">
              <a:avLst>
                <a:gd name="adj" fmla="val 6876"/>
              </a:avLst>
            </a:prstGeom>
            <a:solidFill>
              <a:srgbClr val="00808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30811">
                <a:defRPr/>
              </a:pPr>
              <a:r>
                <a:rPr lang="ru-RU" sz="1300" b="1" kern="0" dirty="0">
                  <a:solidFill>
                    <a:sysClr val="window" lastClr="FFFFFF"/>
                  </a:solidFill>
                  <a:latin typeface="Arial"/>
                </a:rPr>
                <a:t>Ставки налога на доходы физических лиц</a:t>
              </a:r>
              <a:endParaRPr lang="en-US" sz="1300" b="1" kern="0" dirty="0">
                <a:solidFill>
                  <a:sysClr val="window" lastClr="FFFFFF"/>
                </a:solidFill>
                <a:latin typeface="Arial"/>
              </a:endParaRPr>
            </a:p>
          </p:txBody>
        </p:sp>
      </p:grpSp>
      <p:sp>
        <p:nvSpPr>
          <p:cNvPr id="174" name="Text Placeholder 3"/>
          <p:cNvSpPr txBox="1">
            <a:spLocks/>
          </p:cNvSpPr>
          <p:nvPr/>
        </p:nvSpPr>
        <p:spPr>
          <a:xfrm>
            <a:off x="2652304" y="2786281"/>
            <a:ext cx="69249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0811">
              <a:spcBef>
                <a:spcPct val="20000"/>
              </a:spcBef>
              <a:defRPr/>
            </a:pPr>
            <a:r>
              <a:rPr lang="en-US" sz="2700" dirty="0">
                <a:solidFill>
                  <a:prstClr val="white"/>
                </a:solidFill>
                <a:latin typeface="Arial"/>
              </a:rPr>
              <a:t>1</a:t>
            </a:r>
            <a:r>
              <a:rPr lang="ru-RU" sz="2700" dirty="0">
                <a:solidFill>
                  <a:prstClr val="white"/>
                </a:solidFill>
                <a:latin typeface="Arial"/>
              </a:rPr>
              <a:t>3</a:t>
            </a:r>
            <a:r>
              <a:rPr lang="en-US" sz="2700" dirty="0">
                <a:solidFill>
                  <a:prstClr val="white"/>
                </a:solidFill>
                <a:latin typeface="Arial"/>
              </a:rPr>
              <a:t>%</a:t>
            </a:r>
          </a:p>
        </p:txBody>
      </p:sp>
      <p:sp>
        <p:nvSpPr>
          <p:cNvPr id="175" name="Text Placeholder 3"/>
          <p:cNvSpPr txBox="1">
            <a:spLocks/>
          </p:cNvSpPr>
          <p:nvPr/>
        </p:nvSpPr>
        <p:spPr>
          <a:xfrm>
            <a:off x="1176925" y="2443750"/>
            <a:ext cx="69249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0811">
              <a:spcBef>
                <a:spcPct val="20000"/>
              </a:spcBef>
              <a:defRPr/>
            </a:pPr>
            <a:r>
              <a:rPr lang="ru-RU" sz="2700" dirty="0">
                <a:solidFill>
                  <a:prstClr val="white"/>
                </a:solidFill>
                <a:latin typeface="Arial"/>
              </a:rPr>
              <a:t>30</a:t>
            </a:r>
            <a:r>
              <a:rPr lang="en-US" sz="2700" dirty="0">
                <a:solidFill>
                  <a:prstClr val="white"/>
                </a:solidFill>
                <a:latin typeface="Arial"/>
              </a:rPr>
              <a:t>%</a:t>
            </a:r>
          </a:p>
        </p:txBody>
      </p:sp>
      <p:sp>
        <p:nvSpPr>
          <p:cNvPr id="176" name="Text Placeholder 3"/>
          <p:cNvSpPr txBox="1">
            <a:spLocks/>
          </p:cNvSpPr>
          <p:nvPr/>
        </p:nvSpPr>
        <p:spPr>
          <a:xfrm>
            <a:off x="1735957" y="3191341"/>
            <a:ext cx="69249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0811">
              <a:spcBef>
                <a:spcPct val="20000"/>
              </a:spcBef>
              <a:defRPr/>
            </a:pPr>
            <a:r>
              <a:rPr lang="ru-RU" sz="2700" dirty="0">
                <a:solidFill>
                  <a:prstClr val="white"/>
                </a:solidFill>
                <a:latin typeface="Arial"/>
              </a:rPr>
              <a:t>35</a:t>
            </a:r>
            <a:r>
              <a:rPr lang="en-US" sz="2700" dirty="0">
                <a:solidFill>
                  <a:prstClr val="white"/>
                </a:solidFill>
                <a:latin typeface="Arial"/>
              </a:rPr>
              <a:t>%</a:t>
            </a:r>
          </a:p>
        </p:txBody>
      </p:sp>
      <p:sp>
        <p:nvSpPr>
          <p:cNvPr id="177" name="Text Placeholder 3"/>
          <p:cNvSpPr txBox="1">
            <a:spLocks/>
          </p:cNvSpPr>
          <p:nvPr/>
        </p:nvSpPr>
        <p:spPr>
          <a:xfrm>
            <a:off x="3616224" y="2670637"/>
            <a:ext cx="69249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0811">
              <a:spcBef>
                <a:spcPct val="20000"/>
              </a:spcBef>
              <a:defRPr/>
            </a:pPr>
            <a:r>
              <a:rPr lang="en-US" sz="2700" dirty="0">
                <a:solidFill>
                  <a:prstClr val="white"/>
                </a:solidFill>
                <a:latin typeface="Arial"/>
              </a:rPr>
              <a:t>1</a:t>
            </a:r>
            <a:r>
              <a:rPr lang="ru-RU" sz="2700" dirty="0">
                <a:solidFill>
                  <a:prstClr val="white"/>
                </a:solidFill>
                <a:latin typeface="Arial"/>
              </a:rPr>
              <a:t>5</a:t>
            </a:r>
            <a:r>
              <a:rPr lang="en-US" sz="2700" dirty="0">
                <a:solidFill>
                  <a:prstClr val="white"/>
                </a:solidFill>
                <a:latin typeface="Arial"/>
              </a:rPr>
              <a:t>%</a:t>
            </a:r>
          </a:p>
        </p:txBody>
      </p:sp>
      <p:sp>
        <p:nvSpPr>
          <p:cNvPr id="178" name="Text Placeholder 3"/>
          <p:cNvSpPr txBox="1">
            <a:spLocks/>
          </p:cNvSpPr>
          <p:nvPr/>
        </p:nvSpPr>
        <p:spPr>
          <a:xfrm>
            <a:off x="4061592" y="1913970"/>
            <a:ext cx="500137" cy="4154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30811">
              <a:spcBef>
                <a:spcPct val="20000"/>
              </a:spcBef>
              <a:defRPr/>
            </a:pPr>
            <a:r>
              <a:rPr lang="ru-RU" sz="2700" dirty="0">
                <a:solidFill>
                  <a:prstClr val="white"/>
                </a:solidFill>
                <a:latin typeface="Arial"/>
              </a:rPr>
              <a:t>9</a:t>
            </a:r>
            <a:r>
              <a:rPr lang="en-US" sz="2700" dirty="0">
                <a:solidFill>
                  <a:prstClr val="white"/>
                </a:solidFill>
                <a:latin typeface="Arial"/>
              </a:rPr>
              <a:t>%</a:t>
            </a:r>
          </a:p>
        </p:txBody>
      </p:sp>
      <p:sp>
        <p:nvSpPr>
          <p:cNvPr id="200" name="Text Placeholder 3"/>
          <p:cNvSpPr txBox="1">
            <a:spLocks/>
          </p:cNvSpPr>
          <p:nvPr/>
        </p:nvSpPr>
        <p:spPr>
          <a:xfrm>
            <a:off x="125359" y="1753408"/>
            <a:ext cx="1376624" cy="68942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0811">
              <a:spcBef>
                <a:spcPct val="20000"/>
              </a:spcBef>
              <a:defRPr/>
            </a:pPr>
            <a:r>
              <a:rPr lang="ru-RU" dirty="0">
                <a:solidFill>
                  <a:srgbClr val="008080"/>
                </a:solidFill>
                <a:latin typeface="Arial"/>
              </a:rPr>
              <a:t>Доходы </a:t>
            </a:r>
          </a:p>
          <a:p>
            <a:pPr defTabSz="1030811">
              <a:spcBef>
                <a:spcPct val="20000"/>
              </a:spcBef>
              <a:defRPr/>
            </a:pPr>
            <a:r>
              <a:rPr lang="ru-RU" dirty="0">
                <a:solidFill>
                  <a:srgbClr val="008080"/>
                </a:solidFill>
                <a:latin typeface="Arial"/>
              </a:rPr>
              <a:t>нерезидентов РФ</a:t>
            </a:r>
            <a:endParaRPr lang="en-US" dirty="0">
              <a:solidFill>
                <a:srgbClr val="008080"/>
              </a:solidFill>
              <a:latin typeface="Arial"/>
            </a:endParaRPr>
          </a:p>
        </p:txBody>
      </p:sp>
      <p:sp>
        <p:nvSpPr>
          <p:cNvPr id="202" name="Text Placeholder 3"/>
          <p:cNvSpPr txBox="1">
            <a:spLocks/>
          </p:cNvSpPr>
          <p:nvPr/>
        </p:nvSpPr>
        <p:spPr>
          <a:xfrm>
            <a:off x="13292" y="3513025"/>
            <a:ext cx="1854791" cy="88024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193275" indent="-193275" algn="l" defTabSz="103081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rgbClr val="008080"/>
                </a:solidFill>
                <a:latin typeface="Arial"/>
              </a:rPr>
              <a:t>выигрыши, призы;</a:t>
            </a:r>
          </a:p>
          <a:p>
            <a:pPr marL="193275" indent="-193275" algn="l" defTabSz="103081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rgbClr val="008080"/>
                </a:solidFill>
                <a:latin typeface="Arial"/>
              </a:rPr>
              <a:t>страховые выплаты;</a:t>
            </a:r>
          </a:p>
          <a:p>
            <a:pPr marL="193275" indent="-193275" algn="l" defTabSz="103081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rgbClr val="008080"/>
                </a:solidFill>
                <a:latin typeface="Arial"/>
              </a:rPr>
              <a:t>д</a:t>
            </a:r>
            <a:r>
              <a:rPr lang="ru-RU" sz="1300" dirty="0" err="1">
                <a:solidFill>
                  <a:srgbClr val="008080"/>
                </a:solidFill>
                <a:latin typeface="Arial"/>
              </a:rPr>
              <a:t>оходы</a:t>
            </a:r>
            <a:r>
              <a:rPr lang="ru-RU" sz="1300" dirty="0">
                <a:solidFill>
                  <a:srgbClr val="008080"/>
                </a:solidFill>
                <a:latin typeface="Arial"/>
              </a:rPr>
              <a:t> по вкладам в банках. </a:t>
            </a:r>
            <a:endParaRPr lang="en-US" sz="1300" dirty="0">
              <a:solidFill>
                <a:srgbClr val="008080"/>
              </a:solidFill>
              <a:latin typeface="Arial"/>
            </a:endParaRPr>
          </a:p>
        </p:txBody>
      </p:sp>
      <p:sp>
        <p:nvSpPr>
          <p:cNvPr id="204" name="Text Placeholder 3"/>
          <p:cNvSpPr txBox="1">
            <a:spLocks/>
          </p:cNvSpPr>
          <p:nvPr/>
        </p:nvSpPr>
        <p:spPr>
          <a:xfrm>
            <a:off x="2351715" y="3387312"/>
            <a:ext cx="1376624" cy="43088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30811">
              <a:spcBef>
                <a:spcPct val="20000"/>
              </a:spcBef>
              <a:defRPr/>
            </a:pPr>
            <a:r>
              <a:rPr lang="ru-RU" dirty="0">
                <a:solidFill>
                  <a:srgbClr val="E20000"/>
                </a:solidFill>
                <a:latin typeface="Arial"/>
              </a:rPr>
              <a:t>Основная ставка</a:t>
            </a:r>
            <a:endParaRPr lang="en-US" dirty="0">
              <a:solidFill>
                <a:srgbClr val="E20000"/>
              </a:solidFill>
              <a:latin typeface="Arial"/>
            </a:endParaRPr>
          </a:p>
        </p:txBody>
      </p:sp>
      <p:sp>
        <p:nvSpPr>
          <p:cNvPr id="205" name="Text Placeholder 3"/>
          <p:cNvSpPr txBox="1">
            <a:spLocks/>
          </p:cNvSpPr>
          <p:nvPr/>
        </p:nvSpPr>
        <p:spPr>
          <a:xfrm>
            <a:off x="4180790" y="1418418"/>
            <a:ext cx="1851189" cy="64017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193275" indent="-193275" defTabSz="103081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rgbClr val="E20000"/>
                </a:solidFill>
                <a:latin typeface="Arial"/>
              </a:rPr>
              <a:t>дивиденды;</a:t>
            </a:r>
          </a:p>
          <a:p>
            <a:pPr marL="193275" indent="-193275" defTabSz="103081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rgbClr val="E20000"/>
                </a:solidFill>
                <a:latin typeface="Arial"/>
              </a:rPr>
              <a:t>проценты по облигациям;</a:t>
            </a:r>
            <a:endParaRPr lang="en-US" sz="1300" dirty="0">
              <a:solidFill>
                <a:srgbClr val="E20000"/>
              </a:solidFill>
              <a:latin typeface="Arial"/>
            </a:endParaRPr>
          </a:p>
        </p:txBody>
      </p:sp>
      <p:grpSp>
        <p:nvGrpSpPr>
          <p:cNvPr id="490" name="组合 2"/>
          <p:cNvGrpSpPr/>
          <p:nvPr/>
        </p:nvGrpSpPr>
        <p:grpSpPr>
          <a:xfrm>
            <a:off x="93495" y="4558876"/>
            <a:ext cx="3115887" cy="1917612"/>
            <a:chOff x="2636838" y="1553035"/>
            <a:chExt cx="6918325" cy="3575369"/>
          </a:xfrm>
        </p:grpSpPr>
        <p:sp>
          <p:nvSpPr>
            <p:cNvPr id="491" name="任意多边形 19">
              <a:extLst>
                <a:ext uri="{FF2B5EF4-FFF2-40B4-BE49-F238E27FC236}">
                  <a16:creationId xmlns:a16="http://schemas.microsoft.com/office/drawing/2014/main" xmlns="" id="{7B362AB3-EE37-481F-80C9-99BC010BA00F}"/>
                </a:ext>
              </a:extLst>
            </p:cNvPr>
            <p:cNvSpPr/>
            <p:nvPr/>
          </p:nvSpPr>
          <p:spPr bwMode="auto">
            <a:xfrm>
              <a:off x="2636838" y="3335765"/>
              <a:ext cx="3478981" cy="1215211"/>
            </a:xfrm>
            <a:custGeom>
              <a:avLst/>
              <a:gdLst>
                <a:gd name="T0" fmla="*/ 1440 w 2266"/>
                <a:gd name="T1" fmla="*/ 636 h 791"/>
                <a:gd name="T2" fmla="*/ 346 w 2266"/>
                <a:gd name="T3" fmla="*/ 368 h 791"/>
                <a:gd name="T4" fmla="*/ 0 w 2266"/>
                <a:gd name="T5" fmla="*/ 458 h 791"/>
                <a:gd name="T6" fmla="*/ 0 w 2266"/>
                <a:gd name="T7" fmla="*/ 791 h 791"/>
                <a:gd name="T8" fmla="*/ 2266 w 2266"/>
                <a:gd name="T9" fmla="*/ 791 h 791"/>
                <a:gd name="T10" fmla="*/ 1440 w 2266"/>
                <a:gd name="T11" fmla="*/ 63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6" h="791">
                  <a:moveTo>
                    <a:pt x="1440" y="636"/>
                  </a:moveTo>
                  <a:cubicBezTo>
                    <a:pt x="1036" y="424"/>
                    <a:pt x="1051" y="0"/>
                    <a:pt x="346" y="368"/>
                  </a:cubicBezTo>
                  <a:cubicBezTo>
                    <a:pt x="189" y="450"/>
                    <a:pt x="80" y="471"/>
                    <a:pt x="0" y="458"/>
                  </a:cubicBezTo>
                  <a:cubicBezTo>
                    <a:pt x="0" y="791"/>
                    <a:pt x="0" y="791"/>
                    <a:pt x="0" y="791"/>
                  </a:cubicBezTo>
                  <a:cubicBezTo>
                    <a:pt x="2266" y="791"/>
                    <a:pt x="2266" y="791"/>
                    <a:pt x="2266" y="791"/>
                  </a:cubicBezTo>
                  <a:cubicBezTo>
                    <a:pt x="1930" y="693"/>
                    <a:pt x="1680" y="762"/>
                    <a:pt x="1440" y="636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任意多边形 20">
              <a:extLst>
                <a:ext uri="{FF2B5EF4-FFF2-40B4-BE49-F238E27FC236}">
                  <a16:creationId xmlns:a16="http://schemas.microsoft.com/office/drawing/2014/main" xmlns="" id="{49A2549D-9FE2-41A4-88ED-C6BB7ABAB958}"/>
                </a:ext>
              </a:extLst>
            </p:cNvPr>
            <p:cNvSpPr/>
            <p:nvPr/>
          </p:nvSpPr>
          <p:spPr bwMode="auto">
            <a:xfrm>
              <a:off x="7854408" y="3505120"/>
              <a:ext cx="1700755" cy="1045856"/>
            </a:xfrm>
            <a:custGeom>
              <a:avLst/>
              <a:gdLst>
                <a:gd name="T0" fmla="*/ 713 w 1108"/>
                <a:gd name="T1" fmla="*/ 62 h 681"/>
                <a:gd name="T2" fmla="*/ 0 w 1108"/>
                <a:gd name="T3" fmla="*/ 681 h 681"/>
                <a:gd name="T4" fmla="*/ 1108 w 1108"/>
                <a:gd name="T5" fmla="*/ 681 h 681"/>
                <a:gd name="T6" fmla="*/ 1108 w 1108"/>
                <a:gd name="T7" fmla="*/ 274 h 681"/>
                <a:gd name="T8" fmla="*/ 713 w 1108"/>
                <a:gd name="T9" fmla="*/ 62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8" h="681">
                  <a:moveTo>
                    <a:pt x="713" y="62"/>
                  </a:moveTo>
                  <a:cubicBezTo>
                    <a:pt x="530" y="112"/>
                    <a:pt x="4" y="677"/>
                    <a:pt x="0" y="681"/>
                  </a:cubicBezTo>
                  <a:cubicBezTo>
                    <a:pt x="1108" y="681"/>
                    <a:pt x="1108" y="681"/>
                    <a:pt x="1108" y="681"/>
                  </a:cubicBezTo>
                  <a:cubicBezTo>
                    <a:pt x="1108" y="274"/>
                    <a:pt x="1108" y="274"/>
                    <a:pt x="1108" y="274"/>
                  </a:cubicBezTo>
                  <a:cubicBezTo>
                    <a:pt x="995" y="169"/>
                    <a:pt x="940" y="0"/>
                    <a:pt x="713" y="62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任意多边形 21">
              <a:extLst>
                <a:ext uri="{FF2B5EF4-FFF2-40B4-BE49-F238E27FC236}">
                  <a16:creationId xmlns:a16="http://schemas.microsoft.com/office/drawing/2014/main" xmlns="" id="{DBFC7750-DBA0-4C1D-87ED-B16F4E0AAFE0}"/>
                </a:ext>
              </a:extLst>
            </p:cNvPr>
            <p:cNvSpPr/>
            <p:nvPr/>
          </p:nvSpPr>
          <p:spPr bwMode="auto">
            <a:xfrm>
              <a:off x="3610629" y="1575556"/>
              <a:ext cx="807138" cy="1508880"/>
            </a:xfrm>
            <a:custGeom>
              <a:avLst/>
              <a:gdLst>
                <a:gd name="T0" fmla="*/ 387 w 526"/>
                <a:gd name="T1" fmla="*/ 627 h 982"/>
                <a:gd name="T2" fmla="*/ 492 w 526"/>
                <a:gd name="T3" fmla="*/ 511 h 982"/>
                <a:gd name="T4" fmla="*/ 477 w 526"/>
                <a:gd name="T5" fmla="*/ 339 h 982"/>
                <a:gd name="T6" fmla="*/ 125 w 526"/>
                <a:gd name="T7" fmla="*/ 146 h 982"/>
                <a:gd name="T8" fmla="*/ 42 w 526"/>
                <a:gd name="T9" fmla="*/ 415 h 982"/>
                <a:gd name="T10" fmla="*/ 13 w 526"/>
                <a:gd name="T11" fmla="*/ 736 h 982"/>
                <a:gd name="T12" fmla="*/ 243 w 526"/>
                <a:gd name="T13" fmla="*/ 949 h 982"/>
                <a:gd name="T14" fmla="*/ 403 w 526"/>
                <a:gd name="T15" fmla="*/ 832 h 982"/>
                <a:gd name="T16" fmla="*/ 387 w 526"/>
                <a:gd name="T17" fmla="*/ 627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982">
                  <a:moveTo>
                    <a:pt x="387" y="627"/>
                  </a:moveTo>
                  <a:cubicBezTo>
                    <a:pt x="404" y="575"/>
                    <a:pt x="463" y="556"/>
                    <a:pt x="492" y="511"/>
                  </a:cubicBezTo>
                  <a:cubicBezTo>
                    <a:pt x="526" y="460"/>
                    <a:pt x="513" y="386"/>
                    <a:pt x="477" y="339"/>
                  </a:cubicBezTo>
                  <a:cubicBezTo>
                    <a:pt x="475" y="336"/>
                    <a:pt x="304" y="0"/>
                    <a:pt x="125" y="146"/>
                  </a:cubicBezTo>
                  <a:cubicBezTo>
                    <a:pt x="73" y="189"/>
                    <a:pt x="49" y="345"/>
                    <a:pt x="42" y="415"/>
                  </a:cubicBezTo>
                  <a:cubicBezTo>
                    <a:pt x="32" y="522"/>
                    <a:pt x="23" y="629"/>
                    <a:pt x="13" y="736"/>
                  </a:cubicBezTo>
                  <a:cubicBezTo>
                    <a:pt x="0" y="876"/>
                    <a:pt x="114" y="982"/>
                    <a:pt x="243" y="949"/>
                  </a:cubicBezTo>
                  <a:cubicBezTo>
                    <a:pt x="297" y="936"/>
                    <a:pt x="382" y="892"/>
                    <a:pt x="403" y="832"/>
                  </a:cubicBezTo>
                  <a:cubicBezTo>
                    <a:pt x="427" y="761"/>
                    <a:pt x="363" y="697"/>
                    <a:pt x="387" y="627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任意多边形 22">
              <a:extLst>
                <a:ext uri="{FF2B5EF4-FFF2-40B4-BE49-F238E27FC236}">
                  <a16:creationId xmlns:a16="http://schemas.microsoft.com/office/drawing/2014/main" xmlns="" id="{D88106DC-0EF4-40BD-80C2-F1AE90DB20CF}"/>
                </a:ext>
              </a:extLst>
            </p:cNvPr>
            <p:cNvSpPr/>
            <p:nvPr/>
          </p:nvSpPr>
          <p:spPr bwMode="auto">
            <a:xfrm>
              <a:off x="3916007" y="3033088"/>
              <a:ext cx="39636" cy="685527"/>
            </a:xfrm>
            <a:custGeom>
              <a:avLst/>
              <a:gdLst>
                <a:gd name="T0" fmla="*/ 27 w 44"/>
                <a:gd name="T1" fmla="*/ 761 h 761"/>
                <a:gd name="T2" fmla="*/ 0 w 44"/>
                <a:gd name="T3" fmla="*/ 761 h 761"/>
                <a:gd name="T4" fmla="*/ 17 w 44"/>
                <a:gd name="T5" fmla="*/ 0 h 761"/>
                <a:gd name="T6" fmla="*/ 44 w 44"/>
                <a:gd name="T7" fmla="*/ 0 h 761"/>
                <a:gd name="T8" fmla="*/ 27 w 44"/>
                <a:gd name="T9" fmla="*/ 76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61">
                  <a:moveTo>
                    <a:pt x="27" y="761"/>
                  </a:moveTo>
                  <a:lnTo>
                    <a:pt x="0" y="761"/>
                  </a:lnTo>
                  <a:lnTo>
                    <a:pt x="17" y="0"/>
                  </a:lnTo>
                  <a:lnTo>
                    <a:pt x="44" y="0"/>
                  </a:lnTo>
                  <a:lnTo>
                    <a:pt x="27" y="761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任意多边形 23">
              <a:extLst>
                <a:ext uri="{FF2B5EF4-FFF2-40B4-BE49-F238E27FC236}">
                  <a16:creationId xmlns:a16="http://schemas.microsoft.com/office/drawing/2014/main" xmlns="" id="{47EC41EC-7741-4C4B-B059-464F85B2DF16}"/>
                </a:ext>
              </a:extLst>
            </p:cNvPr>
            <p:cNvSpPr/>
            <p:nvPr/>
          </p:nvSpPr>
          <p:spPr bwMode="auto">
            <a:xfrm>
              <a:off x="3931322" y="2289909"/>
              <a:ext cx="41438" cy="743180"/>
            </a:xfrm>
            <a:custGeom>
              <a:avLst/>
              <a:gdLst>
                <a:gd name="T0" fmla="*/ 27 w 46"/>
                <a:gd name="T1" fmla="*/ 825 h 825"/>
                <a:gd name="T2" fmla="*/ 0 w 46"/>
                <a:gd name="T3" fmla="*/ 825 h 825"/>
                <a:gd name="T4" fmla="*/ 19 w 46"/>
                <a:gd name="T5" fmla="*/ 0 h 825"/>
                <a:gd name="T6" fmla="*/ 46 w 46"/>
                <a:gd name="T7" fmla="*/ 0 h 825"/>
                <a:gd name="T8" fmla="*/ 27 w 46"/>
                <a:gd name="T9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825">
                  <a:moveTo>
                    <a:pt x="27" y="825"/>
                  </a:moveTo>
                  <a:lnTo>
                    <a:pt x="0" y="825"/>
                  </a:lnTo>
                  <a:lnTo>
                    <a:pt x="19" y="0"/>
                  </a:lnTo>
                  <a:lnTo>
                    <a:pt x="46" y="0"/>
                  </a:lnTo>
                  <a:lnTo>
                    <a:pt x="27" y="825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任意多边形 24">
              <a:extLst>
                <a:ext uri="{FF2B5EF4-FFF2-40B4-BE49-F238E27FC236}">
                  <a16:creationId xmlns:a16="http://schemas.microsoft.com/office/drawing/2014/main" xmlns="" id="{5E86260B-24CC-4F3C-A71A-35C6D3D25505}"/>
                </a:ext>
              </a:extLst>
            </p:cNvPr>
            <p:cNvSpPr/>
            <p:nvPr/>
          </p:nvSpPr>
          <p:spPr bwMode="auto">
            <a:xfrm>
              <a:off x="3765570" y="2243967"/>
              <a:ext cx="400867" cy="217999"/>
            </a:xfrm>
            <a:custGeom>
              <a:avLst/>
              <a:gdLst>
                <a:gd name="T0" fmla="*/ 215 w 445"/>
                <a:gd name="T1" fmla="*/ 242 h 242"/>
                <a:gd name="T2" fmla="*/ 0 w 445"/>
                <a:gd name="T3" fmla="*/ 112 h 242"/>
                <a:gd name="T4" fmla="*/ 15 w 445"/>
                <a:gd name="T5" fmla="*/ 90 h 242"/>
                <a:gd name="T6" fmla="*/ 211 w 445"/>
                <a:gd name="T7" fmla="*/ 208 h 242"/>
                <a:gd name="T8" fmla="*/ 424 w 445"/>
                <a:gd name="T9" fmla="*/ 0 h 242"/>
                <a:gd name="T10" fmla="*/ 445 w 445"/>
                <a:gd name="T11" fmla="*/ 20 h 242"/>
                <a:gd name="T12" fmla="*/ 215 w 445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42">
                  <a:moveTo>
                    <a:pt x="215" y="242"/>
                  </a:moveTo>
                  <a:lnTo>
                    <a:pt x="0" y="112"/>
                  </a:lnTo>
                  <a:lnTo>
                    <a:pt x="15" y="90"/>
                  </a:lnTo>
                  <a:lnTo>
                    <a:pt x="211" y="208"/>
                  </a:lnTo>
                  <a:lnTo>
                    <a:pt x="424" y="0"/>
                  </a:lnTo>
                  <a:lnTo>
                    <a:pt x="445" y="20"/>
                  </a:lnTo>
                  <a:lnTo>
                    <a:pt x="215" y="242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任意多边形 25">
              <a:extLst>
                <a:ext uri="{FF2B5EF4-FFF2-40B4-BE49-F238E27FC236}">
                  <a16:creationId xmlns:a16="http://schemas.microsoft.com/office/drawing/2014/main" xmlns="" id="{F8A60160-27E9-4E4B-B9C0-2C9F47F6CF29}"/>
                </a:ext>
              </a:extLst>
            </p:cNvPr>
            <p:cNvSpPr/>
            <p:nvPr/>
          </p:nvSpPr>
          <p:spPr bwMode="auto">
            <a:xfrm>
              <a:off x="3750256" y="2642131"/>
              <a:ext cx="429693" cy="99091"/>
            </a:xfrm>
            <a:custGeom>
              <a:avLst/>
              <a:gdLst>
                <a:gd name="T0" fmla="*/ 222 w 477"/>
                <a:gd name="T1" fmla="*/ 110 h 110"/>
                <a:gd name="T2" fmla="*/ 0 w 477"/>
                <a:gd name="T3" fmla="*/ 25 h 110"/>
                <a:gd name="T4" fmla="*/ 9 w 477"/>
                <a:gd name="T5" fmla="*/ 0 h 110"/>
                <a:gd name="T6" fmla="*/ 223 w 477"/>
                <a:gd name="T7" fmla="*/ 81 h 110"/>
                <a:gd name="T8" fmla="*/ 470 w 477"/>
                <a:gd name="T9" fmla="*/ 15 h 110"/>
                <a:gd name="T10" fmla="*/ 477 w 477"/>
                <a:gd name="T11" fmla="*/ 42 h 110"/>
                <a:gd name="T12" fmla="*/ 222 w 477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110">
                  <a:moveTo>
                    <a:pt x="222" y="110"/>
                  </a:moveTo>
                  <a:lnTo>
                    <a:pt x="0" y="25"/>
                  </a:lnTo>
                  <a:lnTo>
                    <a:pt x="9" y="0"/>
                  </a:lnTo>
                  <a:lnTo>
                    <a:pt x="223" y="81"/>
                  </a:lnTo>
                  <a:lnTo>
                    <a:pt x="470" y="15"/>
                  </a:lnTo>
                  <a:lnTo>
                    <a:pt x="477" y="42"/>
                  </a:lnTo>
                  <a:lnTo>
                    <a:pt x="222" y="110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任意多边形 26">
              <a:extLst>
                <a:ext uri="{FF2B5EF4-FFF2-40B4-BE49-F238E27FC236}">
                  <a16:creationId xmlns:a16="http://schemas.microsoft.com/office/drawing/2014/main" xmlns="" id="{9F1D9110-CB57-4B10-AC64-F7040169CE1B}"/>
                </a:ext>
              </a:extLst>
            </p:cNvPr>
            <p:cNvSpPr/>
            <p:nvPr/>
          </p:nvSpPr>
          <p:spPr bwMode="auto">
            <a:xfrm>
              <a:off x="4031313" y="2564660"/>
              <a:ext cx="73868" cy="145033"/>
            </a:xfrm>
            <a:custGeom>
              <a:avLst/>
              <a:gdLst>
                <a:gd name="T0" fmla="*/ 24 w 82"/>
                <a:gd name="T1" fmla="*/ 161 h 161"/>
                <a:gd name="T2" fmla="*/ 0 w 82"/>
                <a:gd name="T3" fmla="*/ 150 h 161"/>
                <a:gd name="T4" fmla="*/ 56 w 82"/>
                <a:gd name="T5" fmla="*/ 0 h 161"/>
                <a:gd name="T6" fmla="*/ 82 w 82"/>
                <a:gd name="T7" fmla="*/ 11 h 161"/>
                <a:gd name="T8" fmla="*/ 24 w 82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61">
                  <a:moveTo>
                    <a:pt x="24" y="161"/>
                  </a:moveTo>
                  <a:lnTo>
                    <a:pt x="0" y="150"/>
                  </a:lnTo>
                  <a:lnTo>
                    <a:pt x="56" y="0"/>
                  </a:lnTo>
                  <a:lnTo>
                    <a:pt x="82" y="11"/>
                  </a:lnTo>
                  <a:lnTo>
                    <a:pt x="24" y="161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任意多边形 27">
              <a:extLst>
                <a:ext uri="{FF2B5EF4-FFF2-40B4-BE49-F238E27FC236}">
                  <a16:creationId xmlns:a16="http://schemas.microsoft.com/office/drawing/2014/main" xmlns="" id="{8EE1DDE7-1F98-4696-9CEA-8541BB73F6A2}"/>
                </a:ext>
              </a:extLst>
            </p:cNvPr>
            <p:cNvSpPr/>
            <p:nvPr/>
          </p:nvSpPr>
          <p:spPr bwMode="auto">
            <a:xfrm>
              <a:off x="3831330" y="2252975"/>
              <a:ext cx="26124" cy="126115"/>
            </a:xfrm>
            <a:custGeom>
              <a:avLst/>
              <a:gdLst>
                <a:gd name="T0" fmla="*/ 2 w 29"/>
                <a:gd name="T1" fmla="*/ 140 h 140"/>
                <a:gd name="T2" fmla="*/ 0 w 29"/>
                <a:gd name="T3" fmla="*/ 0 h 140"/>
                <a:gd name="T4" fmla="*/ 28 w 29"/>
                <a:gd name="T5" fmla="*/ 0 h 140"/>
                <a:gd name="T6" fmla="*/ 29 w 29"/>
                <a:gd name="T7" fmla="*/ 140 h 140"/>
                <a:gd name="T8" fmla="*/ 2 w 29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0">
                  <a:moveTo>
                    <a:pt x="2" y="140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9" y="140"/>
                  </a:lnTo>
                  <a:lnTo>
                    <a:pt x="2" y="140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任意多边形 28">
              <a:extLst>
                <a:ext uri="{FF2B5EF4-FFF2-40B4-BE49-F238E27FC236}">
                  <a16:creationId xmlns:a16="http://schemas.microsoft.com/office/drawing/2014/main" xmlns="" id="{6FC073ED-A746-46A4-8897-CE5E96AFE333}"/>
                </a:ext>
              </a:extLst>
            </p:cNvPr>
            <p:cNvSpPr/>
            <p:nvPr/>
          </p:nvSpPr>
          <p:spPr bwMode="auto">
            <a:xfrm>
              <a:off x="3251200" y="2549346"/>
              <a:ext cx="333305" cy="806237"/>
            </a:xfrm>
            <a:custGeom>
              <a:avLst/>
              <a:gdLst>
                <a:gd name="T0" fmla="*/ 214 w 217"/>
                <a:gd name="T1" fmla="*/ 179 h 525"/>
                <a:gd name="T2" fmla="*/ 189 w 217"/>
                <a:gd name="T3" fmla="*/ 46 h 525"/>
                <a:gd name="T4" fmla="*/ 82 w 217"/>
                <a:gd name="T5" fmla="*/ 11 h 525"/>
                <a:gd name="T6" fmla="*/ 7 w 217"/>
                <a:gd name="T7" fmla="*/ 95 h 525"/>
                <a:gd name="T8" fmla="*/ 18 w 217"/>
                <a:gd name="T9" fmla="*/ 202 h 525"/>
                <a:gd name="T10" fmla="*/ 33 w 217"/>
                <a:gd name="T11" fmla="*/ 447 h 525"/>
                <a:gd name="T12" fmla="*/ 139 w 217"/>
                <a:gd name="T13" fmla="*/ 510 h 525"/>
                <a:gd name="T14" fmla="*/ 203 w 217"/>
                <a:gd name="T15" fmla="*/ 391 h 525"/>
                <a:gd name="T16" fmla="*/ 214 w 217"/>
                <a:gd name="T17" fmla="*/ 179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525">
                  <a:moveTo>
                    <a:pt x="214" y="179"/>
                  </a:moveTo>
                  <a:cubicBezTo>
                    <a:pt x="216" y="133"/>
                    <a:pt x="217" y="83"/>
                    <a:pt x="189" y="46"/>
                  </a:cubicBezTo>
                  <a:cubicBezTo>
                    <a:pt x="165" y="15"/>
                    <a:pt x="121" y="0"/>
                    <a:pt x="82" y="11"/>
                  </a:cubicBezTo>
                  <a:cubicBezTo>
                    <a:pt x="44" y="22"/>
                    <a:pt x="14" y="56"/>
                    <a:pt x="7" y="95"/>
                  </a:cubicBezTo>
                  <a:cubicBezTo>
                    <a:pt x="1" y="131"/>
                    <a:pt x="13" y="166"/>
                    <a:pt x="18" y="202"/>
                  </a:cubicBezTo>
                  <a:cubicBezTo>
                    <a:pt x="28" y="284"/>
                    <a:pt x="0" y="371"/>
                    <a:pt x="33" y="447"/>
                  </a:cubicBezTo>
                  <a:cubicBezTo>
                    <a:pt x="51" y="489"/>
                    <a:pt x="96" y="525"/>
                    <a:pt x="139" y="510"/>
                  </a:cubicBezTo>
                  <a:cubicBezTo>
                    <a:pt x="185" y="494"/>
                    <a:pt x="200" y="434"/>
                    <a:pt x="203" y="391"/>
                  </a:cubicBezTo>
                  <a:cubicBezTo>
                    <a:pt x="207" y="320"/>
                    <a:pt x="210" y="250"/>
                    <a:pt x="214" y="179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任意多边形 29">
              <a:extLst>
                <a:ext uri="{FF2B5EF4-FFF2-40B4-BE49-F238E27FC236}">
                  <a16:creationId xmlns:a16="http://schemas.microsoft.com/office/drawing/2014/main" xmlns="" id="{74464724-4016-442B-9F89-68FFF5074099}"/>
                </a:ext>
              </a:extLst>
            </p:cNvPr>
            <p:cNvSpPr/>
            <p:nvPr/>
          </p:nvSpPr>
          <p:spPr bwMode="auto">
            <a:xfrm>
              <a:off x="3412447" y="3337567"/>
              <a:ext cx="39636" cy="503561"/>
            </a:xfrm>
            <a:custGeom>
              <a:avLst/>
              <a:gdLst>
                <a:gd name="T0" fmla="*/ 17 w 44"/>
                <a:gd name="T1" fmla="*/ 559 h 559"/>
                <a:gd name="T2" fmla="*/ 0 w 44"/>
                <a:gd name="T3" fmla="*/ 0 h 559"/>
                <a:gd name="T4" fmla="*/ 27 w 44"/>
                <a:gd name="T5" fmla="*/ 0 h 559"/>
                <a:gd name="T6" fmla="*/ 44 w 44"/>
                <a:gd name="T7" fmla="*/ 557 h 559"/>
                <a:gd name="T8" fmla="*/ 17 w 44"/>
                <a:gd name="T9" fmla="*/ 55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59">
                  <a:moveTo>
                    <a:pt x="17" y="559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44" y="557"/>
                  </a:lnTo>
                  <a:lnTo>
                    <a:pt x="17" y="559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任意多边形 30">
              <a:extLst>
                <a:ext uri="{FF2B5EF4-FFF2-40B4-BE49-F238E27FC236}">
                  <a16:creationId xmlns:a16="http://schemas.microsoft.com/office/drawing/2014/main" xmlns="" id="{4BB57250-F385-42FB-8D5A-C7FFFFECEF96}"/>
                </a:ext>
              </a:extLst>
            </p:cNvPr>
            <p:cNvSpPr/>
            <p:nvPr/>
          </p:nvSpPr>
          <p:spPr bwMode="auto">
            <a:xfrm>
              <a:off x="3397133" y="2861031"/>
              <a:ext cx="39636" cy="476536"/>
            </a:xfrm>
            <a:custGeom>
              <a:avLst/>
              <a:gdLst>
                <a:gd name="T0" fmla="*/ 17 w 44"/>
                <a:gd name="T1" fmla="*/ 529 h 529"/>
                <a:gd name="T2" fmla="*/ 0 w 44"/>
                <a:gd name="T3" fmla="*/ 0 h 529"/>
                <a:gd name="T4" fmla="*/ 27 w 44"/>
                <a:gd name="T5" fmla="*/ 0 h 529"/>
                <a:gd name="T6" fmla="*/ 44 w 44"/>
                <a:gd name="T7" fmla="*/ 529 h 529"/>
                <a:gd name="T8" fmla="*/ 17 w 44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9">
                  <a:moveTo>
                    <a:pt x="17" y="529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44" y="529"/>
                  </a:lnTo>
                  <a:lnTo>
                    <a:pt x="17" y="529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任意多边形 31">
              <a:extLst>
                <a:ext uri="{FF2B5EF4-FFF2-40B4-BE49-F238E27FC236}">
                  <a16:creationId xmlns:a16="http://schemas.microsoft.com/office/drawing/2014/main" xmlns="" id="{4F47798D-06F0-4F76-8F95-D2E1218CB880}"/>
                </a:ext>
              </a:extLst>
            </p:cNvPr>
            <p:cNvSpPr/>
            <p:nvPr/>
          </p:nvSpPr>
          <p:spPr bwMode="auto">
            <a:xfrm>
              <a:off x="3316960" y="2890758"/>
              <a:ext cx="208091" cy="139628"/>
            </a:xfrm>
            <a:custGeom>
              <a:avLst/>
              <a:gdLst>
                <a:gd name="T0" fmla="*/ 109 w 231"/>
                <a:gd name="T1" fmla="*/ 155 h 155"/>
                <a:gd name="T2" fmla="*/ 0 w 231"/>
                <a:gd name="T3" fmla="*/ 63 h 155"/>
                <a:gd name="T4" fmla="*/ 17 w 231"/>
                <a:gd name="T5" fmla="*/ 42 h 155"/>
                <a:gd name="T6" fmla="*/ 108 w 231"/>
                <a:gd name="T7" fmla="*/ 116 h 155"/>
                <a:gd name="T8" fmla="*/ 212 w 231"/>
                <a:gd name="T9" fmla="*/ 0 h 155"/>
                <a:gd name="T10" fmla="*/ 231 w 231"/>
                <a:gd name="T11" fmla="*/ 18 h 155"/>
                <a:gd name="T12" fmla="*/ 109 w 231"/>
                <a:gd name="T1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55">
                  <a:moveTo>
                    <a:pt x="109" y="155"/>
                  </a:moveTo>
                  <a:lnTo>
                    <a:pt x="0" y="63"/>
                  </a:lnTo>
                  <a:lnTo>
                    <a:pt x="17" y="42"/>
                  </a:lnTo>
                  <a:lnTo>
                    <a:pt x="108" y="116"/>
                  </a:lnTo>
                  <a:lnTo>
                    <a:pt x="212" y="0"/>
                  </a:lnTo>
                  <a:lnTo>
                    <a:pt x="231" y="18"/>
                  </a:lnTo>
                  <a:lnTo>
                    <a:pt x="109" y="155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任意多边形 32">
              <a:extLst>
                <a:ext uri="{FF2B5EF4-FFF2-40B4-BE49-F238E27FC236}">
                  <a16:creationId xmlns:a16="http://schemas.microsoft.com/office/drawing/2014/main" xmlns="" id="{6D925DCC-A85D-425A-8657-1246482797B6}"/>
                </a:ext>
              </a:extLst>
            </p:cNvPr>
            <p:cNvSpPr/>
            <p:nvPr/>
          </p:nvSpPr>
          <p:spPr bwMode="auto">
            <a:xfrm>
              <a:off x="3332274" y="3130377"/>
              <a:ext cx="92785" cy="54951"/>
            </a:xfrm>
            <a:custGeom>
              <a:avLst/>
              <a:gdLst>
                <a:gd name="T0" fmla="*/ 92 w 103"/>
                <a:gd name="T1" fmla="*/ 61 h 61"/>
                <a:gd name="T2" fmla="*/ 0 w 103"/>
                <a:gd name="T3" fmla="*/ 25 h 61"/>
                <a:gd name="T4" fmla="*/ 9 w 103"/>
                <a:gd name="T5" fmla="*/ 0 h 61"/>
                <a:gd name="T6" fmla="*/ 103 w 103"/>
                <a:gd name="T7" fmla="*/ 36 h 61"/>
                <a:gd name="T8" fmla="*/ 92 w 103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1">
                  <a:moveTo>
                    <a:pt x="92" y="61"/>
                  </a:moveTo>
                  <a:lnTo>
                    <a:pt x="0" y="25"/>
                  </a:lnTo>
                  <a:lnTo>
                    <a:pt x="9" y="0"/>
                  </a:lnTo>
                  <a:lnTo>
                    <a:pt x="103" y="36"/>
                  </a:lnTo>
                  <a:lnTo>
                    <a:pt x="92" y="61"/>
                  </a:lnTo>
                  <a:close/>
                </a:path>
              </a:pathLst>
            </a:cu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任意多边形 33">
              <a:extLst>
                <a:ext uri="{FF2B5EF4-FFF2-40B4-BE49-F238E27FC236}">
                  <a16:creationId xmlns:a16="http://schemas.microsoft.com/office/drawing/2014/main" xmlns="" id="{5C91BE1F-46BD-4B29-B00D-DF6FC1EC2B76}"/>
                </a:ext>
              </a:extLst>
            </p:cNvPr>
            <p:cNvSpPr/>
            <p:nvPr/>
          </p:nvSpPr>
          <p:spPr bwMode="auto">
            <a:xfrm>
              <a:off x="8593083" y="1553035"/>
              <a:ext cx="833262" cy="1680036"/>
            </a:xfrm>
            <a:custGeom>
              <a:avLst/>
              <a:gdLst>
                <a:gd name="T0" fmla="*/ 139 w 543"/>
                <a:gd name="T1" fmla="*/ 681 h 1094"/>
                <a:gd name="T2" fmla="*/ 33 w 543"/>
                <a:gd name="T3" fmla="*/ 546 h 1094"/>
                <a:gd name="T4" fmla="*/ 64 w 543"/>
                <a:gd name="T5" fmla="*/ 358 h 1094"/>
                <a:gd name="T6" fmla="*/ 467 w 543"/>
                <a:gd name="T7" fmla="*/ 176 h 1094"/>
                <a:gd name="T8" fmla="*/ 535 w 543"/>
                <a:gd name="T9" fmla="*/ 478 h 1094"/>
                <a:gd name="T10" fmla="*/ 541 w 543"/>
                <a:gd name="T11" fmla="*/ 832 h 1094"/>
                <a:gd name="T12" fmla="*/ 269 w 543"/>
                <a:gd name="T13" fmla="*/ 1047 h 1094"/>
                <a:gd name="T14" fmla="*/ 104 w 543"/>
                <a:gd name="T15" fmla="*/ 905 h 1094"/>
                <a:gd name="T16" fmla="*/ 139 w 543"/>
                <a:gd name="T17" fmla="*/ 681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094">
                  <a:moveTo>
                    <a:pt x="139" y="681"/>
                  </a:moveTo>
                  <a:cubicBezTo>
                    <a:pt x="124" y="623"/>
                    <a:pt x="62" y="597"/>
                    <a:pt x="33" y="546"/>
                  </a:cubicBezTo>
                  <a:cubicBezTo>
                    <a:pt x="0" y="487"/>
                    <a:pt x="21" y="407"/>
                    <a:pt x="64" y="358"/>
                  </a:cubicBezTo>
                  <a:cubicBezTo>
                    <a:pt x="67" y="355"/>
                    <a:pt x="283" y="0"/>
                    <a:pt x="467" y="176"/>
                  </a:cubicBezTo>
                  <a:cubicBezTo>
                    <a:pt x="520" y="227"/>
                    <a:pt x="534" y="401"/>
                    <a:pt x="535" y="478"/>
                  </a:cubicBezTo>
                  <a:cubicBezTo>
                    <a:pt x="537" y="596"/>
                    <a:pt x="539" y="714"/>
                    <a:pt x="541" y="832"/>
                  </a:cubicBezTo>
                  <a:cubicBezTo>
                    <a:pt x="543" y="987"/>
                    <a:pt x="408" y="1094"/>
                    <a:pt x="269" y="1047"/>
                  </a:cubicBezTo>
                  <a:cubicBezTo>
                    <a:pt x="212" y="1028"/>
                    <a:pt x="122" y="973"/>
                    <a:pt x="104" y="905"/>
                  </a:cubicBezTo>
                  <a:cubicBezTo>
                    <a:pt x="83" y="825"/>
                    <a:pt x="159" y="760"/>
                    <a:pt x="139" y="681"/>
                  </a:cubicBezTo>
                  <a:close/>
                </a:path>
              </a:pathLst>
            </a:custGeom>
            <a:solidFill>
              <a:srgbClr val="F1D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任意多边形 34">
              <a:extLst>
                <a:ext uri="{FF2B5EF4-FFF2-40B4-BE49-F238E27FC236}">
                  <a16:creationId xmlns:a16="http://schemas.microsoft.com/office/drawing/2014/main" xmlns="" id="{54EB4D4A-AEA7-4CEF-9616-ED93C9FB8F15}"/>
                </a:ext>
              </a:extLst>
            </p:cNvPr>
            <p:cNvSpPr/>
            <p:nvPr/>
          </p:nvSpPr>
          <p:spPr bwMode="auto">
            <a:xfrm>
              <a:off x="8975033" y="2344859"/>
              <a:ext cx="132421" cy="1972803"/>
            </a:xfrm>
            <a:custGeom>
              <a:avLst/>
              <a:gdLst>
                <a:gd name="T0" fmla="*/ 27 w 147"/>
                <a:gd name="T1" fmla="*/ 2190 h 2190"/>
                <a:gd name="T2" fmla="*/ 0 w 147"/>
                <a:gd name="T3" fmla="*/ 2188 h 2190"/>
                <a:gd name="T4" fmla="*/ 119 w 147"/>
                <a:gd name="T5" fmla="*/ 0 h 2190"/>
                <a:gd name="T6" fmla="*/ 147 w 147"/>
                <a:gd name="T7" fmla="*/ 2 h 2190"/>
                <a:gd name="T8" fmla="*/ 27 w 147"/>
                <a:gd name="T9" fmla="*/ 2190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190">
                  <a:moveTo>
                    <a:pt x="27" y="2190"/>
                  </a:moveTo>
                  <a:lnTo>
                    <a:pt x="0" y="2188"/>
                  </a:lnTo>
                  <a:lnTo>
                    <a:pt x="119" y="0"/>
                  </a:lnTo>
                  <a:lnTo>
                    <a:pt x="147" y="2"/>
                  </a:lnTo>
                  <a:lnTo>
                    <a:pt x="27" y="2190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任意多边形 35">
              <a:extLst>
                <a:ext uri="{FF2B5EF4-FFF2-40B4-BE49-F238E27FC236}">
                  <a16:creationId xmlns:a16="http://schemas.microsoft.com/office/drawing/2014/main" xmlns="" id="{41B35E7C-A5D6-446D-8D07-E3DDBD718271}"/>
                </a:ext>
              </a:extLst>
            </p:cNvPr>
            <p:cNvSpPr/>
            <p:nvPr/>
          </p:nvSpPr>
          <p:spPr bwMode="auto">
            <a:xfrm>
              <a:off x="8873240" y="2282702"/>
              <a:ext cx="430594" cy="251330"/>
            </a:xfrm>
            <a:custGeom>
              <a:avLst/>
              <a:gdLst>
                <a:gd name="T0" fmla="*/ 232 w 478"/>
                <a:gd name="T1" fmla="*/ 279 h 279"/>
                <a:gd name="T2" fmla="*/ 0 w 478"/>
                <a:gd name="T3" fmla="*/ 17 h 279"/>
                <a:gd name="T4" fmla="*/ 21 w 478"/>
                <a:gd name="T5" fmla="*/ 0 h 279"/>
                <a:gd name="T6" fmla="*/ 239 w 478"/>
                <a:gd name="T7" fmla="*/ 247 h 279"/>
                <a:gd name="T8" fmla="*/ 464 w 478"/>
                <a:gd name="T9" fmla="*/ 131 h 279"/>
                <a:gd name="T10" fmla="*/ 478 w 478"/>
                <a:gd name="T11" fmla="*/ 156 h 279"/>
                <a:gd name="T12" fmla="*/ 232 w 478"/>
                <a:gd name="T1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279">
                  <a:moveTo>
                    <a:pt x="232" y="279"/>
                  </a:moveTo>
                  <a:lnTo>
                    <a:pt x="0" y="17"/>
                  </a:lnTo>
                  <a:lnTo>
                    <a:pt x="21" y="0"/>
                  </a:lnTo>
                  <a:lnTo>
                    <a:pt x="239" y="247"/>
                  </a:lnTo>
                  <a:lnTo>
                    <a:pt x="464" y="131"/>
                  </a:lnTo>
                  <a:lnTo>
                    <a:pt x="478" y="156"/>
                  </a:lnTo>
                  <a:lnTo>
                    <a:pt x="232" y="279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任意多边形 36">
              <a:extLst>
                <a:ext uri="{FF2B5EF4-FFF2-40B4-BE49-F238E27FC236}">
                  <a16:creationId xmlns:a16="http://schemas.microsoft.com/office/drawing/2014/main" xmlns="" id="{5B4A75A2-0AEA-453E-A34F-5586E7DA81C4}"/>
                </a:ext>
              </a:extLst>
            </p:cNvPr>
            <p:cNvSpPr/>
            <p:nvPr/>
          </p:nvSpPr>
          <p:spPr bwMode="auto">
            <a:xfrm>
              <a:off x="8821893" y="2732213"/>
              <a:ext cx="472032" cy="110802"/>
            </a:xfrm>
            <a:custGeom>
              <a:avLst/>
              <a:gdLst>
                <a:gd name="T0" fmla="*/ 274 w 524"/>
                <a:gd name="T1" fmla="*/ 123 h 123"/>
                <a:gd name="T2" fmla="*/ 0 w 524"/>
                <a:gd name="T3" fmla="*/ 26 h 123"/>
                <a:gd name="T4" fmla="*/ 8 w 524"/>
                <a:gd name="T5" fmla="*/ 0 h 123"/>
                <a:gd name="T6" fmla="*/ 274 w 524"/>
                <a:gd name="T7" fmla="*/ 94 h 123"/>
                <a:gd name="T8" fmla="*/ 518 w 524"/>
                <a:gd name="T9" fmla="*/ 22 h 123"/>
                <a:gd name="T10" fmla="*/ 524 w 524"/>
                <a:gd name="T11" fmla="*/ 48 h 123"/>
                <a:gd name="T12" fmla="*/ 274 w 524"/>
                <a:gd name="T13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123">
                  <a:moveTo>
                    <a:pt x="274" y="123"/>
                  </a:moveTo>
                  <a:lnTo>
                    <a:pt x="0" y="26"/>
                  </a:lnTo>
                  <a:lnTo>
                    <a:pt x="8" y="0"/>
                  </a:lnTo>
                  <a:lnTo>
                    <a:pt x="274" y="94"/>
                  </a:lnTo>
                  <a:lnTo>
                    <a:pt x="518" y="22"/>
                  </a:lnTo>
                  <a:lnTo>
                    <a:pt x="524" y="48"/>
                  </a:lnTo>
                  <a:lnTo>
                    <a:pt x="274" y="123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任意多边形 37">
              <a:extLst>
                <a:ext uri="{FF2B5EF4-FFF2-40B4-BE49-F238E27FC236}">
                  <a16:creationId xmlns:a16="http://schemas.microsoft.com/office/drawing/2014/main" xmlns="" id="{522FA9C5-00AE-4F2B-87FE-E3550B8E51C7}"/>
                </a:ext>
              </a:extLst>
            </p:cNvPr>
            <p:cNvSpPr/>
            <p:nvPr/>
          </p:nvSpPr>
          <p:spPr bwMode="auto">
            <a:xfrm>
              <a:off x="8913777" y="2640329"/>
              <a:ext cx="68463" cy="157644"/>
            </a:xfrm>
            <a:custGeom>
              <a:avLst/>
              <a:gdLst>
                <a:gd name="T0" fmla="*/ 51 w 76"/>
                <a:gd name="T1" fmla="*/ 175 h 175"/>
                <a:gd name="T2" fmla="*/ 0 w 76"/>
                <a:gd name="T3" fmla="*/ 7 h 175"/>
                <a:gd name="T4" fmla="*/ 25 w 76"/>
                <a:gd name="T5" fmla="*/ 0 h 175"/>
                <a:gd name="T6" fmla="*/ 76 w 76"/>
                <a:gd name="T7" fmla="*/ 167 h 175"/>
                <a:gd name="T8" fmla="*/ 51 w 76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75">
                  <a:moveTo>
                    <a:pt x="51" y="175"/>
                  </a:moveTo>
                  <a:lnTo>
                    <a:pt x="0" y="7"/>
                  </a:lnTo>
                  <a:lnTo>
                    <a:pt x="25" y="0"/>
                  </a:lnTo>
                  <a:lnTo>
                    <a:pt x="76" y="167"/>
                  </a:lnTo>
                  <a:lnTo>
                    <a:pt x="51" y="175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任意多边形 38">
              <a:extLst>
                <a:ext uri="{FF2B5EF4-FFF2-40B4-BE49-F238E27FC236}">
                  <a16:creationId xmlns:a16="http://schemas.microsoft.com/office/drawing/2014/main" xmlns="" id="{DC6512BA-DDDA-4642-B0FB-A516303C7769}"/>
                </a:ext>
              </a:extLst>
            </p:cNvPr>
            <p:cNvSpPr/>
            <p:nvPr/>
          </p:nvSpPr>
          <p:spPr bwMode="auto">
            <a:xfrm>
              <a:off x="9202040" y="2314231"/>
              <a:ext cx="36934" cy="141430"/>
            </a:xfrm>
            <a:custGeom>
              <a:avLst/>
              <a:gdLst>
                <a:gd name="T0" fmla="*/ 27 w 41"/>
                <a:gd name="T1" fmla="*/ 157 h 157"/>
                <a:gd name="T2" fmla="*/ 0 w 41"/>
                <a:gd name="T3" fmla="*/ 154 h 157"/>
                <a:gd name="T4" fmla="*/ 14 w 41"/>
                <a:gd name="T5" fmla="*/ 0 h 157"/>
                <a:gd name="T6" fmla="*/ 41 w 41"/>
                <a:gd name="T7" fmla="*/ 4 h 157"/>
                <a:gd name="T8" fmla="*/ 27 w 4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57">
                  <a:moveTo>
                    <a:pt x="27" y="157"/>
                  </a:moveTo>
                  <a:lnTo>
                    <a:pt x="0" y="154"/>
                  </a:lnTo>
                  <a:lnTo>
                    <a:pt x="14" y="0"/>
                  </a:lnTo>
                  <a:lnTo>
                    <a:pt x="41" y="4"/>
                  </a:lnTo>
                  <a:lnTo>
                    <a:pt x="27" y="157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任意多边形 39">
              <a:extLst>
                <a:ext uri="{FF2B5EF4-FFF2-40B4-BE49-F238E27FC236}">
                  <a16:creationId xmlns:a16="http://schemas.microsoft.com/office/drawing/2014/main" xmlns="" id="{ED104961-D299-44EB-95DB-AC1870628084}"/>
                </a:ext>
              </a:extLst>
            </p:cNvPr>
            <p:cNvSpPr/>
            <p:nvPr/>
          </p:nvSpPr>
          <p:spPr bwMode="auto">
            <a:xfrm>
              <a:off x="8273291" y="2361074"/>
              <a:ext cx="387354" cy="1020633"/>
            </a:xfrm>
            <a:custGeom>
              <a:avLst/>
              <a:gdLst>
                <a:gd name="T0" fmla="*/ 38 w 252"/>
                <a:gd name="T1" fmla="*/ 463 h 665"/>
                <a:gd name="T2" fmla="*/ 61 w 252"/>
                <a:gd name="T3" fmla="*/ 421 h 665"/>
                <a:gd name="T4" fmla="*/ 65 w 252"/>
                <a:gd name="T5" fmla="*/ 375 h 665"/>
                <a:gd name="T6" fmla="*/ 16 w 252"/>
                <a:gd name="T7" fmla="*/ 329 h 665"/>
                <a:gd name="T8" fmla="*/ 20 w 252"/>
                <a:gd name="T9" fmla="*/ 253 h 665"/>
                <a:gd name="T10" fmla="*/ 57 w 252"/>
                <a:gd name="T11" fmla="*/ 183 h 665"/>
                <a:gd name="T12" fmla="*/ 57 w 252"/>
                <a:gd name="T13" fmla="*/ 74 h 665"/>
                <a:gd name="T14" fmla="*/ 109 w 252"/>
                <a:gd name="T15" fmla="*/ 9 h 665"/>
                <a:gd name="T16" fmla="*/ 186 w 252"/>
                <a:gd name="T17" fmla="*/ 33 h 665"/>
                <a:gd name="T18" fmla="*/ 202 w 252"/>
                <a:gd name="T19" fmla="*/ 154 h 665"/>
                <a:gd name="T20" fmla="*/ 251 w 252"/>
                <a:gd name="T21" fmla="*/ 266 h 665"/>
                <a:gd name="T22" fmla="*/ 227 w 252"/>
                <a:gd name="T23" fmla="*/ 347 h 665"/>
                <a:gd name="T24" fmla="*/ 223 w 252"/>
                <a:gd name="T25" fmla="*/ 442 h 665"/>
                <a:gd name="T26" fmla="*/ 227 w 252"/>
                <a:gd name="T27" fmla="*/ 538 h 665"/>
                <a:gd name="T28" fmla="*/ 93 w 252"/>
                <a:gd name="T29" fmla="*/ 622 h 665"/>
                <a:gd name="T30" fmla="*/ 38 w 252"/>
                <a:gd name="T31" fmla="*/ 463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665">
                  <a:moveTo>
                    <a:pt x="38" y="463"/>
                  </a:moveTo>
                  <a:cubicBezTo>
                    <a:pt x="44" y="448"/>
                    <a:pt x="54" y="435"/>
                    <a:pt x="61" y="421"/>
                  </a:cubicBezTo>
                  <a:cubicBezTo>
                    <a:pt x="68" y="407"/>
                    <a:pt x="72" y="390"/>
                    <a:pt x="65" y="375"/>
                  </a:cubicBezTo>
                  <a:cubicBezTo>
                    <a:pt x="55" y="355"/>
                    <a:pt x="29" y="348"/>
                    <a:pt x="16" y="329"/>
                  </a:cubicBezTo>
                  <a:cubicBezTo>
                    <a:pt x="0" y="308"/>
                    <a:pt x="7" y="277"/>
                    <a:pt x="20" y="253"/>
                  </a:cubicBezTo>
                  <a:cubicBezTo>
                    <a:pt x="32" y="230"/>
                    <a:pt x="50" y="209"/>
                    <a:pt x="57" y="183"/>
                  </a:cubicBezTo>
                  <a:cubicBezTo>
                    <a:pt x="65" y="147"/>
                    <a:pt x="51" y="110"/>
                    <a:pt x="57" y="74"/>
                  </a:cubicBezTo>
                  <a:cubicBezTo>
                    <a:pt x="62" y="45"/>
                    <a:pt x="82" y="19"/>
                    <a:pt x="109" y="9"/>
                  </a:cubicBezTo>
                  <a:cubicBezTo>
                    <a:pt x="136" y="0"/>
                    <a:pt x="170" y="9"/>
                    <a:pt x="186" y="33"/>
                  </a:cubicBezTo>
                  <a:cubicBezTo>
                    <a:pt x="209" y="68"/>
                    <a:pt x="191" y="114"/>
                    <a:pt x="202" y="154"/>
                  </a:cubicBezTo>
                  <a:cubicBezTo>
                    <a:pt x="212" y="194"/>
                    <a:pt x="249" y="225"/>
                    <a:pt x="251" y="266"/>
                  </a:cubicBezTo>
                  <a:cubicBezTo>
                    <a:pt x="252" y="294"/>
                    <a:pt x="235" y="320"/>
                    <a:pt x="227" y="347"/>
                  </a:cubicBezTo>
                  <a:cubicBezTo>
                    <a:pt x="218" y="377"/>
                    <a:pt x="220" y="410"/>
                    <a:pt x="223" y="442"/>
                  </a:cubicBezTo>
                  <a:cubicBezTo>
                    <a:pt x="226" y="474"/>
                    <a:pt x="231" y="506"/>
                    <a:pt x="227" y="538"/>
                  </a:cubicBezTo>
                  <a:cubicBezTo>
                    <a:pt x="219" y="598"/>
                    <a:pt x="157" y="665"/>
                    <a:pt x="93" y="622"/>
                  </a:cubicBezTo>
                  <a:cubicBezTo>
                    <a:pt x="48" y="591"/>
                    <a:pt x="15" y="513"/>
                    <a:pt x="38" y="463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任意多边形 40">
              <a:extLst>
                <a:ext uri="{FF2B5EF4-FFF2-40B4-BE49-F238E27FC236}">
                  <a16:creationId xmlns:a16="http://schemas.microsoft.com/office/drawing/2014/main" xmlns="" id="{2F9934A3-2227-4F4A-A988-324015826F7A}"/>
                </a:ext>
              </a:extLst>
            </p:cNvPr>
            <p:cNvSpPr/>
            <p:nvPr/>
          </p:nvSpPr>
          <p:spPr bwMode="auto">
            <a:xfrm>
              <a:off x="8468770" y="2632222"/>
              <a:ext cx="30628" cy="1433210"/>
            </a:xfrm>
            <a:custGeom>
              <a:avLst/>
              <a:gdLst>
                <a:gd name="T0" fmla="*/ 6 w 34"/>
                <a:gd name="T1" fmla="*/ 1591 h 1591"/>
                <a:gd name="T2" fmla="*/ 0 w 34"/>
                <a:gd name="T3" fmla="*/ 0 h 1591"/>
                <a:gd name="T4" fmla="*/ 27 w 34"/>
                <a:gd name="T5" fmla="*/ 0 h 1591"/>
                <a:gd name="T6" fmla="*/ 34 w 34"/>
                <a:gd name="T7" fmla="*/ 1591 h 1591"/>
                <a:gd name="T8" fmla="*/ 6 w 34"/>
                <a:gd name="T9" fmla="*/ 1591 h 1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91">
                  <a:moveTo>
                    <a:pt x="6" y="1591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4" y="1591"/>
                  </a:lnTo>
                  <a:lnTo>
                    <a:pt x="6" y="1591"/>
                  </a:ln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任意多边形 41">
              <a:extLst>
                <a:ext uri="{FF2B5EF4-FFF2-40B4-BE49-F238E27FC236}">
                  <a16:creationId xmlns:a16="http://schemas.microsoft.com/office/drawing/2014/main" xmlns="" id="{4EA2D5C4-F53B-451F-8137-15E807C37281}"/>
                </a:ext>
              </a:extLst>
            </p:cNvPr>
            <p:cNvSpPr/>
            <p:nvPr/>
          </p:nvSpPr>
          <p:spPr bwMode="auto">
            <a:xfrm>
              <a:off x="5130318" y="1873728"/>
              <a:ext cx="782816" cy="193677"/>
            </a:xfrm>
            <a:custGeom>
              <a:avLst/>
              <a:gdLst>
                <a:gd name="T0" fmla="*/ 483 w 510"/>
                <a:gd name="T1" fmla="*/ 111 h 126"/>
                <a:gd name="T2" fmla="*/ 328 w 510"/>
                <a:gd name="T3" fmla="*/ 47 h 126"/>
                <a:gd name="T4" fmla="*/ 195 w 510"/>
                <a:gd name="T5" fmla="*/ 43 h 126"/>
                <a:gd name="T6" fmla="*/ 130 w 510"/>
                <a:gd name="T7" fmla="*/ 96 h 126"/>
                <a:gd name="T8" fmla="*/ 15 w 510"/>
                <a:gd name="T9" fmla="*/ 61 h 126"/>
                <a:gd name="T10" fmla="*/ 18 w 510"/>
                <a:gd name="T11" fmla="*/ 126 h 126"/>
                <a:gd name="T12" fmla="*/ 510 w 510"/>
                <a:gd name="T13" fmla="*/ 126 h 126"/>
                <a:gd name="T14" fmla="*/ 483 w 510"/>
                <a:gd name="T15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126">
                  <a:moveTo>
                    <a:pt x="483" y="111"/>
                  </a:moveTo>
                  <a:cubicBezTo>
                    <a:pt x="431" y="89"/>
                    <a:pt x="380" y="68"/>
                    <a:pt x="328" y="47"/>
                  </a:cubicBezTo>
                  <a:cubicBezTo>
                    <a:pt x="285" y="29"/>
                    <a:pt x="231" y="13"/>
                    <a:pt x="195" y="43"/>
                  </a:cubicBezTo>
                  <a:cubicBezTo>
                    <a:pt x="173" y="62"/>
                    <a:pt x="159" y="98"/>
                    <a:pt x="130" y="96"/>
                  </a:cubicBezTo>
                  <a:cubicBezTo>
                    <a:pt x="89" y="92"/>
                    <a:pt x="62" y="0"/>
                    <a:pt x="15" y="61"/>
                  </a:cubicBezTo>
                  <a:cubicBezTo>
                    <a:pt x="0" y="82"/>
                    <a:pt x="5" y="106"/>
                    <a:pt x="18" y="126"/>
                  </a:cubicBezTo>
                  <a:cubicBezTo>
                    <a:pt x="510" y="126"/>
                    <a:pt x="510" y="126"/>
                    <a:pt x="510" y="126"/>
                  </a:cubicBezTo>
                  <a:cubicBezTo>
                    <a:pt x="502" y="119"/>
                    <a:pt x="492" y="114"/>
                    <a:pt x="483" y="111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4" name="任意多边形 42">
              <a:extLst>
                <a:ext uri="{FF2B5EF4-FFF2-40B4-BE49-F238E27FC236}">
                  <a16:creationId xmlns:a16="http://schemas.microsoft.com/office/drawing/2014/main" xmlns="" id="{C6301C37-FC0C-4408-A81D-03A050C58982}"/>
                </a:ext>
              </a:extLst>
            </p:cNvPr>
            <p:cNvSpPr/>
            <p:nvPr/>
          </p:nvSpPr>
          <p:spPr bwMode="auto">
            <a:xfrm>
              <a:off x="5904125" y="1858414"/>
              <a:ext cx="777411" cy="101793"/>
            </a:xfrm>
            <a:custGeom>
              <a:avLst/>
              <a:gdLst>
                <a:gd name="T0" fmla="*/ 14 w 506"/>
                <a:gd name="T1" fmla="*/ 66 h 66"/>
                <a:gd name="T2" fmla="*/ 506 w 506"/>
                <a:gd name="T3" fmla="*/ 66 h 66"/>
                <a:gd name="T4" fmla="*/ 472 w 506"/>
                <a:gd name="T5" fmla="*/ 33 h 66"/>
                <a:gd name="T6" fmla="*/ 295 w 506"/>
                <a:gd name="T7" fmla="*/ 23 h 66"/>
                <a:gd name="T8" fmla="*/ 82 w 506"/>
                <a:gd name="T9" fmla="*/ 10 h 66"/>
                <a:gd name="T10" fmla="*/ 31 w 506"/>
                <a:gd name="T11" fmla="*/ 10 h 66"/>
                <a:gd name="T12" fmla="*/ 4 w 506"/>
                <a:gd name="T13" fmla="*/ 49 h 66"/>
                <a:gd name="T14" fmla="*/ 14 w 506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6" h="66">
                  <a:moveTo>
                    <a:pt x="14" y="66"/>
                  </a:moveTo>
                  <a:cubicBezTo>
                    <a:pt x="506" y="66"/>
                    <a:pt x="506" y="66"/>
                    <a:pt x="506" y="66"/>
                  </a:cubicBezTo>
                  <a:cubicBezTo>
                    <a:pt x="497" y="52"/>
                    <a:pt x="484" y="41"/>
                    <a:pt x="472" y="33"/>
                  </a:cubicBezTo>
                  <a:cubicBezTo>
                    <a:pt x="421" y="0"/>
                    <a:pt x="352" y="22"/>
                    <a:pt x="295" y="23"/>
                  </a:cubicBezTo>
                  <a:cubicBezTo>
                    <a:pt x="224" y="25"/>
                    <a:pt x="152" y="20"/>
                    <a:pt x="82" y="10"/>
                  </a:cubicBezTo>
                  <a:cubicBezTo>
                    <a:pt x="65" y="8"/>
                    <a:pt x="47" y="5"/>
                    <a:pt x="31" y="10"/>
                  </a:cubicBezTo>
                  <a:cubicBezTo>
                    <a:pt x="14" y="16"/>
                    <a:pt x="0" y="32"/>
                    <a:pt x="4" y="49"/>
                  </a:cubicBezTo>
                  <a:cubicBezTo>
                    <a:pt x="5" y="56"/>
                    <a:pt x="9" y="61"/>
                    <a:pt x="14" y="66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任意多边形 43">
              <a:extLst>
                <a:ext uri="{FF2B5EF4-FFF2-40B4-BE49-F238E27FC236}">
                  <a16:creationId xmlns:a16="http://schemas.microsoft.com/office/drawing/2014/main" xmlns="" id="{9C89F00A-CBF4-4936-BCE0-7728811608EC}"/>
                </a:ext>
              </a:extLst>
            </p:cNvPr>
            <p:cNvSpPr/>
            <p:nvPr/>
          </p:nvSpPr>
          <p:spPr bwMode="auto">
            <a:xfrm>
              <a:off x="3998883" y="5006792"/>
              <a:ext cx="65760" cy="81975"/>
            </a:xfrm>
            <a:custGeom>
              <a:avLst/>
              <a:gdLst>
                <a:gd name="T0" fmla="*/ 41 w 43"/>
                <a:gd name="T1" fmla="*/ 39 h 53"/>
                <a:gd name="T2" fmla="*/ 41 w 43"/>
                <a:gd name="T3" fmla="*/ 48 h 53"/>
                <a:gd name="T4" fmla="*/ 35 w 43"/>
                <a:gd name="T5" fmla="*/ 51 h 53"/>
                <a:gd name="T6" fmla="*/ 12 w 43"/>
                <a:gd name="T7" fmla="*/ 50 h 53"/>
                <a:gd name="T8" fmla="*/ 0 w 43"/>
                <a:gd name="T9" fmla="*/ 1 h 53"/>
                <a:gd name="T10" fmla="*/ 18 w 43"/>
                <a:gd name="T11" fmla="*/ 1 h 53"/>
                <a:gd name="T12" fmla="*/ 30 w 43"/>
                <a:gd name="T13" fmla="*/ 6 h 53"/>
                <a:gd name="T14" fmla="*/ 36 w 43"/>
                <a:gd name="T15" fmla="*/ 20 h 53"/>
                <a:gd name="T16" fmla="*/ 41 w 43"/>
                <a:gd name="T1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3">
                  <a:moveTo>
                    <a:pt x="41" y="39"/>
                  </a:moveTo>
                  <a:cubicBezTo>
                    <a:pt x="42" y="42"/>
                    <a:pt x="43" y="46"/>
                    <a:pt x="41" y="48"/>
                  </a:cubicBezTo>
                  <a:cubicBezTo>
                    <a:pt x="40" y="50"/>
                    <a:pt x="38" y="51"/>
                    <a:pt x="35" y="51"/>
                  </a:cubicBezTo>
                  <a:cubicBezTo>
                    <a:pt x="28" y="53"/>
                    <a:pt x="19" y="52"/>
                    <a:pt x="12" y="50"/>
                  </a:cubicBezTo>
                  <a:cubicBezTo>
                    <a:pt x="8" y="34"/>
                    <a:pt x="4" y="18"/>
                    <a:pt x="0" y="1"/>
                  </a:cubicBezTo>
                  <a:cubicBezTo>
                    <a:pt x="0" y="0"/>
                    <a:pt x="16" y="1"/>
                    <a:pt x="18" y="1"/>
                  </a:cubicBezTo>
                  <a:cubicBezTo>
                    <a:pt x="22" y="2"/>
                    <a:pt x="27" y="3"/>
                    <a:pt x="30" y="6"/>
                  </a:cubicBezTo>
                  <a:cubicBezTo>
                    <a:pt x="34" y="9"/>
                    <a:pt x="34" y="16"/>
                    <a:pt x="36" y="20"/>
                  </a:cubicBezTo>
                  <a:cubicBezTo>
                    <a:pt x="37" y="26"/>
                    <a:pt x="39" y="33"/>
                    <a:pt x="41" y="39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任意多边形 44">
              <a:extLst>
                <a:ext uri="{FF2B5EF4-FFF2-40B4-BE49-F238E27FC236}">
                  <a16:creationId xmlns:a16="http://schemas.microsoft.com/office/drawing/2014/main" xmlns="" id="{B60A9BFD-3E42-43EB-8741-8A71E0DFF9D9}"/>
                </a:ext>
              </a:extLst>
            </p:cNvPr>
            <p:cNvSpPr/>
            <p:nvPr/>
          </p:nvSpPr>
          <p:spPr bwMode="auto">
            <a:xfrm>
              <a:off x="3353894" y="4959049"/>
              <a:ext cx="55851" cy="80174"/>
            </a:xfrm>
            <a:custGeom>
              <a:avLst/>
              <a:gdLst>
                <a:gd name="T0" fmla="*/ 22 w 36"/>
                <a:gd name="T1" fmla="*/ 45 h 52"/>
                <a:gd name="T2" fmla="*/ 17 w 36"/>
                <a:gd name="T3" fmla="*/ 51 h 52"/>
                <a:gd name="T4" fmla="*/ 8 w 36"/>
                <a:gd name="T5" fmla="*/ 47 h 52"/>
                <a:gd name="T6" fmla="*/ 0 w 36"/>
                <a:gd name="T7" fmla="*/ 34 h 52"/>
                <a:gd name="T8" fmla="*/ 3 w 36"/>
                <a:gd name="T9" fmla="*/ 23 h 52"/>
                <a:gd name="T10" fmla="*/ 12 w 36"/>
                <a:gd name="T11" fmla="*/ 5 h 52"/>
                <a:gd name="T12" fmla="*/ 17 w 36"/>
                <a:gd name="T13" fmla="*/ 0 h 52"/>
                <a:gd name="T14" fmla="*/ 23 w 36"/>
                <a:gd name="T15" fmla="*/ 3 h 52"/>
                <a:gd name="T16" fmla="*/ 33 w 36"/>
                <a:gd name="T17" fmla="*/ 12 h 52"/>
                <a:gd name="T18" fmla="*/ 34 w 36"/>
                <a:gd name="T19" fmla="*/ 20 h 52"/>
                <a:gd name="T20" fmla="*/ 22 w 36"/>
                <a:gd name="T21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52">
                  <a:moveTo>
                    <a:pt x="22" y="45"/>
                  </a:moveTo>
                  <a:cubicBezTo>
                    <a:pt x="21" y="48"/>
                    <a:pt x="20" y="50"/>
                    <a:pt x="17" y="51"/>
                  </a:cubicBezTo>
                  <a:cubicBezTo>
                    <a:pt x="14" y="52"/>
                    <a:pt x="11" y="50"/>
                    <a:pt x="8" y="47"/>
                  </a:cubicBezTo>
                  <a:cubicBezTo>
                    <a:pt x="4" y="44"/>
                    <a:pt x="0" y="40"/>
                    <a:pt x="0" y="34"/>
                  </a:cubicBezTo>
                  <a:cubicBezTo>
                    <a:pt x="0" y="30"/>
                    <a:pt x="1" y="27"/>
                    <a:pt x="3" y="23"/>
                  </a:cubicBezTo>
                  <a:cubicBezTo>
                    <a:pt x="6" y="17"/>
                    <a:pt x="9" y="11"/>
                    <a:pt x="12" y="5"/>
                  </a:cubicBezTo>
                  <a:cubicBezTo>
                    <a:pt x="13" y="3"/>
                    <a:pt x="15" y="0"/>
                    <a:pt x="17" y="0"/>
                  </a:cubicBezTo>
                  <a:cubicBezTo>
                    <a:pt x="19" y="0"/>
                    <a:pt x="21" y="1"/>
                    <a:pt x="23" y="3"/>
                  </a:cubicBezTo>
                  <a:cubicBezTo>
                    <a:pt x="26" y="6"/>
                    <a:pt x="30" y="9"/>
                    <a:pt x="33" y="12"/>
                  </a:cubicBezTo>
                  <a:cubicBezTo>
                    <a:pt x="36" y="15"/>
                    <a:pt x="36" y="17"/>
                    <a:pt x="34" y="20"/>
                  </a:cubicBezTo>
                  <a:cubicBezTo>
                    <a:pt x="30" y="28"/>
                    <a:pt x="26" y="37"/>
                    <a:pt x="22" y="45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任意多边形 45">
              <a:extLst>
                <a:ext uri="{FF2B5EF4-FFF2-40B4-BE49-F238E27FC236}">
                  <a16:creationId xmlns:a16="http://schemas.microsoft.com/office/drawing/2014/main" xmlns="" id="{7555B756-98E3-415B-97AF-0D3C55E0FC9A}"/>
                </a:ext>
              </a:extLst>
            </p:cNvPr>
            <p:cNvSpPr/>
            <p:nvPr/>
          </p:nvSpPr>
          <p:spPr bwMode="auto">
            <a:xfrm>
              <a:off x="3728636" y="4314059"/>
              <a:ext cx="353123" cy="734171"/>
            </a:xfrm>
            <a:custGeom>
              <a:avLst/>
              <a:gdLst>
                <a:gd name="T0" fmla="*/ 205 w 230"/>
                <a:gd name="T1" fmla="*/ 187 h 478"/>
                <a:gd name="T2" fmla="*/ 88 w 230"/>
                <a:gd name="T3" fmla="*/ 13 h 478"/>
                <a:gd name="T4" fmla="*/ 4 w 230"/>
                <a:gd name="T5" fmla="*/ 61 h 478"/>
                <a:gd name="T6" fmla="*/ 17 w 230"/>
                <a:gd name="T7" fmla="*/ 116 h 478"/>
                <a:gd name="T8" fmla="*/ 145 w 230"/>
                <a:gd name="T9" fmla="*/ 222 h 478"/>
                <a:gd name="T10" fmla="*/ 178 w 230"/>
                <a:gd name="T11" fmla="*/ 467 h 478"/>
                <a:gd name="T12" fmla="*/ 213 w 230"/>
                <a:gd name="T13" fmla="*/ 469 h 478"/>
                <a:gd name="T14" fmla="*/ 205 w 230"/>
                <a:gd name="T15" fmla="*/ 18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0" h="478">
                  <a:moveTo>
                    <a:pt x="205" y="187"/>
                  </a:moveTo>
                  <a:cubicBezTo>
                    <a:pt x="172" y="109"/>
                    <a:pt x="112" y="23"/>
                    <a:pt x="88" y="13"/>
                  </a:cubicBezTo>
                  <a:cubicBezTo>
                    <a:pt x="59" y="0"/>
                    <a:pt x="12" y="28"/>
                    <a:pt x="4" y="61"/>
                  </a:cubicBezTo>
                  <a:cubicBezTo>
                    <a:pt x="0" y="80"/>
                    <a:pt x="6" y="100"/>
                    <a:pt x="17" y="116"/>
                  </a:cubicBezTo>
                  <a:cubicBezTo>
                    <a:pt x="30" y="135"/>
                    <a:pt x="140" y="200"/>
                    <a:pt x="145" y="222"/>
                  </a:cubicBezTo>
                  <a:cubicBezTo>
                    <a:pt x="154" y="264"/>
                    <a:pt x="126" y="335"/>
                    <a:pt x="178" y="467"/>
                  </a:cubicBezTo>
                  <a:cubicBezTo>
                    <a:pt x="182" y="477"/>
                    <a:pt x="215" y="478"/>
                    <a:pt x="213" y="469"/>
                  </a:cubicBezTo>
                  <a:cubicBezTo>
                    <a:pt x="193" y="327"/>
                    <a:pt x="230" y="245"/>
                    <a:pt x="205" y="187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任意多边形 46">
              <a:extLst>
                <a:ext uri="{FF2B5EF4-FFF2-40B4-BE49-F238E27FC236}">
                  <a16:creationId xmlns:a16="http://schemas.microsoft.com/office/drawing/2014/main" xmlns="" id="{8E97EB39-F1BA-4586-9501-83AFCE38AF9D}"/>
                </a:ext>
              </a:extLst>
            </p:cNvPr>
            <p:cNvSpPr/>
            <p:nvPr/>
          </p:nvSpPr>
          <p:spPr bwMode="auto">
            <a:xfrm>
              <a:off x="3590810" y="4287034"/>
              <a:ext cx="281057" cy="207189"/>
            </a:xfrm>
            <a:custGeom>
              <a:avLst/>
              <a:gdLst>
                <a:gd name="T0" fmla="*/ 121 w 183"/>
                <a:gd name="T1" fmla="*/ 130 h 135"/>
                <a:gd name="T2" fmla="*/ 46 w 183"/>
                <a:gd name="T3" fmla="*/ 116 h 135"/>
                <a:gd name="T4" fmla="*/ 15 w 183"/>
                <a:gd name="T5" fmla="*/ 99 h 135"/>
                <a:gd name="T6" fmla="*/ 1 w 183"/>
                <a:gd name="T7" fmla="*/ 66 h 135"/>
                <a:gd name="T8" fmla="*/ 34 w 183"/>
                <a:gd name="T9" fmla="*/ 29 h 135"/>
                <a:gd name="T10" fmla="*/ 149 w 183"/>
                <a:gd name="T11" fmla="*/ 3 h 135"/>
                <a:gd name="T12" fmla="*/ 183 w 183"/>
                <a:gd name="T13" fmla="*/ 36 h 135"/>
                <a:gd name="T14" fmla="*/ 121 w 183"/>
                <a:gd name="T15" fmla="*/ 1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5">
                  <a:moveTo>
                    <a:pt x="121" y="130"/>
                  </a:moveTo>
                  <a:cubicBezTo>
                    <a:pt x="96" y="135"/>
                    <a:pt x="70" y="126"/>
                    <a:pt x="46" y="116"/>
                  </a:cubicBezTo>
                  <a:cubicBezTo>
                    <a:pt x="35" y="112"/>
                    <a:pt x="24" y="108"/>
                    <a:pt x="15" y="99"/>
                  </a:cubicBezTo>
                  <a:cubicBezTo>
                    <a:pt x="6" y="91"/>
                    <a:pt x="0" y="79"/>
                    <a:pt x="1" y="66"/>
                  </a:cubicBezTo>
                  <a:cubicBezTo>
                    <a:pt x="3" y="48"/>
                    <a:pt x="19" y="36"/>
                    <a:pt x="34" y="29"/>
                  </a:cubicBezTo>
                  <a:cubicBezTo>
                    <a:pt x="69" y="11"/>
                    <a:pt x="110" y="0"/>
                    <a:pt x="149" y="3"/>
                  </a:cubicBezTo>
                  <a:cubicBezTo>
                    <a:pt x="160" y="3"/>
                    <a:pt x="183" y="8"/>
                    <a:pt x="183" y="36"/>
                  </a:cubicBezTo>
                  <a:cubicBezTo>
                    <a:pt x="183" y="75"/>
                    <a:pt x="130" y="128"/>
                    <a:pt x="121" y="130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任意多边形 47">
              <a:extLst>
                <a:ext uri="{FF2B5EF4-FFF2-40B4-BE49-F238E27FC236}">
                  <a16:creationId xmlns:a16="http://schemas.microsoft.com/office/drawing/2014/main" xmlns="" id="{72BD55A6-6321-4E50-9909-4690B5224365}"/>
                </a:ext>
              </a:extLst>
            </p:cNvPr>
            <p:cNvSpPr/>
            <p:nvPr/>
          </p:nvSpPr>
          <p:spPr bwMode="auto">
            <a:xfrm>
              <a:off x="3362001" y="4323968"/>
              <a:ext cx="414379" cy="689130"/>
            </a:xfrm>
            <a:custGeom>
              <a:avLst/>
              <a:gdLst>
                <a:gd name="T0" fmla="*/ 264 w 270"/>
                <a:gd name="T1" fmla="*/ 71 h 449"/>
                <a:gd name="T2" fmla="*/ 190 w 270"/>
                <a:gd name="T3" fmla="*/ 6 h 449"/>
                <a:gd name="T4" fmla="*/ 151 w 270"/>
                <a:gd name="T5" fmla="*/ 42 h 449"/>
                <a:gd name="T6" fmla="*/ 111 w 270"/>
                <a:gd name="T7" fmla="*/ 225 h 449"/>
                <a:gd name="T8" fmla="*/ 3 w 270"/>
                <a:gd name="T9" fmla="*/ 417 h 449"/>
                <a:gd name="T10" fmla="*/ 30 w 270"/>
                <a:gd name="T11" fmla="*/ 441 h 449"/>
                <a:gd name="T12" fmla="*/ 169 w 270"/>
                <a:gd name="T13" fmla="*/ 271 h 449"/>
                <a:gd name="T14" fmla="*/ 264 w 270"/>
                <a:gd name="T15" fmla="*/ 7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9">
                  <a:moveTo>
                    <a:pt x="264" y="71"/>
                  </a:moveTo>
                  <a:cubicBezTo>
                    <a:pt x="270" y="18"/>
                    <a:pt x="220" y="0"/>
                    <a:pt x="190" y="6"/>
                  </a:cubicBezTo>
                  <a:cubicBezTo>
                    <a:pt x="173" y="9"/>
                    <a:pt x="159" y="24"/>
                    <a:pt x="151" y="42"/>
                  </a:cubicBezTo>
                  <a:cubicBezTo>
                    <a:pt x="144" y="57"/>
                    <a:pt x="137" y="172"/>
                    <a:pt x="111" y="225"/>
                  </a:cubicBezTo>
                  <a:cubicBezTo>
                    <a:pt x="86" y="275"/>
                    <a:pt x="23" y="358"/>
                    <a:pt x="3" y="417"/>
                  </a:cubicBezTo>
                  <a:cubicBezTo>
                    <a:pt x="0" y="428"/>
                    <a:pt x="25" y="449"/>
                    <a:pt x="30" y="441"/>
                  </a:cubicBezTo>
                  <a:cubicBezTo>
                    <a:pt x="76" y="370"/>
                    <a:pt x="135" y="314"/>
                    <a:pt x="169" y="271"/>
                  </a:cubicBezTo>
                  <a:cubicBezTo>
                    <a:pt x="187" y="249"/>
                    <a:pt x="261" y="90"/>
                    <a:pt x="264" y="71"/>
                  </a:cubicBez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任意多边形 48">
              <a:extLst>
                <a:ext uri="{FF2B5EF4-FFF2-40B4-BE49-F238E27FC236}">
                  <a16:creationId xmlns:a16="http://schemas.microsoft.com/office/drawing/2014/main" xmlns="" id="{5612D315-E7A8-4C07-BB9C-54EBD18B34BC}"/>
                </a:ext>
              </a:extLst>
            </p:cNvPr>
            <p:cNvSpPr/>
            <p:nvPr/>
          </p:nvSpPr>
          <p:spPr bwMode="auto">
            <a:xfrm>
              <a:off x="4105180" y="3557367"/>
              <a:ext cx="56752" cy="76570"/>
            </a:xfrm>
            <a:custGeom>
              <a:avLst/>
              <a:gdLst>
                <a:gd name="T0" fmla="*/ 30 w 37"/>
                <a:gd name="T1" fmla="*/ 42 h 50"/>
                <a:gd name="T2" fmla="*/ 4 w 37"/>
                <a:gd name="T3" fmla="*/ 50 h 50"/>
                <a:gd name="T4" fmla="*/ 1 w 37"/>
                <a:gd name="T5" fmla="*/ 8 h 50"/>
                <a:gd name="T6" fmla="*/ 24 w 37"/>
                <a:gd name="T7" fmla="*/ 7 h 50"/>
                <a:gd name="T8" fmla="*/ 37 w 37"/>
                <a:gd name="T9" fmla="*/ 37 h 50"/>
                <a:gd name="T10" fmla="*/ 30 w 37"/>
                <a:gd name="T11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0">
                  <a:moveTo>
                    <a:pt x="30" y="42"/>
                  </a:moveTo>
                  <a:cubicBezTo>
                    <a:pt x="21" y="46"/>
                    <a:pt x="13" y="48"/>
                    <a:pt x="4" y="50"/>
                  </a:cubicBezTo>
                  <a:cubicBezTo>
                    <a:pt x="2" y="32"/>
                    <a:pt x="1" y="18"/>
                    <a:pt x="1" y="8"/>
                  </a:cubicBezTo>
                  <a:cubicBezTo>
                    <a:pt x="0" y="3"/>
                    <a:pt x="21" y="0"/>
                    <a:pt x="24" y="7"/>
                  </a:cubicBezTo>
                  <a:cubicBezTo>
                    <a:pt x="27" y="12"/>
                    <a:pt x="31" y="23"/>
                    <a:pt x="37" y="37"/>
                  </a:cubicBezTo>
                  <a:cubicBezTo>
                    <a:pt x="34" y="39"/>
                    <a:pt x="32" y="41"/>
                    <a:pt x="30" y="42"/>
                  </a:cubicBezTo>
                  <a:close/>
                </a:path>
              </a:pathLst>
            </a:custGeom>
            <a:solidFill>
              <a:srgbClr val="D5E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任意多边形 49">
              <a:extLst>
                <a:ext uri="{FF2B5EF4-FFF2-40B4-BE49-F238E27FC236}">
                  <a16:creationId xmlns:a16="http://schemas.microsoft.com/office/drawing/2014/main" xmlns="" id="{95F3086F-8D5F-42EA-B668-B7FC29EA102C}"/>
                </a:ext>
              </a:extLst>
            </p:cNvPr>
            <p:cNvSpPr/>
            <p:nvPr/>
          </p:nvSpPr>
          <p:spPr bwMode="auto">
            <a:xfrm>
              <a:off x="3861958" y="3614119"/>
              <a:ext cx="373842" cy="340511"/>
            </a:xfrm>
            <a:custGeom>
              <a:avLst/>
              <a:gdLst>
                <a:gd name="T0" fmla="*/ 160 w 243"/>
                <a:gd name="T1" fmla="*/ 8 h 222"/>
                <a:gd name="T2" fmla="*/ 176 w 243"/>
                <a:gd name="T3" fmla="*/ 127 h 222"/>
                <a:gd name="T4" fmla="*/ 50 w 243"/>
                <a:gd name="T5" fmla="*/ 128 h 222"/>
                <a:gd name="T6" fmla="*/ 5 w 243"/>
                <a:gd name="T7" fmla="*/ 144 h 222"/>
                <a:gd name="T8" fmla="*/ 13 w 243"/>
                <a:gd name="T9" fmla="*/ 192 h 222"/>
                <a:gd name="T10" fmla="*/ 73 w 243"/>
                <a:gd name="T11" fmla="*/ 221 h 222"/>
                <a:gd name="T12" fmla="*/ 229 w 243"/>
                <a:gd name="T13" fmla="*/ 168 h 222"/>
                <a:gd name="T14" fmla="*/ 195 w 243"/>
                <a:gd name="T15" fmla="*/ 0 h 222"/>
                <a:gd name="T16" fmla="*/ 160 w 243"/>
                <a:gd name="T17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222">
                  <a:moveTo>
                    <a:pt x="160" y="8"/>
                  </a:moveTo>
                  <a:cubicBezTo>
                    <a:pt x="167" y="49"/>
                    <a:pt x="187" y="120"/>
                    <a:pt x="176" y="127"/>
                  </a:cubicBezTo>
                  <a:cubicBezTo>
                    <a:pt x="159" y="137"/>
                    <a:pt x="92" y="128"/>
                    <a:pt x="50" y="128"/>
                  </a:cubicBezTo>
                  <a:cubicBezTo>
                    <a:pt x="32" y="128"/>
                    <a:pt x="13" y="124"/>
                    <a:pt x="5" y="144"/>
                  </a:cubicBezTo>
                  <a:cubicBezTo>
                    <a:pt x="0" y="158"/>
                    <a:pt x="3" y="178"/>
                    <a:pt x="13" y="192"/>
                  </a:cubicBezTo>
                  <a:cubicBezTo>
                    <a:pt x="27" y="211"/>
                    <a:pt x="51" y="220"/>
                    <a:pt x="73" y="221"/>
                  </a:cubicBezTo>
                  <a:cubicBezTo>
                    <a:pt x="100" y="222"/>
                    <a:pt x="213" y="194"/>
                    <a:pt x="229" y="168"/>
                  </a:cubicBezTo>
                  <a:cubicBezTo>
                    <a:pt x="243" y="145"/>
                    <a:pt x="214" y="51"/>
                    <a:pt x="195" y="0"/>
                  </a:cubicBezTo>
                  <a:lnTo>
                    <a:pt x="160" y="8"/>
                  </a:ln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任意多边形 50">
              <a:extLst>
                <a:ext uri="{FF2B5EF4-FFF2-40B4-BE49-F238E27FC236}">
                  <a16:creationId xmlns:a16="http://schemas.microsoft.com/office/drawing/2014/main" xmlns="" id="{630B1B57-39BE-463D-9260-680CB651276E}"/>
                </a:ext>
              </a:extLst>
            </p:cNvPr>
            <p:cNvSpPr/>
            <p:nvPr/>
          </p:nvSpPr>
          <p:spPr bwMode="auto">
            <a:xfrm>
              <a:off x="4063743" y="3437558"/>
              <a:ext cx="76570" cy="144132"/>
            </a:xfrm>
            <a:custGeom>
              <a:avLst/>
              <a:gdLst>
                <a:gd name="T0" fmla="*/ 50 w 50"/>
                <a:gd name="T1" fmla="*/ 72 h 94"/>
                <a:gd name="T2" fmla="*/ 46 w 50"/>
                <a:gd name="T3" fmla="*/ 54 h 94"/>
                <a:gd name="T4" fmla="*/ 44 w 50"/>
                <a:gd name="T5" fmla="*/ 32 h 94"/>
                <a:gd name="T6" fmla="*/ 44 w 50"/>
                <a:gd name="T7" fmla="*/ 19 h 94"/>
                <a:gd name="T8" fmla="*/ 38 w 50"/>
                <a:gd name="T9" fmla="*/ 34 h 94"/>
                <a:gd name="T10" fmla="*/ 36 w 50"/>
                <a:gd name="T11" fmla="*/ 9 h 94"/>
                <a:gd name="T12" fmla="*/ 35 w 50"/>
                <a:gd name="T13" fmla="*/ 7 h 94"/>
                <a:gd name="T14" fmla="*/ 32 w 50"/>
                <a:gd name="T15" fmla="*/ 8 h 94"/>
                <a:gd name="T16" fmla="*/ 31 w 50"/>
                <a:gd name="T17" fmla="*/ 11 h 94"/>
                <a:gd name="T18" fmla="*/ 30 w 50"/>
                <a:gd name="T19" fmla="*/ 33 h 94"/>
                <a:gd name="T20" fmla="*/ 26 w 50"/>
                <a:gd name="T21" fmla="*/ 7 h 94"/>
                <a:gd name="T22" fmla="*/ 25 w 50"/>
                <a:gd name="T23" fmla="*/ 3 h 94"/>
                <a:gd name="T24" fmla="*/ 22 w 50"/>
                <a:gd name="T25" fmla="*/ 2 h 94"/>
                <a:gd name="T26" fmla="*/ 21 w 50"/>
                <a:gd name="T27" fmla="*/ 5 h 94"/>
                <a:gd name="T28" fmla="*/ 21 w 50"/>
                <a:gd name="T29" fmla="*/ 30 h 94"/>
                <a:gd name="T30" fmla="*/ 14 w 50"/>
                <a:gd name="T31" fmla="*/ 3 h 94"/>
                <a:gd name="T32" fmla="*/ 12 w 50"/>
                <a:gd name="T33" fmla="*/ 1 h 94"/>
                <a:gd name="T34" fmla="*/ 10 w 50"/>
                <a:gd name="T35" fmla="*/ 2 h 94"/>
                <a:gd name="T36" fmla="*/ 9 w 50"/>
                <a:gd name="T37" fmla="*/ 5 h 94"/>
                <a:gd name="T38" fmla="*/ 20 w 50"/>
                <a:gd name="T39" fmla="*/ 50 h 94"/>
                <a:gd name="T40" fmla="*/ 21 w 50"/>
                <a:gd name="T41" fmla="*/ 53 h 94"/>
                <a:gd name="T42" fmla="*/ 20 w 50"/>
                <a:gd name="T43" fmla="*/ 56 h 94"/>
                <a:gd name="T44" fmla="*/ 17 w 50"/>
                <a:gd name="T45" fmla="*/ 55 h 94"/>
                <a:gd name="T46" fmla="*/ 8 w 50"/>
                <a:gd name="T47" fmla="*/ 51 h 94"/>
                <a:gd name="T48" fmla="*/ 5 w 50"/>
                <a:gd name="T49" fmla="*/ 49 h 94"/>
                <a:gd name="T50" fmla="*/ 1 w 50"/>
                <a:gd name="T51" fmla="*/ 51 h 94"/>
                <a:gd name="T52" fmla="*/ 2 w 50"/>
                <a:gd name="T53" fmla="*/ 56 h 94"/>
                <a:gd name="T54" fmla="*/ 31 w 50"/>
                <a:gd name="T55" fmla="*/ 88 h 94"/>
                <a:gd name="T56" fmla="*/ 44 w 50"/>
                <a:gd name="T57" fmla="*/ 89 h 94"/>
                <a:gd name="T58" fmla="*/ 50 w 50"/>
                <a:gd name="T59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94">
                  <a:moveTo>
                    <a:pt x="50" y="72"/>
                  </a:moveTo>
                  <a:cubicBezTo>
                    <a:pt x="50" y="66"/>
                    <a:pt x="47" y="60"/>
                    <a:pt x="46" y="54"/>
                  </a:cubicBezTo>
                  <a:cubicBezTo>
                    <a:pt x="44" y="47"/>
                    <a:pt x="44" y="39"/>
                    <a:pt x="44" y="32"/>
                  </a:cubicBezTo>
                  <a:cubicBezTo>
                    <a:pt x="44" y="28"/>
                    <a:pt x="44" y="23"/>
                    <a:pt x="44" y="19"/>
                  </a:cubicBezTo>
                  <a:cubicBezTo>
                    <a:pt x="40" y="23"/>
                    <a:pt x="38" y="29"/>
                    <a:pt x="38" y="34"/>
                  </a:cubicBezTo>
                  <a:cubicBezTo>
                    <a:pt x="37" y="26"/>
                    <a:pt x="36" y="18"/>
                    <a:pt x="36" y="9"/>
                  </a:cubicBezTo>
                  <a:cubicBezTo>
                    <a:pt x="35" y="8"/>
                    <a:pt x="35" y="7"/>
                    <a:pt x="35" y="7"/>
                  </a:cubicBezTo>
                  <a:cubicBezTo>
                    <a:pt x="34" y="6"/>
                    <a:pt x="32" y="7"/>
                    <a:pt x="32" y="8"/>
                  </a:cubicBezTo>
                  <a:cubicBezTo>
                    <a:pt x="31" y="9"/>
                    <a:pt x="31" y="10"/>
                    <a:pt x="31" y="11"/>
                  </a:cubicBezTo>
                  <a:cubicBezTo>
                    <a:pt x="31" y="18"/>
                    <a:pt x="31" y="26"/>
                    <a:pt x="30" y="33"/>
                  </a:cubicBezTo>
                  <a:cubicBezTo>
                    <a:pt x="28" y="25"/>
                    <a:pt x="26" y="16"/>
                    <a:pt x="26" y="7"/>
                  </a:cubicBezTo>
                  <a:cubicBezTo>
                    <a:pt x="26" y="6"/>
                    <a:pt x="26" y="4"/>
                    <a:pt x="25" y="3"/>
                  </a:cubicBezTo>
                  <a:cubicBezTo>
                    <a:pt x="25" y="2"/>
                    <a:pt x="23" y="1"/>
                    <a:pt x="22" y="2"/>
                  </a:cubicBezTo>
                  <a:cubicBezTo>
                    <a:pt x="21" y="2"/>
                    <a:pt x="21" y="3"/>
                    <a:pt x="21" y="5"/>
                  </a:cubicBezTo>
                  <a:cubicBezTo>
                    <a:pt x="19" y="13"/>
                    <a:pt x="20" y="21"/>
                    <a:pt x="21" y="30"/>
                  </a:cubicBezTo>
                  <a:cubicBezTo>
                    <a:pt x="18" y="21"/>
                    <a:pt x="16" y="12"/>
                    <a:pt x="14" y="3"/>
                  </a:cubicBezTo>
                  <a:cubicBezTo>
                    <a:pt x="14" y="2"/>
                    <a:pt x="13" y="1"/>
                    <a:pt x="12" y="1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21"/>
                    <a:pt x="12" y="36"/>
                    <a:pt x="20" y="50"/>
                  </a:cubicBezTo>
                  <a:cubicBezTo>
                    <a:pt x="20" y="51"/>
                    <a:pt x="21" y="52"/>
                    <a:pt x="21" y="53"/>
                  </a:cubicBezTo>
                  <a:cubicBezTo>
                    <a:pt x="21" y="54"/>
                    <a:pt x="21" y="55"/>
                    <a:pt x="20" y="56"/>
                  </a:cubicBezTo>
                  <a:cubicBezTo>
                    <a:pt x="19" y="56"/>
                    <a:pt x="18" y="56"/>
                    <a:pt x="17" y="55"/>
                  </a:cubicBezTo>
                  <a:cubicBezTo>
                    <a:pt x="14" y="54"/>
                    <a:pt x="11" y="52"/>
                    <a:pt x="8" y="51"/>
                  </a:cubicBezTo>
                  <a:cubicBezTo>
                    <a:pt x="7" y="50"/>
                    <a:pt x="6" y="49"/>
                    <a:pt x="5" y="49"/>
                  </a:cubicBezTo>
                  <a:cubicBezTo>
                    <a:pt x="3" y="49"/>
                    <a:pt x="2" y="50"/>
                    <a:pt x="1" y="51"/>
                  </a:cubicBezTo>
                  <a:cubicBezTo>
                    <a:pt x="0" y="52"/>
                    <a:pt x="1" y="54"/>
                    <a:pt x="2" y="56"/>
                  </a:cubicBezTo>
                  <a:cubicBezTo>
                    <a:pt x="10" y="68"/>
                    <a:pt x="20" y="79"/>
                    <a:pt x="31" y="88"/>
                  </a:cubicBezTo>
                  <a:cubicBezTo>
                    <a:pt x="35" y="92"/>
                    <a:pt x="41" y="94"/>
                    <a:pt x="44" y="89"/>
                  </a:cubicBezTo>
                  <a:cubicBezTo>
                    <a:pt x="47" y="84"/>
                    <a:pt x="50" y="79"/>
                    <a:pt x="50" y="72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任意多边形 51">
              <a:extLst>
                <a:ext uri="{FF2B5EF4-FFF2-40B4-BE49-F238E27FC236}">
                  <a16:creationId xmlns:a16="http://schemas.microsoft.com/office/drawing/2014/main" xmlns="" id="{3F4EC812-3FC5-4655-9F84-DB056767B6AE}"/>
                </a:ext>
              </a:extLst>
            </p:cNvPr>
            <p:cNvSpPr/>
            <p:nvPr/>
          </p:nvSpPr>
          <p:spPr bwMode="auto">
            <a:xfrm>
              <a:off x="3872768" y="3586194"/>
              <a:ext cx="55851" cy="84677"/>
            </a:xfrm>
            <a:custGeom>
              <a:avLst/>
              <a:gdLst>
                <a:gd name="T0" fmla="*/ 23 w 36"/>
                <a:gd name="T1" fmla="*/ 51 h 55"/>
                <a:gd name="T2" fmla="*/ 18 w 36"/>
                <a:gd name="T3" fmla="*/ 50 h 55"/>
                <a:gd name="T4" fmla="*/ 6 w 36"/>
                <a:gd name="T5" fmla="*/ 21 h 55"/>
                <a:gd name="T6" fmla="*/ 3 w 36"/>
                <a:gd name="T7" fmla="*/ 11 h 55"/>
                <a:gd name="T8" fmla="*/ 23 w 36"/>
                <a:gd name="T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5">
                  <a:moveTo>
                    <a:pt x="23" y="51"/>
                  </a:moveTo>
                  <a:cubicBezTo>
                    <a:pt x="22" y="55"/>
                    <a:pt x="19" y="55"/>
                    <a:pt x="18" y="50"/>
                  </a:cubicBezTo>
                  <a:cubicBezTo>
                    <a:pt x="15" y="35"/>
                    <a:pt x="15" y="33"/>
                    <a:pt x="6" y="21"/>
                  </a:cubicBezTo>
                  <a:cubicBezTo>
                    <a:pt x="1" y="14"/>
                    <a:pt x="0" y="14"/>
                    <a:pt x="3" y="11"/>
                  </a:cubicBezTo>
                  <a:cubicBezTo>
                    <a:pt x="12" y="0"/>
                    <a:pt x="36" y="13"/>
                    <a:pt x="23" y="51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任意多边形 52">
              <a:extLst>
                <a:ext uri="{FF2B5EF4-FFF2-40B4-BE49-F238E27FC236}">
                  <a16:creationId xmlns:a16="http://schemas.microsoft.com/office/drawing/2014/main" xmlns="" id="{170F8142-DB63-4C6A-B00C-C22C440F9B5A}"/>
                </a:ext>
              </a:extLst>
            </p:cNvPr>
            <p:cNvSpPr/>
            <p:nvPr/>
          </p:nvSpPr>
          <p:spPr bwMode="auto">
            <a:xfrm>
              <a:off x="3782686" y="3677177"/>
              <a:ext cx="91884" cy="154942"/>
            </a:xfrm>
            <a:custGeom>
              <a:avLst/>
              <a:gdLst>
                <a:gd name="T0" fmla="*/ 46 w 60"/>
                <a:gd name="T1" fmla="*/ 22 h 101"/>
                <a:gd name="T2" fmla="*/ 11 w 60"/>
                <a:gd name="T3" fmla="*/ 8 h 101"/>
                <a:gd name="T4" fmla="*/ 0 w 60"/>
                <a:gd name="T5" fmla="*/ 93 h 101"/>
                <a:gd name="T6" fmla="*/ 60 w 60"/>
                <a:gd name="T7" fmla="*/ 82 h 101"/>
                <a:gd name="T8" fmla="*/ 46 w 60"/>
                <a:gd name="T9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1">
                  <a:moveTo>
                    <a:pt x="46" y="22"/>
                  </a:moveTo>
                  <a:cubicBezTo>
                    <a:pt x="36" y="2"/>
                    <a:pt x="19" y="0"/>
                    <a:pt x="11" y="8"/>
                  </a:cubicBezTo>
                  <a:cubicBezTo>
                    <a:pt x="14" y="50"/>
                    <a:pt x="10" y="67"/>
                    <a:pt x="0" y="93"/>
                  </a:cubicBezTo>
                  <a:cubicBezTo>
                    <a:pt x="21" y="101"/>
                    <a:pt x="55" y="94"/>
                    <a:pt x="60" y="82"/>
                  </a:cubicBezTo>
                  <a:cubicBezTo>
                    <a:pt x="59" y="78"/>
                    <a:pt x="50" y="33"/>
                    <a:pt x="46" y="2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任意多边形 53">
              <a:extLst>
                <a:ext uri="{FF2B5EF4-FFF2-40B4-BE49-F238E27FC236}">
                  <a16:creationId xmlns:a16="http://schemas.microsoft.com/office/drawing/2014/main" xmlns="" id="{3F6566C5-32EB-4951-A482-169729C01DFF}"/>
                </a:ext>
              </a:extLst>
            </p:cNvPr>
            <p:cNvSpPr/>
            <p:nvPr/>
          </p:nvSpPr>
          <p:spPr bwMode="auto">
            <a:xfrm>
              <a:off x="3791694" y="3589797"/>
              <a:ext cx="121611" cy="181066"/>
            </a:xfrm>
            <a:custGeom>
              <a:avLst/>
              <a:gdLst>
                <a:gd name="T0" fmla="*/ 8 w 79"/>
                <a:gd name="T1" fmla="*/ 25 h 118"/>
                <a:gd name="T2" fmla="*/ 64 w 79"/>
                <a:gd name="T3" fmla="*/ 20 h 118"/>
                <a:gd name="T4" fmla="*/ 71 w 79"/>
                <a:gd name="T5" fmla="*/ 98 h 118"/>
                <a:gd name="T6" fmla="*/ 18 w 79"/>
                <a:gd name="T7" fmla="*/ 95 h 118"/>
                <a:gd name="T8" fmla="*/ 8 w 79"/>
                <a:gd name="T9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18">
                  <a:moveTo>
                    <a:pt x="8" y="25"/>
                  </a:moveTo>
                  <a:cubicBezTo>
                    <a:pt x="19" y="3"/>
                    <a:pt x="49" y="0"/>
                    <a:pt x="64" y="20"/>
                  </a:cubicBezTo>
                  <a:cubicBezTo>
                    <a:pt x="79" y="39"/>
                    <a:pt x="77" y="87"/>
                    <a:pt x="71" y="98"/>
                  </a:cubicBezTo>
                  <a:cubicBezTo>
                    <a:pt x="60" y="118"/>
                    <a:pt x="25" y="106"/>
                    <a:pt x="18" y="95"/>
                  </a:cubicBezTo>
                  <a:cubicBezTo>
                    <a:pt x="8" y="79"/>
                    <a:pt x="0" y="44"/>
                    <a:pt x="8" y="25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任意多边形 54">
              <a:extLst>
                <a:ext uri="{FF2B5EF4-FFF2-40B4-BE49-F238E27FC236}">
                  <a16:creationId xmlns:a16="http://schemas.microsoft.com/office/drawing/2014/main" xmlns="" id="{D17F51E7-9199-4188-8EF6-1518DC7E78F8}"/>
                </a:ext>
              </a:extLst>
            </p:cNvPr>
            <p:cNvSpPr/>
            <p:nvPr/>
          </p:nvSpPr>
          <p:spPr bwMode="auto">
            <a:xfrm>
              <a:off x="3765570" y="3623127"/>
              <a:ext cx="58554" cy="89182"/>
            </a:xfrm>
            <a:custGeom>
              <a:avLst/>
              <a:gdLst>
                <a:gd name="T0" fmla="*/ 34 w 38"/>
                <a:gd name="T1" fmla="*/ 8 h 58"/>
                <a:gd name="T2" fmla="*/ 36 w 38"/>
                <a:gd name="T3" fmla="*/ 58 h 58"/>
                <a:gd name="T4" fmla="*/ 16 w 38"/>
                <a:gd name="T5" fmla="*/ 48 h 58"/>
                <a:gd name="T6" fmla="*/ 9 w 38"/>
                <a:gd name="T7" fmla="*/ 46 h 58"/>
                <a:gd name="T8" fmla="*/ 5 w 38"/>
                <a:gd name="T9" fmla="*/ 10 h 58"/>
                <a:gd name="T10" fmla="*/ 34 w 38"/>
                <a:gd name="T11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8">
                  <a:moveTo>
                    <a:pt x="34" y="8"/>
                  </a:moveTo>
                  <a:cubicBezTo>
                    <a:pt x="36" y="11"/>
                    <a:pt x="38" y="58"/>
                    <a:pt x="36" y="58"/>
                  </a:cubicBezTo>
                  <a:cubicBezTo>
                    <a:pt x="32" y="57"/>
                    <a:pt x="24" y="45"/>
                    <a:pt x="16" y="48"/>
                  </a:cubicBezTo>
                  <a:cubicBezTo>
                    <a:pt x="13" y="49"/>
                    <a:pt x="10" y="51"/>
                    <a:pt x="9" y="46"/>
                  </a:cubicBezTo>
                  <a:cubicBezTo>
                    <a:pt x="1" y="12"/>
                    <a:pt x="0" y="14"/>
                    <a:pt x="5" y="10"/>
                  </a:cubicBezTo>
                  <a:cubicBezTo>
                    <a:pt x="17" y="0"/>
                    <a:pt x="31" y="2"/>
                    <a:pt x="34" y="8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任意多边形 55">
              <a:extLst>
                <a:ext uri="{FF2B5EF4-FFF2-40B4-BE49-F238E27FC236}">
                  <a16:creationId xmlns:a16="http://schemas.microsoft.com/office/drawing/2014/main" xmlns="" id="{D9ED104F-5045-4F0B-80CD-A2AA915B703B}"/>
                </a:ext>
              </a:extLst>
            </p:cNvPr>
            <p:cNvSpPr/>
            <p:nvPr/>
          </p:nvSpPr>
          <p:spPr bwMode="auto">
            <a:xfrm>
              <a:off x="3726835" y="3549260"/>
              <a:ext cx="182867" cy="99992"/>
            </a:xfrm>
            <a:custGeom>
              <a:avLst/>
              <a:gdLst>
                <a:gd name="T0" fmla="*/ 19 w 119"/>
                <a:gd name="T1" fmla="*/ 43 h 65"/>
                <a:gd name="T2" fmla="*/ 98 w 119"/>
                <a:gd name="T3" fmla="*/ 4 h 65"/>
                <a:gd name="T4" fmla="*/ 106 w 119"/>
                <a:gd name="T5" fmla="*/ 51 h 65"/>
                <a:gd name="T6" fmla="*/ 96 w 119"/>
                <a:gd name="T7" fmla="*/ 49 h 65"/>
                <a:gd name="T8" fmla="*/ 61 w 119"/>
                <a:gd name="T9" fmla="*/ 57 h 65"/>
                <a:gd name="T10" fmla="*/ 19 w 119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65">
                  <a:moveTo>
                    <a:pt x="19" y="43"/>
                  </a:moveTo>
                  <a:cubicBezTo>
                    <a:pt x="42" y="17"/>
                    <a:pt x="84" y="0"/>
                    <a:pt x="98" y="4"/>
                  </a:cubicBezTo>
                  <a:cubicBezTo>
                    <a:pt x="119" y="12"/>
                    <a:pt x="112" y="48"/>
                    <a:pt x="106" y="51"/>
                  </a:cubicBezTo>
                  <a:cubicBezTo>
                    <a:pt x="102" y="53"/>
                    <a:pt x="99" y="51"/>
                    <a:pt x="96" y="49"/>
                  </a:cubicBezTo>
                  <a:cubicBezTo>
                    <a:pt x="81" y="43"/>
                    <a:pt x="71" y="53"/>
                    <a:pt x="61" y="57"/>
                  </a:cubicBezTo>
                  <a:cubicBezTo>
                    <a:pt x="45" y="65"/>
                    <a:pt x="0" y="65"/>
                    <a:pt x="19" y="43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任意多边形 56">
              <a:extLst>
                <a:ext uri="{FF2B5EF4-FFF2-40B4-BE49-F238E27FC236}">
                  <a16:creationId xmlns:a16="http://schemas.microsoft.com/office/drawing/2014/main" xmlns="" id="{1D4BA12F-2EA8-41D5-B695-C81342B566AB}"/>
                </a:ext>
              </a:extLst>
            </p:cNvPr>
            <p:cNvSpPr/>
            <p:nvPr/>
          </p:nvSpPr>
          <p:spPr bwMode="auto">
            <a:xfrm>
              <a:off x="3774578" y="3666367"/>
              <a:ext cx="43240" cy="63058"/>
            </a:xfrm>
            <a:custGeom>
              <a:avLst/>
              <a:gdLst>
                <a:gd name="T0" fmla="*/ 2 w 28"/>
                <a:gd name="T1" fmla="*/ 16 h 41"/>
                <a:gd name="T2" fmla="*/ 9 w 28"/>
                <a:gd name="T3" fmla="*/ 31 h 41"/>
                <a:gd name="T4" fmla="*/ 23 w 28"/>
                <a:gd name="T5" fmla="*/ 12 h 41"/>
                <a:gd name="T6" fmla="*/ 2 w 28"/>
                <a:gd name="T7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1">
                  <a:moveTo>
                    <a:pt x="2" y="16"/>
                  </a:moveTo>
                  <a:cubicBezTo>
                    <a:pt x="2" y="22"/>
                    <a:pt x="5" y="27"/>
                    <a:pt x="9" y="31"/>
                  </a:cubicBezTo>
                  <a:cubicBezTo>
                    <a:pt x="22" y="41"/>
                    <a:pt x="28" y="22"/>
                    <a:pt x="23" y="12"/>
                  </a:cubicBezTo>
                  <a:cubicBezTo>
                    <a:pt x="18" y="0"/>
                    <a:pt x="0" y="1"/>
                    <a:pt x="2" y="16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任意多边形 57">
              <a:extLst>
                <a:ext uri="{FF2B5EF4-FFF2-40B4-BE49-F238E27FC236}">
                  <a16:creationId xmlns:a16="http://schemas.microsoft.com/office/drawing/2014/main" xmlns="" id="{073B0DA8-524F-4D9E-9A08-77246E5C6FD5}"/>
                </a:ext>
              </a:extLst>
            </p:cNvPr>
            <p:cNvSpPr/>
            <p:nvPr/>
          </p:nvSpPr>
          <p:spPr bwMode="auto">
            <a:xfrm>
              <a:off x="3303447" y="4984272"/>
              <a:ext cx="144132" cy="135124"/>
            </a:xfrm>
            <a:custGeom>
              <a:avLst/>
              <a:gdLst>
                <a:gd name="T0" fmla="*/ 34 w 94"/>
                <a:gd name="T1" fmla="*/ 2 h 88"/>
                <a:gd name="T2" fmla="*/ 41 w 94"/>
                <a:gd name="T3" fmla="*/ 13 h 88"/>
                <a:gd name="T4" fmla="*/ 54 w 94"/>
                <a:gd name="T5" fmla="*/ 21 h 88"/>
                <a:gd name="T6" fmla="*/ 62 w 94"/>
                <a:gd name="T7" fmla="*/ 21 h 88"/>
                <a:gd name="T8" fmla="*/ 68 w 94"/>
                <a:gd name="T9" fmla="*/ 27 h 88"/>
                <a:gd name="T10" fmla="*/ 67 w 94"/>
                <a:gd name="T11" fmla="*/ 33 h 88"/>
                <a:gd name="T12" fmla="*/ 73 w 94"/>
                <a:gd name="T13" fmla="*/ 61 h 88"/>
                <a:gd name="T14" fmla="*/ 88 w 94"/>
                <a:gd name="T15" fmla="*/ 69 h 88"/>
                <a:gd name="T16" fmla="*/ 91 w 94"/>
                <a:gd name="T17" fmla="*/ 84 h 88"/>
                <a:gd name="T18" fmla="*/ 86 w 94"/>
                <a:gd name="T19" fmla="*/ 88 h 88"/>
                <a:gd name="T20" fmla="*/ 35 w 94"/>
                <a:gd name="T21" fmla="*/ 61 h 88"/>
                <a:gd name="T22" fmla="*/ 21 w 94"/>
                <a:gd name="T23" fmla="*/ 42 h 88"/>
                <a:gd name="T24" fmla="*/ 28 w 94"/>
                <a:gd name="T25" fmla="*/ 34 h 88"/>
                <a:gd name="T26" fmla="*/ 18 w 94"/>
                <a:gd name="T27" fmla="*/ 38 h 88"/>
                <a:gd name="T28" fmla="*/ 0 w 94"/>
                <a:gd name="T29" fmla="*/ 14 h 88"/>
                <a:gd name="T30" fmla="*/ 4 w 94"/>
                <a:gd name="T31" fmla="*/ 12 h 88"/>
                <a:gd name="T32" fmla="*/ 22 w 94"/>
                <a:gd name="T33" fmla="*/ 4 h 88"/>
                <a:gd name="T34" fmla="*/ 34 w 94"/>
                <a:gd name="T35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88">
                  <a:moveTo>
                    <a:pt x="34" y="2"/>
                  </a:moveTo>
                  <a:cubicBezTo>
                    <a:pt x="38" y="4"/>
                    <a:pt x="38" y="10"/>
                    <a:pt x="41" y="13"/>
                  </a:cubicBezTo>
                  <a:cubicBezTo>
                    <a:pt x="44" y="17"/>
                    <a:pt x="49" y="20"/>
                    <a:pt x="54" y="21"/>
                  </a:cubicBezTo>
                  <a:cubicBezTo>
                    <a:pt x="57" y="21"/>
                    <a:pt x="60" y="21"/>
                    <a:pt x="62" y="21"/>
                  </a:cubicBezTo>
                  <a:cubicBezTo>
                    <a:pt x="65" y="22"/>
                    <a:pt x="68" y="24"/>
                    <a:pt x="68" y="27"/>
                  </a:cubicBezTo>
                  <a:cubicBezTo>
                    <a:pt x="69" y="29"/>
                    <a:pt x="68" y="31"/>
                    <a:pt x="67" y="33"/>
                  </a:cubicBezTo>
                  <a:cubicBezTo>
                    <a:pt x="57" y="48"/>
                    <a:pt x="69" y="59"/>
                    <a:pt x="73" y="61"/>
                  </a:cubicBezTo>
                  <a:cubicBezTo>
                    <a:pt x="78" y="64"/>
                    <a:pt x="84" y="66"/>
                    <a:pt x="88" y="69"/>
                  </a:cubicBezTo>
                  <a:cubicBezTo>
                    <a:pt x="92" y="73"/>
                    <a:pt x="94" y="79"/>
                    <a:pt x="91" y="84"/>
                  </a:cubicBezTo>
                  <a:cubicBezTo>
                    <a:pt x="90" y="86"/>
                    <a:pt x="88" y="87"/>
                    <a:pt x="86" y="88"/>
                  </a:cubicBezTo>
                  <a:cubicBezTo>
                    <a:pt x="67" y="84"/>
                    <a:pt x="46" y="75"/>
                    <a:pt x="35" y="61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2" y="40"/>
                    <a:pt x="26" y="35"/>
                    <a:pt x="28" y="34"/>
                  </a:cubicBezTo>
                  <a:cubicBezTo>
                    <a:pt x="25" y="35"/>
                    <a:pt x="20" y="38"/>
                    <a:pt x="18" y="3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2"/>
                  </a:cubicBezTo>
                  <a:cubicBezTo>
                    <a:pt x="10" y="9"/>
                    <a:pt x="16" y="7"/>
                    <a:pt x="22" y="4"/>
                  </a:cubicBezTo>
                  <a:cubicBezTo>
                    <a:pt x="25" y="2"/>
                    <a:pt x="30" y="0"/>
                    <a:pt x="34" y="2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任意多边形 58">
              <a:extLst>
                <a:ext uri="{FF2B5EF4-FFF2-40B4-BE49-F238E27FC236}">
                  <a16:creationId xmlns:a16="http://schemas.microsoft.com/office/drawing/2014/main" xmlns="" id="{40D1B87F-3B49-40B5-A39D-723A7A54A397}"/>
                </a:ext>
              </a:extLst>
            </p:cNvPr>
            <p:cNvSpPr/>
            <p:nvPr/>
          </p:nvSpPr>
          <p:spPr bwMode="auto">
            <a:xfrm>
              <a:off x="4011495" y="5023908"/>
              <a:ext cx="154942" cy="104496"/>
            </a:xfrm>
            <a:custGeom>
              <a:avLst/>
              <a:gdLst>
                <a:gd name="T0" fmla="*/ 3 w 101"/>
                <a:gd name="T1" fmla="*/ 32 h 68"/>
                <a:gd name="T2" fmla="*/ 15 w 101"/>
                <a:gd name="T3" fmla="*/ 29 h 68"/>
                <a:gd name="T4" fmla="*/ 27 w 101"/>
                <a:gd name="T5" fmla="*/ 19 h 68"/>
                <a:gd name="T6" fmla="*/ 30 w 101"/>
                <a:gd name="T7" fmla="*/ 11 h 68"/>
                <a:gd name="T8" fmla="*/ 37 w 101"/>
                <a:gd name="T9" fmla="*/ 7 h 68"/>
                <a:gd name="T10" fmla="*/ 42 w 101"/>
                <a:gd name="T11" fmla="*/ 11 h 68"/>
                <a:gd name="T12" fmla="*/ 72 w 101"/>
                <a:gd name="T13" fmla="*/ 13 h 68"/>
                <a:gd name="T14" fmla="*/ 84 w 101"/>
                <a:gd name="T15" fmla="*/ 3 h 68"/>
                <a:gd name="T16" fmla="*/ 99 w 101"/>
                <a:gd name="T17" fmla="*/ 4 h 68"/>
                <a:gd name="T18" fmla="*/ 101 w 101"/>
                <a:gd name="T19" fmla="*/ 10 h 68"/>
                <a:gd name="T20" fmla="*/ 59 w 101"/>
                <a:gd name="T21" fmla="*/ 50 h 68"/>
                <a:gd name="T22" fmla="*/ 37 w 101"/>
                <a:gd name="T23" fmla="*/ 57 h 68"/>
                <a:gd name="T24" fmla="*/ 31 w 101"/>
                <a:gd name="T25" fmla="*/ 48 h 68"/>
                <a:gd name="T26" fmla="*/ 31 w 101"/>
                <a:gd name="T27" fmla="*/ 59 h 68"/>
                <a:gd name="T28" fmla="*/ 3 w 101"/>
                <a:gd name="T29" fmla="*/ 68 h 68"/>
                <a:gd name="T30" fmla="*/ 3 w 101"/>
                <a:gd name="T31" fmla="*/ 64 h 68"/>
                <a:gd name="T32" fmla="*/ 1 w 101"/>
                <a:gd name="T33" fmla="*/ 44 h 68"/>
                <a:gd name="T34" fmla="*/ 3 w 101"/>
                <a:gd name="T35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68">
                  <a:moveTo>
                    <a:pt x="3" y="32"/>
                  </a:moveTo>
                  <a:cubicBezTo>
                    <a:pt x="6" y="28"/>
                    <a:pt x="11" y="30"/>
                    <a:pt x="15" y="29"/>
                  </a:cubicBezTo>
                  <a:cubicBezTo>
                    <a:pt x="20" y="27"/>
                    <a:pt x="24" y="24"/>
                    <a:pt x="27" y="19"/>
                  </a:cubicBezTo>
                  <a:cubicBezTo>
                    <a:pt x="28" y="16"/>
                    <a:pt x="29" y="13"/>
                    <a:pt x="30" y="11"/>
                  </a:cubicBezTo>
                  <a:cubicBezTo>
                    <a:pt x="32" y="9"/>
                    <a:pt x="34" y="6"/>
                    <a:pt x="37" y="7"/>
                  </a:cubicBezTo>
                  <a:cubicBezTo>
                    <a:pt x="39" y="8"/>
                    <a:pt x="41" y="9"/>
                    <a:pt x="42" y="11"/>
                  </a:cubicBezTo>
                  <a:cubicBezTo>
                    <a:pt x="54" y="25"/>
                    <a:pt x="68" y="17"/>
                    <a:pt x="72" y="13"/>
                  </a:cubicBezTo>
                  <a:cubicBezTo>
                    <a:pt x="76" y="10"/>
                    <a:pt x="79" y="5"/>
                    <a:pt x="84" y="3"/>
                  </a:cubicBezTo>
                  <a:cubicBezTo>
                    <a:pt x="89" y="0"/>
                    <a:pt x="95" y="0"/>
                    <a:pt x="99" y="4"/>
                  </a:cubicBezTo>
                  <a:cubicBezTo>
                    <a:pt x="100" y="6"/>
                    <a:pt x="101" y="8"/>
                    <a:pt x="101" y="10"/>
                  </a:cubicBezTo>
                  <a:cubicBezTo>
                    <a:pt x="91" y="27"/>
                    <a:pt x="75" y="44"/>
                    <a:pt x="59" y="50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5" y="56"/>
                    <a:pt x="32" y="50"/>
                    <a:pt x="31" y="48"/>
                  </a:cubicBezTo>
                  <a:cubicBezTo>
                    <a:pt x="31" y="51"/>
                    <a:pt x="32" y="57"/>
                    <a:pt x="31" y="5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7"/>
                    <a:pt x="3" y="65"/>
                    <a:pt x="3" y="64"/>
                  </a:cubicBezTo>
                  <a:cubicBezTo>
                    <a:pt x="2" y="57"/>
                    <a:pt x="1" y="51"/>
                    <a:pt x="1" y="44"/>
                  </a:cubicBezTo>
                  <a:cubicBezTo>
                    <a:pt x="1" y="40"/>
                    <a:pt x="0" y="35"/>
                    <a:pt x="3" y="32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任意多边形 59">
              <a:extLst>
                <a:ext uri="{FF2B5EF4-FFF2-40B4-BE49-F238E27FC236}">
                  <a16:creationId xmlns:a16="http://schemas.microsoft.com/office/drawing/2014/main" xmlns="" id="{479F16F3-8AAA-4A1D-808F-A44B759B566C}"/>
                </a:ext>
              </a:extLst>
            </p:cNvPr>
            <p:cNvSpPr/>
            <p:nvPr/>
          </p:nvSpPr>
          <p:spPr bwMode="auto">
            <a:xfrm>
              <a:off x="3516943" y="3792482"/>
              <a:ext cx="462123" cy="638684"/>
            </a:xfrm>
            <a:custGeom>
              <a:avLst/>
              <a:gdLst>
                <a:gd name="T0" fmla="*/ 288 w 301"/>
                <a:gd name="T1" fmla="*/ 153 h 416"/>
                <a:gd name="T2" fmla="*/ 280 w 301"/>
                <a:gd name="T3" fmla="*/ 40 h 416"/>
                <a:gd name="T4" fmla="*/ 228 w 301"/>
                <a:gd name="T5" fmla="*/ 5 h 416"/>
                <a:gd name="T6" fmla="*/ 165 w 301"/>
                <a:gd name="T7" fmla="*/ 7 h 416"/>
                <a:gd name="T8" fmla="*/ 85 w 301"/>
                <a:gd name="T9" fmla="*/ 47 h 416"/>
                <a:gd name="T10" fmla="*/ 91 w 301"/>
                <a:gd name="T11" fmla="*/ 146 h 416"/>
                <a:gd name="T12" fmla="*/ 104 w 301"/>
                <a:gd name="T13" fmla="*/ 237 h 416"/>
                <a:gd name="T14" fmla="*/ 42 w 301"/>
                <a:gd name="T15" fmla="*/ 356 h 416"/>
                <a:gd name="T16" fmla="*/ 254 w 301"/>
                <a:gd name="T17" fmla="*/ 388 h 416"/>
                <a:gd name="T18" fmla="*/ 288 w 301"/>
                <a:gd name="T19" fmla="*/ 153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416">
                  <a:moveTo>
                    <a:pt x="288" y="153"/>
                  </a:moveTo>
                  <a:cubicBezTo>
                    <a:pt x="299" y="115"/>
                    <a:pt x="301" y="71"/>
                    <a:pt x="280" y="40"/>
                  </a:cubicBezTo>
                  <a:cubicBezTo>
                    <a:pt x="268" y="22"/>
                    <a:pt x="248" y="10"/>
                    <a:pt x="228" y="5"/>
                  </a:cubicBezTo>
                  <a:cubicBezTo>
                    <a:pt x="208" y="0"/>
                    <a:pt x="186" y="2"/>
                    <a:pt x="165" y="7"/>
                  </a:cubicBezTo>
                  <a:cubicBezTo>
                    <a:pt x="139" y="15"/>
                    <a:pt x="107" y="27"/>
                    <a:pt x="85" y="47"/>
                  </a:cubicBezTo>
                  <a:cubicBezTo>
                    <a:pt x="63" y="69"/>
                    <a:pt x="85" y="116"/>
                    <a:pt x="91" y="146"/>
                  </a:cubicBezTo>
                  <a:cubicBezTo>
                    <a:pt x="97" y="176"/>
                    <a:pt x="106" y="206"/>
                    <a:pt x="104" y="237"/>
                  </a:cubicBezTo>
                  <a:cubicBezTo>
                    <a:pt x="101" y="284"/>
                    <a:pt x="67" y="318"/>
                    <a:pt x="42" y="356"/>
                  </a:cubicBezTo>
                  <a:cubicBezTo>
                    <a:pt x="0" y="416"/>
                    <a:pt x="228" y="406"/>
                    <a:pt x="254" y="388"/>
                  </a:cubicBezTo>
                  <a:cubicBezTo>
                    <a:pt x="271" y="376"/>
                    <a:pt x="277" y="190"/>
                    <a:pt x="288" y="153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任意多边形 60">
              <a:extLst>
                <a:ext uri="{FF2B5EF4-FFF2-40B4-BE49-F238E27FC236}">
                  <a16:creationId xmlns:a16="http://schemas.microsoft.com/office/drawing/2014/main" xmlns="" id="{D1BCE235-8F02-4CA3-8D3E-12BE91F766EB}"/>
                </a:ext>
              </a:extLst>
            </p:cNvPr>
            <p:cNvSpPr/>
            <p:nvPr/>
          </p:nvSpPr>
          <p:spPr bwMode="auto">
            <a:xfrm>
              <a:off x="3699810" y="3833920"/>
              <a:ext cx="111702" cy="325198"/>
            </a:xfrm>
            <a:custGeom>
              <a:avLst/>
              <a:gdLst>
                <a:gd name="T0" fmla="*/ 70 w 73"/>
                <a:gd name="T1" fmla="*/ 212 h 212"/>
                <a:gd name="T2" fmla="*/ 2 w 73"/>
                <a:gd name="T3" fmla="*/ 92 h 212"/>
                <a:gd name="T4" fmla="*/ 0 w 73"/>
                <a:gd name="T5" fmla="*/ 90 h 212"/>
                <a:gd name="T6" fmla="*/ 24 w 73"/>
                <a:gd name="T7" fmla="*/ 77 h 212"/>
                <a:gd name="T8" fmla="*/ 6 w 73"/>
                <a:gd name="T9" fmla="*/ 64 h 212"/>
                <a:gd name="T10" fmla="*/ 27 w 73"/>
                <a:gd name="T11" fmla="*/ 0 h 212"/>
                <a:gd name="T12" fmla="*/ 31 w 73"/>
                <a:gd name="T13" fmla="*/ 2 h 212"/>
                <a:gd name="T14" fmla="*/ 11 w 73"/>
                <a:gd name="T15" fmla="*/ 62 h 212"/>
                <a:gd name="T16" fmla="*/ 31 w 73"/>
                <a:gd name="T17" fmla="*/ 78 h 212"/>
                <a:gd name="T18" fmla="*/ 7 w 73"/>
                <a:gd name="T19" fmla="*/ 91 h 212"/>
                <a:gd name="T20" fmla="*/ 73 w 73"/>
                <a:gd name="T21" fmla="*/ 211 h 212"/>
                <a:gd name="T22" fmla="*/ 70 w 73"/>
                <a:gd name="T2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212">
                  <a:moveTo>
                    <a:pt x="70" y="212"/>
                  </a:moveTo>
                  <a:cubicBezTo>
                    <a:pt x="57" y="167"/>
                    <a:pt x="34" y="125"/>
                    <a:pt x="2" y="9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38" y="124"/>
                    <a:pt x="61" y="166"/>
                    <a:pt x="73" y="211"/>
                  </a:cubicBezTo>
                  <a:lnTo>
                    <a:pt x="70" y="212"/>
                  </a:ln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任意多边形 61">
              <a:extLst>
                <a:ext uri="{FF2B5EF4-FFF2-40B4-BE49-F238E27FC236}">
                  <a16:creationId xmlns:a16="http://schemas.microsoft.com/office/drawing/2014/main" xmlns="" id="{01EC4521-2628-4F78-972A-F2710E18F7D4}"/>
                </a:ext>
              </a:extLst>
            </p:cNvPr>
            <p:cNvSpPr/>
            <p:nvPr/>
          </p:nvSpPr>
          <p:spPr bwMode="auto">
            <a:xfrm>
              <a:off x="3839438" y="3833920"/>
              <a:ext cx="118008" cy="326999"/>
            </a:xfrm>
            <a:custGeom>
              <a:avLst/>
              <a:gdLst>
                <a:gd name="T0" fmla="*/ 3 w 77"/>
                <a:gd name="T1" fmla="*/ 213 h 213"/>
                <a:gd name="T2" fmla="*/ 0 w 77"/>
                <a:gd name="T3" fmla="*/ 210 h 213"/>
                <a:gd name="T4" fmla="*/ 72 w 77"/>
                <a:gd name="T5" fmla="*/ 99 h 213"/>
                <a:gd name="T6" fmla="*/ 55 w 77"/>
                <a:gd name="T7" fmla="*/ 89 h 213"/>
                <a:gd name="T8" fmla="*/ 69 w 77"/>
                <a:gd name="T9" fmla="*/ 75 h 213"/>
                <a:gd name="T10" fmla="*/ 43 w 77"/>
                <a:gd name="T11" fmla="*/ 1 h 213"/>
                <a:gd name="T12" fmla="*/ 46 w 77"/>
                <a:gd name="T13" fmla="*/ 0 h 213"/>
                <a:gd name="T14" fmla="*/ 74 w 77"/>
                <a:gd name="T15" fmla="*/ 76 h 213"/>
                <a:gd name="T16" fmla="*/ 61 w 77"/>
                <a:gd name="T17" fmla="*/ 88 h 213"/>
                <a:gd name="T18" fmla="*/ 77 w 77"/>
                <a:gd name="T19" fmla="*/ 98 h 213"/>
                <a:gd name="T20" fmla="*/ 76 w 77"/>
                <a:gd name="T21" fmla="*/ 99 h 213"/>
                <a:gd name="T22" fmla="*/ 3 w 77"/>
                <a:gd name="T23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213">
                  <a:moveTo>
                    <a:pt x="3" y="213"/>
                  </a:moveTo>
                  <a:cubicBezTo>
                    <a:pt x="0" y="210"/>
                    <a:pt x="0" y="210"/>
                    <a:pt x="0" y="210"/>
                  </a:cubicBezTo>
                  <a:cubicBezTo>
                    <a:pt x="33" y="180"/>
                    <a:pt x="58" y="142"/>
                    <a:pt x="72" y="9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62" y="143"/>
                    <a:pt x="36" y="182"/>
                    <a:pt x="3" y="213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任意多边形 62">
              <a:extLst>
                <a:ext uri="{FF2B5EF4-FFF2-40B4-BE49-F238E27FC236}">
                  <a16:creationId xmlns:a16="http://schemas.microsoft.com/office/drawing/2014/main" xmlns="" id="{49C6317A-2042-4DF4-96D4-DD7900F207AA}"/>
                </a:ext>
              </a:extLst>
            </p:cNvPr>
            <p:cNvSpPr/>
            <p:nvPr/>
          </p:nvSpPr>
          <p:spPr bwMode="auto">
            <a:xfrm>
              <a:off x="3789892" y="4182539"/>
              <a:ext cx="35132" cy="222504"/>
            </a:xfrm>
            <a:custGeom>
              <a:avLst/>
              <a:gdLst>
                <a:gd name="T0" fmla="*/ 4 w 23"/>
                <a:gd name="T1" fmla="*/ 145 h 145"/>
                <a:gd name="T2" fmla="*/ 0 w 23"/>
                <a:gd name="T3" fmla="*/ 144 h 145"/>
                <a:gd name="T4" fmla="*/ 19 w 23"/>
                <a:gd name="T5" fmla="*/ 0 h 145"/>
                <a:gd name="T6" fmla="*/ 23 w 23"/>
                <a:gd name="T7" fmla="*/ 0 h 145"/>
                <a:gd name="T8" fmla="*/ 4 w 2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5">
                  <a:moveTo>
                    <a:pt x="4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12" y="97"/>
                    <a:pt x="19" y="49"/>
                    <a:pt x="1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9"/>
                    <a:pt x="16" y="98"/>
                    <a:pt x="4" y="145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任意多边形 63">
              <a:extLst>
                <a:ext uri="{FF2B5EF4-FFF2-40B4-BE49-F238E27FC236}">
                  <a16:creationId xmlns:a16="http://schemas.microsoft.com/office/drawing/2014/main" xmlns="" id="{90F3CBF2-5FE2-494D-A2D1-85D047292B40}"/>
                </a:ext>
              </a:extLst>
            </p:cNvPr>
            <p:cNvSpPr/>
            <p:nvPr/>
          </p:nvSpPr>
          <p:spPr bwMode="auto">
            <a:xfrm>
              <a:off x="3770074" y="4217671"/>
              <a:ext cx="27926" cy="27926"/>
            </a:xfrm>
            <a:custGeom>
              <a:avLst/>
              <a:gdLst>
                <a:gd name="T0" fmla="*/ 9 w 18"/>
                <a:gd name="T1" fmla="*/ 18 h 18"/>
                <a:gd name="T2" fmla="*/ 7 w 18"/>
                <a:gd name="T3" fmla="*/ 18 h 18"/>
                <a:gd name="T4" fmla="*/ 2 w 18"/>
                <a:gd name="T5" fmla="*/ 14 h 18"/>
                <a:gd name="T6" fmla="*/ 1 w 18"/>
                <a:gd name="T7" fmla="*/ 8 h 18"/>
                <a:gd name="T8" fmla="*/ 11 w 18"/>
                <a:gd name="T9" fmla="*/ 1 h 18"/>
                <a:gd name="T10" fmla="*/ 16 w 18"/>
                <a:gd name="T11" fmla="*/ 5 h 18"/>
                <a:gd name="T12" fmla="*/ 17 w 18"/>
                <a:gd name="T13" fmla="*/ 11 h 18"/>
                <a:gd name="T14" fmla="*/ 9 w 18"/>
                <a:gd name="T15" fmla="*/ 18 h 18"/>
                <a:gd name="T16" fmla="*/ 9 w 18"/>
                <a:gd name="T17" fmla="*/ 5 h 18"/>
                <a:gd name="T18" fmla="*/ 5 w 18"/>
                <a:gd name="T19" fmla="*/ 8 h 18"/>
                <a:gd name="T20" fmla="*/ 5 w 18"/>
                <a:gd name="T21" fmla="*/ 8 h 18"/>
                <a:gd name="T22" fmla="*/ 5 w 18"/>
                <a:gd name="T23" fmla="*/ 12 h 18"/>
                <a:gd name="T24" fmla="*/ 8 w 18"/>
                <a:gd name="T25" fmla="*/ 14 h 18"/>
                <a:gd name="T26" fmla="*/ 13 w 18"/>
                <a:gd name="T27" fmla="*/ 10 h 18"/>
                <a:gd name="T28" fmla="*/ 13 w 18"/>
                <a:gd name="T29" fmla="*/ 7 h 18"/>
                <a:gd name="T30" fmla="*/ 10 w 18"/>
                <a:gd name="T31" fmla="*/ 5 h 18"/>
                <a:gd name="T32" fmla="*/ 9 w 18"/>
                <a:gd name="T3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8" y="18"/>
                    <a:pt x="7" y="18"/>
                  </a:cubicBezTo>
                  <a:cubicBezTo>
                    <a:pt x="5" y="18"/>
                    <a:pt x="3" y="16"/>
                    <a:pt x="2" y="14"/>
                  </a:cubicBezTo>
                  <a:cubicBezTo>
                    <a:pt x="1" y="12"/>
                    <a:pt x="0" y="10"/>
                    <a:pt x="1" y="8"/>
                  </a:cubicBezTo>
                  <a:cubicBezTo>
                    <a:pt x="2" y="3"/>
                    <a:pt x="6" y="0"/>
                    <a:pt x="11" y="1"/>
                  </a:cubicBezTo>
                  <a:cubicBezTo>
                    <a:pt x="13" y="1"/>
                    <a:pt x="15" y="3"/>
                    <a:pt x="16" y="5"/>
                  </a:cubicBezTo>
                  <a:cubicBezTo>
                    <a:pt x="17" y="6"/>
                    <a:pt x="18" y="9"/>
                    <a:pt x="17" y="11"/>
                  </a:cubicBezTo>
                  <a:cubicBezTo>
                    <a:pt x="16" y="15"/>
                    <a:pt x="13" y="18"/>
                    <a:pt x="9" y="18"/>
                  </a:cubicBezTo>
                  <a:close/>
                  <a:moveTo>
                    <a:pt x="9" y="5"/>
                  </a:moveTo>
                  <a:cubicBezTo>
                    <a:pt x="7" y="5"/>
                    <a:pt x="5" y="6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10"/>
                    <a:pt x="5" y="11"/>
                    <a:pt x="5" y="12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11" y="15"/>
                    <a:pt x="13" y="13"/>
                    <a:pt x="13" y="10"/>
                  </a:cubicBezTo>
                  <a:cubicBezTo>
                    <a:pt x="14" y="9"/>
                    <a:pt x="13" y="8"/>
                    <a:pt x="13" y="7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任意多边形 64">
              <a:extLst>
                <a:ext uri="{FF2B5EF4-FFF2-40B4-BE49-F238E27FC236}">
                  <a16:creationId xmlns:a16="http://schemas.microsoft.com/office/drawing/2014/main" xmlns="" id="{6070469F-2401-4DE2-873F-61609E84D9FA}"/>
                </a:ext>
              </a:extLst>
            </p:cNvPr>
            <p:cNvSpPr/>
            <p:nvPr/>
          </p:nvSpPr>
          <p:spPr bwMode="auto">
            <a:xfrm>
              <a:off x="3765570" y="4287034"/>
              <a:ext cx="28826" cy="28826"/>
            </a:xfrm>
            <a:custGeom>
              <a:avLst/>
              <a:gdLst>
                <a:gd name="T0" fmla="*/ 9 w 19"/>
                <a:gd name="T1" fmla="*/ 19 h 19"/>
                <a:gd name="T2" fmla="*/ 7 w 19"/>
                <a:gd name="T3" fmla="*/ 18 h 19"/>
                <a:gd name="T4" fmla="*/ 2 w 19"/>
                <a:gd name="T5" fmla="*/ 15 h 19"/>
                <a:gd name="T6" fmla="*/ 1 w 19"/>
                <a:gd name="T7" fmla="*/ 8 h 19"/>
                <a:gd name="T8" fmla="*/ 1 w 19"/>
                <a:gd name="T9" fmla="*/ 8 h 19"/>
                <a:gd name="T10" fmla="*/ 11 w 19"/>
                <a:gd name="T11" fmla="*/ 1 h 19"/>
                <a:gd name="T12" fmla="*/ 18 w 19"/>
                <a:gd name="T13" fmla="*/ 11 h 19"/>
                <a:gd name="T14" fmla="*/ 14 w 19"/>
                <a:gd name="T15" fmla="*/ 17 h 19"/>
                <a:gd name="T16" fmla="*/ 9 w 19"/>
                <a:gd name="T17" fmla="*/ 19 h 19"/>
                <a:gd name="T18" fmla="*/ 5 w 19"/>
                <a:gd name="T19" fmla="*/ 9 h 19"/>
                <a:gd name="T20" fmla="*/ 6 w 19"/>
                <a:gd name="T21" fmla="*/ 12 h 19"/>
                <a:gd name="T22" fmla="*/ 8 w 19"/>
                <a:gd name="T23" fmla="*/ 14 h 19"/>
                <a:gd name="T24" fmla="*/ 12 w 19"/>
                <a:gd name="T25" fmla="*/ 14 h 19"/>
                <a:gd name="T26" fmla="*/ 14 w 19"/>
                <a:gd name="T27" fmla="*/ 11 h 19"/>
                <a:gd name="T28" fmla="*/ 10 w 19"/>
                <a:gd name="T29" fmla="*/ 5 h 19"/>
                <a:gd name="T30" fmla="*/ 5 w 19"/>
                <a:gd name="T3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9">
                  <a:moveTo>
                    <a:pt x="9" y="19"/>
                  </a:moveTo>
                  <a:cubicBezTo>
                    <a:pt x="9" y="19"/>
                    <a:pt x="8" y="18"/>
                    <a:pt x="7" y="18"/>
                  </a:cubicBezTo>
                  <a:cubicBezTo>
                    <a:pt x="5" y="18"/>
                    <a:pt x="3" y="17"/>
                    <a:pt x="2" y="15"/>
                  </a:cubicBezTo>
                  <a:cubicBezTo>
                    <a:pt x="1" y="13"/>
                    <a:pt x="0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3"/>
                    <a:pt x="6" y="0"/>
                    <a:pt x="11" y="1"/>
                  </a:cubicBezTo>
                  <a:cubicBezTo>
                    <a:pt x="16" y="2"/>
                    <a:pt x="19" y="7"/>
                    <a:pt x="18" y="11"/>
                  </a:cubicBezTo>
                  <a:cubicBezTo>
                    <a:pt x="17" y="14"/>
                    <a:pt x="16" y="16"/>
                    <a:pt x="14" y="17"/>
                  </a:cubicBezTo>
                  <a:cubicBezTo>
                    <a:pt x="12" y="18"/>
                    <a:pt x="11" y="19"/>
                    <a:pt x="9" y="19"/>
                  </a:cubicBezTo>
                  <a:close/>
                  <a:moveTo>
                    <a:pt x="5" y="9"/>
                  </a:moveTo>
                  <a:cubicBezTo>
                    <a:pt x="5" y="10"/>
                    <a:pt x="5" y="11"/>
                    <a:pt x="6" y="12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1" y="14"/>
                    <a:pt x="12" y="14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4" y="8"/>
                    <a:pt x="13" y="6"/>
                    <a:pt x="10" y="5"/>
                  </a:cubicBezTo>
                  <a:cubicBezTo>
                    <a:pt x="8" y="5"/>
                    <a:pt x="5" y="6"/>
                    <a:pt x="5" y="9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任意多边形 65">
              <a:extLst>
                <a:ext uri="{FF2B5EF4-FFF2-40B4-BE49-F238E27FC236}">
                  <a16:creationId xmlns:a16="http://schemas.microsoft.com/office/drawing/2014/main" xmlns="" id="{1AE8920B-6380-418A-BD7F-7F2914EF857B}"/>
                </a:ext>
              </a:extLst>
            </p:cNvPr>
            <p:cNvSpPr/>
            <p:nvPr/>
          </p:nvSpPr>
          <p:spPr bwMode="auto">
            <a:xfrm>
              <a:off x="3767372" y="4318563"/>
              <a:ext cx="44141" cy="103595"/>
            </a:xfrm>
            <a:custGeom>
              <a:avLst/>
              <a:gdLst>
                <a:gd name="T0" fmla="*/ 29 w 29"/>
                <a:gd name="T1" fmla="*/ 0 h 67"/>
                <a:gd name="T2" fmla="*/ 25 w 29"/>
                <a:gd name="T3" fmla="*/ 67 h 67"/>
                <a:gd name="T4" fmla="*/ 4 w 29"/>
                <a:gd name="T5" fmla="*/ 62 h 67"/>
                <a:gd name="T6" fmla="*/ 0 w 29"/>
                <a:gd name="T7" fmla="*/ 59 h 67"/>
                <a:gd name="T8" fmla="*/ 29 w 29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7">
                  <a:moveTo>
                    <a:pt x="29" y="0"/>
                  </a:moveTo>
                  <a:cubicBezTo>
                    <a:pt x="27" y="3"/>
                    <a:pt x="26" y="64"/>
                    <a:pt x="25" y="67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42"/>
                    <a:pt x="22" y="19"/>
                    <a:pt x="29" y="0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任意多边形 66">
              <a:extLst>
                <a:ext uri="{FF2B5EF4-FFF2-40B4-BE49-F238E27FC236}">
                  <a16:creationId xmlns:a16="http://schemas.microsoft.com/office/drawing/2014/main" xmlns="" id="{6A2BE58D-8E9E-45E7-8806-D4879C6A19CB}"/>
                </a:ext>
              </a:extLst>
            </p:cNvPr>
            <p:cNvSpPr/>
            <p:nvPr/>
          </p:nvSpPr>
          <p:spPr bwMode="auto">
            <a:xfrm>
              <a:off x="3756562" y="3792482"/>
              <a:ext cx="154942" cy="377445"/>
            </a:xfrm>
            <a:custGeom>
              <a:avLst/>
              <a:gdLst>
                <a:gd name="T0" fmla="*/ 1 w 101"/>
                <a:gd name="T1" fmla="*/ 14 h 246"/>
                <a:gd name="T2" fmla="*/ 0 w 101"/>
                <a:gd name="T3" fmla="*/ 11 h 246"/>
                <a:gd name="T4" fmla="*/ 9 w 101"/>
                <a:gd name="T5" fmla="*/ 8 h 246"/>
                <a:gd name="T6" fmla="*/ 72 w 101"/>
                <a:gd name="T7" fmla="*/ 5 h 246"/>
                <a:gd name="T8" fmla="*/ 86 w 101"/>
                <a:gd name="T9" fmla="*/ 10 h 246"/>
                <a:gd name="T10" fmla="*/ 96 w 101"/>
                <a:gd name="T11" fmla="*/ 44 h 246"/>
                <a:gd name="T12" fmla="*/ 80 w 101"/>
                <a:gd name="T13" fmla="*/ 178 h 246"/>
                <a:gd name="T14" fmla="*/ 45 w 101"/>
                <a:gd name="T15" fmla="*/ 246 h 246"/>
                <a:gd name="T16" fmla="*/ 9 w 101"/>
                <a:gd name="T17" fmla="*/ 32 h 246"/>
                <a:gd name="T18" fmla="*/ 1 w 101"/>
                <a:gd name="T19" fmla="*/ 1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246">
                  <a:moveTo>
                    <a:pt x="1" y="14"/>
                  </a:moveTo>
                  <a:cubicBezTo>
                    <a:pt x="0" y="13"/>
                    <a:pt x="0" y="12"/>
                    <a:pt x="0" y="11"/>
                  </a:cubicBezTo>
                  <a:cubicBezTo>
                    <a:pt x="3" y="10"/>
                    <a:pt x="6" y="9"/>
                    <a:pt x="9" y="8"/>
                  </a:cubicBezTo>
                  <a:cubicBezTo>
                    <a:pt x="30" y="2"/>
                    <a:pt x="52" y="0"/>
                    <a:pt x="72" y="5"/>
                  </a:cubicBezTo>
                  <a:cubicBezTo>
                    <a:pt x="77" y="6"/>
                    <a:pt x="81" y="8"/>
                    <a:pt x="86" y="10"/>
                  </a:cubicBezTo>
                  <a:cubicBezTo>
                    <a:pt x="93" y="19"/>
                    <a:pt x="94" y="30"/>
                    <a:pt x="96" y="44"/>
                  </a:cubicBezTo>
                  <a:cubicBezTo>
                    <a:pt x="101" y="89"/>
                    <a:pt x="96" y="135"/>
                    <a:pt x="80" y="178"/>
                  </a:cubicBezTo>
                  <a:cubicBezTo>
                    <a:pt x="72" y="202"/>
                    <a:pt x="60" y="225"/>
                    <a:pt x="45" y="246"/>
                  </a:cubicBezTo>
                  <a:cubicBezTo>
                    <a:pt x="57" y="173"/>
                    <a:pt x="44" y="96"/>
                    <a:pt x="9" y="32"/>
                  </a:cubicBezTo>
                  <a:cubicBezTo>
                    <a:pt x="6" y="26"/>
                    <a:pt x="2" y="21"/>
                    <a:pt x="1" y="14"/>
                  </a:cubicBezTo>
                  <a:close/>
                </a:path>
              </a:pathLst>
            </a:custGeom>
            <a:solidFill>
              <a:srgbClr val="ACC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任意多边形 67">
              <a:extLst>
                <a:ext uri="{FF2B5EF4-FFF2-40B4-BE49-F238E27FC236}">
                  <a16:creationId xmlns:a16="http://schemas.microsoft.com/office/drawing/2014/main" xmlns="" id="{0E6184A8-7932-4845-A4B1-8F16B549A5DC}"/>
                </a:ext>
              </a:extLst>
            </p:cNvPr>
            <p:cNvSpPr/>
            <p:nvPr/>
          </p:nvSpPr>
          <p:spPr bwMode="auto">
            <a:xfrm>
              <a:off x="3745752" y="3808697"/>
              <a:ext cx="196380" cy="328801"/>
            </a:xfrm>
            <a:custGeom>
              <a:avLst/>
              <a:gdLst>
                <a:gd name="T0" fmla="*/ 0 w 128"/>
                <a:gd name="T1" fmla="*/ 214 h 214"/>
                <a:gd name="T2" fmla="*/ 71 w 128"/>
                <a:gd name="T3" fmla="*/ 22 h 214"/>
                <a:gd name="T4" fmla="*/ 63 w 128"/>
                <a:gd name="T5" fmla="*/ 13 h 214"/>
                <a:gd name="T6" fmla="*/ 80 w 128"/>
                <a:gd name="T7" fmla="*/ 9 h 214"/>
                <a:gd name="T8" fmla="*/ 78 w 128"/>
                <a:gd name="T9" fmla="*/ 21 h 214"/>
                <a:gd name="T10" fmla="*/ 0 w 128"/>
                <a:gd name="T1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214">
                  <a:moveTo>
                    <a:pt x="0" y="214"/>
                  </a:moveTo>
                  <a:cubicBezTo>
                    <a:pt x="93" y="109"/>
                    <a:pt x="74" y="28"/>
                    <a:pt x="71" y="22"/>
                  </a:cubicBezTo>
                  <a:cubicBezTo>
                    <a:pt x="70" y="20"/>
                    <a:pt x="62" y="16"/>
                    <a:pt x="63" y="13"/>
                  </a:cubicBezTo>
                  <a:cubicBezTo>
                    <a:pt x="65" y="0"/>
                    <a:pt x="77" y="2"/>
                    <a:pt x="80" y="9"/>
                  </a:cubicBezTo>
                  <a:cubicBezTo>
                    <a:pt x="80" y="9"/>
                    <a:pt x="82" y="14"/>
                    <a:pt x="78" y="21"/>
                  </a:cubicBezTo>
                  <a:cubicBezTo>
                    <a:pt x="79" y="25"/>
                    <a:pt x="128" y="187"/>
                    <a:pt x="0" y="214"/>
                  </a:cubicBezTo>
                  <a:close/>
                </a:path>
              </a:pathLst>
            </a:custGeom>
            <a:solidFill>
              <a:srgbClr val="2E8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任意多边形 68">
              <a:extLst>
                <a:ext uri="{FF2B5EF4-FFF2-40B4-BE49-F238E27FC236}">
                  <a16:creationId xmlns:a16="http://schemas.microsoft.com/office/drawing/2014/main" xmlns="" id="{656E34C4-3820-4FD4-A48F-82B82C618FBC}"/>
                </a:ext>
              </a:extLst>
            </p:cNvPr>
            <p:cNvSpPr/>
            <p:nvPr/>
          </p:nvSpPr>
          <p:spPr bwMode="auto">
            <a:xfrm>
              <a:off x="3774578" y="3770862"/>
              <a:ext cx="118008" cy="81074"/>
            </a:xfrm>
            <a:custGeom>
              <a:avLst/>
              <a:gdLst>
                <a:gd name="T0" fmla="*/ 77 w 77"/>
                <a:gd name="T1" fmla="*/ 42 h 53"/>
                <a:gd name="T2" fmla="*/ 52 w 77"/>
                <a:gd name="T3" fmla="*/ 32 h 53"/>
                <a:gd name="T4" fmla="*/ 31 w 77"/>
                <a:gd name="T5" fmla="*/ 53 h 53"/>
                <a:gd name="T6" fmla="*/ 2 w 77"/>
                <a:gd name="T7" fmla="*/ 22 h 53"/>
                <a:gd name="T8" fmla="*/ 0 w 77"/>
                <a:gd name="T9" fmla="*/ 12 h 53"/>
                <a:gd name="T10" fmla="*/ 4 w 77"/>
                <a:gd name="T11" fmla="*/ 2 h 53"/>
                <a:gd name="T12" fmla="*/ 14 w 77"/>
                <a:gd name="T13" fmla="*/ 0 h 53"/>
                <a:gd name="T14" fmla="*/ 56 w 77"/>
                <a:gd name="T15" fmla="*/ 2 h 53"/>
                <a:gd name="T16" fmla="*/ 73 w 77"/>
                <a:gd name="T17" fmla="*/ 13 h 53"/>
                <a:gd name="T18" fmla="*/ 77 w 77"/>
                <a:gd name="T1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3">
                  <a:moveTo>
                    <a:pt x="77" y="42"/>
                  </a:moveTo>
                  <a:cubicBezTo>
                    <a:pt x="69" y="39"/>
                    <a:pt x="61" y="35"/>
                    <a:pt x="52" y="32"/>
                  </a:cubicBezTo>
                  <a:cubicBezTo>
                    <a:pt x="45" y="39"/>
                    <a:pt x="38" y="46"/>
                    <a:pt x="31" y="53"/>
                  </a:cubicBezTo>
                  <a:cubicBezTo>
                    <a:pt x="19" y="46"/>
                    <a:pt x="9" y="35"/>
                    <a:pt x="2" y="22"/>
                  </a:cubicBezTo>
                  <a:cubicBezTo>
                    <a:pt x="1" y="19"/>
                    <a:pt x="0" y="15"/>
                    <a:pt x="0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0" y="0"/>
                    <a:pt x="14" y="0"/>
                  </a:cubicBezTo>
                  <a:cubicBezTo>
                    <a:pt x="28" y="1"/>
                    <a:pt x="42" y="1"/>
                    <a:pt x="56" y="2"/>
                  </a:cubicBezTo>
                  <a:cubicBezTo>
                    <a:pt x="68" y="2"/>
                    <a:pt x="71" y="1"/>
                    <a:pt x="73" y="13"/>
                  </a:cubicBezTo>
                  <a:cubicBezTo>
                    <a:pt x="73" y="16"/>
                    <a:pt x="76" y="42"/>
                    <a:pt x="77" y="42"/>
                  </a:cubicBezTo>
                  <a:close/>
                </a:path>
              </a:pathLst>
            </a:custGeom>
            <a:solidFill>
              <a:srgbClr val="D5E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任意多边形 69">
              <a:extLst>
                <a:ext uri="{FF2B5EF4-FFF2-40B4-BE49-F238E27FC236}">
                  <a16:creationId xmlns:a16="http://schemas.microsoft.com/office/drawing/2014/main" xmlns="" id="{5DE93BA1-B99D-4AB2-9311-45A9AC81AC3A}"/>
                </a:ext>
              </a:extLst>
            </p:cNvPr>
            <p:cNvSpPr/>
            <p:nvPr/>
          </p:nvSpPr>
          <p:spPr bwMode="auto">
            <a:xfrm>
              <a:off x="3702513" y="3206947"/>
              <a:ext cx="621568" cy="317991"/>
            </a:xfrm>
            <a:custGeom>
              <a:avLst/>
              <a:gdLst>
                <a:gd name="T0" fmla="*/ 77 w 405"/>
                <a:gd name="T1" fmla="*/ 207 h 207"/>
                <a:gd name="T2" fmla="*/ 396 w 405"/>
                <a:gd name="T3" fmla="*/ 207 h 207"/>
                <a:gd name="T4" fmla="*/ 403 w 405"/>
                <a:gd name="T5" fmla="*/ 196 h 207"/>
                <a:gd name="T6" fmla="*/ 342 w 405"/>
                <a:gd name="T7" fmla="*/ 11 h 207"/>
                <a:gd name="T8" fmla="*/ 328 w 405"/>
                <a:gd name="T9" fmla="*/ 0 h 207"/>
                <a:gd name="T10" fmla="*/ 9 w 405"/>
                <a:gd name="T11" fmla="*/ 0 h 207"/>
                <a:gd name="T12" fmla="*/ 2 w 405"/>
                <a:gd name="T13" fmla="*/ 11 h 207"/>
                <a:gd name="T14" fmla="*/ 63 w 405"/>
                <a:gd name="T15" fmla="*/ 196 h 207"/>
                <a:gd name="T16" fmla="*/ 77 w 405"/>
                <a:gd name="T1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207">
                  <a:moveTo>
                    <a:pt x="77" y="207"/>
                  </a:moveTo>
                  <a:cubicBezTo>
                    <a:pt x="396" y="207"/>
                    <a:pt x="396" y="207"/>
                    <a:pt x="396" y="207"/>
                  </a:cubicBezTo>
                  <a:cubicBezTo>
                    <a:pt x="402" y="207"/>
                    <a:pt x="405" y="202"/>
                    <a:pt x="403" y="196"/>
                  </a:cubicBezTo>
                  <a:cubicBezTo>
                    <a:pt x="342" y="11"/>
                    <a:pt x="342" y="11"/>
                    <a:pt x="342" y="11"/>
                  </a:cubicBezTo>
                  <a:cubicBezTo>
                    <a:pt x="340" y="5"/>
                    <a:pt x="334" y="0"/>
                    <a:pt x="3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1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5" y="202"/>
                    <a:pt x="71" y="207"/>
                    <a:pt x="77" y="207"/>
                  </a:cubicBezTo>
                  <a:close/>
                </a:path>
              </a:pathLst>
            </a:custGeom>
            <a:solidFill>
              <a:srgbClr val="F1D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任意多边形 70">
              <a:extLst>
                <a:ext uri="{FF2B5EF4-FFF2-40B4-BE49-F238E27FC236}">
                  <a16:creationId xmlns:a16="http://schemas.microsoft.com/office/drawing/2014/main" xmlns="" id="{73C4718D-B317-445B-852D-C0ED7F3909A7}"/>
                </a:ext>
              </a:extLst>
            </p:cNvPr>
            <p:cNvSpPr/>
            <p:nvPr/>
          </p:nvSpPr>
          <p:spPr bwMode="auto">
            <a:xfrm>
              <a:off x="3711521" y="3240278"/>
              <a:ext cx="522478" cy="181966"/>
            </a:xfrm>
            <a:custGeom>
              <a:avLst/>
              <a:gdLst>
                <a:gd name="T0" fmla="*/ 0 w 340"/>
                <a:gd name="T1" fmla="*/ 0 h 118"/>
                <a:gd name="T2" fmla="*/ 53 w 340"/>
                <a:gd name="T3" fmla="*/ 25 h 118"/>
                <a:gd name="T4" fmla="*/ 106 w 340"/>
                <a:gd name="T5" fmla="*/ 51 h 118"/>
                <a:gd name="T6" fmla="*/ 158 w 340"/>
                <a:gd name="T7" fmla="*/ 79 h 118"/>
                <a:gd name="T8" fmla="*/ 183 w 340"/>
                <a:gd name="T9" fmla="*/ 92 h 118"/>
                <a:gd name="T10" fmla="*/ 209 w 340"/>
                <a:gd name="T11" fmla="*/ 106 h 118"/>
                <a:gd name="T12" fmla="*/ 203 w 340"/>
                <a:gd name="T13" fmla="*/ 107 h 118"/>
                <a:gd name="T14" fmla="*/ 236 w 340"/>
                <a:gd name="T15" fmla="*/ 80 h 118"/>
                <a:gd name="T16" fmla="*/ 270 w 340"/>
                <a:gd name="T17" fmla="*/ 53 h 118"/>
                <a:gd name="T18" fmla="*/ 305 w 340"/>
                <a:gd name="T19" fmla="*/ 26 h 118"/>
                <a:gd name="T20" fmla="*/ 340 w 340"/>
                <a:gd name="T21" fmla="*/ 0 h 118"/>
                <a:gd name="T22" fmla="*/ 308 w 340"/>
                <a:gd name="T23" fmla="*/ 30 h 118"/>
                <a:gd name="T24" fmla="*/ 276 w 340"/>
                <a:gd name="T25" fmla="*/ 59 h 118"/>
                <a:gd name="T26" fmla="*/ 243 w 340"/>
                <a:gd name="T27" fmla="*/ 88 h 118"/>
                <a:gd name="T28" fmla="*/ 210 w 340"/>
                <a:gd name="T29" fmla="*/ 116 h 118"/>
                <a:gd name="T30" fmla="*/ 207 w 340"/>
                <a:gd name="T31" fmla="*/ 118 h 118"/>
                <a:gd name="T32" fmla="*/ 204 w 340"/>
                <a:gd name="T33" fmla="*/ 117 h 118"/>
                <a:gd name="T34" fmla="*/ 178 w 340"/>
                <a:gd name="T35" fmla="*/ 103 h 118"/>
                <a:gd name="T36" fmla="*/ 152 w 340"/>
                <a:gd name="T37" fmla="*/ 89 h 118"/>
                <a:gd name="T38" fmla="*/ 101 w 340"/>
                <a:gd name="T39" fmla="*/ 60 h 118"/>
                <a:gd name="T40" fmla="*/ 50 w 340"/>
                <a:gd name="T41" fmla="*/ 31 h 118"/>
                <a:gd name="T42" fmla="*/ 0 w 340"/>
                <a:gd name="T4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0" h="118">
                  <a:moveTo>
                    <a:pt x="0" y="0"/>
                  </a:moveTo>
                  <a:cubicBezTo>
                    <a:pt x="18" y="8"/>
                    <a:pt x="36" y="17"/>
                    <a:pt x="53" y="25"/>
                  </a:cubicBezTo>
                  <a:cubicBezTo>
                    <a:pt x="71" y="34"/>
                    <a:pt x="88" y="43"/>
                    <a:pt x="106" y="51"/>
                  </a:cubicBezTo>
                  <a:cubicBezTo>
                    <a:pt x="123" y="60"/>
                    <a:pt x="140" y="69"/>
                    <a:pt x="158" y="79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209" y="106"/>
                    <a:pt x="209" y="106"/>
                    <a:pt x="209" y="106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14" y="98"/>
                    <a:pt x="225" y="89"/>
                    <a:pt x="236" y="80"/>
                  </a:cubicBezTo>
                  <a:cubicBezTo>
                    <a:pt x="248" y="71"/>
                    <a:pt x="259" y="62"/>
                    <a:pt x="270" y="53"/>
                  </a:cubicBezTo>
                  <a:cubicBezTo>
                    <a:pt x="282" y="44"/>
                    <a:pt x="293" y="35"/>
                    <a:pt x="305" y="26"/>
                  </a:cubicBezTo>
                  <a:cubicBezTo>
                    <a:pt x="316" y="17"/>
                    <a:pt x="328" y="9"/>
                    <a:pt x="340" y="0"/>
                  </a:cubicBezTo>
                  <a:cubicBezTo>
                    <a:pt x="329" y="10"/>
                    <a:pt x="319" y="20"/>
                    <a:pt x="308" y="30"/>
                  </a:cubicBezTo>
                  <a:cubicBezTo>
                    <a:pt x="297" y="40"/>
                    <a:pt x="287" y="50"/>
                    <a:pt x="276" y="59"/>
                  </a:cubicBezTo>
                  <a:cubicBezTo>
                    <a:pt x="265" y="69"/>
                    <a:pt x="254" y="78"/>
                    <a:pt x="243" y="88"/>
                  </a:cubicBezTo>
                  <a:cubicBezTo>
                    <a:pt x="232" y="97"/>
                    <a:pt x="221" y="107"/>
                    <a:pt x="210" y="116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35" y="80"/>
                    <a:pt x="118" y="70"/>
                    <a:pt x="101" y="60"/>
                  </a:cubicBezTo>
                  <a:cubicBezTo>
                    <a:pt x="84" y="51"/>
                    <a:pt x="67" y="41"/>
                    <a:pt x="50" y="31"/>
                  </a:cubicBezTo>
                  <a:cubicBezTo>
                    <a:pt x="33" y="21"/>
                    <a:pt x="16" y="11"/>
                    <a:pt x="0" y="0"/>
                  </a:cubicBezTo>
                  <a:close/>
                </a:path>
              </a:pathLst>
            </a:custGeom>
            <a:solidFill>
              <a:srgbClr val="D9AB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任意多边形 71">
              <a:extLst>
                <a:ext uri="{FF2B5EF4-FFF2-40B4-BE49-F238E27FC236}">
                  <a16:creationId xmlns:a16="http://schemas.microsoft.com/office/drawing/2014/main" xmlns="" id="{89AB8B7F-095F-4F1F-98C9-C9C7B670F8B6}"/>
                </a:ext>
              </a:extLst>
            </p:cNvPr>
            <p:cNvSpPr/>
            <p:nvPr/>
          </p:nvSpPr>
          <p:spPr bwMode="auto">
            <a:xfrm>
              <a:off x="3937627" y="3557367"/>
              <a:ext cx="54951" cy="76570"/>
            </a:xfrm>
            <a:custGeom>
              <a:avLst/>
              <a:gdLst>
                <a:gd name="T0" fmla="*/ 29 w 36"/>
                <a:gd name="T1" fmla="*/ 42 h 50"/>
                <a:gd name="T2" fmla="*/ 3 w 36"/>
                <a:gd name="T3" fmla="*/ 50 h 50"/>
                <a:gd name="T4" fmla="*/ 0 w 36"/>
                <a:gd name="T5" fmla="*/ 8 h 50"/>
                <a:gd name="T6" fmla="*/ 24 w 36"/>
                <a:gd name="T7" fmla="*/ 7 h 50"/>
                <a:gd name="T8" fmla="*/ 36 w 36"/>
                <a:gd name="T9" fmla="*/ 37 h 50"/>
                <a:gd name="T10" fmla="*/ 29 w 36"/>
                <a:gd name="T11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0">
                  <a:moveTo>
                    <a:pt x="29" y="42"/>
                  </a:moveTo>
                  <a:cubicBezTo>
                    <a:pt x="21" y="46"/>
                    <a:pt x="12" y="48"/>
                    <a:pt x="3" y="50"/>
                  </a:cubicBezTo>
                  <a:cubicBezTo>
                    <a:pt x="2" y="32"/>
                    <a:pt x="1" y="18"/>
                    <a:pt x="0" y="8"/>
                  </a:cubicBezTo>
                  <a:cubicBezTo>
                    <a:pt x="0" y="3"/>
                    <a:pt x="20" y="0"/>
                    <a:pt x="24" y="7"/>
                  </a:cubicBezTo>
                  <a:cubicBezTo>
                    <a:pt x="26" y="12"/>
                    <a:pt x="31" y="23"/>
                    <a:pt x="36" y="37"/>
                  </a:cubicBezTo>
                  <a:cubicBezTo>
                    <a:pt x="34" y="39"/>
                    <a:pt x="31" y="41"/>
                    <a:pt x="29" y="42"/>
                  </a:cubicBezTo>
                  <a:close/>
                </a:path>
              </a:pathLst>
            </a:custGeom>
            <a:solidFill>
              <a:srgbClr val="D5E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任意多边形 72">
              <a:extLst>
                <a:ext uri="{FF2B5EF4-FFF2-40B4-BE49-F238E27FC236}">
                  <a16:creationId xmlns:a16="http://schemas.microsoft.com/office/drawing/2014/main" xmlns="" id="{C44AF57F-8C65-41DD-A7F4-BEB3CADF9165}"/>
                </a:ext>
              </a:extLst>
            </p:cNvPr>
            <p:cNvSpPr/>
            <p:nvPr/>
          </p:nvSpPr>
          <p:spPr bwMode="auto">
            <a:xfrm>
              <a:off x="3645760" y="3614119"/>
              <a:ext cx="420685" cy="340511"/>
            </a:xfrm>
            <a:custGeom>
              <a:avLst/>
              <a:gdLst>
                <a:gd name="T0" fmla="*/ 191 w 274"/>
                <a:gd name="T1" fmla="*/ 8 h 222"/>
                <a:gd name="T2" fmla="*/ 208 w 274"/>
                <a:gd name="T3" fmla="*/ 127 h 222"/>
                <a:gd name="T4" fmla="*/ 81 w 274"/>
                <a:gd name="T5" fmla="*/ 128 h 222"/>
                <a:gd name="T6" fmla="*/ 12 w 274"/>
                <a:gd name="T7" fmla="*/ 163 h 222"/>
                <a:gd name="T8" fmla="*/ 104 w 274"/>
                <a:gd name="T9" fmla="*/ 221 h 222"/>
                <a:gd name="T10" fmla="*/ 261 w 274"/>
                <a:gd name="T11" fmla="*/ 168 h 222"/>
                <a:gd name="T12" fmla="*/ 227 w 274"/>
                <a:gd name="T13" fmla="*/ 0 h 222"/>
                <a:gd name="T14" fmla="*/ 191 w 274"/>
                <a:gd name="T15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4" h="222">
                  <a:moveTo>
                    <a:pt x="191" y="8"/>
                  </a:moveTo>
                  <a:cubicBezTo>
                    <a:pt x="199" y="49"/>
                    <a:pt x="218" y="120"/>
                    <a:pt x="208" y="127"/>
                  </a:cubicBezTo>
                  <a:cubicBezTo>
                    <a:pt x="191" y="137"/>
                    <a:pt x="123" y="128"/>
                    <a:pt x="81" y="128"/>
                  </a:cubicBezTo>
                  <a:cubicBezTo>
                    <a:pt x="64" y="128"/>
                    <a:pt x="20" y="143"/>
                    <a:pt x="12" y="163"/>
                  </a:cubicBezTo>
                  <a:cubicBezTo>
                    <a:pt x="0" y="195"/>
                    <a:pt x="53" y="219"/>
                    <a:pt x="104" y="221"/>
                  </a:cubicBezTo>
                  <a:cubicBezTo>
                    <a:pt x="131" y="222"/>
                    <a:pt x="244" y="194"/>
                    <a:pt x="261" y="168"/>
                  </a:cubicBezTo>
                  <a:cubicBezTo>
                    <a:pt x="274" y="145"/>
                    <a:pt x="246" y="51"/>
                    <a:pt x="227" y="0"/>
                  </a:cubicBezTo>
                  <a:lnTo>
                    <a:pt x="191" y="8"/>
                  </a:ln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任意多边形 73">
              <a:extLst>
                <a:ext uri="{FF2B5EF4-FFF2-40B4-BE49-F238E27FC236}">
                  <a16:creationId xmlns:a16="http://schemas.microsoft.com/office/drawing/2014/main" xmlns="" id="{9E7CF2E3-2340-49C1-87F5-5A4F5BA78544}"/>
                </a:ext>
              </a:extLst>
            </p:cNvPr>
            <p:cNvSpPr/>
            <p:nvPr/>
          </p:nvSpPr>
          <p:spPr bwMode="auto">
            <a:xfrm>
              <a:off x="3885379" y="3440260"/>
              <a:ext cx="89182" cy="139628"/>
            </a:xfrm>
            <a:custGeom>
              <a:avLst/>
              <a:gdLst>
                <a:gd name="T0" fmla="*/ 29 w 58"/>
                <a:gd name="T1" fmla="*/ 80 h 91"/>
                <a:gd name="T2" fmla="*/ 21 w 58"/>
                <a:gd name="T3" fmla="*/ 63 h 91"/>
                <a:gd name="T4" fmla="*/ 9 w 58"/>
                <a:gd name="T5" fmla="*/ 45 h 91"/>
                <a:gd name="T6" fmla="*/ 0 w 58"/>
                <a:gd name="T7" fmla="*/ 35 h 91"/>
                <a:gd name="T8" fmla="*/ 15 w 58"/>
                <a:gd name="T9" fmla="*/ 43 h 91"/>
                <a:gd name="T10" fmla="*/ 1 w 58"/>
                <a:gd name="T11" fmla="*/ 22 h 91"/>
                <a:gd name="T12" fmla="*/ 0 w 58"/>
                <a:gd name="T13" fmla="*/ 19 h 91"/>
                <a:gd name="T14" fmla="*/ 3 w 58"/>
                <a:gd name="T15" fmla="*/ 18 h 91"/>
                <a:gd name="T16" fmla="*/ 5 w 58"/>
                <a:gd name="T17" fmla="*/ 20 h 91"/>
                <a:gd name="T18" fmla="*/ 20 w 58"/>
                <a:gd name="T19" fmla="*/ 37 h 91"/>
                <a:gd name="T20" fmla="*/ 7 w 58"/>
                <a:gd name="T21" fmla="*/ 14 h 91"/>
                <a:gd name="T22" fmla="*/ 5 w 58"/>
                <a:gd name="T23" fmla="*/ 11 h 91"/>
                <a:gd name="T24" fmla="*/ 7 w 58"/>
                <a:gd name="T25" fmla="*/ 8 h 91"/>
                <a:gd name="T26" fmla="*/ 9 w 58"/>
                <a:gd name="T27" fmla="*/ 9 h 91"/>
                <a:gd name="T28" fmla="*/ 25 w 58"/>
                <a:gd name="T29" fmla="*/ 28 h 91"/>
                <a:gd name="T30" fmla="*/ 14 w 58"/>
                <a:gd name="T31" fmla="*/ 4 h 91"/>
                <a:gd name="T32" fmla="*/ 14 w 58"/>
                <a:gd name="T33" fmla="*/ 1 h 91"/>
                <a:gd name="T34" fmla="*/ 16 w 58"/>
                <a:gd name="T35" fmla="*/ 0 h 91"/>
                <a:gd name="T36" fmla="*/ 19 w 58"/>
                <a:gd name="T37" fmla="*/ 2 h 91"/>
                <a:gd name="T38" fmla="*/ 39 w 58"/>
                <a:gd name="T39" fmla="*/ 44 h 91"/>
                <a:gd name="T40" fmla="*/ 40 w 58"/>
                <a:gd name="T41" fmla="*/ 47 h 91"/>
                <a:gd name="T42" fmla="*/ 43 w 58"/>
                <a:gd name="T43" fmla="*/ 48 h 91"/>
                <a:gd name="T44" fmla="*/ 45 w 58"/>
                <a:gd name="T45" fmla="*/ 46 h 91"/>
                <a:gd name="T46" fmla="*/ 48 w 58"/>
                <a:gd name="T47" fmla="*/ 37 h 91"/>
                <a:gd name="T48" fmla="*/ 50 w 58"/>
                <a:gd name="T49" fmla="*/ 33 h 91"/>
                <a:gd name="T50" fmla="*/ 54 w 58"/>
                <a:gd name="T51" fmla="*/ 32 h 91"/>
                <a:gd name="T52" fmla="*/ 56 w 58"/>
                <a:gd name="T53" fmla="*/ 37 h 91"/>
                <a:gd name="T54" fmla="*/ 54 w 58"/>
                <a:gd name="T55" fmla="*/ 80 h 91"/>
                <a:gd name="T56" fmla="*/ 44 w 58"/>
                <a:gd name="T57" fmla="*/ 89 h 91"/>
                <a:gd name="T58" fmla="*/ 29 w 58"/>
                <a:gd name="T59" fmla="*/ 8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91">
                  <a:moveTo>
                    <a:pt x="29" y="80"/>
                  </a:moveTo>
                  <a:cubicBezTo>
                    <a:pt x="25" y="75"/>
                    <a:pt x="24" y="69"/>
                    <a:pt x="21" y="63"/>
                  </a:cubicBezTo>
                  <a:cubicBezTo>
                    <a:pt x="18" y="56"/>
                    <a:pt x="13" y="51"/>
                    <a:pt x="9" y="45"/>
                  </a:cubicBezTo>
                  <a:cubicBezTo>
                    <a:pt x="6" y="42"/>
                    <a:pt x="3" y="38"/>
                    <a:pt x="0" y="35"/>
                  </a:cubicBezTo>
                  <a:cubicBezTo>
                    <a:pt x="6" y="35"/>
                    <a:pt x="11" y="38"/>
                    <a:pt x="15" y="43"/>
                  </a:cubicBezTo>
                  <a:cubicBezTo>
                    <a:pt x="10" y="36"/>
                    <a:pt x="6" y="29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10" y="26"/>
                    <a:pt x="15" y="31"/>
                    <a:pt x="20" y="37"/>
                  </a:cubicBezTo>
                  <a:cubicBezTo>
                    <a:pt x="17" y="29"/>
                    <a:pt x="12" y="21"/>
                    <a:pt x="7" y="14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5" y="9"/>
                    <a:pt x="5" y="8"/>
                    <a:pt x="7" y="8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16" y="14"/>
                    <a:pt x="21" y="21"/>
                    <a:pt x="25" y="28"/>
                  </a:cubicBezTo>
                  <a:cubicBezTo>
                    <a:pt x="22" y="20"/>
                    <a:pt x="18" y="12"/>
                    <a:pt x="14" y="4"/>
                  </a:cubicBezTo>
                  <a:cubicBezTo>
                    <a:pt x="14" y="3"/>
                    <a:pt x="13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29" y="14"/>
                    <a:pt x="36" y="28"/>
                    <a:pt x="39" y="44"/>
                  </a:cubicBezTo>
                  <a:cubicBezTo>
                    <a:pt x="39" y="45"/>
                    <a:pt x="39" y="46"/>
                    <a:pt x="40" y="47"/>
                  </a:cubicBezTo>
                  <a:cubicBezTo>
                    <a:pt x="40" y="48"/>
                    <a:pt x="41" y="48"/>
                    <a:pt x="43" y="48"/>
                  </a:cubicBezTo>
                  <a:cubicBezTo>
                    <a:pt x="44" y="48"/>
                    <a:pt x="44" y="47"/>
                    <a:pt x="45" y="46"/>
                  </a:cubicBezTo>
                  <a:cubicBezTo>
                    <a:pt x="46" y="43"/>
                    <a:pt x="47" y="40"/>
                    <a:pt x="48" y="37"/>
                  </a:cubicBezTo>
                  <a:cubicBezTo>
                    <a:pt x="49" y="36"/>
                    <a:pt x="49" y="34"/>
                    <a:pt x="50" y="33"/>
                  </a:cubicBezTo>
                  <a:cubicBezTo>
                    <a:pt x="51" y="32"/>
                    <a:pt x="53" y="32"/>
                    <a:pt x="54" y="32"/>
                  </a:cubicBezTo>
                  <a:cubicBezTo>
                    <a:pt x="55" y="33"/>
                    <a:pt x="56" y="35"/>
                    <a:pt x="56" y="37"/>
                  </a:cubicBezTo>
                  <a:cubicBezTo>
                    <a:pt x="58" y="52"/>
                    <a:pt x="57" y="66"/>
                    <a:pt x="54" y="80"/>
                  </a:cubicBezTo>
                  <a:cubicBezTo>
                    <a:pt x="53" y="85"/>
                    <a:pt x="50" y="91"/>
                    <a:pt x="44" y="89"/>
                  </a:cubicBezTo>
                  <a:cubicBezTo>
                    <a:pt x="39" y="87"/>
                    <a:pt x="33" y="85"/>
                    <a:pt x="29" y="80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任意多边形 74">
              <a:extLst>
                <a:ext uri="{FF2B5EF4-FFF2-40B4-BE49-F238E27FC236}">
                  <a16:creationId xmlns:a16="http://schemas.microsoft.com/office/drawing/2014/main" xmlns="" id="{60727263-C6B1-408A-BD70-F259099E17DB}"/>
                </a:ext>
              </a:extLst>
            </p:cNvPr>
            <p:cNvSpPr/>
            <p:nvPr/>
          </p:nvSpPr>
          <p:spPr bwMode="auto">
            <a:xfrm>
              <a:off x="5010508" y="4621240"/>
              <a:ext cx="3975335" cy="507164"/>
            </a:xfrm>
            <a:custGeom>
              <a:avLst/>
              <a:gdLst>
                <a:gd name="T0" fmla="*/ 2459 w 2589"/>
                <a:gd name="T1" fmla="*/ 277 h 330"/>
                <a:gd name="T2" fmla="*/ 1909 w 2589"/>
                <a:gd name="T3" fmla="*/ 213 h 330"/>
                <a:gd name="T4" fmla="*/ 1712 w 2589"/>
                <a:gd name="T5" fmla="*/ 136 h 330"/>
                <a:gd name="T6" fmla="*/ 793 w 2589"/>
                <a:gd name="T7" fmla="*/ 185 h 330"/>
                <a:gd name="T8" fmla="*/ 264 w 2589"/>
                <a:gd name="T9" fmla="*/ 180 h 330"/>
                <a:gd name="T10" fmla="*/ 0 w 2589"/>
                <a:gd name="T11" fmla="*/ 330 h 330"/>
                <a:gd name="T12" fmla="*/ 2589 w 2589"/>
                <a:gd name="T13" fmla="*/ 330 h 330"/>
                <a:gd name="T14" fmla="*/ 2459 w 2589"/>
                <a:gd name="T15" fmla="*/ 2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9" h="330">
                  <a:moveTo>
                    <a:pt x="2459" y="277"/>
                  </a:moveTo>
                  <a:cubicBezTo>
                    <a:pt x="2283" y="231"/>
                    <a:pt x="2081" y="268"/>
                    <a:pt x="1909" y="213"/>
                  </a:cubicBezTo>
                  <a:cubicBezTo>
                    <a:pt x="1841" y="192"/>
                    <a:pt x="1781" y="157"/>
                    <a:pt x="1712" y="136"/>
                  </a:cubicBezTo>
                  <a:cubicBezTo>
                    <a:pt x="1425" y="50"/>
                    <a:pt x="1077" y="276"/>
                    <a:pt x="793" y="185"/>
                  </a:cubicBezTo>
                  <a:cubicBezTo>
                    <a:pt x="597" y="122"/>
                    <a:pt x="527" y="0"/>
                    <a:pt x="264" y="180"/>
                  </a:cubicBezTo>
                  <a:cubicBezTo>
                    <a:pt x="174" y="242"/>
                    <a:pt x="91" y="268"/>
                    <a:pt x="0" y="330"/>
                  </a:cubicBezTo>
                  <a:cubicBezTo>
                    <a:pt x="2589" y="330"/>
                    <a:pt x="2589" y="330"/>
                    <a:pt x="2589" y="330"/>
                  </a:cubicBezTo>
                  <a:cubicBezTo>
                    <a:pt x="2550" y="307"/>
                    <a:pt x="2506" y="289"/>
                    <a:pt x="2459" y="277"/>
                  </a:cubicBezTo>
                  <a:close/>
                </a:path>
              </a:pathLst>
            </a:custGeom>
            <a:solidFill>
              <a:srgbClr val="ED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矩形 75">
              <a:extLst>
                <a:ext uri="{FF2B5EF4-FFF2-40B4-BE49-F238E27FC236}">
                  <a16:creationId xmlns:a16="http://schemas.microsoft.com/office/drawing/2014/main" xmlns="" id="{B6F2F2F0-7A53-4B6E-B653-03683A5CE4E7}"/>
                </a:ext>
              </a:extLst>
            </p:cNvPr>
            <p:cNvSpPr/>
            <p:nvPr/>
          </p:nvSpPr>
          <p:spPr bwMode="auto">
            <a:xfrm>
              <a:off x="5868993" y="4644661"/>
              <a:ext cx="871997" cy="483742"/>
            </a:xfrm>
            <a:prstGeom prst="rect">
              <a:avLst/>
            </a:prstGeom>
            <a:solidFill>
              <a:srgbClr val="92B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任意多边形 76">
              <a:extLst>
                <a:ext uri="{FF2B5EF4-FFF2-40B4-BE49-F238E27FC236}">
                  <a16:creationId xmlns:a16="http://schemas.microsoft.com/office/drawing/2014/main" xmlns="" id="{D364CF36-E482-4F91-88F4-CA1C0CBED8F9}"/>
                </a:ext>
              </a:extLst>
            </p:cNvPr>
            <p:cNvSpPr/>
            <p:nvPr/>
          </p:nvSpPr>
          <p:spPr bwMode="auto">
            <a:xfrm>
              <a:off x="5591539" y="4997784"/>
              <a:ext cx="1427806" cy="130620"/>
            </a:xfrm>
            <a:custGeom>
              <a:avLst/>
              <a:gdLst>
                <a:gd name="T0" fmla="*/ 888 w 930"/>
                <a:gd name="T1" fmla="*/ 85 h 85"/>
                <a:gd name="T2" fmla="*/ 42 w 930"/>
                <a:gd name="T3" fmla="*/ 85 h 85"/>
                <a:gd name="T4" fmla="*/ 0 w 930"/>
                <a:gd name="T5" fmla="*/ 43 h 85"/>
                <a:gd name="T6" fmla="*/ 0 w 930"/>
                <a:gd name="T7" fmla="*/ 43 h 85"/>
                <a:gd name="T8" fmla="*/ 42 w 930"/>
                <a:gd name="T9" fmla="*/ 0 h 85"/>
                <a:gd name="T10" fmla="*/ 888 w 930"/>
                <a:gd name="T11" fmla="*/ 0 h 85"/>
                <a:gd name="T12" fmla="*/ 930 w 930"/>
                <a:gd name="T13" fmla="*/ 43 h 85"/>
                <a:gd name="T14" fmla="*/ 930 w 930"/>
                <a:gd name="T15" fmla="*/ 43 h 85"/>
                <a:gd name="T16" fmla="*/ 888 w 930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0" h="85">
                  <a:moveTo>
                    <a:pt x="888" y="85"/>
                  </a:moveTo>
                  <a:cubicBezTo>
                    <a:pt x="42" y="85"/>
                    <a:pt x="42" y="85"/>
                    <a:pt x="42" y="85"/>
                  </a:cubicBezTo>
                  <a:cubicBezTo>
                    <a:pt x="19" y="85"/>
                    <a:pt x="0" y="6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888" y="0"/>
                    <a:pt x="888" y="0"/>
                    <a:pt x="888" y="0"/>
                  </a:cubicBezTo>
                  <a:cubicBezTo>
                    <a:pt x="911" y="0"/>
                    <a:pt x="930" y="19"/>
                    <a:pt x="930" y="43"/>
                  </a:cubicBezTo>
                  <a:cubicBezTo>
                    <a:pt x="930" y="43"/>
                    <a:pt x="930" y="43"/>
                    <a:pt x="930" y="43"/>
                  </a:cubicBezTo>
                  <a:cubicBezTo>
                    <a:pt x="930" y="66"/>
                    <a:pt x="911" y="85"/>
                    <a:pt x="888" y="85"/>
                  </a:cubicBezTo>
                  <a:close/>
                </a:path>
              </a:pathLst>
            </a:custGeom>
            <a:solidFill>
              <a:srgbClr val="A7C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矩形 77">
              <a:extLst>
                <a:ext uri="{FF2B5EF4-FFF2-40B4-BE49-F238E27FC236}">
                  <a16:creationId xmlns:a16="http://schemas.microsoft.com/office/drawing/2014/main" xmlns="" id="{920F2D00-3F55-4F4C-9FC2-D011A3C04001}"/>
                </a:ext>
              </a:extLst>
            </p:cNvPr>
            <p:cNvSpPr/>
            <p:nvPr/>
          </p:nvSpPr>
          <p:spPr bwMode="auto">
            <a:xfrm>
              <a:off x="5868993" y="4644661"/>
              <a:ext cx="871997" cy="136925"/>
            </a:xfrm>
            <a:prstGeom prst="rect">
              <a:avLst/>
            </a:prstGeom>
            <a:solidFill>
              <a:srgbClr val="6498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任意多边形 78">
              <a:extLst>
                <a:ext uri="{FF2B5EF4-FFF2-40B4-BE49-F238E27FC236}">
                  <a16:creationId xmlns:a16="http://schemas.microsoft.com/office/drawing/2014/main" xmlns="" id="{046B84AB-4A00-4BE6-8883-439B007F126C}"/>
                </a:ext>
              </a:extLst>
            </p:cNvPr>
            <p:cNvSpPr/>
            <p:nvPr/>
          </p:nvSpPr>
          <p:spPr bwMode="auto">
            <a:xfrm>
              <a:off x="4720443" y="2563759"/>
              <a:ext cx="3169097" cy="2113332"/>
            </a:xfrm>
            <a:custGeom>
              <a:avLst/>
              <a:gdLst>
                <a:gd name="T0" fmla="*/ 2003 w 2064"/>
                <a:gd name="T1" fmla="*/ 1376 h 1376"/>
                <a:gd name="T2" fmla="*/ 61 w 2064"/>
                <a:gd name="T3" fmla="*/ 1376 h 1376"/>
                <a:gd name="T4" fmla="*/ 0 w 2064"/>
                <a:gd name="T5" fmla="*/ 1315 h 1376"/>
                <a:gd name="T6" fmla="*/ 0 w 2064"/>
                <a:gd name="T7" fmla="*/ 61 h 1376"/>
                <a:gd name="T8" fmla="*/ 61 w 2064"/>
                <a:gd name="T9" fmla="*/ 0 h 1376"/>
                <a:gd name="T10" fmla="*/ 2003 w 2064"/>
                <a:gd name="T11" fmla="*/ 0 h 1376"/>
                <a:gd name="T12" fmla="*/ 2064 w 2064"/>
                <a:gd name="T13" fmla="*/ 61 h 1376"/>
                <a:gd name="T14" fmla="*/ 2064 w 2064"/>
                <a:gd name="T15" fmla="*/ 1315 h 1376"/>
                <a:gd name="T16" fmla="*/ 2003 w 2064"/>
                <a:gd name="T17" fmla="*/ 137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4" h="1376">
                  <a:moveTo>
                    <a:pt x="2003" y="1376"/>
                  </a:moveTo>
                  <a:cubicBezTo>
                    <a:pt x="61" y="1376"/>
                    <a:pt x="61" y="1376"/>
                    <a:pt x="61" y="1376"/>
                  </a:cubicBezTo>
                  <a:cubicBezTo>
                    <a:pt x="27" y="1376"/>
                    <a:pt x="0" y="1349"/>
                    <a:pt x="0" y="131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2003" y="0"/>
                    <a:pt x="2003" y="0"/>
                    <a:pt x="2003" y="0"/>
                  </a:cubicBezTo>
                  <a:cubicBezTo>
                    <a:pt x="2037" y="0"/>
                    <a:pt x="2064" y="27"/>
                    <a:pt x="2064" y="61"/>
                  </a:cubicBezTo>
                  <a:cubicBezTo>
                    <a:pt x="2064" y="1315"/>
                    <a:pt x="2064" y="1315"/>
                    <a:pt x="2064" y="1315"/>
                  </a:cubicBezTo>
                  <a:cubicBezTo>
                    <a:pt x="2064" y="1349"/>
                    <a:pt x="2037" y="1376"/>
                    <a:pt x="2003" y="1376"/>
                  </a:cubicBezTo>
                  <a:close/>
                </a:path>
              </a:pathLst>
            </a:custGeom>
            <a:solidFill>
              <a:srgbClr val="92B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矩形 79">
              <a:extLst>
                <a:ext uri="{FF2B5EF4-FFF2-40B4-BE49-F238E27FC236}">
                  <a16:creationId xmlns:a16="http://schemas.microsoft.com/office/drawing/2014/main" xmlns="" id="{7F067D9B-EE03-449E-9E20-42DF4F6815DB}"/>
                </a:ext>
              </a:extLst>
            </p:cNvPr>
            <p:cNvSpPr/>
            <p:nvPr/>
          </p:nvSpPr>
          <p:spPr bwMode="auto">
            <a:xfrm>
              <a:off x="4822236" y="2664651"/>
              <a:ext cx="2965511" cy="1680036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任意多边形 80">
              <a:extLst>
                <a:ext uri="{FF2B5EF4-FFF2-40B4-BE49-F238E27FC236}">
                  <a16:creationId xmlns:a16="http://schemas.microsoft.com/office/drawing/2014/main" xmlns="" id="{4348DD7A-59B5-4CFF-8ACC-8EAE8B14F69C}"/>
                </a:ext>
              </a:extLst>
            </p:cNvPr>
            <p:cNvSpPr/>
            <p:nvPr/>
          </p:nvSpPr>
          <p:spPr bwMode="auto">
            <a:xfrm>
              <a:off x="4912318" y="2775453"/>
              <a:ext cx="2785346" cy="191876"/>
            </a:xfrm>
            <a:custGeom>
              <a:avLst/>
              <a:gdLst>
                <a:gd name="T0" fmla="*/ 1784 w 1814"/>
                <a:gd name="T1" fmla="*/ 125 h 125"/>
                <a:gd name="T2" fmla="*/ 30 w 1814"/>
                <a:gd name="T3" fmla="*/ 125 h 125"/>
                <a:gd name="T4" fmla="*/ 0 w 1814"/>
                <a:gd name="T5" fmla="*/ 96 h 125"/>
                <a:gd name="T6" fmla="*/ 0 w 1814"/>
                <a:gd name="T7" fmla="*/ 30 h 125"/>
                <a:gd name="T8" fmla="*/ 30 w 1814"/>
                <a:gd name="T9" fmla="*/ 0 h 125"/>
                <a:gd name="T10" fmla="*/ 1784 w 1814"/>
                <a:gd name="T11" fmla="*/ 0 h 125"/>
                <a:gd name="T12" fmla="*/ 1814 w 1814"/>
                <a:gd name="T13" fmla="*/ 30 h 125"/>
                <a:gd name="T14" fmla="*/ 1814 w 1814"/>
                <a:gd name="T15" fmla="*/ 96 h 125"/>
                <a:gd name="T16" fmla="*/ 1784 w 1814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4" h="125">
                  <a:moveTo>
                    <a:pt x="1784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14" y="125"/>
                    <a:pt x="0" y="112"/>
                    <a:pt x="0" y="9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1784" y="0"/>
                    <a:pt x="1784" y="0"/>
                    <a:pt x="1784" y="0"/>
                  </a:cubicBezTo>
                  <a:cubicBezTo>
                    <a:pt x="1800" y="0"/>
                    <a:pt x="1814" y="13"/>
                    <a:pt x="1814" y="30"/>
                  </a:cubicBezTo>
                  <a:cubicBezTo>
                    <a:pt x="1814" y="96"/>
                    <a:pt x="1814" y="96"/>
                    <a:pt x="1814" y="96"/>
                  </a:cubicBezTo>
                  <a:cubicBezTo>
                    <a:pt x="1814" y="112"/>
                    <a:pt x="1800" y="125"/>
                    <a:pt x="1784" y="125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任意多边形 81">
              <a:extLst>
                <a:ext uri="{FF2B5EF4-FFF2-40B4-BE49-F238E27FC236}">
                  <a16:creationId xmlns:a16="http://schemas.microsoft.com/office/drawing/2014/main" xmlns="" id="{83F1ABCD-4B26-4B13-BFAE-D6169140037D}"/>
                </a:ext>
              </a:extLst>
            </p:cNvPr>
            <p:cNvSpPr/>
            <p:nvPr/>
          </p:nvSpPr>
          <p:spPr bwMode="auto">
            <a:xfrm>
              <a:off x="6640999" y="3048402"/>
              <a:ext cx="1048559" cy="749485"/>
            </a:xfrm>
            <a:custGeom>
              <a:avLst/>
              <a:gdLst>
                <a:gd name="T0" fmla="*/ 651 w 683"/>
                <a:gd name="T1" fmla="*/ 0 h 488"/>
                <a:gd name="T2" fmla="*/ 32 w 683"/>
                <a:gd name="T3" fmla="*/ 0 h 488"/>
                <a:gd name="T4" fmla="*/ 0 w 683"/>
                <a:gd name="T5" fmla="*/ 31 h 488"/>
                <a:gd name="T6" fmla="*/ 0 w 683"/>
                <a:gd name="T7" fmla="*/ 456 h 488"/>
                <a:gd name="T8" fmla="*/ 32 w 683"/>
                <a:gd name="T9" fmla="*/ 488 h 488"/>
                <a:gd name="T10" fmla="*/ 651 w 683"/>
                <a:gd name="T11" fmla="*/ 488 h 488"/>
                <a:gd name="T12" fmla="*/ 683 w 683"/>
                <a:gd name="T13" fmla="*/ 456 h 488"/>
                <a:gd name="T14" fmla="*/ 683 w 683"/>
                <a:gd name="T15" fmla="*/ 31 h 488"/>
                <a:gd name="T16" fmla="*/ 651 w 683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3" h="488">
                  <a:moveTo>
                    <a:pt x="65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474"/>
                    <a:pt x="14" y="488"/>
                    <a:pt x="32" y="488"/>
                  </a:cubicBezTo>
                  <a:cubicBezTo>
                    <a:pt x="651" y="488"/>
                    <a:pt x="651" y="488"/>
                    <a:pt x="651" y="488"/>
                  </a:cubicBezTo>
                  <a:cubicBezTo>
                    <a:pt x="669" y="488"/>
                    <a:pt x="683" y="474"/>
                    <a:pt x="683" y="456"/>
                  </a:cubicBezTo>
                  <a:cubicBezTo>
                    <a:pt x="683" y="31"/>
                    <a:pt x="683" y="31"/>
                    <a:pt x="683" y="31"/>
                  </a:cubicBezTo>
                  <a:cubicBezTo>
                    <a:pt x="683" y="14"/>
                    <a:pt x="669" y="0"/>
                    <a:pt x="651" y="0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任意多边形 82">
              <a:extLst>
                <a:ext uri="{FF2B5EF4-FFF2-40B4-BE49-F238E27FC236}">
                  <a16:creationId xmlns:a16="http://schemas.microsoft.com/office/drawing/2014/main" xmlns="" id="{8846DC9D-185E-4281-B762-1F7530011816}"/>
                </a:ext>
              </a:extLst>
            </p:cNvPr>
            <p:cNvSpPr/>
            <p:nvPr/>
          </p:nvSpPr>
          <p:spPr bwMode="auto">
            <a:xfrm>
              <a:off x="4912318" y="3584392"/>
              <a:ext cx="459420" cy="688229"/>
            </a:xfrm>
            <a:custGeom>
              <a:avLst/>
              <a:gdLst>
                <a:gd name="T0" fmla="*/ 268 w 299"/>
                <a:gd name="T1" fmla="*/ 448 h 448"/>
                <a:gd name="T2" fmla="*/ 32 w 299"/>
                <a:gd name="T3" fmla="*/ 448 h 448"/>
                <a:gd name="T4" fmla="*/ 0 w 299"/>
                <a:gd name="T5" fmla="*/ 417 h 448"/>
                <a:gd name="T6" fmla="*/ 0 w 299"/>
                <a:gd name="T7" fmla="*/ 32 h 448"/>
                <a:gd name="T8" fmla="*/ 32 w 299"/>
                <a:gd name="T9" fmla="*/ 0 h 448"/>
                <a:gd name="T10" fmla="*/ 268 w 299"/>
                <a:gd name="T11" fmla="*/ 0 h 448"/>
                <a:gd name="T12" fmla="*/ 299 w 299"/>
                <a:gd name="T13" fmla="*/ 32 h 448"/>
                <a:gd name="T14" fmla="*/ 299 w 299"/>
                <a:gd name="T15" fmla="*/ 417 h 448"/>
                <a:gd name="T16" fmla="*/ 268 w 299"/>
                <a:gd name="T17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448">
                  <a:moveTo>
                    <a:pt x="268" y="448"/>
                  </a:moveTo>
                  <a:cubicBezTo>
                    <a:pt x="32" y="448"/>
                    <a:pt x="32" y="448"/>
                    <a:pt x="32" y="448"/>
                  </a:cubicBezTo>
                  <a:cubicBezTo>
                    <a:pt x="14" y="448"/>
                    <a:pt x="0" y="434"/>
                    <a:pt x="0" y="4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85" y="0"/>
                    <a:pt x="299" y="14"/>
                    <a:pt x="299" y="32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34"/>
                    <a:pt x="285" y="448"/>
                    <a:pt x="268" y="448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矩形 83">
              <a:extLst>
                <a:ext uri="{FF2B5EF4-FFF2-40B4-BE49-F238E27FC236}">
                  <a16:creationId xmlns:a16="http://schemas.microsoft.com/office/drawing/2014/main" xmlns="" id="{9C617E45-82D4-4CCA-AD59-DC689919B0B9}"/>
                </a:ext>
              </a:extLst>
            </p:cNvPr>
            <p:cNvSpPr/>
            <p:nvPr/>
          </p:nvSpPr>
          <p:spPr bwMode="auto">
            <a:xfrm>
              <a:off x="6705858" y="3359186"/>
              <a:ext cx="887311" cy="36934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矩形 84">
              <a:extLst>
                <a:ext uri="{FF2B5EF4-FFF2-40B4-BE49-F238E27FC236}">
                  <a16:creationId xmlns:a16="http://schemas.microsoft.com/office/drawing/2014/main" xmlns="" id="{28597957-1E67-4446-B55F-BF641AB181D3}"/>
                </a:ext>
              </a:extLst>
            </p:cNvPr>
            <p:cNvSpPr/>
            <p:nvPr/>
          </p:nvSpPr>
          <p:spPr bwMode="auto">
            <a:xfrm>
              <a:off x="6705858" y="3427649"/>
              <a:ext cx="480139" cy="36934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任意多边形 85">
              <a:extLst>
                <a:ext uri="{FF2B5EF4-FFF2-40B4-BE49-F238E27FC236}">
                  <a16:creationId xmlns:a16="http://schemas.microsoft.com/office/drawing/2014/main" xmlns="" id="{C4D8759F-9287-4BD8-A17D-654B1CBFB430}"/>
                </a:ext>
              </a:extLst>
            </p:cNvPr>
            <p:cNvSpPr/>
            <p:nvPr/>
          </p:nvSpPr>
          <p:spPr bwMode="auto">
            <a:xfrm>
              <a:off x="5494250" y="3584392"/>
              <a:ext cx="459420" cy="688229"/>
            </a:xfrm>
            <a:custGeom>
              <a:avLst/>
              <a:gdLst>
                <a:gd name="T0" fmla="*/ 268 w 299"/>
                <a:gd name="T1" fmla="*/ 448 h 448"/>
                <a:gd name="T2" fmla="*/ 32 w 299"/>
                <a:gd name="T3" fmla="*/ 448 h 448"/>
                <a:gd name="T4" fmla="*/ 0 w 299"/>
                <a:gd name="T5" fmla="*/ 417 h 448"/>
                <a:gd name="T6" fmla="*/ 0 w 299"/>
                <a:gd name="T7" fmla="*/ 32 h 448"/>
                <a:gd name="T8" fmla="*/ 32 w 299"/>
                <a:gd name="T9" fmla="*/ 0 h 448"/>
                <a:gd name="T10" fmla="*/ 268 w 299"/>
                <a:gd name="T11" fmla="*/ 0 h 448"/>
                <a:gd name="T12" fmla="*/ 299 w 299"/>
                <a:gd name="T13" fmla="*/ 32 h 448"/>
                <a:gd name="T14" fmla="*/ 299 w 299"/>
                <a:gd name="T15" fmla="*/ 417 h 448"/>
                <a:gd name="T16" fmla="*/ 268 w 299"/>
                <a:gd name="T17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448">
                  <a:moveTo>
                    <a:pt x="268" y="448"/>
                  </a:moveTo>
                  <a:cubicBezTo>
                    <a:pt x="32" y="448"/>
                    <a:pt x="32" y="448"/>
                    <a:pt x="32" y="448"/>
                  </a:cubicBezTo>
                  <a:cubicBezTo>
                    <a:pt x="14" y="448"/>
                    <a:pt x="0" y="434"/>
                    <a:pt x="0" y="4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85" y="0"/>
                    <a:pt x="299" y="14"/>
                    <a:pt x="299" y="32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34"/>
                    <a:pt x="285" y="448"/>
                    <a:pt x="268" y="448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任意多边形 86">
              <a:extLst>
                <a:ext uri="{FF2B5EF4-FFF2-40B4-BE49-F238E27FC236}">
                  <a16:creationId xmlns:a16="http://schemas.microsoft.com/office/drawing/2014/main" xmlns="" id="{5D26C8D6-07AD-44C0-89DD-9282BDF19A5A}"/>
                </a:ext>
              </a:extLst>
            </p:cNvPr>
            <p:cNvSpPr/>
            <p:nvPr/>
          </p:nvSpPr>
          <p:spPr bwMode="auto">
            <a:xfrm>
              <a:off x="6076182" y="3584392"/>
              <a:ext cx="459420" cy="688229"/>
            </a:xfrm>
            <a:custGeom>
              <a:avLst/>
              <a:gdLst>
                <a:gd name="T0" fmla="*/ 267 w 299"/>
                <a:gd name="T1" fmla="*/ 448 h 448"/>
                <a:gd name="T2" fmla="*/ 32 w 299"/>
                <a:gd name="T3" fmla="*/ 448 h 448"/>
                <a:gd name="T4" fmla="*/ 0 w 299"/>
                <a:gd name="T5" fmla="*/ 417 h 448"/>
                <a:gd name="T6" fmla="*/ 0 w 299"/>
                <a:gd name="T7" fmla="*/ 32 h 448"/>
                <a:gd name="T8" fmla="*/ 32 w 299"/>
                <a:gd name="T9" fmla="*/ 0 h 448"/>
                <a:gd name="T10" fmla="*/ 267 w 299"/>
                <a:gd name="T11" fmla="*/ 0 h 448"/>
                <a:gd name="T12" fmla="*/ 299 w 299"/>
                <a:gd name="T13" fmla="*/ 32 h 448"/>
                <a:gd name="T14" fmla="*/ 299 w 299"/>
                <a:gd name="T15" fmla="*/ 417 h 448"/>
                <a:gd name="T16" fmla="*/ 267 w 299"/>
                <a:gd name="T17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448">
                  <a:moveTo>
                    <a:pt x="267" y="448"/>
                  </a:moveTo>
                  <a:cubicBezTo>
                    <a:pt x="32" y="448"/>
                    <a:pt x="32" y="448"/>
                    <a:pt x="32" y="448"/>
                  </a:cubicBezTo>
                  <a:cubicBezTo>
                    <a:pt x="14" y="448"/>
                    <a:pt x="0" y="434"/>
                    <a:pt x="0" y="4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85" y="0"/>
                    <a:pt x="299" y="14"/>
                    <a:pt x="299" y="32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34"/>
                    <a:pt x="285" y="448"/>
                    <a:pt x="267" y="448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任意多边形 87">
              <a:extLst>
                <a:ext uri="{FF2B5EF4-FFF2-40B4-BE49-F238E27FC236}">
                  <a16:creationId xmlns:a16="http://schemas.microsoft.com/office/drawing/2014/main" xmlns="" id="{077C67CD-5A4C-4D2E-AE53-EA62E1AF6FE2}"/>
                </a:ext>
              </a:extLst>
            </p:cNvPr>
            <p:cNvSpPr/>
            <p:nvPr/>
          </p:nvSpPr>
          <p:spPr bwMode="auto">
            <a:xfrm>
              <a:off x="4912317" y="3042997"/>
              <a:ext cx="1627789" cy="446809"/>
            </a:xfrm>
            <a:custGeom>
              <a:avLst/>
              <a:gdLst>
                <a:gd name="T0" fmla="*/ 0 w 1060"/>
                <a:gd name="T1" fmla="*/ 248 h 291"/>
                <a:gd name="T2" fmla="*/ 156 w 1060"/>
                <a:gd name="T3" fmla="*/ 92 h 291"/>
                <a:gd name="T4" fmla="*/ 216 w 1060"/>
                <a:gd name="T5" fmla="*/ 92 h 291"/>
                <a:gd name="T6" fmla="*/ 254 w 1060"/>
                <a:gd name="T7" fmla="*/ 130 h 291"/>
                <a:gd name="T8" fmla="*/ 314 w 1060"/>
                <a:gd name="T9" fmla="*/ 130 h 291"/>
                <a:gd name="T10" fmla="*/ 314 w 1060"/>
                <a:gd name="T11" fmla="*/ 130 h 291"/>
                <a:gd name="T12" fmla="*/ 374 w 1060"/>
                <a:gd name="T13" fmla="*/ 130 h 291"/>
                <a:gd name="T14" fmla="*/ 430 w 1060"/>
                <a:gd name="T15" fmla="*/ 187 h 291"/>
                <a:gd name="T16" fmla="*/ 490 w 1060"/>
                <a:gd name="T17" fmla="*/ 187 h 291"/>
                <a:gd name="T18" fmla="*/ 660 w 1060"/>
                <a:gd name="T19" fmla="*/ 17 h 291"/>
                <a:gd name="T20" fmla="*/ 720 w 1060"/>
                <a:gd name="T21" fmla="*/ 17 h 291"/>
                <a:gd name="T22" fmla="*/ 800 w 1060"/>
                <a:gd name="T23" fmla="*/ 97 h 291"/>
                <a:gd name="T24" fmla="*/ 859 w 1060"/>
                <a:gd name="T25" fmla="*/ 97 h 291"/>
                <a:gd name="T26" fmla="*/ 889 w 1060"/>
                <a:gd name="T27" fmla="*/ 67 h 291"/>
                <a:gd name="T28" fmla="*/ 949 w 1060"/>
                <a:gd name="T29" fmla="*/ 67 h 291"/>
                <a:gd name="T30" fmla="*/ 1060 w 1060"/>
                <a:gd name="T31" fmla="*/ 179 h 291"/>
                <a:gd name="T32" fmla="*/ 1060 w 1060"/>
                <a:gd name="T33" fmla="*/ 291 h 291"/>
                <a:gd name="T34" fmla="*/ 0 w 1060"/>
                <a:gd name="T35" fmla="*/ 291 h 291"/>
                <a:gd name="T36" fmla="*/ 0 w 1060"/>
                <a:gd name="T37" fmla="*/ 24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0" h="291">
                  <a:moveTo>
                    <a:pt x="0" y="248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72" y="76"/>
                    <a:pt x="199" y="76"/>
                    <a:pt x="216" y="92"/>
                  </a:cubicBezTo>
                  <a:cubicBezTo>
                    <a:pt x="254" y="130"/>
                    <a:pt x="254" y="130"/>
                    <a:pt x="254" y="130"/>
                  </a:cubicBezTo>
                  <a:cubicBezTo>
                    <a:pt x="271" y="147"/>
                    <a:pt x="297" y="147"/>
                    <a:pt x="314" y="130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30" y="114"/>
                    <a:pt x="357" y="114"/>
                    <a:pt x="374" y="130"/>
                  </a:cubicBezTo>
                  <a:cubicBezTo>
                    <a:pt x="430" y="187"/>
                    <a:pt x="430" y="187"/>
                    <a:pt x="430" y="187"/>
                  </a:cubicBezTo>
                  <a:cubicBezTo>
                    <a:pt x="446" y="203"/>
                    <a:pt x="473" y="203"/>
                    <a:pt x="490" y="187"/>
                  </a:cubicBezTo>
                  <a:cubicBezTo>
                    <a:pt x="660" y="17"/>
                    <a:pt x="660" y="17"/>
                    <a:pt x="660" y="17"/>
                  </a:cubicBezTo>
                  <a:cubicBezTo>
                    <a:pt x="676" y="0"/>
                    <a:pt x="703" y="0"/>
                    <a:pt x="720" y="17"/>
                  </a:cubicBezTo>
                  <a:cubicBezTo>
                    <a:pt x="800" y="97"/>
                    <a:pt x="800" y="97"/>
                    <a:pt x="800" y="97"/>
                  </a:cubicBezTo>
                  <a:cubicBezTo>
                    <a:pt x="816" y="113"/>
                    <a:pt x="843" y="113"/>
                    <a:pt x="859" y="97"/>
                  </a:cubicBezTo>
                  <a:cubicBezTo>
                    <a:pt x="889" y="67"/>
                    <a:pt x="889" y="67"/>
                    <a:pt x="889" y="67"/>
                  </a:cubicBezTo>
                  <a:cubicBezTo>
                    <a:pt x="905" y="51"/>
                    <a:pt x="932" y="51"/>
                    <a:pt x="949" y="67"/>
                  </a:cubicBezTo>
                  <a:cubicBezTo>
                    <a:pt x="1060" y="179"/>
                    <a:pt x="1060" y="179"/>
                    <a:pt x="1060" y="179"/>
                  </a:cubicBezTo>
                  <a:cubicBezTo>
                    <a:pt x="1060" y="291"/>
                    <a:pt x="1060" y="291"/>
                    <a:pt x="1060" y="291"/>
                  </a:cubicBezTo>
                  <a:cubicBezTo>
                    <a:pt x="0" y="291"/>
                    <a:pt x="0" y="291"/>
                    <a:pt x="0" y="291"/>
                  </a:cubicBezTo>
                  <a:lnTo>
                    <a:pt x="0" y="248"/>
                  </a:lnTo>
                  <a:close/>
                </a:path>
              </a:pathLst>
            </a:custGeom>
            <a:solidFill>
              <a:srgbClr val="67B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任意多边形 88">
              <a:extLst>
                <a:ext uri="{FF2B5EF4-FFF2-40B4-BE49-F238E27FC236}">
                  <a16:creationId xmlns:a16="http://schemas.microsoft.com/office/drawing/2014/main" xmlns="" id="{272913E8-7949-47E7-B6F6-383DCEC10C8A}"/>
                </a:ext>
              </a:extLst>
            </p:cNvPr>
            <p:cNvSpPr/>
            <p:nvPr/>
          </p:nvSpPr>
          <p:spPr bwMode="auto">
            <a:xfrm>
              <a:off x="5142929" y="3037592"/>
              <a:ext cx="190074" cy="31529"/>
            </a:xfrm>
            <a:custGeom>
              <a:avLst/>
              <a:gdLst>
                <a:gd name="T0" fmla="*/ 115 w 124"/>
                <a:gd name="T1" fmla="*/ 20 h 20"/>
                <a:gd name="T2" fmla="*/ 10 w 124"/>
                <a:gd name="T3" fmla="*/ 20 h 20"/>
                <a:gd name="T4" fmla="*/ 0 w 124"/>
                <a:gd name="T5" fmla="*/ 10 h 20"/>
                <a:gd name="T6" fmla="*/ 0 w 124"/>
                <a:gd name="T7" fmla="*/ 10 h 20"/>
                <a:gd name="T8" fmla="*/ 10 w 124"/>
                <a:gd name="T9" fmla="*/ 0 h 20"/>
                <a:gd name="T10" fmla="*/ 115 w 124"/>
                <a:gd name="T11" fmla="*/ 0 h 20"/>
                <a:gd name="T12" fmla="*/ 124 w 124"/>
                <a:gd name="T13" fmla="*/ 10 h 20"/>
                <a:gd name="T14" fmla="*/ 124 w 124"/>
                <a:gd name="T15" fmla="*/ 10 h 20"/>
                <a:gd name="T16" fmla="*/ 115 w 124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0">
                  <a:moveTo>
                    <a:pt x="115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5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5"/>
                    <a:pt x="120" y="20"/>
                    <a:pt x="115" y="20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任意多边形 89">
              <a:extLst>
                <a:ext uri="{FF2B5EF4-FFF2-40B4-BE49-F238E27FC236}">
                  <a16:creationId xmlns:a16="http://schemas.microsoft.com/office/drawing/2014/main" xmlns="" id="{7D70EC7D-DB99-46D0-9522-8169641F368A}"/>
                </a:ext>
              </a:extLst>
            </p:cNvPr>
            <p:cNvSpPr/>
            <p:nvPr/>
          </p:nvSpPr>
          <p:spPr bwMode="auto">
            <a:xfrm>
              <a:off x="5383449" y="3037592"/>
              <a:ext cx="191876" cy="31529"/>
            </a:xfrm>
            <a:custGeom>
              <a:avLst/>
              <a:gdLst>
                <a:gd name="T0" fmla="*/ 115 w 125"/>
                <a:gd name="T1" fmla="*/ 20 h 20"/>
                <a:gd name="T2" fmla="*/ 10 w 125"/>
                <a:gd name="T3" fmla="*/ 20 h 20"/>
                <a:gd name="T4" fmla="*/ 0 w 125"/>
                <a:gd name="T5" fmla="*/ 10 h 20"/>
                <a:gd name="T6" fmla="*/ 0 w 125"/>
                <a:gd name="T7" fmla="*/ 10 h 20"/>
                <a:gd name="T8" fmla="*/ 10 w 125"/>
                <a:gd name="T9" fmla="*/ 0 h 20"/>
                <a:gd name="T10" fmla="*/ 115 w 125"/>
                <a:gd name="T11" fmla="*/ 0 h 20"/>
                <a:gd name="T12" fmla="*/ 125 w 125"/>
                <a:gd name="T13" fmla="*/ 10 h 20"/>
                <a:gd name="T14" fmla="*/ 125 w 125"/>
                <a:gd name="T15" fmla="*/ 10 h 20"/>
                <a:gd name="T16" fmla="*/ 115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115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5" y="5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5"/>
                    <a:pt x="120" y="20"/>
                    <a:pt x="115" y="20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任意多边形 90">
              <a:extLst>
                <a:ext uri="{FF2B5EF4-FFF2-40B4-BE49-F238E27FC236}">
                  <a16:creationId xmlns:a16="http://schemas.microsoft.com/office/drawing/2014/main" xmlns="" id="{AAD6A021-3BC6-4798-AE6C-7AF1407C2F84}"/>
                </a:ext>
              </a:extLst>
            </p:cNvPr>
            <p:cNvSpPr/>
            <p:nvPr/>
          </p:nvSpPr>
          <p:spPr bwMode="auto">
            <a:xfrm>
              <a:off x="5196979" y="3067320"/>
              <a:ext cx="44141" cy="98190"/>
            </a:xfrm>
            <a:custGeom>
              <a:avLst/>
              <a:gdLst>
                <a:gd name="T0" fmla="*/ 6 w 49"/>
                <a:gd name="T1" fmla="*/ 109 h 109"/>
                <a:gd name="T2" fmla="*/ 0 w 49"/>
                <a:gd name="T3" fmla="*/ 109 h 109"/>
                <a:gd name="T4" fmla="*/ 0 w 49"/>
                <a:gd name="T5" fmla="*/ 44 h 109"/>
                <a:gd name="T6" fmla="*/ 44 w 49"/>
                <a:gd name="T7" fmla="*/ 0 h 109"/>
                <a:gd name="T8" fmla="*/ 49 w 49"/>
                <a:gd name="T9" fmla="*/ 5 h 109"/>
                <a:gd name="T10" fmla="*/ 6 w 49"/>
                <a:gd name="T11" fmla="*/ 48 h 109"/>
                <a:gd name="T12" fmla="*/ 6 w 49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9">
                  <a:moveTo>
                    <a:pt x="6" y="109"/>
                  </a:moveTo>
                  <a:lnTo>
                    <a:pt x="0" y="109"/>
                  </a:lnTo>
                  <a:lnTo>
                    <a:pt x="0" y="44"/>
                  </a:lnTo>
                  <a:lnTo>
                    <a:pt x="44" y="0"/>
                  </a:lnTo>
                  <a:lnTo>
                    <a:pt x="49" y="5"/>
                  </a:lnTo>
                  <a:lnTo>
                    <a:pt x="6" y="48"/>
                  </a:lnTo>
                  <a:lnTo>
                    <a:pt x="6" y="109"/>
                  </a:lnTo>
                  <a:close/>
                </a:path>
              </a:pathLst>
            </a:custGeom>
            <a:solidFill>
              <a:srgbClr val="67B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任意多边形 91">
              <a:extLst>
                <a:ext uri="{FF2B5EF4-FFF2-40B4-BE49-F238E27FC236}">
                  <a16:creationId xmlns:a16="http://schemas.microsoft.com/office/drawing/2014/main" xmlns="" id="{0EDF9831-A39F-496F-B5BD-A01E6012157B}"/>
                </a:ext>
              </a:extLst>
            </p:cNvPr>
            <p:cNvSpPr/>
            <p:nvPr/>
          </p:nvSpPr>
          <p:spPr bwMode="auto">
            <a:xfrm>
              <a:off x="6266256" y="3037592"/>
              <a:ext cx="190975" cy="31529"/>
            </a:xfrm>
            <a:custGeom>
              <a:avLst/>
              <a:gdLst>
                <a:gd name="T0" fmla="*/ 114 w 124"/>
                <a:gd name="T1" fmla="*/ 20 h 20"/>
                <a:gd name="T2" fmla="*/ 9 w 124"/>
                <a:gd name="T3" fmla="*/ 20 h 20"/>
                <a:gd name="T4" fmla="*/ 0 w 124"/>
                <a:gd name="T5" fmla="*/ 10 h 20"/>
                <a:gd name="T6" fmla="*/ 0 w 124"/>
                <a:gd name="T7" fmla="*/ 10 h 20"/>
                <a:gd name="T8" fmla="*/ 9 w 124"/>
                <a:gd name="T9" fmla="*/ 0 h 20"/>
                <a:gd name="T10" fmla="*/ 114 w 124"/>
                <a:gd name="T11" fmla="*/ 0 h 20"/>
                <a:gd name="T12" fmla="*/ 124 w 124"/>
                <a:gd name="T13" fmla="*/ 10 h 20"/>
                <a:gd name="T14" fmla="*/ 124 w 124"/>
                <a:gd name="T15" fmla="*/ 10 h 20"/>
                <a:gd name="T16" fmla="*/ 114 w 124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0">
                  <a:moveTo>
                    <a:pt x="114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4" y="5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5"/>
                    <a:pt x="120" y="20"/>
                    <a:pt x="114" y="20"/>
                  </a:cubicBezTo>
                  <a:close/>
                </a:path>
              </a:pathLst>
            </a:custGeom>
            <a:solidFill>
              <a:srgbClr val="BCC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任意多边形 92">
              <a:extLst>
                <a:ext uri="{FF2B5EF4-FFF2-40B4-BE49-F238E27FC236}">
                  <a16:creationId xmlns:a16="http://schemas.microsoft.com/office/drawing/2014/main" xmlns="" id="{E598B9CC-36E9-4573-9022-F250E63C5E09}"/>
                </a:ext>
              </a:extLst>
            </p:cNvPr>
            <p:cNvSpPr/>
            <p:nvPr/>
          </p:nvSpPr>
          <p:spPr bwMode="auto">
            <a:xfrm>
              <a:off x="6318504" y="3067320"/>
              <a:ext cx="45041" cy="98190"/>
            </a:xfrm>
            <a:custGeom>
              <a:avLst/>
              <a:gdLst>
                <a:gd name="T0" fmla="*/ 7 w 50"/>
                <a:gd name="T1" fmla="*/ 109 h 109"/>
                <a:gd name="T2" fmla="*/ 0 w 50"/>
                <a:gd name="T3" fmla="*/ 109 h 109"/>
                <a:gd name="T4" fmla="*/ 0 w 50"/>
                <a:gd name="T5" fmla="*/ 44 h 109"/>
                <a:gd name="T6" fmla="*/ 45 w 50"/>
                <a:gd name="T7" fmla="*/ 0 h 109"/>
                <a:gd name="T8" fmla="*/ 50 w 50"/>
                <a:gd name="T9" fmla="*/ 5 h 109"/>
                <a:gd name="T10" fmla="*/ 7 w 50"/>
                <a:gd name="T11" fmla="*/ 48 h 109"/>
                <a:gd name="T12" fmla="*/ 7 w 5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09">
                  <a:moveTo>
                    <a:pt x="7" y="109"/>
                  </a:moveTo>
                  <a:lnTo>
                    <a:pt x="0" y="109"/>
                  </a:lnTo>
                  <a:lnTo>
                    <a:pt x="0" y="44"/>
                  </a:lnTo>
                  <a:lnTo>
                    <a:pt x="45" y="0"/>
                  </a:lnTo>
                  <a:lnTo>
                    <a:pt x="50" y="5"/>
                  </a:lnTo>
                  <a:lnTo>
                    <a:pt x="7" y="48"/>
                  </a:lnTo>
                  <a:lnTo>
                    <a:pt x="7" y="109"/>
                  </a:lnTo>
                  <a:close/>
                </a:path>
              </a:pathLst>
            </a:custGeom>
            <a:solidFill>
              <a:srgbClr val="67B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任意多边形 93">
              <a:extLst>
                <a:ext uri="{FF2B5EF4-FFF2-40B4-BE49-F238E27FC236}">
                  <a16:creationId xmlns:a16="http://schemas.microsoft.com/office/drawing/2014/main" xmlns="" id="{45FC33EF-9DA0-46D1-841A-8446E9AD1E0B}"/>
                </a:ext>
              </a:extLst>
            </p:cNvPr>
            <p:cNvSpPr/>
            <p:nvPr/>
          </p:nvSpPr>
          <p:spPr bwMode="auto">
            <a:xfrm>
              <a:off x="5437499" y="3067320"/>
              <a:ext cx="45041" cy="156743"/>
            </a:xfrm>
            <a:custGeom>
              <a:avLst/>
              <a:gdLst>
                <a:gd name="T0" fmla="*/ 7 w 50"/>
                <a:gd name="T1" fmla="*/ 174 h 174"/>
                <a:gd name="T2" fmla="*/ 0 w 50"/>
                <a:gd name="T3" fmla="*/ 174 h 174"/>
                <a:gd name="T4" fmla="*/ 0 w 50"/>
                <a:gd name="T5" fmla="*/ 44 h 174"/>
                <a:gd name="T6" fmla="*/ 44 w 50"/>
                <a:gd name="T7" fmla="*/ 0 h 174"/>
                <a:gd name="T8" fmla="*/ 50 w 50"/>
                <a:gd name="T9" fmla="*/ 5 h 174"/>
                <a:gd name="T10" fmla="*/ 7 w 50"/>
                <a:gd name="T11" fmla="*/ 46 h 174"/>
                <a:gd name="T12" fmla="*/ 7 w 50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74">
                  <a:moveTo>
                    <a:pt x="7" y="174"/>
                  </a:moveTo>
                  <a:lnTo>
                    <a:pt x="0" y="174"/>
                  </a:lnTo>
                  <a:lnTo>
                    <a:pt x="0" y="44"/>
                  </a:lnTo>
                  <a:lnTo>
                    <a:pt x="44" y="0"/>
                  </a:lnTo>
                  <a:lnTo>
                    <a:pt x="50" y="5"/>
                  </a:lnTo>
                  <a:lnTo>
                    <a:pt x="7" y="46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67B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椭圆 94">
              <a:extLst>
                <a:ext uri="{FF2B5EF4-FFF2-40B4-BE49-F238E27FC236}">
                  <a16:creationId xmlns:a16="http://schemas.microsoft.com/office/drawing/2014/main" xmlns="" id="{E12F01F1-07D9-44C6-9A6B-3F03660D7571}"/>
                </a:ext>
              </a:extLst>
            </p:cNvPr>
            <p:cNvSpPr/>
            <p:nvPr/>
          </p:nvSpPr>
          <p:spPr bwMode="auto">
            <a:xfrm>
              <a:off x="4973574" y="2818692"/>
              <a:ext cx="108099" cy="105397"/>
            </a:xfrm>
            <a:prstGeom prst="ellipse">
              <a:avLst/>
            </a:prstGeom>
            <a:solidFill>
              <a:srgbClr val="758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矩形 95">
              <a:extLst>
                <a:ext uri="{FF2B5EF4-FFF2-40B4-BE49-F238E27FC236}">
                  <a16:creationId xmlns:a16="http://schemas.microsoft.com/office/drawing/2014/main" xmlns="" id="{E8105B22-AB47-475E-8DBF-49D08FDD91DC}"/>
                </a:ext>
              </a:extLst>
            </p:cNvPr>
            <p:cNvSpPr/>
            <p:nvPr/>
          </p:nvSpPr>
          <p:spPr bwMode="auto">
            <a:xfrm>
              <a:off x="5191574" y="2853824"/>
              <a:ext cx="461222" cy="36934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矩形 96">
              <a:extLst>
                <a:ext uri="{FF2B5EF4-FFF2-40B4-BE49-F238E27FC236}">
                  <a16:creationId xmlns:a16="http://schemas.microsoft.com/office/drawing/2014/main" xmlns="" id="{AA028525-D5A0-42DB-8F96-503A0F483B47}"/>
                </a:ext>
              </a:extLst>
            </p:cNvPr>
            <p:cNvSpPr/>
            <p:nvPr/>
          </p:nvSpPr>
          <p:spPr bwMode="auto">
            <a:xfrm>
              <a:off x="5786117" y="2853824"/>
              <a:ext cx="460321" cy="36934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矩形 97">
              <a:extLst>
                <a:ext uri="{FF2B5EF4-FFF2-40B4-BE49-F238E27FC236}">
                  <a16:creationId xmlns:a16="http://schemas.microsoft.com/office/drawing/2014/main" xmlns="" id="{06BA9B31-74E0-4F93-9BC6-D4D61766D0D6}"/>
                </a:ext>
              </a:extLst>
            </p:cNvPr>
            <p:cNvSpPr/>
            <p:nvPr/>
          </p:nvSpPr>
          <p:spPr bwMode="auto">
            <a:xfrm>
              <a:off x="6380661" y="2853824"/>
              <a:ext cx="460321" cy="36934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矩形 98">
              <a:extLst>
                <a:ext uri="{FF2B5EF4-FFF2-40B4-BE49-F238E27FC236}">
                  <a16:creationId xmlns:a16="http://schemas.microsoft.com/office/drawing/2014/main" xmlns="" id="{695926AB-D6AF-4A30-B599-67A5C1E8EE81}"/>
                </a:ext>
              </a:extLst>
            </p:cNvPr>
            <p:cNvSpPr/>
            <p:nvPr/>
          </p:nvSpPr>
          <p:spPr bwMode="auto">
            <a:xfrm>
              <a:off x="6974304" y="2853824"/>
              <a:ext cx="459420" cy="36934"/>
            </a:xfrm>
            <a:prstGeom prst="rect">
              <a:avLst/>
            </a:prstGeom>
            <a:solidFill>
              <a:srgbClr val="F7F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矩形 99">
              <a:extLst>
                <a:ext uri="{FF2B5EF4-FFF2-40B4-BE49-F238E27FC236}">
                  <a16:creationId xmlns:a16="http://schemas.microsoft.com/office/drawing/2014/main" xmlns="" id="{883CBA1E-E4A7-45D1-B266-4276FF4F714D}"/>
                </a:ext>
              </a:extLst>
            </p:cNvPr>
            <p:cNvSpPr/>
            <p:nvPr/>
          </p:nvSpPr>
          <p:spPr bwMode="auto">
            <a:xfrm>
              <a:off x="6705858" y="3110559"/>
              <a:ext cx="905328" cy="211694"/>
            </a:xfrm>
            <a:prstGeom prst="rect">
              <a:avLst/>
            </a:prstGeom>
            <a:solidFill>
              <a:srgbClr val="67B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任意多边形 100">
              <a:extLst>
                <a:ext uri="{FF2B5EF4-FFF2-40B4-BE49-F238E27FC236}">
                  <a16:creationId xmlns:a16="http://schemas.microsoft.com/office/drawing/2014/main" xmlns="" id="{CEDB74CB-D26F-4113-BFEC-D14509E44A2D}"/>
                </a:ext>
              </a:extLst>
            </p:cNvPr>
            <p:cNvSpPr/>
            <p:nvPr/>
          </p:nvSpPr>
          <p:spPr bwMode="auto">
            <a:xfrm>
              <a:off x="5342011" y="4087052"/>
              <a:ext cx="298173" cy="257636"/>
            </a:xfrm>
            <a:custGeom>
              <a:avLst/>
              <a:gdLst>
                <a:gd name="T0" fmla="*/ 6 w 194"/>
                <a:gd name="T1" fmla="*/ 142 h 168"/>
                <a:gd name="T2" fmla="*/ 95 w 194"/>
                <a:gd name="T3" fmla="*/ 114 h 168"/>
                <a:gd name="T4" fmla="*/ 130 w 194"/>
                <a:gd name="T5" fmla="*/ 45 h 168"/>
                <a:gd name="T6" fmla="*/ 119 w 194"/>
                <a:gd name="T7" fmla="*/ 9 h 168"/>
                <a:gd name="T8" fmla="*/ 188 w 194"/>
                <a:gd name="T9" fmla="*/ 0 h 168"/>
                <a:gd name="T10" fmla="*/ 193 w 194"/>
                <a:gd name="T11" fmla="*/ 38 h 168"/>
                <a:gd name="T12" fmla="*/ 157 w 194"/>
                <a:gd name="T13" fmla="*/ 133 h 168"/>
                <a:gd name="T14" fmla="*/ 97 w 194"/>
                <a:gd name="T15" fmla="*/ 163 h 168"/>
                <a:gd name="T16" fmla="*/ 10 w 194"/>
                <a:gd name="T17" fmla="*/ 168 h 168"/>
                <a:gd name="T18" fmla="*/ 6 w 194"/>
                <a:gd name="T19" fmla="*/ 14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68">
                  <a:moveTo>
                    <a:pt x="6" y="142"/>
                  </a:moveTo>
                  <a:cubicBezTo>
                    <a:pt x="33" y="139"/>
                    <a:pt x="73" y="130"/>
                    <a:pt x="95" y="114"/>
                  </a:cubicBezTo>
                  <a:cubicBezTo>
                    <a:pt x="117" y="98"/>
                    <a:pt x="132" y="72"/>
                    <a:pt x="130" y="45"/>
                  </a:cubicBezTo>
                  <a:cubicBezTo>
                    <a:pt x="129" y="32"/>
                    <a:pt x="124" y="20"/>
                    <a:pt x="119" y="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1" y="13"/>
                    <a:pt x="193" y="25"/>
                    <a:pt x="193" y="38"/>
                  </a:cubicBezTo>
                  <a:cubicBezTo>
                    <a:pt x="194" y="73"/>
                    <a:pt x="183" y="110"/>
                    <a:pt x="157" y="133"/>
                  </a:cubicBezTo>
                  <a:cubicBezTo>
                    <a:pt x="140" y="149"/>
                    <a:pt x="119" y="158"/>
                    <a:pt x="97" y="163"/>
                  </a:cubicBezTo>
                  <a:cubicBezTo>
                    <a:pt x="74" y="167"/>
                    <a:pt x="32" y="168"/>
                    <a:pt x="10" y="168"/>
                  </a:cubicBezTo>
                  <a:cubicBezTo>
                    <a:pt x="3" y="168"/>
                    <a:pt x="0" y="143"/>
                    <a:pt x="6" y="14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任意多边形 101">
              <a:extLst>
                <a:ext uri="{FF2B5EF4-FFF2-40B4-BE49-F238E27FC236}">
                  <a16:creationId xmlns:a16="http://schemas.microsoft.com/office/drawing/2014/main" xmlns="" id="{45C00EC3-A9BB-4552-9540-CCB67B4B812A}"/>
                </a:ext>
              </a:extLst>
            </p:cNvPr>
            <p:cNvSpPr/>
            <p:nvPr/>
          </p:nvSpPr>
          <p:spPr bwMode="auto">
            <a:xfrm>
              <a:off x="5236615" y="4298745"/>
              <a:ext cx="131520" cy="54049"/>
            </a:xfrm>
            <a:custGeom>
              <a:avLst/>
              <a:gdLst>
                <a:gd name="T0" fmla="*/ 11 w 86"/>
                <a:gd name="T1" fmla="*/ 12 h 35"/>
                <a:gd name="T2" fmla="*/ 3 w 86"/>
                <a:gd name="T3" fmla="*/ 16 h 35"/>
                <a:gd name="T4" fmla="*/ 0 w 86"/>
                <a:gd name="T5" fmla="*/ 23 h 35"/>
                <a:gd name="T6" fmla="*/ 10 w 86"/>
                <a:gd name="T7" fmla="*/ 30 h 35"/>
                <a:gd name="T8" fmla="*/ 50 w 86"/>
                <a:gd name="T9" fmla="*/ 35 h 35"/>
                <a:gd name="T10" fmla="*/ 55 w 86"/>
                <a:gd name="T11" fmla="*/ 35 h 35"/>
                <a:gd name="T12" fmla="*/ 60 w 86"/>
                <a:gd name="T13" fmla="*/ 35 h 35"/>
                <a:gd name="T14" fmla="*/ 82 w 86"/>
                <a:gd name="T15" fmla="*/ 27 h 35"/>
                <a:gd name="T16" fmla="*/ 82 w 86"/>
                <a:gd name="T17" fmla="*/ 10 h 35"/>
                <a:gd name="T18" fmla="*/ 41 w 86"/>
                <a:gd name="T19" fmla="*/ 4 h 35"/>
                <a:gd name="T20" fmla="*/ 11 w 86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35">
                  <a:moveTo>
                    <a:pt x="11" y="12"/>
                  </a:moveTo>
                  <a:cubicBezTo>
                    <a:pt x="8" y="13"/>
                    <a:pt x="5" y="14"/>
                    <a:pt x="3" y="16"/>
                  </a:cubicBezTo>
                  <a:cubicBezTo>
                    <a:pt x="1" y="18"/>
                    <a:pt x="0" y="21"/>
                    <a:pt x="0" y="23"/>
                  </a:cubicBezTo>
                  <a:cubicBezTo>
                    <a:pt x="1" y="28"/>
                    <a:pt x="6" y="29"/>
                    <a:pt x="10" y="30"/>
                  </a:cubicBezTo>
                  <a:cubicBezTo>
                    <a:pt x="24" y="33"/>
                    <a:pt x="37" y="34"/>
                    <a:pt x="50" y="35"/>
                  </a:cubicBezTo>
                  <a:cubicBezTo>
                    <a:pt x="52" y="35"/>
                    <a:pt x="53" y="35"/>
                    <a:pt x="55" y="35"/>
                  </a:cubicBezTo>
                  <a:cubicBezTo>
                    <a:pt x="57" y="35"/>
                    <a:pt x="59" y="35"/>
                    <a:pt x="60" y="35"/>
                  </a:cubicBezTo>
                  <a:cubicBezTo>
                    <a:pt x="68" y="35"/>
                    <a:pt x="78" y="34"/>
                    <a:pt x="82" y="27"/>
                  </a:cubicBezTo>
                  <a:cubicBezTo>
                    <a:pt x="85" y="22"/>
                    <a:pt x="86" y="15"/>
                    <a:pt x="82" y="10"/>
                  </a:cubicBezTo>
                  <a:cubicBezTo>
                    <a:pt x="73" y="0"/>
                    <a:pt x="52" y="3"/>
                    <a:pt x="41" y="4"/>
                  </a:cubicBezTo>
                  <a:cubicBezTo>
                    <a:pt x="31" y="6"/>
                    <a:pt x="21" y="8"/>
                    <a:pt x="11" y="1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任意多边形 102">
              <a:extLst>
                <a:ext uri="{FF2B5EF4-FFF2-40B4-BE49-F238E27FC236}">
                  <a16:creationId xmlns:a16="http://schemas.microsoft.com/office/drawing/2014/main" xmlns="" id="{494EB503-9EB9-4E62-82B8-36E661C9EE21}"/>
                </a:ext>
              </a:extLst>
            </p:cNvPr>
            <p:cNvSpPr/>
            <p:nvPr/>
          </p:nvSpPr>
          <p:spPr bwMode="auto">
            <a:xfrm>
              <a:off x="5492449" y="3941118"/>
              <a:ext cx="138727" cy="176561"/>
            </a:xfrm>
            <a:custGeom>
              <a:avLst/>
              <a:gdLst>
                <a:gd name="T0" fmla="*/ 14 w 90"/>
                <a:gd name="T1" fmla="*/ 90 h 115"/>
                <a:gd name="T2" fmla="*/ 3 w 90"/>
                <a:gd name="T3" fmla="*/ 40 h 115"/>
                <a:gd name="T4" fmla="*/ 71 w 90"/>
                <a:gd name="T5" fmla="*/ 33 h 115"/>
                <a:gd name="T6" fmla="*/ 84 w 90"/>
                <a:gd name="T7" fmla="*/ 70 h 115"/>
                <a:gd name="T8" fmla="*/ 90 w 90"/>
                <a:gd name="T9" fmla="*/ 95 h 115"/>
                <a:gd name="T10" fmla="*/ 22 w 90"/>
                <a:gd name="T11" fmla="*/ 115 h 115"/>
                <a:gd name="T12" fmla="*/ 14 w 90"/>
                <a:gd name="T13" fmla="*/ 9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15">
                  <a:moveTo>
                    <a:pt x="14" y="90"/>
                  </a:moveTo>
                  <a:cubicBezTo>
                    <a:pt x="6" y="74"/>
                    <a:pt x="0" y="57"/>
                    <a:pt x="3" y="40"/>
                  </a:cubicBezTo>
                  <a:cubicBezTo>
                    <a:pt x="9" y="0"/>
                    <a:pt x="53" y="4"/>
                    <a:pt x="71" y="33"/>
                  </a:cubicBezTo>
                  <a:cubicBezTo>
                    <a:pt x="78" y="44"/>
                    <a:pt x="80" y="58"/>
                    <a:pt x="84" y="70"/>
                  </a:cubicBezTo>
                  <a:cubicBezTo>
                    <a:pt x="86" y="79"/>
                    <a:pt x="88" y="87"/>
                    <a:pt x="90" y="9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0" y="111"/>
                    <a:pt x="16" y="95"/>
                    <a:pt x="14" y="90"/>
                  </a:cubicBezTo>
                  <a:close/>
                </a:path>
              </a:pathLst>
            </a:custGeom>
            <a:solidFill>
              <a:srgbClr val="E3B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任意多边形 103">
              <a:extLst>
                <a:ext uri="{FF2B5EF4-FFF2-40B4-BE49-F238E27FC236}">
                  <a16:creationId xmlns:a16="http://schemas.microsoft.com/office/drawing/2014/main" xmlns="" id="{579C3A03-0AFD-4C19-B9DE-5AFAFC4D3014}"/>
                </a:ext>
              </a:extLst>
            </p:cNvPr>
            <p:cNvSpPr/>
            <p:nvPr/>
          </p:nvSpPr>
          <p:spPr bwMode="auto">
            <a:xfrm>
              <a:off x="4676303" y="4561785"/>
              <a:ext cx="63058" cy="79272"/>
            </a:xfrm>
            <a:custGeom>
              <a:avLst/>
              <a:gdLst>
                <a:gd name="T0" fmla="*/ 37 w 41"/>
                <a:gd name="T1" fmla="*/ 38 h 52"/>
                <a:gd name="T2" fmla="*/ 35 w 41"/>
                <a:gd name="T3" fmla="*/ 45 h 52"/>
                <a:gd name="T4" fmla="*/ 27 w 41"/>
                <a:gd name="T5" fmla="*/ 48 h 52"/>
                <a:gd name="T6" fmla="*/ 7 w 41"/>
                <a:gd name="T7" fmla="*/ 51 h 52"/>
                <a:gd name="T8" fmla="*/ 1 w 41"/>
                <a:gd name="T9" fmla="*/ 50 h 52"/>
                <a:gd name="T10" fmla="*/ 0 w 41"/>
                <a:gd name="T11" fmla="*/ 45 h 52"/>
                <a:gd name="T12" fmla="*/ 3 w 41"/>
                <a:gd name="T13" fmla="*/ 27 h 52"/>
                <a:gd name="T14" fmla="*/ 8 w 41"/>
                <a:gd name="T15" fmla="*/ 12 h 52"/>
                <a:gd name="T16" fmla="*/ 35 w 41"/>
                <a:gd name="T17" fmla="*/ 6 h 52"/>
                <a:gd name="T18" fmla="*/ 37 w 41"/>
                <a:gd name="T19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7" y="38"/>
                  </a:moveTo>
                  <a:cubicBezTo>
                    <a:pt x="37" y="40"/>
                    <a:pt x="37" y="43"/>
                    <a:pt x="35" y="45"/>
                  </a:cubicBezTo>
                  <a:cubicBezTo>
                    <a:pt x="33" y="47"/>
                    <a:pt x="30" y="48"/>
                    <a:pt x="27" y="48"/>
                  </a:cubicBezTo>
                  <a:cubicBezTo>
                    <a:pt x="20" y="49"/>
                    <a:pt x="14" y="50"/>
                    <a:pt x="7" y="51"/>
                  </a:cubicBezTo>
                  <a:cubicBezTo>
                    <a:pt x="5" y="52"/>
                    <a:pt x="2" y="52"/>
                    <a:pt x="1" y="50"/>
                  </a:cubicBezTo>
                  <a:cubicBezTo>
                    <a:pt x="0" y="49"/>
                    <a:pt x="0" y="47"/>
                    <a:pt x="0" y="45"/>
                  </a:cubicBezTo>
                  <a:cubicBezTo>
                    <a:pt x="1" y="39"/>
                    <a:pt x="2" y="33"/>
                    <a:pt x="3" y="27"/>
                  </a:cubicBezTo>
                  <a:cubicBezTo>
                    <a:pt x="4" y="22"/>
                    <a:pt x="5" y="16"/>
                    <a:pt x="8" y="12"/>
                  </a:cubicBezTo>
                  <a:cubicBezTo>
                    <a:pt x="13" y="6"/>
                    <a:pt x="29" y="0"/>
                    <a:pt x="35" y="6"/>
                  </a:cubicBezTo>
                  <a:cubicBezTo>
                    <a:pt x="41" y="13"/>
                    <a:pt x="37" y="30"/>
                    <a:pt x="37" y="38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任意多边形 104">
              <a:extLst>
                <a:ext uri="{FF2B5EF4-FFF2-40B4-BE49-F238E27FC236}">
                  <a16:creationId xmlns:a16="http://schemas.microsoft.com/office/drawing/2014/main" xmlns="" id="{070AD379-496E-4C37-A7F7-7BE3C6FDF560}"/>
                </a:ext>
              </a:extLst>
            </p:cNvPr>
            <p:cNvSpPr/>
            <p:nvPr/>
          </p:nvSpPr>
          <p:spPr bwMode="auto">
            <a:xfrm>
              <a:off x="4576311" y="4610430"/>
              <a:ext cx="182867" cy="93686"/>
            </a:xfrm>
            <a:custGeom>
              <a:avLst/>
              <a:gdLst>
                <a:gd name="T0" fmla="*/ 2 w 119"/>
                <a:gd name="T1" fmla="*/ 56 h 61"/>
                <a:gd name="T2" fmla="*/ 9 w 119"/>
                <a:gd name="T3" fmla="*/ 43 h 61"/>
                <a:gd name="T4" fmla="*/ 25 w 119"/>
                <a:gd name="T5" fmla="*/ 39 h 61"/>
                <a:gd name="T6" fmla="*/ 56 w 119"/>
                <a:gd name="T7" fmla="*/ 8 h 61"/>
                <a:gd name="T8" fmla="*/ 59 w 119"/>
                <a:gd name="T9" fmla="*/ 2 h 61"/>
                <a:gd name="T10" fmla="*/ 67 w 119"/>
                <a:gd name="T11" fmla="*/ 2 h 61"/>
                <a:gd name="T12" fmla="*/ 74 w 119"/>
                <a:gd name="T13" fmla="*/ 6 h 61"/>
                <a:gd name="T14" fmla="*/ 88 w 119"/>
                <a:gd name="T15" fmla="*/ 9 h 61"/>
                <a:gd name="T16" fmla="*/ 101 w 119"/>
                <a:gd name="T17" fmla="*/ 5 h 61"/>
                <a:gd name="T18" fmla="*/ 108 w 119"/>
                <a:gd name="T19" fmla="*/ 14 h 61"/>
                <a:gd name="T20" fmla="*/ 117 w 119"/>
                <a:gd name="T21" fmla="*/ 31 h 61"/>
                <a:gd name="T22" fmla="*/ 119 w 119"/>
                <a:gd name="T23" fmla="*/ 34 h 61"/>
                <a:gd name="T24" fmla="*/ 90 w 119"/>
                <a:gd name="T25" fmla="*/ 41 h 61"/>
                <a:gd name="T26" fmla="*/ 85 w 119"/>
                <a:gd name="T27" fmla="*/ 32 h 61"/>
                <a:gd name="T28" fmla="*/ 84 w 119"/>
                <a:gd name="T29" fmla="*/ 42 h 61"/>
                <a:gd name="T30" fmla="*/ 5 w 119"/>
                <a:gd name="T31" fmla="*/ 61 h 61"/>
                <a:gd name="T32" fmla="*/ 2 w 119"/>
                <a:gd name="T33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61">
                  <a:moveTo>
                    <a:pt x="2" y="56"/>
                  </a:moveTo>
                  <a:cubicBezTo>
                    <a:pt x="0" y="51"/>
                    <a:pt x="4" y="45"/>
                    <a:pt x="9" y="43"/>
                  </a:cubicBezTo>
                  <a:cubicBezTo>
                    <a:pt x="14" y="40"/>
                    <a:pt x="19" y="40"/>
                    <a:pt x="25" y="39"/>
                  </a:cubicBezTo>
                  <a:cubicBezTo>
                    <a:pt x="40" y="35"/>
                    <a:pt x="52" y="23"/>
                    <a:pt x="56" y="8"/>
                  </a:cubicBezTo>
                  <a:cubicBezTo>
                    <a:pt x="57" y="6"/>
                    <a:pt x="57" y="3"/>
                    <a:pt x="59" y="2"/>
                  </a:cubicBezTo>
                  <a:cubicBezTo>
                    <a:pt x="61" y="0"/>
                    <a:pt x="64" y="0"/>
                    <a:pt x="67" y="2"/>
                  </a:cubicBezTo>
                  <a:cubicBezTo>
                    <a:pt x="69" y="3"/>
                    <a:pt x="71" y="5"/>
                    <a:pt x="74" y="6"/>
                  </a:cubicBezTo>
                  <a:cubicBezTo>
                    <a:pt x="78" y="9"/>
                    <a:pt x="83" y="10"/>
                    <a:pt x="88" y="9"/>
                  </a:cubicBezTo>
                  <a:cubicBezTo>
                    <a:pt x="92" y="8"/>
                    <a:pt x="96" y="3"/>
                    <a:pt x="101" y="5"/>
                  </a:cubicBezTo>
                  <a:cubicBezTo>
                    <a:pt x="105" y="6"/>
                    <a:pt x="107" y="10"/>
                    <a:pt x="108" y="14"/>
                  </a:cubicBezTo>
                  <a:cubicBezTo>
                    <a:pt x="111" y="19"/>
                    <a:pt x="114" y="25"/>
                    <a:pt x="117" y="31"/>
                  </a:cubicBezTo>
                  <a:cubicBezTo>
                    <a:pt x="118" y="32"/>
                    <a:pt x="118" y="33"/>
                    <a:pt x="119" y="34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8" y="40"/>
                    <a:pt x="86" y="34"/>
                    <a:pt x="85" y="32"/>
                  </a:cubicBezTo>
                  <a:cubicBezTo>
                    <a:pt x="85" y="35"/>
                    <a:pt x="85" y="40"/>
                    <a:pt x="84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59"/>
                    <a:pt x="2" y="58"/>
                    <a:pt x="2" y="56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任意多边形 105">
              <a:extLst>
                <a:ext uri="{FF2B5EF4-FFF2-40B4-BE49-F238E27FC236}">
                  <a16:creationId xmlns:a16="http://schemas.microsoft.com/office/drawing/2014/main" xmlns="" id="{512871F9-3402-40D1-8847-811F1CBBDB6A}"/>
                </a:ext>
              </a:extLst>
            </p:cNvPr>
            <p:cNvSpPr/>
            <p:nvPr/>
          </p:nvSpPr>
          <p:spPr bwMode="auto">
            <a:xfrm>
              <a:off x="4522262" y="4474406"/>
              <a:ext cx="170256" cy="83777"/>
            </a:xfrm>
            <a:custGeom>
              <a:avLst/>
              <a:gdLst>
                <a:gd name="T0" fmla="*/ 87 w 111"/>
                <a:gd name="T1" fmla="*/ 53 h 55"/>
                <a:gd name="T2" fmla="*/ 69 w 111"/>
                <a:gd name="T3" fmla="*/ 45 h 55"/>
                <a:gd name="T4" fmla="*/ 31 w 111"/>
                <a:gd name="T5" fmla="*/ 39 h 55"/>
                <a:gd name="T6" fmla="*/ 1 w 111"/>
                <a:gd name="T7" fmla="*/ 13 h 55"/>
                <a:gd name="T8" fmla="*/ 1 w 111"/>
                <a:gd name="T9" fmla="*/ 5 h 55"/>
                <a:gd name="T10" fmla="*/ 8 w 111"/>
                <a:gd name="T11" fmla="*/ 2 h 55"/>
                <a:gd name="T12" fmla="*/ 56 w 111"/>
                <a:gd name="T13" fmla="*/ 9 h 55"/>
                <a:gd name="T14" fmla="*/ 98 w 111"/>
                <a:gd name="T15" fmla="*/ 10 h 55"/>
                <a:gd name="T16" fmla="*/ 110 w 111"/>
                <a:gd name="T17" fmla="*/ 25 h 55"/>
                <a:gd name="T18" fmla="*/ 105 w 111"/>
                <a:gd name="T19" fmla="*/ 51 h 55"/>
                <a:gd name="T20" fmla="*/ 87 w 111"/>
                <a:gd name="T21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55">
                  <a:moveTo>
                    <a:pt x="87" y="53"/>
                  </a:moveTo>
                  <a:cubicBezTo>
                    <a:pt x="80" y="51"/>
                    <a:pt x="75" y="47"/>
                    <a:pt x="69" y="45"/>
                  </a:cubicBezTo>
                  <a:cubicBezTo>
                    <a:pt x="57" y="40"/>
                    <a:pt x="44" y="43"/>
                    <a:pt x="31" y="39"/>
                  </a:cubicBezTo>
                  <a:cubicBezTo>
                    <a:pt x="18" y="36"/>
                    <a:pt x="7" y="26"/>
                    <a:pt x="1" y="13"/>
                  </a:cubicBezTo>
                  <a:cubicBezTo>
                    <a:pt x="0" y="11"/>
                    <a:pt x="0" y="7"/>
                    <a:pt x="1" y="5"/>
                  </a:cubicBezTo>
                  <a:cubicBezTo>
                    <a:pt x="3" y="3"/>
                    <a:pt x="6" y="2"/>
                    <a:pt x="8" y="2"/>
                  </a:cubicBezTo>
                  <a:cubicBezTo>
                    <a:pt x="30" y="0"/>
                    <a:pt x="35" y="8"/>
                    <a:pt x="56" y="9"/>
                  </a:cubicBezTo>
                  <a:cubicBezTo>
                    <a:pt x="62" y="9"/>
                    <a:pt x="86" y="6"/>
                    <a:pt x="98" y="10"/>
                  </a:cubicBezTo>
                  <a:cubicBezTo>
                    <a:pt x="111" y="15"/>
                    <a:pt x="109" y="20"/>
                    <a:pt x="110" y="25"/>
                  </a:cubicBezTo>
                  <a:cubicBezTo>
                    <a:pt x="110" y="30"/>
                    <a:pt x="110" y="47"/>
                    <a:pt x="105" y="51"/>
                  </a:cubicBezTo>
                  <a:cubicBezTo>
                    <a:pt x="100" y="55"/>
                    <a:pt x="93" y="55"/>
                    <a:pt x="87" y="53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任意多边形 106">
              <a:extLst>
                <a:ext uri="{FF2B5EF4-FFF2-40B4-BE49-F238E27FC236}">
                  <a16:creationId xmlns:a16="http://schemas.microsoft.com/office/drawing/2014/main" xmlns="" id="{1BC0D5C7-137A-413C-92D0-07E3DE62BC0C}"/>
                </a:ext>
              </a:extLst>
            </p:cNvPr>
            <p:cNvSpPr/>
            <p:nvPr/>
          </p:nvSpPr>
          <p:spPr bwMode="auto">
            <a:xfrm>
              <a:off x="4634865" y="4450984"/>
              <a:ext cx="56752" cy="86479"/>
            </a:xfrm>
            <a:custGeom>
              <a:avLst/>
              <a:gdLst>
                <a:gd name="T0" fmla="*/ 36 w 37"/>
                <a:gd name="T1" fmla="*/ 21 h 56"/>
                <a:gd name="T2" fmla="*/ 36 w 37"/>
                <a:gd name="T3" fmla="*/ 14 h 56"/>
                <a:gd name="T4" fmla="*/ 29 w 37"/>
                <a:gd name="T5" fmla="*/ 9 h 56"/>
                <a:gd name="T6" fmla="*/ 10 w 37"/>
                <a:gd name="T7" fmla="*/ 1 h 56"/>
                <a:gd name="T8" fmla="*/ 4 w 37"/>
                <a:gd name="T9" fmla="*/ 1 h 56"/>
                <a:gd name="T10" fmla="*/ 2 w 37"/>
                <a:gd name="T11" fmla="*/ 6 h 56"/>
                <a:gd name="T12" fmla="*/ 0 w 37"/>
                <a:gd name="T13" fmla="*/ 24 h 56"/>
                <a:gd name="T14" fmla="*/ 2 w 37"/>
                <a:gd name="T15" fmla="*/ 40 h 56"/>
                <a:gd name="T16" fmla="*/ 27 w 37"/>
                <a:gd name="T17" fmla="*/ 51 h 56"/>
                <a:gd name="T18" fmla="*/ 36 w 37"/>
                <a:gd name="T19" fmla="*/ 2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6">
                  <a:moveTo>
                    <a:pt x="36" y="21"/>
                  </a:moveTo>
                  <a:cubicBezTo>
                    <a:pt x="36" y="19"/>
                    <a:pt x="37" y="16"/>
                    <a:pt x="36" y="14"/>
                  </a:cubicBezTo>
                  <a:cubicBezTo>
                    <a:pt x="35" y="11"/>
                    <a:pt x="31" y="10"/>
                    <a:pt x="29" y="9"/>
                  </a:cubicBezTo>
                  <a:cubicBezTo>
                    <a:pt x="22" y="6"/>
                    <a:pt x="16" y="4"/>
                    <a:pt x="10" y="1"/>
                  </a:cubicBezTo>
                  <a:cubicBezTo>
                    <a:pt x="8" y="0"/>
                    <a:pt x="5" y="0"/>
                    <a:pt x="4" y="1"/>
                  </a:cubicBezTo>
                  <a:cubicBezTo>
                    <a:pt x="2" y="2"/>
                    <a:pt x="2" y="4"/>
                    <a:pt x="2" y="6"/>
                  </a:cubicBezTo>
                  <a:cubicBezTo>
                    <a:pt x="1" y="12"/>
                    <a:pt x="1" y="18"/>
                    <a:pt x="0" y="24"/>
                  </a:cubicBezTo>
                  <a:cubicBezTo>
                    <a:pt x="0" y="30"/>
                    <a:pt x="0" y="35"/>
                    <a:pt x="2" y="40"/>
                  </a:cubicBezTo>
                  <a:cubicBezTo>
                    <a:pt x="5" y="47"/>
                    <a:pt x="19" y="56"/>
                    <a:pt x="27" y="51"/>
                  </a:cubicBezTo>
                  <a:cubicBezTo>
                    <a:pt x="34" y="47"/>
                    <a:pt x="34" y="28"/>
                    <a:pt x="36" y="21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任意多边形 107">
              <a:extLst>
                <a:ext uri="{FF2B5EF4-FFF2-40B4-BE49-F238E27FC236}">
                  <a16:creationId xmlns:a16="http://schemas.microsoft.com/office/drawing/2014/main" xmlns="" id="{7FDCB5B2-5656-49F3-A27A-239287399A44}"/>
                </a:ext>
              </a:extLst>
            </p:cNvPr>
            <p:cNvSpPr/>
            <p:nvPr/>
          </p:nvSpPr>
          <p:spPr bwMode="auto">
            <a:xfrm>
              <a:off x="4620451" y="4159118"/>
              <a:ext cx="156743" cy="353123"/>
            </a:xfrm>
            <a:custGeom>
              <a:avLst/>
              <a:gdLst>
                <a:gd name="T0" fmla="*/ 35 w 102"/>
                <a:gd name="T1" fmla="*/ 29 h 230"/>
                <a:gd name="T2" fmla="*/ 46 w 102"/>
                <a:gd name="T3" fmla="*/ 0 h 230"/>
                <a:gd name="T4" fmla="*/ 102 w 102"/>
                <a:gd name="T5" fmla="*/ 68 h 230"/>
                <a:gd name="T6" fmla="*/ 76 w 102"/>
                <a:gd name="T7" fmla="*/ 107 h 230"/>
                <a:gd name="T8" fmla="*/ 42 w 102"/>
                <a:gd name="T9" fmla="*/ 224 h 230"/>
                <a:gd name="T10" fmla="*/ 7 w 102"/>
                <a:gd name="T11" fmla="*/ 219 h 230"/>
                <a:gd name="T12" fmla="*/ 35 w 102"/>
                <a:gd name="T13" fmla="*/ 2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30">
                  <a:moveTo>
                    <a:pt x="35" y="29"/>
                  </a:moveTo>
                  <a:cubicBezTo>
                    <a:pt x="38" y="19"/>
                    <a:pt x="41" y="9"/>
                    <a:pt x="46" y="0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89" y="72"/>
                    <a:pt x="81" y="85"/>
                    <a:pt x="76" y="107"/>
                  </a:cubicBezTo>
                  <a:cubicBezTo>
                    <a:pt x="55" y="187"/>
                    <a:pt x="47" y="216"/>
                    <a:pt x="42" y="224"/>
                  </a:cubicBezTo>
                  <a:cubicBezTo>
                    <a:pt x="38" y="230"/>
                    <a:pt x="10" y="226"/>
                    <a:pt x="7" y="219"/>
                  </a:cubicBezTo>
                  <a:cubicBezTo>
                    <a:pt x="0" y="199"/>
                    <a:pt x="23" y="79"/>
                    <a:pt x="35" y="29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任意多边形 108">
              <a:extLst>
                <a:ext uri="{FF2B5EF4-FFF2-40B4-BE49-F238E27FC236}">
                  <a16:creationId xmlns:a16="http://schemas.microsoft.com/office/drawing/2014/main" xmlns="" id="{1F115951-4039-4EE9-91A7-65BE3B19A75D}"/>
                </a:ext>
              </a:extLst>
            </p:cNvPr>
            <p:cNvSpPr/>
            <p:nvPr/>
          </p:nvSpPr>
          <p:spPr bwMode="auto">
            <a:xfrm>
              <a:off x="4674501" y="4200555"/>
              <a:ext cx="535990" cy="404470"/>
            </a:xfrm>
            <a:custGeom>
              <a:avLst/>
              <a:gdLst>
                <a:gd name="T0" fmla="*/ 334 w 349"/>
                <a:gd name="T1" fmla="*/ 96 h 263"/>
                <a:gd name="T2" fmla="*/ 230 w 349"/>
                <a:gd name="T3" fmla="*/ 107 h 263"/>
                <a:gd name="T4" fmla="*/ 156 w 349"/>
                <a:gd name="T5" fmla="*/ 101 h 263"/>
                <a:gd name="T6" fmla="*/ 105 w 349"/>
                <a:gd name="T7" fmla="*/ 97 h 263"/>
                <a:gd name="T8" fmla="*/ 42 w 349"/>
                <a:gd name="T9" fmla="*/ 254 h 263"/>
                <a:gd name="T10" fmla="*/ 3 w 349"/>
                <a:gd name="T11" fmla="*/ 253 h 263"/>
                <a:gd name="T12" fmla="*/ 24 w 349"/>
                <a:gd name="T13" fmla="*/ 98 h 263"/>
                <a:gd name="T14" fmla="*/ 36 w 349"/>
                <a:gd name="T15" fmla="*/ 51 h 263"/>
                <a:gd name="T16" fmla="*/ 64 w 349"/>
                <a:gd name="T17" fmla="*/ 13 h 263"/>
                <a:gd name="T18" fmla="*/ 274 w 349"/>
                <a:gd name="T19" fmla="*/ 12 h 263"/>
                <a:gd name="T20" fmla="*/ 334 w 349"/>
                <a:gd name="T21" fmla="*/ 9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263">
                  <a:moveTo>
                    <a:pt x="334" y="96"/>
                  </a:moveTo>
                  <a:cubicBezTo>
                    <a:pt x="320" y="106"/>
                    <a:pt x="247" y="108"/>
                    <a:pt x="230" y="107"/>
                  </a:cubicBezTo>
                  <a:cubicBezTo>
                    <a:pt x="206" y="105"/>
                    <a:pt x="181" y="103"/>
                    <a:pt x="156" y="101"/>
                  </a:cubicBezTo>
                  <a:cubicBezTo>
                    <a:pt x="144" y="100"/>
                    <a:pt x="114" y="90"/>
                    <a:pt x="105" y="97"/>
                  </a:cubicBezTo>
                  <a:cubicBezTo>
                    <a:pt x="92" y="107"/>
                    <a:pt x="53" y="238"/>
                    <a:pt x="42" y="254"/>
                  </a:cubicBezTo>
                  <a:cubicBezTo>
                    <a:pt x="38" y="260"/>
                    <a:pt x="7" y="263"/>
                    <a:pt x="3" y="253"/>
                  </a:cubicBezTo>
                  <a:cubicBezTo>
                    <a:pt x="0" y="243"/>
                    <a:pt x="17" y="139"/>
                    <a:pt x="24" y="98"/>
                  </a:cubicBezTo>
                  <a:cubicBezTo>
                    <a:pt x="27" y="82"/>
                    <a:pt x="30" y="66"/>
                    <a:pt x="36" y="51"/>
                  </a:cubicBezTo>
                  <a:cubicBezTo>
                    <a:pt x="41" y="36"/>
                    <a:pt x="51" y="22"/>
                    <a:pt x="64" y="13"/>
                  </a:cubicBezTo>
                  <a:cubicBezTo>
                    <a:pt x="83" y="0"/>
                    <a:pt x="265" y="8"/>
                    <a:pt x="274" y="12"/>
                  </a:cubicBezTo>
                  <a:cubicBezTo>
                    <a:pt x="286" y="19"/>
                    <a:pt x="349" y="85"/>
                    <a:pt x="334" y="96"/>
                  </a:cubicBez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任意多边形 109">
              <a:extLst>
                <a:ext uri="{FF2B5EF4-FFF2-40B4-BE49-F238E27FC236}">
                  <a16:creationId xmlns:a16="http://schemas.microsoft.com/office/drawing/2014/main" xmlns="" id="{A426C510-4E0D-4ACF-B3CC-F893A2903ADC}"/>
                </a:ext>
              </a:extLst>
            </p:cNvPr>
            <p:cNvSpPr/>
            <p:nvPr/>
          </p:nvSpPr>
          <p:spPr bwMode="auto">
            <a:xfrm>
              <a:off x="5025822" y="4154613"/>
              <a:ext cx="287363" cy="220702"/>
            </a:xfrm>
            <a:custGeom>
              <a:avLst/>
              <a:gdLst>
                <a:gd name="T0" fmla="*/ 158 w 187"/>
                <a:gd name="T1" fmla="*/ 12 h 144"/>
                <a:gd name="T2" fmla="*/ 178 w 187"/>
                <a:gd name="T3" fmla="*/ 41 h 144"/>
                <a:gd name="T4" fmla="*/ 152 w 187"/>
                <a:gd name="T5" fmla="*/ 125 h 144"/>
                <a:gd name="T6" fmla="*/ 25 w 187"/>
                <a:gd name="T7" fmla="*/ 113 h 144"/>
                <a:gd name="T8" fmla="*/ 31 w 187"/>
                <a:gd name="T9" fmla="*/ 47 h 144"/>
                <a:gd name="T10" fmla="*/ 60 w 187"/>
                <a:gd name="T11" fmla="*/ 10 h 144"/>
                <a:gd name="T12" fmla="*/ 115 w 187"/>
                <a:gd name="T13" fmla="*/ 11 h 144"/>
                <a:gd name="T14" fmla="*/ 158 w 187"/>
                <a:gd name="T15" fmla="*/ 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144">
                  <a:moveTo>
                    <a:pt x="158" y="12"/>
                  </a:moveTo>
                  <a:cubicBezTo>
                    <a:pt x="167" y="19"/>
                    <a:pt x="174" y="29"/>
                    <a:pt x="178" y="41"/>
                  </a:cubicBezTo>
                  <a:cubicBezTo>
                    <a:pt x="187" y="70"/>
                    <a:pt x="177" y="106"/>
                    <a:pt x="152" y="125"/>
                  </a:cubicBezTo>
                  <a:cubicBezTo>
                    <a:pt x="127" y="144"/>
                    <a:pt x="62" y="143"/>
                    <a:pt x="25" y="113"/>
                  </a:cubicBezTo>
                  <a:cubicBezTo>
                    <a:pt x="0" y="94"/>
                    <a:pt x="24" y="77"/>
                    <a:pt x="31" y="47"/>
                  </a:cubicBezTo>
                  <a:cubicBezTo>
                    <a:pt x="35" y="31"/>
                    <a:pt x="45" y="15"/>
                    <a:pt x="60" y="10"/>
                  </a:cubicBezTo>
                  <a:cubicBezTo>
                    <a:pt x="85" y="7"/>
                    <a:pt x="96" y="14"/>
                    <a:pt x="115" y="11"/>
                  </a:cubicBezTo>
                  <a:cubicBezTo>
                    <a:pt x="131" y="9"/>
                    <a:pt x="141" y="0"/>
                    <a:pt x="158" y="12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任意多边形 110">
              <a:extLst>
                <a:ext uri="{FF2B5EF4-FFF2-40B4-BE49-F238E27FC236}">
                  <a16:creationId xmlns:a16="http://schemas.microsoft.com/office/drawing/2014/main" xmlns="" id="{654587C7-F658-4BD1-965E-6DECF4D5DE67}"/>
                </a:ext>
              </a:extLst>
            </p:cNvPr>
            <p:cNvSpPr/>
            <p:nvPr/>
          </p:nvSpPr>
          <p:spPr bwMode="auto">
            <a:xfrm>
              <a:off x="4691617" y="4117680"/>
              <a:ext cx="455817" cy="239619"/>
            </a:xfrm>
            <a:custGeom>
              <a:avLst/>
              <a:gdLst>
                <a:gd name="T0" fmla="*/ 9 w 297"/>
                <a:gd name="T1" fmla="*/ 18 h 156"/>
                <a:gd name="T2" fmla="*/ 280 w 297"/>
                <a:gd name="T3" fmla="*/ 34 h 156"/>
                <a:gd name="T4" fmla="*/ 290 w 297"/>
                <a:gd name="T5" fmla="*/ 126 h 156"/>
                <a:gd name="T6" fmla="*/ 223 w 297"/>
                <a:gd name="T7" fmla="*/ 147 h 156"/>
                <a:gd name="T8" fmla="*/ 102 w 297"/>
                <a:gd name="T9" fmla="*/ 103 h 156"/>
                <a:gd name="T10" fmla="*/ 30 w 297"/>
                <a:gd name="T11" fmla="*/ 92 h 156"/>
                <a:gd name="T12" fmla="*/ 0 w 297"/>
                <a:gd name="T13" fmla="*/ 27 h 156"/>
                <a:gd name="T14" fmla="*/ 9 w 297"/>
                <a:gd name="T15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156">
                  <a:moveTo>
                    <a:pt x="9" y="18"/>
                  </a:moveTo>
                  <a:cubicBezTo>
                    <a:pt x="106" y="0"/>
                    <a:pt x="228" y="27"/>
                    <a:pt x="280" y="34"/>
                  </a:cubicBezTo>
                  <a:cubicBezTo>
                    <a:pt x="294" y="51"/>
                    <a:pt x="297" y="107"/>
                    <a:pt x="290" y="126"/>
                  </a:cubicBezTo>
                  <a:cubicBezTo>
                    <a:pt x="279" y="156"/>
                    <a:pt x="249" y="154"/>
                    <a:pt x="223" y="147"/>
                  </a:cubicBezTo>
                  <a:cubicBezTo>
                    <a:pt x="182" y="135"/>
                    <a:pt x="141" y="121"/>
                    <a:pt x="102" y="103"/>
                  </a:cubicBezTo>
                  <a:cubicBezTo>
                    <a:pt x="81" y="94"/>
                    <a:pt x="40" y="75"/>
                    <a:pt x="30" y="9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4"/>
                    <a:pt x="5" y="19"/>
                    <a:pt x="9" y="18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任意多边形 111">
              <a:extLst>
                <a:ext uri="{FF2B5EF4-FFF2-40B4-BE49-F238E27FC236}">
                  <a16:creationId xmlns:a16="http://schemas.microsoft.com/office/drawing/2014/main" xmlns="" id="{058C4CBF-154E-4F48-B9D0-75EE25FECD9F}"/>
                </a:ext>
              </a:extLst>
            </p:cNvPr>
            <p:cNvSpPr/>
            <p:nvPr/>
          </p:nvSpPr>
          <p:spPr bwMode="auto">
            <a:xfrm>
              <a:off x="5213193" y="3904184"/>
              <a:ext cx="374743" cy="450412"/>
            </a:xfrm>
            <a:custGeom>
              <a:avLst/>
              <a:gdLst>
                <a:gd name="T0" fmla="*/ 232 w 244"/>
                <a:gd name="T1" fmla="*/ 23 h 293"/>
                <a:gd name="T2" fmla="*/ 241 w 244"/>
                <a:gd name="T3" fmla="*/ 54 h 293"/>
                <a:gd name="T4" fmla="*/ 190 w 244"/>
                <a:gd name="T5" fmla="*/ 188 h 293"/>
                <a:gd name="T6" fmla="*/ 74 w 244"/>
                <a:gd name="T7" fmla="*/ 279 h 293"/>
                <a:gd name="T8" fmla="*/ 21 w 244"/>
                <a:gd name="T9" fmla="*/ 293 h 293"/>
                <a:gd name="T10" fmla="*/ 6 w 244"/>
                <a:gd name="T11" fmla="*/ 201 h 293"/>
                <a:gd name="T12" fmla="*/ 2 w 244"/>
                <a:gd name="T13" fmla="*/ 172 h 293"/>
                <a:gd name="T14" fmla="*/ 36 w 244"/>
                <a:gd name="T15" fmla="*/ 141 h 293"/>
                <a:gd name="T16" fmla="*/ 136 w 244"/>
                <a:gd name="T17" fmla="*/ 60 h 293"/>
                <a:gd name="T18" fmla="*/ 166 w 244"/>
                <a:gd name="T19" fmla="*/ 27 h 293"/>
                <a:gd name="T20" fmla="*/ 232 w 244"/>
                <a:gd name="T21" fmla="*/ 2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4" h="293">
                  <a:moveTo>
                    <a:pt x="232" y="23"/>
                  </a:moveTo>
                  <a:cubicBezTo>
                    <a:pt x="238" y="32"/>
                    <a:pt x="240" y="43"/>
                    <a:pt x="241" y="54"/>
                  </a:cubicBezTo>
                  <a:cubicBezTo>
                    <a:pt x="244" y="103"/>
                    <a:pt x="222" y="151"/>
                    <a:pt x="190" y="188"/>
                  </a:cubicBezTo>
                  <a:cubicBezTo>
                    <a:pt x="157" y="225"/>
                    <a:pt x="116" y="253"/>
                    <a:pt x="74" y="279"/>
                  </a:cubicBezTo>
                  <a:cubicBezTo>
                    <a:pt x="61" y="287"/>
                    <a:pt x="42" y="293"/>
                    <a:pt x="21" y="293"/>
                  </a:cubicBezTo>
                  <a:cubicBezTo>
                    <a:pt x="15" y="275"/>
                    <a:pt x="12" y="220"/>
                    <a:pt x="6" y="201"/>
                  </a:cubicBezTo>
                  <a:cubicBezTo>
                    <a:pt x="3" y="192"/>
                    <a:pt x="0" y="181"/>
                    <a:pt x="2" y="172"/>
                  </a:cubicBezTo>
                  <a:cubicBezTo>
                    <a:pt x="6" y="157"/>
                    <a:pt x="22" y="148"/>
                    <a:pt x="36" y="141"/>
                  </a:cubicBezTo>
                  <a:cubicBezTo>
                    <a:pt x="74" y="120"/>
                    <a:pt x="108" y="93"/>
                    <a:pt x="136" y="60"/>
                  </a:cubicBezTo>
                  <a:cubicBezTo>
                    <a:pt x="146" y="49"/>
                    <a:pt x="155" y="37"/>
                    <a:pt x="166" y="27"/>
                  </a:cubicBezTo>
                  <a:cubicBezTo>
                    <a:pt x="183" y="12"/>
                    <a:pt x="215" y="0"/>
                    <a:pt x="232" y="23"/>
                  </a:cubicBezTo>
                  <a:close/>
                </a:path>
              </a:pathLst>
            </a:custGeom>
            <a:solidFill>
              <a:srgbClr val="FDD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任意多边形 112">
              <a:extLst>
                <a:ext uri="{FF2B5EF4-FFF2-40B4-BE49-F238E27FC236}">
                  <a16:creationId xmlns:a16="http://schemas.microsoft.com/office/drawing/2014/main" xmlns="" id="{5F8072E2-A1E5-470A-AB33-F03ACB31D9B2}"/>
                </a:ext>
              </a:extLst>
            </p:cNvPr>
            <p:cNvSpPr/>
            <p:nvPr/>
          </p:nvSpPr>
          <p:spPr bwMode="auto">
            <a:xfrm>
              <a:off x="5474432" y="3827615"/>
              <a:ext cx="87380" cy="122512"/>
            </a:xfrm>
            <a:custGeom>
              <a:avLst/>
              <a:gdLst>
                <a:gd name="T0" fmla="*/ 55 w 57"/>
                <a:gd name="T1" fmla="*/ 62 h 80"/>
                <a:gd name="T2" fmla="*/ 57 w 57"/>
                <a:gd name="T3" fmla="*/ 71 h 80"/>
                <a:gd name="T4" fmla="*/ 52 w 57"/>
                <a:gd name="T5" fmla="*/ 79 h 80"/>
                <a:gd name="T6" fmla="*/ 46 w 57"/>
                <a:gd name="T7" fmla="*/ 79 h 80"/>
                <a:gd name="T8" fmla="*/ 10 w 57"/>
                <a:gd name="T9" fmla="*/ 73 h 80"/>
                <a:gd name="T10" fmla="*/ 4 w 57"/>
                <a:gd name="T11" fmla="*/ 31 h 80"/>
                <a:gd name="T12" fmla="*/ 1 w 57"/>
                <a:gd name="T13" fmla="*/ 21 h 80"/>
                <a:gd name="T14" fmla="*/ 9 w 57"/>
                <a:gd name="T15" fmla="*/ 13 h 80"/>
                <a:gd name="T16" fmla="*/ 34 w 57"/>
                <a:gd name="T17" fmla="*/ 5 h 80"/>
                <a:gd name="T18" fmla="*/ 50 w 57"/>
                <a:gd name="T19" fmla="*/ 10 h 80"/>
                <a:gd name="T20" fmla="*/ 55 w 57"/>
                <a:gd name="T21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0">
                  <a:moveTo>
                    <a:pt x="55" y="62"/>
                  </a:moveTo>
                  <a:cubicBezTo>
                    <a:pt x="56" y="65"/>
                    <a:pt x="57" y="68"/>
                    <a:pt x="57" y="71"/>
                  </a:cubicBezTo>
                  <a:cubicBezTo>
                    <a:pt x="57" y="74"/>
                    <a:pt x="55" y="78"/>
                    <a:pt x="52" y="79"/>
                  </a:cubicBezTo>
                  <a:cubicBezTo>
                    <a:pt x="50" y="80"/>
                    <a:pt x="48" y="79"/>
                    <a:pt x="46" y="79"/>
                  </a:cubicBezTo>
                  <a:cubicBezTo>
                    <a:pt x="34" y="77"/>
                    <a:pt x="22" y="75"/>
                    <a:pt x="10" y="73"/>
                  </a:cubicBezTo>
                  <a:cubicBezTo>
                    <a:pt x="13" y="59"/>
                    <a:pt x="11" y="44"/>
                    <a:pt x="4" y="31"/>
                  </a:cubicBezTo>
                  <a:cubicBezTo>
                    <a:pt x="2" y="28"/>
                    <a:pt x="0" y="24"/>
                    <a:pt x="1" y="21"/>
                  </a:cubicBezTo>
                  <a:cubicBezTo>
                    <a:pt x="2" y="17"/>
                    <a:pt x="5" y="14"/>
                    <a:pt x="9" y="13"/>
                  </a:cubicBezTo>
                  <a:cubicBezTo>
                    <a:pt x="17" y="9"/>
                    <a:pt x="26" y="6"/>
                    <a:pt x="34" y="5"/>
                  </a:cubicBezTo>
                  <a:cubicBezTo>
                    <a:pt x="44" y="3"/>
                    <a:pt x="49" y="0"/>
                    <a:pt x="50" y="10"/>
                  </a:cubicBezTo>
                  <a:cubicBezTo>
                    <a:pt x="50" y="28"/>
                    <a:pt x="49" y="44"/>
                    <a:pt x="55" y="6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任意多边形 113">
              <a:extLst>
                <a:ext uri="{FF2B5EF4-FFF2-40B4-BE49-F238E27FC236}">
                  <a16:creationId xmlns:a16="http://schemas.microsoft.com/office/drawing/2014/main" xmlns="" id="{37B4263F-C110-4E71-9D98-27317F2B38E9}"/>
                </a:ext>
              </a:extLst>
            </p:cNvPr>
            <p:cNvSpPr/>
            <p:nvPr/>
          </p:nvSpPr>
          <p:spPr bwMode="auto">
            <a:xfrm>
              <a:off x="5431193" y="3721317"/>
              <a:ext cx="163049" cy="152239"/>
            </a:xfrm>
            <a:custGeom>
              <a:avLst/>
              <a:gdLst>
                <a:gd name="T0" fmla="*/ 99 w 106"/>
                <a:gd name="T1" fmla="*/ 40 h 99"/>
                <a:gd name="T2" fmla="*/ 97 w 106"/>
                <a:gd name="T3" fmla="*/ 75 h 99"/>
                <a:gd name="T4" fmla="*/ 77 w 106"/>
                <a:gd name="T5" fmla="*/ 85 h 99"/>
                <a:gd name="T6" fmla="*/ 39 w 106"/>
                <a:gd name="T7" fmla="*/ 96 h 99"/>
                <a:gd name="T8" fmla="*/ 6 w 106"/>
                <a:gd name="T9" fmla="*/ 91 h 99"/>
                <a:gd name="T10" fmla="*/ 6 w 106"/>
                <a:gd name="T11" fmla="*/ 73 h 99"/>
                <a:gd name="T12" fmla="*/ 23 w 106"/>
                <a:gd name="T13" fmla="*/ 30 h 99"/>
                <a:gd name="T14" fmla="*/ 40 w 106"/>
                <a:gd name="T15" fmla="*/ 7 h 99"/>
                <a:gd name="T16" fmla="*/ 99 w 106"/>
                <a:gd name="T17" fmla="*/ 4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99">
                  <a:moveTo>
                    <a:pt x="99" y="40"/>
                  </a:moveTo>
                  <a:cubicBezTo>
                    <a:pt x="105" y="51"/>
                    <a:pt x="106" y="66"/>
                    <a:pt x="97" y="75"/>
                  </a:cubicBezTo>
                  <a:cubicBezTo>
                    <a:pt x="92" y="81"/>
                    <a:pt x="84" y="83"/>
                    <a:pt x="77" y="85"/>
                  </a:cubicBezTo>
                  <a:cubicBezTo>
                    <a:pt x="65" y="89"/>
                    <a:pt x="52" y="93"/>
                    <a:pt x="39" y="96"/>
                  </a:cubicBezTo>
                  <a:cubicBezTo>
                    <a:pt x="32" y="99"/>
                    <a:pt x="13" y="95"/>
                    <a:pt x="6" y="91"/>
                  </a:cubicBezTo>
                  <a:cubicBezTo>
                    <a:pt x="0" y="86"/>
                    <a:pt x="6" y="81"/>
                    <a:pt x="6" y="73"/>
                  </a:cubicBezTo>
                  <a:cubicBezTo>
                    <a:pt x="6" y="60"/>
                    <a:pt x="18" y="42"/>
                    <a:pt x="23" y="30"/>
                  </a:cubicBezTo>
                  <a:cubicBezTo>
                    <a:pt x="27" y="17"/>
                    <a:pt x="28" y="12"/>
                    <a:pt x="40" y="7"/>
                  </a:cubicBezTo>
                  <a:cubicBezTo>
                    <a:pt x="62" y="0"/>
                    <a:pt x="88" y="23"/>
                    <a:pt x="99" y="40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任意多边形 114">
              <a:extLst>
                <a:ext uri="{FF2B5EF4-FFF2-40B4-BE49-F238E27FC236}">
                  <a16:creationId xmlns:a16="http://schemas.microsoft.com/office/drawing/2014/main" xmlns="" id="{6D33346C-81E9-49D9-8FE6-2AA3017BE1D6}"/>
                </a:ext>
              </a:extLst>
            </p:cNvPr>
            <p:cNvSpPr/>
            <p:nvPr/>
          </p:nvSpPr>
          <p:spPr bwMode="auto">
            <a:xfrm>
              <a:off x="5487044" y="3670871"/>
              <a:ext cx="150438" cy="216198"/>
            </a:xfrm>
            <a:custGeom>
              <a:avLst/>
              <a:gdLst>
                <a:gd name="T0" fmla="*/ 75 w 98"/>
                <a:gd name="T1" fmla="*/ 117 h 141"/>
                <a:gd name="T2" fmla="*/ 63 w 98"/>
                <a:gd name="T3" fmla="*/ 134 h 141"/>
                <a:gd name="T4" fmla="*/ 43 w 98"/>
                <a:gd name="T5" fmla="*/ 137 h 141"/>
                <a:gd name="T6" fmla="*/ 32 w 98"/>
                <a:gd name="T7" fmla="*/ 114 h 141"/>
                <a:gd name="T8" fmla="*/ 20 w 98"/>
                <a:gd name="T9" fmla="*/ 98 h 141"/>
                <a:gd name="T10" fmla="*/ 25 w 98"/>
                <a:gd name="T11" fmla="*/ 68 h 141"/>
                <a:gd name="T12" fmla="*/ 6 w 98"/>
                <a:gd name="T13" fmla="*/ 40 h 141"/>
                <a:gd name="T14" fmla="*/ 19 w 98"/>
                <a:gd name="T15" fmla="*/ 6 h 141"/>
                <a:gd name="T16" fmla="*/ 54 w 98"/>
                <a:gd name="T17" fmla="*/ 19 h 141"/>
                <a:gd name="T18" fmla="*/ 62 w 98"/>
                <a:gd name="T19" fmla="*/ 47 h 141"/>
                <a:gd name="T20" fmla="*/ 79 w 98"/>
                <a:gd name="T21" fmla="*/ 59 h 141"/>
                <a:gd name="T22" fmla="*/ 75 w 98"/>
                <a:gd name="T23" fmla="*/ 1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41">
                  <a:moveTo>
                    <a:pt x="75" y="117"/>
                  </a:moveTo>
                  <a:cubicBezTo>
                    <a:pt x="72" y="123"/>
                    <a:pt x="68" y="130"/>
                    <a:pt x="63" y="134"/>
                  </a:cubicBezTo>
                  <a:cubicBezTo>
                    <a:pt x="57" y="138"/>
                    <a:pt x="49" y="141"/>
                    <a:pt x="43" y="137"/>
                  </a:cubicBezTo>
                  <a:cubicBezTo>
                    <a:pt x="35" y="133"/>
                    <a:pt x="33" y="123"/>
                    <a:pt x="32" y="114"/>
                  </a:cubicBezTo>
                  <a:cubicBezTo>
                    <a:pt x="30" y="103"/>
                    <a:pt x="22" y="109"/>
                    <a:pt x="20" y="98"/>
                  </a:cubicBezTo>
                  <a:cubicBezTo>
                    <a:pt x="20" y="94"/>
                    <a:pt x="27" y="72"/>
                    <a:pt x="25" y="68"/>
                  </a:cubicBezTo>
                  <a:cubicBezTo>
                    <a:pt x="20" y="57"/>
                    <a:pt x="10" y="51"/>
                    <a:pt x="6" y="40"/>
                  </a:cubicBezTo>
                  <a:cubicBezTo>
                    <a:pt x="0" y="28"/>
                    <a:pt x="7" y="11"/>
                    <a:pt x="19" y="6"/>
                  </a:cubicBezTo>
                  <a:cubicBezTo>
                    <a:pt x="32" y="0"/>
                    <a:pt x="48" y="6"/>
                    <a:pt x="54" y="19"/>
                  </a:cubicBezTo>
                  <a:cubicBezTo>
                    <a:pt x="58" y="28"/>
                    <a:pt x="57" y="39"/>
                    <a:pt x="62" y="47"/>
                  </a:cubicBezTo>
                  <a:cubicBezTo>
                    <a:pt x="66" y="55"/>
                    <a:pt x="73" y="54"/>
                    <a:pt x="79" y="59"/>
                  </a:cubicBezTo>
                  <a:cubicBezTo>
                    <a:pt x="98" y="73"/>
                    <a:pt x="84" y="101"/>
                    <a:pt x="75" y="117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任意多边形 115">
              <a:extLst>
                <a:ext uri="{FF2B5EF4-FFF2-40B4-BE49-F238E27FC236}">
                  <a16:creationId xmlns:a16="http://schemas.microsoft.com/office/drawing/2014/main" xmlns="" id="{73A38D1B-02A7-4C90-87A7-C0AB8974EA7D}"/>
                </a:ext>
              </a:extLst>
            </p:cNvPr>
            <p:cNvSpPr/>
            <p:nvPr/>
          </p:nvSpPr>
          <p:spPr bwMode="auto">
            <a:xfrm>
              <a:off x="5517672" y="3803292"/>
              <a:ext cx="47744" cy="45942"/>
            </a:xfrm>
            <a:custGeom>
              <a:avLst/>
              <a:gdLst>
                <a:gd name="T0" fmla="*/ 30 w 31"/>
                <a:gd name="T1" fmla="*/ 17 h 30"/>
                <a:gd name="T2" fmla="*/ 18 w 31"/>
                <a:gd name="T3" fmla="*/ 1 h 30"/>
                <a:gd name="T4" fmla="*/ 3 w 31"/>
                <a:gd name="T5" fmla="*/ 28 h 30"/>
                <a:gd name="T6" fmla="*/ 30 w 31"/>
                <a:gd name="T7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0">
                  <a:moveTo>
                    <a:pt x="30" y="17"/>
                  </a:moveTo>
                  <a:cubicBezTo>
                    <a:pt x="31" y="10"/>
                    <a:pt x="25" y="2"/>
                    <a:pt x="18" y="1"/>
                  </a:cubicBezTo>
                  <a:cubicBezTo>
                    <a:pt x="11" y="0"/>
                    <a:pt x="0" y="25"/>
                    <a:pt x="3" y="28"/>
                  </a:cubicBezTo>
                  <a:cubicBezTo>
                    <a:pt x="16" y="30"/>
                    <a:pt x="26" y="26"/>
                    <a:pt x="30" y="17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任意多边形 116">
              <a:extLst>
                <a:ext uri="{FF2B5EF4-FFF2-40B4-BE49-F238E27FC236}">
                  <a16:creationId xmlns:a16="http://schemas.microsoft.com/office/drawing/2014/main" xmlns="" id="{7F00CE67-66FF-48F9-85B7-AADF80115FCD}"/>
                </a:ext>
              </a:extLst>
            </p:cNvPr>
            <p:cNvSpPr/>
            <p:nvPr/>
          </p:nvSpPr>
          <p:spPr bwMode="auto">
            <a:xfrm>
              <a:off x="5147434" y="3824011"/>
              <a:ext cx="305379" cy="275652"/>
            </a:xfrm>
            <a:custGeom>
              <a:avLst/>
              <a:gdLst>
                <a:gd name="T0" fmla="*/ 26 w 199"/>
                <a:gd name="T1" fmla="*/ 6 h 179"/>
                <a:gd name="T2" fmla="*/ 70 w 199"/>
                <a:gd name="T3" fmla="*/ 89 h 179"/>
                <a:gd name="T4" fmla="*/ 144 w 199"/>
                <a:gd name="T5" fmla="*/ 111 h 179"/>
                <a:gd name="T6" fmla="*/ 178 w 199"/>
                <a:gd name="T7" fmla="*/ 93 h 179"/>
                <a:gd name="T8" fmla="*/ 199 w 199"/>
                <a:gd name="T9" fmla="*/ 160 h 179"/>
                <a:gd name="T10" fmla="*/ 162 w 199"/>
                <a:gd name="T11" fmla="*/ 172 h 179"/>
                <a:gd name="T12" fmla="*/ 62 w 199"/>
                <a:gd name="T13" fmla="*/ 154 h 179"/>
                <a:gd name="T14" fmla="*/ 22 w 199"/>
                <a:gd name="T15" fmla="*/ 99 h 179"/>
                <a:gd name="T16" fmla="*/ 2 w 199"/>
                <a:gd name="T17" fmla="*/ 14 h 179"/>
                <a:gd name="T18" fmla="*/ 26 w 199"/>
                <a:gd name="T19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79">
                  <a:moveTo>
                    <a:pt x="26" y="6"/>
                  </a:moveTo>
                  <a:cubicBezTo>
                    <a:pt x="34" y="32"/>
                    <a:pt x="50" y="70"/>
                    <a:pt x="70" y="89"/>
                  </a:cubicBezTo>
                  <a:cubicBezTo>
                    <a:pt x="90" y="107"/>
                    <a:pt x="118" y="118"/>
                    <a:pt x="144" y="111"/>
                  </a:cubicBezTo>
                  <a:cubicBezTo>
                    <a:pt x="157" y="108"/>
                    <a:pt x="167" y="101"/>
                    <a:pt x="178" y="93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87" y="165"/>
                    <a:pt x="175" y="169"/>
                    <a:pt x="162" y="172"/>
                  </a:cubicBezTo>
                  <a:cubicBezTo>
                    <a:pt x="128" y="179"/>
                    <a:pt x="90" y="175"/>
                    <a:pt x="62" y="154"/>
                  </a:cubicBezTo>
                  <a:cubicBezTo>
                    <a:pt x="44" y="140"/>
                    <a:pt x="31" y="120"/>
                    <a:pt x="22" y="99"/>
                  </a:cubicBezTo>
                  <a:cubicBezTo>
                    <a:pt x="14" y="78"/>
                    <a:pt x="6" y="37"/>
                    <a:pt x="2" y="14"/>
                  </a:cubicBezTo>
                  <a:cubicBezTo>
                    <a:pt x="0" y="8"/>
                    <a:pt x="24" y="0"/>
                    <a:pt x="26" y="6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任意多边形 117">
              <a:extLst>
                <a:ext uri="{FF2B5EF4-FFF2-40B4-BE49-F238E27FC236}">
                  <a16:creationId xmlns:a16="http://schemas.microsoft.com/office/drawing/2014/main" xmlns="" id="{F0330E66-B028-4386-8563-8AF0AF3A8B64}"/>
                </a:ext>
              </a:extLst>
            </p:cNvPr>
            <p:cNvSpPr/>
            <p:nvPr/>
          </p:nvSpPr>
          <p:spPr bwMode="auto">
            <a:xfrm>
              <a:off x="5402366" y="3923102"/>
              <a:ext cx="178363" cy="146835"/>
            </a:xfrm>
            <a:custGeom>
              <a:avLst/>
              <a:gdLst>
                <a:gd name="T0" fmla="*/ 24 w 116"/>
                <a:gd name="T1" fmla="*/ 21 h 96"/>
                <a:gd name="T2" fmla="*/ 71 w 116"/>
                <a:gd name="T3" fmla="*/ 0 h 96"/>
                <a:gd name="T4" fmla="*/ 91 w 116"/>
                <a:gd name="T5" fmla="*/ 66 h 96"/>
                <a:gd name="T6" fmla="*/ 56 w 116"/>
                <a:gd name="T7" fmla="*/ 86 h 96"/>
                <a:gd name="T8" fmla="*/ 33 w 116"/>
                <a:gd name="T9" fmla="*/ 96 h 96"/>
                <a:gd name="T10" fmla="*/ 0 w 116"/>
                <a:gd name="T11" fmla="*/ 33 h 96"/>
                <a:gd name="T12" fmla="*/ 24 w 116"/>
                <a:gd name="T13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96">
                  <a:moveTo>
                    <a:pt x="24" y="21"/>
                  </a:moveTo>
                  <a:cubicBezTo>
                    <a:pt x="38" y="10"/>
                    <a:pt x="54" y="1"/>
                    <a:pt x="71" y="0"/>
                  </a:cubicBezTo>
                  <a:cubicBezTo>
                    <a:pt x="112" y="0"/>
                    <a:pt x="116" y="44"/>
                    <a:pt x="91" y="66"/>
                  </a:cubicBezTo>
                  <a:cubicBezTo>
                    <a:pt x="81" y="75"/>
                    <a:pt x="67" y="80"/>
                    <a:pt x="56" y="86"/>
                  </a:cubicBezTo>
                  <a:cubicBezTo>
                    <a:pt x="48" y="90"/>
                    <a:pt x="40" y="93"/>
                    <a:pt x="33" y="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5" y="30"/>
                    <a:pt x="20" y="24"/>
                    <a:pt x="24" y="21"/>
                  </a:cubicBezTo>
                  <a:close/>
                </a:path>
              </a:pathLst>
            </a:custGeom>
            <a:solidFill>
              <a:srgbClr val="FDD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任意多边形 118">
              <a:extLst>
                <a:ext uri="{FF2B5EF4-FFF2-40B4-BE49-F238E27FC236}">
                  <a16:creationId xmlns:a16="http://schemas.microsoft.com/office/drawing/2014/main" xmlns="" id="{2F14283A-B0CC-46D5-8E6D-2DFA7315A6DD}"/>
                </a:ext>
              </a:extLst>
            </p:cNvPr>
            <p:cNvSpPr/>
            <p:nvPr/>
          </p:nvSpPr>
          <p:spPr bwMode="auto">
            <a:xfrm>
              <a:off x="5099690" y="3677177"/>
              <a:ext cx="93686" cy="116207"/>
            </a:xfrm>
            <a:custGeom>
              <a:avLst/>
              <a:gdLst>
                <a:gd name="T0" fmla="*/ 58 w 61"/>
                <a:gd name="T1" fmla="*/ 76 h 76"/>
                <a:gd name="T2" fmla="*/ 26 w 61"/>
                <a:gd name="T3" fmla="*/ 76 h 76"/>
                <a:gd name="T4" fmla="*/ 21 w 61"/>
                <a:gd name="T5" fmla="*/ 73 h 76"/>
                <a:gd name="T6" fmla="*/ 1 w 61"/>
                <a:gd name="T7" fmla="*/ 3 h 76"/>
                <a:gd name="T8" fmla="*/ 4 w 61"/>
                <a:gd name="T9" fmla="*/ 0 h 76"/>
                <a:gd name="T10" fmla="*/ 36 w 61"/>
                <a:gd name="T11" fmla="*/ 0 h 76"/>
                <a:gd name="T12" fmla="*/ 41 w 61"/>
                <a:gd name="T13" fmla="*/ 3 h 76"/>
                <a:gd name="T14" fmla="*/ 61 w 61"/>
                <a:gd name="T15" fmla="*/ 73 h 76"/>
                <a:gd name="T16" fmla="*/ 58 w 61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6">
                  <a:moveTo>
                    <a:pt x="58" y="76"/>
                  </a:moveTo>
                  <a:cubicBezTo>
                    <a:pt x="26" y="76"/>
                    <a:pt x="26" y="76"/>
                    <a:pt x="26" y="76"/>
                  </a:cubicBezTo>
                  <a:cubicBezTo>
                    <a:pt x="24" y="76"/>
                    <a:pt x="22" y="75"/>
                    <a:pt x="21" y="7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1"/>
                    <a:pt x="41" y="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5"/>
                    <a:pt x="60" y="76"/>
                    <a:pt x="58" y="76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任意多边形 119">
              <a:extLst>
                <a:ext uri="{FF2B5EF4-FFF2-40B4-BE49-F238E27FC236}">
                  <a16:creationId xmlns:a16="http://schemas.microsoft.com/office/drawing/2014/main" xmlns="" id="{611AEB15-7D0C-469D-9A74-1E2B3484F370}"/>
                </a:ext>
              </a:extLst>
            </p:cNvPr>
            <p:cNvSpPr/>
            <p:nvPr/>
          </p:nvSpPr>
          <p:spPr bwMode="auto">
            <a:xfrm>
              <a:off x="5105996" y="3677177"/>
              <a:ext cx="93686" cy="116207"/>
            </a:xfrm>
            <a:custGeom>
              <a:avLst/>
              <a:gdLst>
                <a:gd name="T0" fmla="*/ 58 w 61"/>
                <a:gd name="T1" fmla="*/ 76 h 76"/>
                <a:gd name="T2" fmla="*/ 25 w 61"/>
                <a:gd name="T3" fmla="*/ 76 h 76"/>
                <a:gd name="T4" fmla="*/ 20 w 61"/>
                <a:gd name="T5" fmla="*/ 73 h 76"/>
                <a:gd name="T6" fmla="*/ 0 w 61"/>
                <a:gd name="T7" fmla="*/ 3 h 76"/>
                <a:gd name="T8" fmla="*/ 3 w 61"/>
                <a:gd name="T9" fmla="*/ 0 h 76"/>
                <a:gd name="T10" fmla="*/ 36 w 61"/>
                <a:gd name="T11" fmla="*/ 0 h 76"/>
                <a:gd name="T12" fmla="*/ 40 w 61"/>
                <a:gd name="T13" fmla="*/ 3 h 76"/>
                <a:gd name="T14" fmla="*/ 60 w 61"/>
                <a:gd name="T15" fmla="*/ 73 h 76"/>
                <a:gd name="T16" fmla="*/ 58 w 61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6">
                  <a:moveTo>
                    <a:pt x="58" y="76"/>
                  </a:moveTo>
                  <a:cubicBezTo>
                    <a:pt x="25" y="76"/>
                    <a:pt x="25" y="76"/>
                    <a:pt x="25" y="76"/>
                  </a:cubicBezTo>
                  <a:cubicBezTo>
                    <a:pt x="23" y="76"/>
                    <a:pt x="21" y="75"/>
                    <a:pt x="20" y="7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1"/>
                    <a:pt x="40" y="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1" y="75"/>
                    <a:pt x="60" y="76"/>
                    <a:pt x="58" y="76"/>
                  </a:cubicBezTo>
                  <a:close/>
                </a:path>
              </a:pathLst>
            </a:custGeom>
            <a:solidFill>
              <a:srgbClr val="A2D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任意多边形 120">
              <a:extLst>
                <a:ext uri="{FF2B5EF4-FFF2-40B4-BE49-F238E27FC236}">
                  <a16:creationId xmlns:a16="http://schemas.microsoft.com/office/drawing/2014/main" xmlns="" id="{924A3F4E-3080-4BB2-8B18-EEA0CEB8B9D7}"/>
                </a:ext>
              </a:extLst>
            </p:cNvPr>
            <p:cNvSpPr/>
            <p:nvPr/>
          </p:nvSpPr>
          <p:spPr bwMode="auto">
            <a:xfrm>
              <a:off x="5110500" y="3681681"/>
              <a:ext cx="84677" cy="107198"/>
            </a:xfrm>
            <a:custGeom>
              <a:avLst/>
              <a:gdLst>
                <a:gd name="T0" fmla="*/ 52 w 55"/>
                <a:gd name="T1" fmla="*/ 70 h 70"/>
                <a:gd name="T2" fmla="*/ 22 w 55"/>
                <a:gd name="T3" fmla="*/ 70 h 70"/>
                <a:gd name="T4" fmla="*/ 18 w 55"/>
                <a:gd name="T5" fmla="*/ 66 h 70"/>
                <a:gd name="T6" fmla="*/ 0 w 55"/>
                <a:gd name="T7" fmla="*/ 4 h 70"/>
                <a:gd name="T8" fmla="*/ 2 w 55"/>
                <a:gd name="T9" fmla="*/ 0 h 70"/>
                <a:gd name="T10" fmla="*/ 32 w 55"/>
                <a:gd name="T11" fmla="*/ 0 h 70"/>
                <a:gd name="T12" fmla="*/ 36 w 55"/>
                <a:gd name="T13" fmla="*/ 4 h 70"/>
                <a:gd name="T14" fmla="*/ 54 w 55"/>
                <a:gd name="T15" fmla="*/ 66 h 70"/>
                <a:gd name="T16" fmla="*/ 52 w 55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0">
                  <a:moveTo>
                    <a:pt x="52" y="70"/>
                  </a:moveTo>
                  <a:cubicBezTo>
                    <a:pt x="22" y="70"/>
                    <a:pt x="22" y="70"/>
                    <a:pt x="22" y="70"/>
                  </a:cubicBezTo>
                  <a:cubicBezTo>
                    <a:pt x="21" y="70"/>
                    <a:pt x="19" y="68"/>
                    <a:pt x="18" y="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8"/>
                    <a:pt x="54" y="70"/>
                    <a:pt x="52" y="70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任意多边形 121">
              <a:extLst>
                <a:ext uri="{FF2B5EF4-FFF2-40B4-BE49-F238E27FC236}">
                  <a16:creationId xmlns:a16="http://schemas.microsoft.com/office/drawing/2014/main" xmlns="" id="{EAB8DEFE-EF90-44AD-B0F0-F710482ADFD4}"/>
                </a:ext>
              </a:extLst>
            </p:cNvPr>
            <p:cNvSpPr/>
            <p:nvPr/>
          </p:nvSpPr>
          <p:spPr bwMode="auto">
            <a:xfrm>
              <a:off x="5105996" y="3732127"/>
              <a:ext cx="89182" cy="124314"/>
            </a:xfrm>
            <a:custGeom>
              <a:avLst/>
              <a:gdLst>
                <a:gd name="T0" fmla="*/ 49 w 58"/>
                <a:gd name="T1" fmla="*/ 32 h 81"/>
                <a:gd name="T2" fmla="*/ 36 w 58"/>
                <a:gd name="T3" fmla="*/ 6 h 81"/>
                <a:gd name="T4" fmla="*/ 35 w 58"/>
                <a:gd name="T5" fmla="*/ 27 h 81"/>
                <a:gd name="T6" fmla="*/ 6 w 58"/>
                <a:gd name="T7" fmla="*/ 0 h 81"/>
                <a:gd name="T8" fmla="*/ 0 w 58"/>
                <a:gd name="T9" fmla="*/ 10 h 81"/>
                <a:gd name="T10" fmla="*/ 4 w 58"/>
                <a:gd name="T11" fmla="*/ 32 h 81"/>
                <a:gd name="T12" fmla="*/ 3 w 58"/>
                <a:gd name="T13" fmla="*/ 46 h 81"/>
                <a:gd name="T14" fmla="*/ 20 w 58"/>
                <a:gd name="T15" fmla="*/ 66 h 81"/>
                <a:gd name="T16" fmla="*/ 33 w 58"/>
                <a:gd name="T17" fmla="*/ 73 h 81"/>
                <a:gd name="T18" fmla="*/ 49 w 58"/>
                <a:gd name="T1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1">
                  <a:moveTo>
                    <a:pt x="49" y="32"/>
                  </a:moveTo>
                  <a:cubicBezTo>
                    <a:pt x="48" y="27"/>
                    <a:pt x="40" y="16"/>
                    <a:pt x="36" y="6"/>
                  </a:cubicBezTo>
                  <a:cubicBezTo>
                    <a:pt x="29" y="3"/>
                    <a:pt x="33" y="24"/>
                    <a:pt x="35" y="27"/>
                  </a:cubicBezTo>
                  <a:cubicBezTo>
                    <a:pt x="26" y="25"/>
                    <a:pt x="10" y="15"/>
                    <a:pt x="6" y="0"/>
                  </a:cubicBezTo>
                  <a:cubicBezTo>
                    <a:pt x="5" y="1"/>
                    <a:pt x="0" y="8"/>
                    <a:pt x="0" y="10"/>
                  </a:cubicBezTo>
                  <a:cubicBezTo>
                    <a:pt x="0" y="18"/>
                    <a:pt x="5" y="25"/>
                    <a:pt x="4" y="32"/>
                  </a:cubicBezTo>
                  <a:cubicBezTo>
                    <a:pt x="4" y="38"/>
                    <a:pt x="1" y="41"/>
                    <a:pt x="3" y="46"/>
                  </a:cubicBezTo>
                  <a:cubicBezTo>
                    <a:pt x="6" y="55"/>
                    <a:pt x="13" y="61"/>
                    <a:pt x="20" y="66"/>
                  </a:cubicBezTo>
                  <a:cubicBezTo>
                    <a:pt x="24" y="69"/>
                    <a:pt x="28" y="72"/>
                    <a:pt x="33" y="73"/>
                  </a:cubicBezTo>
                  <a:cubicBezTo>
                    <a:pt x="58" y="81"/>
                    <a:pt x="53" y="44"/>
                    <a:pt x="49" y="32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任意多边形 122">
              <a:extLst>
                <a:ext uri="{FF2B5EF4-FFF2-40B4-BE49-F238E27FC236}">
                  <a16:creationId xmlns:a16="http://schemas.microsoft.com/office/drawing/2014/main" xmlns="" id="{C5539D4C-901F-42F4-9CED-A65D6C421784}"/>
                </a:ext>
              </a:extLst>
            </p:cNvPr>
            <p:cNvSpPr/>
            <p:nvPr/>
          </p:nvSpPr>
          <p:spPr bwMode="auto">
            <a:xfrm>
              <a:off x="7078799" y="4161820"/>
              <a:ext cx="810741" cy="369338"/>
            </a:xfrm>
            <a:custGeom>
              <a:avLst/>
              <a:gdLst>
                <a:gd name="T0" fmla="*/ 22 w 528"/>
                <a:gd name="T1" fmla="*/ 0 h 240"/>
                <a:gd name="T2" fmla="*/ 0 w 528"/>
                <a:gd name="T3" fmla="*/ 22 h 240"/>
                <a:gd name="T4" fmla="*/ 0 w 528"/>
                <a:gd name="T5" fmla="*/ 218 h 240"/>
                <a:gd name="T6" fmla="*/ 22 w 528"/>
                <a:gd name="T7" fmla="*/ 240 h 240"/>
                <a:gd name="T8" fmla="*/ 528 w 528"/>
                <a:gd name="T9" fmla="*/ 240 h 240"/>
                <a:gd name="T10" fmla="*/ 528 w 528"/>
                <a:gd name="T11" fmla="*/ 0 h 240"/>
                <a:gd name="T12" fmla="*/ 22 w 528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240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0"/>
                    <a:pt x="10" y="240"/>
                    <a:pt x="22" y="240"/>
                  </a:cubicBezTo>
                  <a:cubicBezTo>
                    <a:pt x="528" y="240"/>
                    <a:pt x="528" y="240"/>
                    <a:pt x="528" y="240"/>
                  </a:cubicBezTo>
                  <a:cubicBezTo>
                    <a:pt x="528" y="0"/>
                    <a:pt x="528" y="0"/>
                    <a:pt x="528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6498A8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任意多边形 123">
              <a:extLst>
                <a:ext uri="{FF2B5EF4-FFF2-40B4-BE49-F238E27FC236}">
                  <a16:creationId xmlns:a16="http://schemas.microsoft.com/office/drawing/2014/main" xmlns="" id="{0FA4DE14-FD58-46ED-B355-DDCE83670BA7}"/>
                </a:ext>
              </a:extLst>
            </p:cNvPr>
            <p:cNvSpPr/>
            <p:nvPr/>
          </p:nvSpPr>
          <p:spPr bwMode="auto">
            <a:xfrm>
              <a:off x="8188614" y="4214068"/>
              <a:ext cx="210793" cy="526982"/>
            </a:xfrm>
            <a:custGeom>
              <a:avLst/>
              <a:gdLst>
                <a:gd name="T0" fmla="*/ 61 w 137"/>
                <a:gd name="T1" fmla="*/ 313 h 343"/>
                <a:gd name="T2" fmla="*/ 37 w 137"/>
                <a:gd name="T3" fmla="*/ 341 h 343"/>
                <a:gd name="T4" fmla="*/ 4 w 137"/>
                <a:gd name="T5" fmla="*/ 323 h 343"/>
                <a:gd name="T6" fmla="*/ 23 w 137"/>
                <a:gd name="T7" fmla="*/ 23 h 343"/>
                <a:gd name="T8" fmla="*/ 133 w 137"/>
                <a:gd name="T9" fmla="*/ 71 h 343"/>
                <a:gd name="T10" fmla="*/ 97 w 137"/>
                <a:gd name="T11" fmla="*/ 224 h 343"/>
                <a:gd name="T12" fmla="*/ 61 w 137"/>
                <a:gd name="T13" fmla="*/ 31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343">
                  <a:moveTo>
                    <a:pt x="61" y="313"/>
                  </a:moveTo>
                  <a:cubicBezTo>
                    <a:pt x="56" y="324"/>
                    <a:pt x="48" y="338"/>
                    <a:pt x="37" y="341"/>
                  </a:cubicBezTo>
                  <a:cubicBezTo>
                    <a:pt x="30" y="343"/>
                    <a:pt x="8" y="329"/>
                    <a:pt x="4" y="323"/>
                  </a:cubicBezTo>
                  <a:cubicBezTo>
                    <a:pt x="0" y="317"/>
                    <a:pt x="13" y="40"/>
                    <a:pt x="23" y="23"/>
                  </a:cubicBezTo>
                  <a:cubicBezTo>
                    <a:pt x="36" y="0"/>
                    <a:pt x="137" y="32"/>
                    <a:pt x="133" y="71"/>
                  </a:cubicBezTo>
                  <a:cubicBezTo>
                    <a:pt x="129" y="121"/>
                    <a:pt x="114" y="175"/>
                    <a:pt x="97" y="224"/>
                  </a:cubicBezTo>
                  <a:cubicBezTo>
                    <a:pt x="87" y="254"/>
                    <a:pt x="75" y="284"/>
                    <a:pt x="61" y="313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任意多边形 124">
              <a:extLst>
                <a:ext uri="{FF2B5EF4-FFF2-40B4-BE49-F238E27FC236}">
                  <a16:creationId xmlns:a16="http://schemas.microsoft.com/office/drawing/2014/main" xmlns="" id="{934723C1-78DC-4CD6-9FF7-428A4E62E475}"/>
                </a:ext>
              </a:extLst>
            </p:cNvPr>
            <p:cNvSpPr/>
            <p:nvPr/>
          </p:nvSpPr>
          <p:spPr bwMode="auto">
            <a:xfrm>
              <a:off x="8506604" y="5010395"/>
              <a:ext cx="54049" cy="82876"/>
            </a:xfrm>
            <a:custGeom>
              <a:avLst/>
              <a:gdLst>
                <a:gd name="T0" fmla="*/ 35 w 35"/>
                <a:gd name="T1" fmla="*/ 52 h 54"/>
                <a:gd name="T2" fmla="*/ 2 w 35"/>
                <a:gd name="T3" fmla="*/ 50 h 54"/>
                <a:gd name="T4" fmla="*/ 0 w 35"/>
                <a:gd name="T5" fmla="*/ 11 h 54"/>
                <a:gd name="T6" fmla="*/ 1 w 35"/>
                <a:gd name="T7" fmla="*/ 6 h 54"/>
                <a:gd name="T8" fmla="*/ 7 w 35"/>
                <a:gd name="T9" fmla="*/ 3 h 54"/>
                <a:gd name="T10" fmla="*/ 31 w 35"/>
                <a:gd name="T11" fmla="*/ 12 h 54"/>
                <a:gd name="T12" fmla="*/ 35 w 35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5" y="52"/>
                  </a:moveTo>
                  <a:cubicBezTo>
                    <a:pt x="24" y="54"/>
                    <a:pt x="13" y="53"/>
                    <a:pt x="2" y="50"/>
                  </a:cubicBezTo>
                  <a:cubicBezTo>
                    <a:pt x="1" y="37"/>
                    <a:pt x="1" y="24"/>
                    <a:pt x="0" y="11"/>
                  </a:cubicBezTo>
                  <a:cubicBezTo>
                    <a:pt x="0" y="9"/>
                    <a:pt x="0" y="7"/>
                    <a:pt x="1" y="6"/>
                  </a:cubicBezTo>
                  <a:cubicBezTo>
                    <a:pt x="2" y="4"/>
                    <a:pt x="4" y="3"/>
                    <a:pt x="7" y="3"/>
                  </a:cubicBezTo>
                  <a:cubicBezTo>
                    <a:pt x="15" y="1"/>
                    <a:pt x="29" y="0"/>
                    <a:pt x="31" y="12"/>
                  </a:cubicBezTo>
                  <a:cubicBezTo>
                    <a:pt x="32" y="25"/>
                    <a:pt x="34" y="39"/>
                    <a:pt x="35" y="5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任意多边形 125">
              <a:extLst>
                <a:ext uri="{FF2B5EF4-FFF2-40B4-BE49-F238E27FC236}">
                  <a16:creationId xmlns:a16="http://schemas.microsoft.com/office/drawing/2014/main" xmlns="" id="{DFC38821-06DC-4F8A-8782-03021AE7E9BB}"/>
                </a:ext>
              </a:extLst>
            </p:cNvPr>
            <p:cNvSpPr/>
            <p:nvPr/>
          </p:nvSpPr>
          <p:spPr bwMode="auto">
            <a:xfrm>
              <a:off x="8144473" y="5010395"/>
              <a:ext cx="58554" cy="82876"/>
            </a:xfrm>
            <a:custGeom>
              <a:avLst/>
              <a:gdLst>
                <a:gd name="T0" fmla="*/ 33 w 38"/>
                <a:gd name="T1" fmla="*/ 52 h 54"/>
                <a:gd name="T2" fmla="*/ 0 w 38"/>
                <a:gd name="T3" fmla="*/ 50 h 54"/>
                <a:gd name="T4" fmla="*/ 7 w 38"/>
                <a:gd name="T5" fmla="*/ 11 h 54"/>
                <a:gd name="T6" fmla="*/ 9 w 38"/>
                <a:gd name="T7" fmla="*/ 6 h 54"/>
                <a:gd name="T8" fmla="*/ 15 w 38"/>
                <a:gd name="T9" fmla="*/ 3 h 54"/>
                <a:gd name="T10" fmla="*/ 37 w 38"/>
                <a:gd name="T11" fmla="*/ 12 h 54"/>
                <a:gd name="T12" fmla="*/ 33 w 38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3" y="52"/>
                  </a:moveTo>
                  <a:cubicBezTo>
                    <a:pt x="21" y="54"/>
                    <a:pt x="10" y="53"/>
                    <a:pt x="0" y="50"/>
                  </a:cubicBezTo>
                  <a:cubicBezTo>
                    <a:pt x="2" y="37"/>
                    <a:pt x="5" y="24"/>
                    <a:pt x="7" y="11"/>
                  </a:cubicBezTo>
                  <a:cubicBezTo>
                    <a:pt x="7" y="9"/>
                    <a:pt x="8" y="7"/>
                    <a:pt x="9" y="6"/>
                  </a:cubicBezTo>
                  <a:cubicBezTo>
                    <a:pt x="10" y="4"/>
                    <a:pt x="13" y="3"/>
                    <a:pt x="15" y="3"/>
                  </a:cubicBezTo>
                  <a:cubicBezTo>
                    <a:pt x="25" y="1"/>
                    <a:pt x="38" y="0"/>
                    <a:pt x="37" y="12"/>
                  </a:cubicBezTo>
                  <a:cubicBezTo>
                    <a:pt x="36" y="25"/>
                    <a:pt x="34" y="39"/>
                    <a:pt x="33" y="5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任意多边形 126">
              <a:extLst>
                <a:ext uri="{FF2B5EF4-FFF2-40B4-BE49-F238E27FC236}">
                  <a16:creationId xmlns:a16="http://schemas.microsoft.com/office/drawing/2014/main" xmlns="" id="{0E64B403-EE93-480F-A8AD-64F57DA06958}"/>
                </a:ext>
              </a:extLst>
            </p:cNvPr>
            <p:cNvSpPr/>
            <p:nvPr/>
          </p:nvSpPr>
          <p:spPr bwMode="auto">
            <a:xfrm>
              <a:off x="8147176" y="4586108"/>
              <a:ext cx="184669" cy="444106"/>
            </a:xfrm>
            <a:custGeom>
              <a:avLst/>
              <a:gdLst>
                <a:gd name="T0" fmla="*/ 34 w 120"/>
                <a:gd name="T1" fmla="*/ 39 h 289"/>
                <a:gd name="T2" fmla="*/ 98 w 120"/>
                <a:gd name="T3" fmla="*/ 40 h 289"/>
                <a:gd name="T4" fmla="*/ 39 w 120"/>
                <a:gd name="T5" fmla="*/ 289 h 289"/>
                <a:gd name="T6" fmla="*/ 1 w 120"/>
                <a:gd name="T7" fmla="*/ 289 h 289"/>
                <a:gd name="T8" fmla="*/ 34 w 120"/>
                <a:gd name="T9" fmla="*/ 3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89">
                  <a:moveTo>
                    <a:pt x="34" y="39"/>
                  </a:moveTo>
                  <a:cubicBezTo>
                    <a:pt x="49" y="16"/>
                    <a:pt x="83" y="0"/>
                    <a:pt x="98" y="40"/>
                  </a:cubicBezTo>
                  <a:cubicBezTo>
                    <a:pt x="120" y="101"/>
                    <a:pt x="50" y="215"/>
                    <a:pt x="39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0" y="282"/>
                    <a:pt x="26" y="52"/>
                    <a:pt x="34" y="39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任意多边形 127">
              <a:extLst>
                <a:ext uri="{FF2B5EF4-FFF2-40B4-BE49-F238E27FC236}">
                  <a16:creationId xmlns:a16="http://schemas.microsoft.com/office/drawing/2014/main" xmlns="" id="{6B358505-5529-4F3D-927E-1536108D9249}"/>
                </a:ext>
              </a:extLst>
            </p:cNvPr>
            <p:cNvSpPr/>
            <p:nvPr/>
          </p:nvSpPr>
          <p:spPr bwMode="auto">
            <a:xfrm>
              <a:off x="8318333" y="4248299"/>
              <a:ext cx="237817" cy="492751"/>
            </a:xfrm>
            <a:custGeom>
              <a:avLst/>
              <a:gdLst>
                <a:gd name="T0" fmla="*/ 139 w 155"/>
                <a:gd name="T1" fmla="*/ 289 h 321"/>
                <a:gd name="T2" fmla="*/ 112 w 155"/>
                <a:gd name="T3" fmla="*/ 319 h 321"/>
                <a:gd name="T4" fmla="*/ 73 w 155"/>
                <a:gd name="T5" fmla="*/ 301 h 321"/>
                <a:gd name="T6" fmla="*/ 5 w 155"/>
                <a:gd name="T7" fmla="*/ 46 h 321"/>
                <a:gd name="T8" fmla="*/ 50 w 155"/>
                <a:gd name="T9" fmla="*/ 5 h 321"/>
                <a:gd name="T10" fmla="*/ 126 w 155"/>
                <a:gd name="T11" fmla="*/ 49 h 321"/>
                <a:gd name="T12" fmla="*/ 139 w 155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321">
                  <a:moveTo>
                    <a:pt x="139" y="289"/>
                  </a:moveTo>
                  <a:cubicBezTo>
                    <a:pt x="137" y="301"/>
                    <a:pt x="122" y="316"/>
                    <a:pt x="112" y="319"/>
                  </a:cubicBezTo>
                  <a:cubicBezTo>
                    <a:pt x="105" y="321"/>
                    <a:pt x="79" y="307"/>
                    <a:pt x="73" y="301"/>
                  </a:cubicBezTo>
                  <a:cubicBezTo>
                    <a:pt x="67" y="295"/>
                    <a:pt x="0" y="62"/>
                    <a:pt x="5" y="46"/>
                  </a:cubicBezTo>
                  <a:cubicBezTo>
                    <a:pt x="10" y="23"/>
                    <a:pt x="30" y="8"/>
                    <a:pt x="50" y="5"/>
                  </a:cubicBezTo>
                  <a:cubicBezTo>
                    <a:pt x="81" y="0"/>
                    <a:pt x="114" y="11"/>
                    <a:pt x="126" y="49"/>
                  </a:cubicBezTo>
                  <a:cubicBezTo>
                    <a:pt x="155" y="141"/>
                    <a:pt x="119" y="210"/>
                    <a:pt x="139" y="289"/>
                  </a:cubicBez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0" name="任意多边形 128">
              <a:extLst>
                <a:ext uri="{FF2B5EF4-FFF2-40B4-BE49-F238E27FC236}">
                  <a16:creationId xmlns:a16="http://schemas.microsoft.com/office/drawing/2014/main" xmlns="" id="{90FF3FB8-97FF-4FE2-A97B-0185D85B6169}"/>
                </a:ext>
              </a:extLst>
            </p:cNvPr>
            <p:cNvSpPr/>
            <p:nvPr/>
          </p:nvSpPr>
          <p:spPr bwMode="auto">
            <a:xfrm>
              <a:off x="8406613" y="4583405"/>
              <a:ext cx="163049" cy="446808"/>
            </a:xfrm>
            <a:custGeom>
              <a:avLst/>
              <a:gdLst>
                <a:gd name="T0" fmla="*/ 4 w 106"/>
                <a:gd name="T1" fmla="*/ 41 h 291"/>
                <a:gd name="T2" fmla="*/ 68 w 106"/>
                <a:gd name="T3" fmla="*/ 42 h 291"/>
                <a:gd name="T4" fmla="*/ 100 w 106"/>
                <a:gd name="T5" fmla="*/ 291 h 291"/>
                <a:gd name="T6" fmla="*/ 62 w 106"/>
                <a:gd name="T7" fmla="*/ 291 h 291"/>
                <a:gd name="T8" fmla="*/ 4 w 106"/>
                <a:gd name="T9" fmla="*/ 4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91">
                  <a:moveTo>
                    <a:pt x="4" y="41"/>
                  </a:moveTo>
                  <a:cubicBezTo>
                    <a:pt x="10" y="18"/>
                    <a:pt x="44" y="0"/>
                    <a:pt x="68" y="42"/>
                  </a:cubicBezTo>
                  <a:cubicBezTo>
                    <a:pt x="106" y="110"/>
                    <a:pt x="97" y="212"/>
                    <a:pt x="100" y="291"/>
                  </a:cubicBezTo>
                  <a:cubicBezTo>
                    <a:pt x="62" y="291"/>
                    <a:pt x="62" y="291"/>
                    <a:pt x="62" y="291"/>
                  </a:cubicBezTo>
                  <a:cubicBezTo>
                    <a:pt x="58" y="284"/>
                    <a:pt x="0" y="54"/>
                    <a:pt x="4" y="41"/>
                  </a:cubicBez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1" name="任意多边形 129">
              <a:extLst>
                <a:ext uri="{FF2B5EF4-FFF2-40B4-BE49-F238E27FC236}">
                  <a16:creationId xmlns:a16="http://schemas.microsoft.com/office/drawing/2014/main" xmlns="" id="{1EB63ABC-F031-4F8E-A384-CEF9CE7B2F69}"/>
                </a:ext>
              </a:extLst>
            </p:cNvPr>
            <p:cNvSpPr/>
            <p:nvPr/>
          </p:nvSpPr>
          <p:spPr bwMode="auto">
            <a:xfrm>
              <a:off x="8598488" y="3978052"/>
              <a:ext cx="0" cy="180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8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任意多边形 130">
              <a:extLst>
                <a:ext uri="{FF2B5EF4-FFF2-40B4-BE49-F238E27FC236}">
                  <a16:creationId xmlns:a16="http://schemas.microsoft.com/office/drawing/2014/main" xmlns="" id="{CCCB1CE5-4479-491C-9B25-A82DD6F56A95}"/>
                </a:ext>
              </a:extLst>
            </p:cNvPr>
            <p:cNvSpPr/>
            <p:nvPr/>
          </p:nvSpPr>
          <p:spPr bwMode="auto">
            <a:xfrm>
              <a:off x="8331845" y="3492508"/>
              <a:ext cx="102694" cy="196380"/>
            </a:xfrm>
            <a:custGeom>
              <a:avLst/>
              <a:gdLst>
                <a:gd name="T0" fmla="*/ 6 w 67"/>
                <a:gd name="T1" fmla="*/ 19 h 128"/>
                <a:gd name="T2" fmla="*/ 61 w 67"/>
                <a:gd name="T3" fmla="*/ 27 h 128"/>
                <a:gd name="T4" fmla="*/ 65 w 67"/>
                <a:gd name="T5" fmla="*/ 62 h 128"/>
                <a:gd name="T6" fmla="*/ 58 w 67"/>
                <a:gd name="T7" fmla="*/ 126 h 128"/>
                <a:gd name="T8" fmla="*/ 32 w 67"/>
                <a:gd name="T9" fmla="*/ 120 h 128"/>
                <a:gd name="T10" fmla="*/ 20 w 67"/>
                <a:gd name="T11" fmla="*/ 95 h 128"/>
                <a:gd name="T12" fmla="*/ 23 w 67"/>
                <a:gd name="T13" fmla="*/ 63 h 128"/>
                <a:gd name="T14" fmla="*/ 12 w 67"/>
                <a:gd name="T15" fmla="*/ 48 h 128"/>
                <a:gd name="T16" fmla="*/ 1 w 67"/>
                <a:gd name="T17" fmla="*/ 35 h 128"/>
                <a:gd name="T18" fmla="*/ 6 w 67"/>
                <a:gd name="T19" fmla="*/ 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28">
                  <a:moveTo>
                    <a:pt x="6" y="19"/>
                  </a:moveTo>
                  <a:cubicBezTo>
                    <a:pt x="12" y="14"/>
                    <a:pt x="49" y="0"/>
                    <a:pt x="61" y="27"/>
                  </a:cubicBezTo>
                  <a:cubicBezTo>
                    <a:pt x="66" y="36"/>
                    <a:pt x="67" y="52"/>
                    <a:pt x="65" y="62"/>
                  </a:cubicBezTo>
                  <a:cubicBezTo>
                    <a:pt x="62" y="76"/>
                    <a:pt x="49" y="120"/>
                    <a:pt x="58" y="126"/>
                  </a:cubicBezTo>
                  <a:cubicBezTo>
                    <a:pt x="49" y="128"/>
                    <a:pt x="39" y="126"/>
                    <a:pt x="32" y="120"/>
                  </a:cubicBezTo>
                  <a:cubicBezTo>
                    <a:pt x="24" y="114"/>
                    <a:pt x="20" y="104"/>
                    <a:pt x="20" y="95"/>
                  </a:cubicBezTo>
                  <a:cubicBezTo>
                    <a:pt x="20" y="84"/>
                    <a:pt x="26" y="74"/>
                    <a:pt x="23" y="63"/>
                  </a:cubicBezTo>
                  <a:cubicBezTo>
                    <a:pt x="21" y="57"/>
                    <a:pt x="16" y="52"/>
                    <a:pt x="12" y="48"/>
                  </a:cubicBezTo>
                  <a:cubicBezTo>
                    <a:pt x="8" y="44"/>
                    <a:pt x="2" y="40"/>
                    <a:pt x="1" y="35"/>
                  </a:cubicBezTo>
                  <a:cubicBezTo>
                    <a:pt x="0" y="29"/>
                    <a:pt x="2" y="23"/>
                    <a:pt x="6" y="19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任意多边形 131">
              <a:extLst>
                <a:ext uri="{FF2B5EF4-FFF2-40B4-BE49-F238E27FC236}">
                  <a16:creationId xmlns:a16="http://schemas.microsoft.com/office/drawing/2014/main" xmlns="" id="{AF296A96-C360-4550-94BF-8ECD8A113375}"/>
                </a:ext>
              </a:extLst>
            </p:cNvPr>
            <p:cNvSpPr/>
            <p:nvPr/>
          </p:nvSpPr>
          <p:spPr bwMode="auto">
            <a:xfrm>
              <a:off x="8284101" y="3521335"/>
              <a:ext cx="54951" cy="58554"/>
            </a:xfrm>
            <a:custGeom>
              <a:avLst/>
              <a:gdLst>
                <a:gd name="T0" fmla="*/ 2 w 36"/>
                <a:gd name="T1" fmla="*/ 18 h 38"/>
                <a:gd name="T2" fmla="*/ 8 w 36"/>
                <a:gd name="T3" fmla="*/ 5 h 38"/>
                <a:gd name="T4" fmla="*/ 28 w 36"/>
                <a:gd name="T5" fmla="*/ 4 h 38"/>
                <a:gd name="T6" fmla="*/ 36 w 36"/>
                <a:gd name="T7" fmla="*/ 13 h 38"/>
                <a:gd name="T8" fmla="*/ 31 w 36"/>
                <a:gd name="T9" fmla="*/ 21 h 38"/>
                <a:gd name="T10" fmla="*/ 9 w 36"/>
                <a:gd name="T11" fmla="*/ 36 h 38"/>
                <a:gd name="T12" fmla="*/ 2 w 36"/>
                <a:gd name="T13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">
                  <a:moveTo>
                    <a:pt x="2" y="18"/>
                  </a:moveTo>
                  <a:cubicBezTo>
                    <a:pt x="3" y="13"/>
                    <a:pt x="4" y="8"/>
                    <a:pt x="8" y="5"/>
                  </a:cubicBezTo>
                  <a:cubicBezTo>
                    <a:pt x="13" y="0"/>
                    <a:pt x="22" y="1"/>
                    <a:pt x="28" y="4"/>
                  </a:cubicBezTo>
                  <a:cubicBezTo>
                    <a:pt x="32" y="6"/>
                    <a:pt x="36" y="9"/>
                    <a:pt x="36" y="13"/>
                  </a:cubicBezTo>
                  <a:cubicBezTo>
                    <a:pt x="36" y="16"/>
                    <a:pt x="33" y="19"/>
                    <a:pt x="31" y="21"/>
                  </a:cubicBezTo>
                  <a:cubicBezTo>
                    <a:pt x="25" y="26"/>
                    <a:pt x="17" y="34"/>
                    <a:pt x="9" y="36"/>
                  </a:cubicBezTo>
                  <a:cubicBezTo>
                    <a:pt x="0" y="38"/>
                    <a:pt x="2" y="23"/>
                    <a:pt x="2" y="18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4" name="任意多边形 132">
              <a:extLst>
                <a:ext uri="{FF2B5EF4-FFF2-40B4-BE49-F238E27FC236}">
                  <a16:creationId xmlns:a16="http://schemas.microsoft.com/office/drawing/2014/main" xmlns="" id="{697ABD64-4ED0-4D92-9735-C20E6FE03DA7}"/>
                </a:ext>
              </a:extLst>
            </p:cNvPr>
            <p:cNvSpPr/>
            <p:nvPr/>
          </p:nvSpPr>
          <p:spPr bwMode="auto">
            <a:xfrm>
              <a:off x="8319233" y="3599706"/>
              <a:ext cx="91884" cy="151338"/>
            </a:xfrm>
            <a:custGeom>
              <a:avLst/>
              <a:gdLst>
                <a:gd name="T0" fmla="*/ 2 w 60"/>
                <a:gd name="T1" fmla="*/ 27 h 98"/>
                <a:gd name="T2" fmla="*/ 33 w 60"/>
                <a:gd name="T3" fmla="*/ 6 h 98"/>
                <a:gd name="T4" fmla="*/ 60 w 60"/>
                <a:gd name="T5" fmla="*/ 85 h 98"/>
                <a:gd name="T6" fmla="*/ 1 w 60"/>
                <a:gd name="T7" fmla="*/ 85 h 98"/>
                <a:gd name="T8" fmla="*/ 2 w 60"/>
                <a:gd name="T9" fmla="*/ 2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8">
                  <a:moveTo>
                    <a:pt x="2" y="27"/>
                  </a:moveTo>
                  <a:cubicBezTo>
                    <a:pt x="7" y="5"/>
                    <a:pt x="23" y="0"/>
                    <a:pt x="33" y="6"/>
                  </a:cubicBezTo>
                  <a:cubicBezTo>
                    <a:pt x="39" y="46"/>
                    <a:pt x="45" y="63"/>
                    <a:pt x="60" y="85"/>
                  </a:cubicBezTo>
                  <a:cubicBezTo>
                    <a:pt x="41" y="98"/>
                    <a:pt x="8" y="95"/>
                    <a:pt x="1" y="85"/>
                  </a:cubicBezTo>
                  <a:cubicBezTo>
                    <a:pt x="0" y="82"/>
                    <a:pt x="0" y="38"/>
                    <a:pt x="2" y="27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任意多边形 133">
              <a:extLst>
                <a:ext uri="{FF2B5EF4-FFF2-40B4-BE49-F238E27FC236}">
                  <a16:creationId xmlns:a16="http://schemas.microsoft.com/office/drawing/2014/main" xmlns="" id="{299FF1B7-0E20-40D8-A544-0F978BA69881}"/>
                </a:ext>
              </a:extLst>
            </p:cNvPr>
            <p:cNvSpPr/>
            <p:nvPr/>
          </p:nvSpPr>
          <p:spPr bwMode="auto">
            <a:xfrm>
              <a:off x="8271490" y="3521335"/>
              <a:ext cx="123413" cy="172058"/>
            </a:xfrm>
            <a:custGeom>
              <a:avLst/>
              <a:gdLst>
                <a:gd name="T0" fmla="*/ 73 w 80"/>
                <a:gd name="T1" fmla="*/ 27 h 112"/>
                <a:gd name="T2" fmla="*/ 17 w 80"/>
                <a:gd name="T3" fmla="*/ 19 h 112"/>
                <a:gd name="T4" fmla="*/ 6 w 80"/>
                <a:gd name="T5" fmla="*/ 92 h 112"/>
                <a:gd name="T6" fmla="*/ 59 w 80"/>
                <a:gd name="T7" fmla="*/ 93 h 112"/>
                <a:gd name="T8" fmla="*/ 73 w 80"/>
                <a:gd name="T9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2">
                  <a:moveTo>
                    <a:pt x="73" y="27"/>
                  </a:moveTo>
                  <a:cubicBezTo>
                    <a:pt x="64" y="6"/>
                    <a:pt x="34" y="0"/>
                    <a:pt x="17" y="19"/>
                  </a:cubicBezTo>
                  <a:cubicBezTo>
                    <a:pt x="2" y="36"/>
                    <a:pt x="0" y="81"/>
                    <a:pt x="6" y="92"/>
                  </a:cubicBezTo>
                  <a:cubicBezTo>
                    <a:pt x="16" y="112"/>
                    <a:pt x="51" y="103"/>
                    <a:pt x="59" y="93"/>
                  </a:cubicBezTo>
                  <a:cubicBezTo>
                    <a:pt x="70" y="78"/>
                    <a:pt x="80" y="46"/>
                    <a:pt x="73" y="27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6" name="任意多边形 134">
              <a:extLst>
                <a:ext uri="{FF2B5EF4-FFF2-40B4-BE49-F238E27FC236}">
                  <a16:creationId xmlns:a16="http://schemas.microsoft.com/office/drawing/2014/main" xmlns="" id="{DC80D081-B30C-419C-8B52-F30204BF3898}"/>
                </a:ext>
              </a:extLst>
            </p:cNvPr>
            <p:cNvSpPr/>
            <p:nvPr/>
          </p:nvSpPr>
          <p:spPr bwMode="auto">
            <a:xfrm>
              <a:off x="8270589" y="3500615"/>
              <a:ext cx="83777" cy="98190"/>
            </a:xfrm>
            <a:custGeom>
              <a:avLst/>
              <a:gdLst>
                <a:gd name="T0" fmla="*/ 14 w 55"/>
                <a:gd name="T1" fmla="*/ 37 h 64"/>
                <a:gd name="T2" fmla="*/ 13 w 55"/>
                <a:gd name="T3" fmla="*/ 53 h 64"/>
                <a:gd name="T4" fmla="*/ 4 w 55"/>
                <a:gd name="T5" fmla="*/ 64 h 64"/>
                <a:gd name="T6" fmla="*/ 5 w 55"/>
                <a:gd name="T7" fmla="*/ 50 h 64"/>
                <a:gd name="T8" fmla="*/ 2 w 55"/>
                <a:gd name="T9" fmla="*/ 37 h 64"/>
                <a:gd name="T10" fmla="*/ 11 w 55"/>
                <a:gd name="T11" fmla="*/ 10 h 64"/>
                <a:gd name="T12" fmla="*/ 39 w 55"/>
                <a:gd name="T13" fmla="*/ 2 h 64"/>
                <a:gd name="T14" fmla="*/ 53 w 55"/>
                <a:gd name="T15" fmla="*/ 11 h 64"/>
                <a:gd name="T16" fmla="*/ 51 w 55"/>
                <a:gd name="T17" fmla="*/ 26 h 64"/>
                <a:gd name="T18" fmla="*/ 38 w 55"/>
                <a:gd name="T19" fmla="*/ 29 h 64"/>
                <a:gd name="T20" fmla="*/ 30 w 55"/>
                <a:gd name="T21" fmla="*/ 24 h 64"/>
                <a:gd name="T22" fmla="*/ 14 w 55"/>
                <a:gd name="T23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64">
                  <a:moveTo>
                    <a:pt x="14" y="37"/>
                  </a:moveTo>
                  <a:cubicBezTo>
                    <a:pt x="13" y="42"/>
                    <a:pt x="14" y="48"/>
                    <a:pt x="13" y="53"/>
                  </a:cubicBezTo>
                  <a:cubicBezTo>
                    <a:pt x="11" y="57"/>
                    <a:pt x="8" y="62"/>
                    <a:pt x="4" y="64"/>
                  </a:cubicBezTo>
                  <a:cubicBezTo>
                    <a:pt x="6" y="60"/>
                    <a:pt x="6" y="55"/>
                    <a:pt x="5" y="50"/>
                  </a:cubicBezTo>
                  <a:cubicBezTo>
                    <a:pt x="4" y="46"/>
                    <a:pt x="2" y="42"/>
                    <a:pt x="2" y="37"/>
                  </a:cubicBezTo>
                  <a:cubicBezTo>
                    <a:pt x="0" y="27"/>
                    <a:pt x="4" y="17"/>
                    <a:pt x="11" y="10"/>
                  </a:cubicBezTo>
                  <a:cubicBezTo>
                    <a:pt x="19" y="3"/>
                    <a:pt x="29" y="0"/>
                    <a:pt x="39" y="2"/>
                  </a:cubicBezTo>
                  <a:cubicBezTo>
                    <a:pt x="45" y="3"/>
                    <a:pt x="50" y="6"/>
                    <a:pt x="53" y="11"/>
                  </a:cubicBezTo>
                  <a:cubicBezTo>
                    <a:pt x="55" y="16"/>
                    <a:pt x="55" y="22"/>
                    <a:pt x="51" y="26"/>
                  </a:cubicBezTo>
                  <a:cubicBezTo>
                    <a:pt x="48" y="29"/>
                    <a:pt x="42" y="30"/>
                    <a:pt x="38" y="29"/>
                  </a:cubicBezTo>
                  <a:cubicBezTo>
                    <a:pt x="35" y="28"/>
                    <a:pt x="33" y="25"/>
                    <a:pt x="30" y="24"/>
                  </a:cubicBezTo>
                  <a:cubicBezTo>
                    <a:pt x="21" y="19"/>
                    <a:pt x="15" y="30"/>
                    <a:pt x="14" y="37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7" name="任意多边形 135">
              <a:extLst>
                <a:ext uri="{FF2B5EF4-FFF2-40B4-BE49-F238E27FC236}">
                  <a16:creationId xmlns:a16="http://schemas.microsoft.com/office/drawing/2014/main" xmlns="" id="{C2C64C30-622A-4D65-9DD9-1E677303658C}"/>
                </a:ext>
              </a:extLst>
            </p:cNvPr>
            <p:cNvSpPr/>
            <p:nvPr/>
          </p:nvSpPr>
          <p:spPr bwMode="auto">
            <a:xfrm>
              <a:off x="8366977" y="3599706"/>
              <a:ext cx="44141" cy="58554"/>
            </a:xfrm>
            <a:custGeom>
              <a:avLst/>
              <a:gdLst>
                <a:gd name="T0" fmla="*/ 26 w 29"/>
                <a:gd name="T1" fmla="*/ 16 h 38"/>
                <a:gd name="T2" fmla="*/ 17 w 29"/>
                <a:gd name="T3" fmla="*/ 30 h 38"/>
                <a:gd name="T4" fmla="*/ 5 w 29"/>
                <a:gd name="T5" fmla="*/ 11 h 38"/>
                <a:gd name="T6" fmla="*/ 26 w 29"/>
                <a:gd name="T7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8">
                  <a:moveTo>
                    <a:pt x="26" y="16"/>
                  </a:moveTo>
                  <a:cubicBezTo>
                    <a:pt x="25" y="22"/>
                    <a:pt x="22" y="27"/>
                    <a:pt x="17" y="30"/>
                  </a:cubicBezTo>
                  <a:cubicBezTo>
                    <a:pt x="4" y="38"/>
                    <a:pt x="0" y="20"/>
                    <a:pt x="5" y="11"/>
                  </a:cubicBezTo>
                  <a:cubicBezTo>
                    <a:pt x="11" y="0"/>
                    <a:pt x="29" y="2"/>
                    <a:pt x="26" y="16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8" name="任意多边形 136">
              <a:extLst>
                <a:ext uri="{FF2B5EF4-FFF2-40B4-BE49-F238E27FC236}">
                  <a16:creationId xmlns:a16="http://schemas.microsoft.com/office/drawing/2014/main" xmlns="" id="{11907C0B-E833-48B5-9B42-D54B01D18416}"/>
                </a:ext>
              </a:extLst>
            </p:cNvPr>
            <p:cNvSpPr/>
            <p:nvPr/>
          </p:nvSpPr>
          <p:spPr bwMode="auto">
            <a:xfrm>
              <a:off x="8336349" y="3524938"/>
              <a:ext cx="69364" cy="118008"/>
            </a:xfrm>
            <a:custGeom>
              <a:avLst/>
              <a:gdLst>
                <a:gd name="T0" fmla="*/ 0 w 45"/>
                <a:gd name="T1" fmla="*/ 10 h 77"/>
                <a:gd name="T2" fmla="*/ 14 w 45"/>
                <a:gd name="T3" fmla="*/ 23 h 77"/>
                <a:gd name="T4" fmla="*/ 22 w 45"/>
                <a:gd name="T5" fmla="*/ 32 h 77"/>
                <a:gd name="T6" fmla="*/ 23 w 45"/>
                <a:gd name="T7" fmla="*/ 48 h 77"/>
                <a:gd name="T8" fmla="*/ 19 w 45"/>
                <a:gd name="T9" fmla="*/ 63 h 77"/>
                <a:gd name="T10" fmla="*/ 25 w 45"/>
                <a:gd name="T11" fmla="*/ 77 h 77"/>
                <a:gd name="T12" fmla="*/ 28 w 45"/>
                <a:gd name="T13" fmla="*/ 62 h 77"/>
                <a:gd name="T14" fmla="*/ 38 w 45"/>
                <a:gd name="T15" fmla="*/ 50 h 77"/>
                <a:gd name="T16" fmla="*/ 40 w 45"/>
                <a:gd name="T17" fmla="*/ 21 h 77"/>
                <a:gd name="T18" fmla="*/ 22 w 45"/>
                <a:gd name="T19" fmla="*/ 2 h 77"/>
                <a:gd name="T20" fmla="*/ 0 w 45"/>
                <a:gd name="T21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7">
                  <a:moveTo>
                    <a:pt x="0" y="10"/>
                  </a:moveTo>
                  <a:cubicBezTo>
                    <a:pt x="0" y="14"/>
                    <a:pt x="11" y="20"/>
                    <a:pt x="14" y="23"/>
                  </a:cubicBezTo>
                  <a:cubicBezTo>
                    <a:pt x="17" y="26"/>
                    <a:pt x="20" y="28"/>
                    <a:pt x="22" y="32"/>
                  </a:cubicBezTo>
                  <a:cubicBezTo>
                    <a:pt x="25" y="37"/>
                    <a:pt x="24" y="43"/>
                    <a:pt x="23" y="48"/>
                  </a:cubicBezTo>
                  <a:cubicBezTo>
                    <a:pt x="21" y="53"/>
                    <a:pt x="19" y="58"/>
                    <a:pt x="19" y="63"/>
                  </a:cubicBezTo>
                  <a:cubicBezTo>
                    <a:pt x="18" y="68"/>
                    <a:pt x="20" y="74"/>
                    <a:pt x="25" y="77"/>
                  </a:cubicBezTo>
                  <a:cubicBezTo>
                    <a:pt x="23" y="72"/>
                    <a:pt x="25" y="67"/>
                    <a:pt x="28" y="62"/>
                  </a:cubicBezTo>
                  <a:cubicBezTo>
                    <a:pt x="31" y="58"/>
                    <a:pt x="35" y="55"/>
                    <a:pt x="38" y="50"/>
                  </a:cubicBezTo>
                  <a:cubicBezTo>
                    <a:pt x="44" y="42"/>
                    <a:pt x="45" y="31"/>
                    <a:pt x="40" y="21"/>
                  </a:cubicBezTo>
                  <a:cubicBezTo>
                    <a:pt x="37" y="15"/>
                    <a:pt x="28" y="5"/>
                    <a:pt x="22" y="2"/>
                  </a:cubicBezTo>
                  <a:cubicBezTo>
                    <a:pt x="16" y="0"/>
                    <a:pt x="0" y="0"/>
                    <a:pt x="0" y="10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任意多边形 137">
              <a:extLst>
                <a:ext uri="{FF2B5EF4-FFF2-40B4-BE49-F238E27FC236}">
                  <a16:creationId xmlns:a16="http://schemas.microsoft.com/office/drawing/2014/main" xmlns="" id="{FA78DE4B-B544-40E2-B389-3468A39E6C12}"/>
                </a:ext>
              </a:extLst>
            </p:cNvPr>
            <p:cNvSpPr/>
            <p:nvPr/>
          </p:nvSpPr>
          <p:spPr bwMode="auto">
            <a:xfrm>
              <a:off x="8031871" y="5056338"/>
              <a:ext cx="182867" cy="72066"/>
            </a:xfrm>
            <a:custGeom>
              <a:avLst/>
              <a:gdLst>
                <a:gd name="T0" fmla="*/ 1 w 119"/>
                <a:gd name="T1" fmla="*/ 41 h 47"/>
                <a:gd name="T2" fmla="*/ 11 w 119"/>
                <a:gd name="T3" fmla="*/ 30 h 47"/>
                <a:gd name="T4" fmla="*/ 27 w 119"/>
                <a:gd name="T5" fmla="*/ 30 h 47"/>
                <a:gd name="T6" fmla="*/ 64 w 119"/>
                <a:gd name="T7" fmla="*/ 7 h 47"/>
                <a:gd name="T8" fmla="*/ 68 w 119"/>
                <a:gd name="T9" fmla="*/ 2 h 47"/>
                <a:gd name="T10" fmla="*/ 76 w 119"/>
                <a:gd name="T11" fmla="*/ 3 h 47"/>
                <a:gd name="T12" fmla="*/ 82 w 119"/>
                <a:gd name="T13" fmla="*/ 9 h 47"/>
                <a:gd name="T14" fmla="*/ 96 w 119"/>
                <a:gd name="T15" fmla="*/ 15 h 47"/>
                <a:gd name="T16" fmla="*/ 109 w 119"/>
                <a:gd name="T17" fmla="*/ 14 h 47"/>
                <a:gd name="T18" fmla="*/ 114 w 119"/>
                <a:gd name="T19" fmla="*/ 24 h 47"/>
                <a:gd name="T20" fmla="*/ 119 w 119"/>
                <a:gd name="T21" fmla="*/ 43 h 47"/>
                <a:gd name="T22" fmla="*/ 119 w 119"/>
                <a:gd name="T23" fmla="*/ 47 h 47"/>
                <a:gd name="T24" fmla="*/ 90 w 119"/>
                <a:gd name="T25" fmla="*/ 47 h 47"/>
                <a:gd name="T26" fmla="*/ 87 w 119"/>
                <a:gd name="T27" fmla="*/ 37 h 47"/>
                <a:gd name="T28" fmla="*/ 84 w 119"/>
                <a:gd name="T29" fmla="*/ 47 h 47"/>
                <a:gd name="T30" fmla="*/ 3 w 119"/>
                <a:gd name="T31" fmla="*/ 47 h 47"/>
                <a:gd name="T32" fmla="*/ 1 w 119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47">
                  <a:moveTo>
                    <a:pt x="1" y="41"/>
                  </a:moveTo>
                  <a:cubicBezTo>
                    <a:pt x="0" y="36"/>
                    <a:pt x="5" y="32"/>
                    <a:pt x="11" y="30"/>
                  </a:cubicBezTo>
                  <a:cubicBezTo>
                    <a:pt x="16" y="29"/>
                    <a:pt x="21" y="30"/>
                    <a:pt x="27" y="30"/>
                  </a:cubicBezTo>
                  <a:cubicBezTo>
                    <a:pt x="42" y="30"/>
                    <a:pt x="57" y="20"/>
                    <a:pt x="64" y="7"/>
                  </a:cubicBezTo>
                  <a:cubicBezTo>
                    <a:pt x="65" y="5"/>
                    <a:pt x="66" y="3"/>
                    <a:pt x="68" y="2"/>
                  </a:cubicBezTo>
                  <a:cubicBezTo>
                    <a:pt x="71" y="0"/>
                    <a:pt x="74" y="1"/>
                    <a:pt x="76" y="3"/>
                  </a:cubicBezTo>
                  <a:cubicBezTo>
                    <a:pt x="78" y="5"/>
                    <a:pt x="80" y="7"/>
                    <a:pt x="82" y="9"/>
                  </a:cubicBezTo>
                  <a:cubicBezTo>
                    <a:pt x="85" y="13"/>
                    <a:pt x="91" y="15"/>
                    <a:pt x="96" y="15"/>
                  </a:cubicBezTo>
                  <a:cubicBezTo>
                    <a:pt x="100" y="15"/>
                    <a:pt x="105" y="12"/>
                    <a:pt x="109" y="14"/>
                  </a:cubicBezTo>
                  <a:cubicBezTo>
                    <a:pt x="112" y="16"/>
                    <a:pt x="113" y="21"/>
                    <a:pt x="114" y="24"/>
                  </a:cubicBezTo>
                  <a:cubicBezTo>
                    <a:pt x="116" y="30"/>
                    <a:pt x="117" y="36"/>
                    <a:pt x="119" y="43"/>
                  </a:cubicBezTo>
                  <a:cubicBezTo>
                    <a:pt x="119" y="44"/>
                    <a:pt x="119" y="45"/>
                    <a:pt x="119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89" y="45"/>
                    <a:pt x="87" y="39"/>
                    <a:pt x="87" y="37"/>
                  </a:cubicBezTo>
                  <a:cubicBezTo>
                    <a:pt x="87" y="39"/>
                    <a:pt x="86" y="45"/>
                    <a:pt x="8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2" y="45"/>
                    <a:pt x="1" y="43"/>
                    <a:pt x="1" y="41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0" name="任意多边形 138">
              <a:extLst>
                <a:ext uri="{FF2B5EF4-FFF2-40B4-BE49-F238E27FC236}">
                  <a16:creationId xmlns:a16="http://schemas.microsoft.com/office/drawing/2014/main" xmlns="" id="{C933A6BC-1843-48E2-8058-1C712B341A0B}"/>
                </a:ext>
              </a:extLst>
            </p:cNvPr>
            <p:cNvSpPr/>
            <p:nvPr/>
          </p:nvSpPr>
          <p:spPr bwMode="auto">
            <a:xfrm>
              <a:off x="8488588" y="5054536"/>
              <a:ext cx="79272" cy="73868"/>
            </a:xfrm>
            <a:custGeom>
              <a:avLst/>
              <a:gdLst>
                <a:gd name="T0" fmla="*/ 0 w 52"/>
                <a:gd name="T1" fmla="*/ 42 h 48"/>
                <a:gd name="T2" fmla="*/ 4 w 52"/>
                <a:gd name="T3" fmla="*/ 31 h 48"/>
                <a:gd name="T4" fmla="*/ 15 w 52"/>
                <a:gd name="T5" fmla="*/ 8 h 48"/>
                <a:gd name="T6" fmla="*/ 36 w 52"/>
                <a:gd name="T7" fmla="*/ 10 h 48"/>
                <a:gd name="T8" fmla="*/ 42 w 52"/>
                <a:gd name="T9" fmla="*/ 16 h 48"/>
                <a:gd name="T10" fmla="*/ 48 w 52"/>
                <a:gd name="T11" fmla="*/ 15 h 48"/>
                <a:gd name="T12" fmla="*/ 50 w 52"/>
                <a:gd name="T13" fmla="*/ 25 h 48"/>
                <a:gd name="T14" fmla="*/ 52 w 52"/>
                <a:gd name="T15" fmla="*/ 44 h 48"/>
                <a:gd name="T16" fmla="*/ 52 w 52"/>
                <a:gd name="T17" fmla="*/ 48 h 48"/>
                <a:gd name="T18" fmla="*/ 1 w 52"/>
                <a:gd name="T19" fmla="*/ 48 h 48"/>
                <a:gd name="T20" fmla="*/ 0 w 52"/>
                <a:gd name="T2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8">
                  <a:moveTo>
                    <a:pt x="0" y="42"/>
                  </a:moveTo>
                  <a:cubicBezTo>
                    <a:pt x="0" y="37"/>
                    <a:pt x="2" y="33"/>
                    <a:pt x="4" y="31"/>
                  </a:cubicBezTo>
                  <a:cubicBezTo>
                    <a:pt x="7" y="30"/>
                    <a:pt x="10" y="21"/>
                    <a:pt x="15" y="8"/>
                  </a:cubicBezTo>
                  <a:cubicBezTo>
                    <a:pt x="17" y="2"/>
                    <a:pt x="30" y="0"/>
                    <a:pt x="36" y="10"/>
                  </a:cubicBezTo>
                  <a:cubicBezTo>
                    <a:pt x="38" y="14"/>
                    <a:pt x="40" y="16"/>
                    <a:pt x="42" y="16"/>
                  </a:cubicBezTo>
                  <a:cubicBezTo>
                    <a:pt x="44" y="16"/>
                    <a:pt x="46" y="13"/>
                    <a:pt x="48" y="15"/>
                  </a:cubicBezTo>
                  <a:cubicBezTo>
                    <a:pt x="49" y="17"/>
                    <a:pt x="50" y="22"/>
                    <a:pt x="50" y="25"/>
                  </a:cubicBezTo>
                  <a:cubicBezTo>
                    <a:pt x="51" y="31"/>
                    <a:pt x="51" y="37"/>
                    <a:pt x="52" y="44"/>
                  </a:cubicBezTo>
                  <a:cubicBezTo>
                    <a:pt x="52" y="45"/>
                    <a:pt x="52" y="46"/>
                    <a:pt x="52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6"/>
                    <a:pt x="0" y="44"/>
                    <a:pt x="0" y="42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1" name="任意多边形 139">
              <a:extLst>
                <a:ext uri="{FF2B5EF4-FFF2-40B4-BE49-F238E27FC236}">
                  <a16:creationId xmlns:a16="http://schemas.microsoft.com/office/drawing/2014/main" xmlns="" id="{CDB9D2D3-5FA3-40B7-A7B4-05D126A2F281}"/>
                </a:ext>
              </a:extLst>
            </p:cNvPr>
            <p:cNvSpPr/>
            <p:nvPr/>
          </p:nvSpPr>
          <p:spPr bwMode="auto">
            <a:xfrm>
              <a:off x="8110242" y="3753747"/>
              <a:ext cx="175661" cy="344115"/>
            </a:xfrm>
            <a:custGeom>
              <a:avLst/>
              <a:gdLst>
                <a:gd name="T0" fmla="*/ 1 w 114"/>
                <a:gd name="T1" fmla="*/ 197 h 224"/>
                <a:gd name="T2" fmla="*/ 99 w 114"/>
                <a:gd name="T3" fmla="*/ 0 h 224"/>
                <a:gd name="T4" fmla="*/ 114 w 114"/>
                <a:gd name="T5" fmla="*/ 81 h 224"/>
                <a:gd name="T6" fmla="*/ 79 w 114"/>
                <a:gd name="T7" fmla="*/ 165 h 224"/>
                <a:gd name="T8" fmla="*/ 61 w 114"/>
                <a:gd name="T9" fmla="*/ 201 h 224"/>
                <a:gd name="T10" fmla="*/ 27 w 114"/>
                <a:gd name="T11" fmla="*/ 223 h 224"/>
                <a:gd name="T12" fmla="*/ 4 w 114"/>
                <a:gd name="T13" fmla="*/ 218 h 224"/>
                <a:gd name="T14" fmla="*/ 1 w 114"/>
                <a:gd name="T15" fmla="*/ 19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224">
                  <a:moveTo>
                    <a:pt x="1" y="197"/>
                  </a:moveTo>
                  <a:cubicBezTo>
                    <a:pt x="1" y="186"/>
                    <a:pt x="38" y="43"/>
                    <a:pt x="99" y="0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05" y="110"/>
                    <a:pt x="91" y="137"/>
                    <a:pt x="79" y="165"/>
                  </a:cubicBezTo>
                  <a:cubicBezTo>
                    <a:pt x="74" y="177"/>
                    <a:pt x="69" y="190"/>
                    <a:pt x="61" y="201"/>
                  </a:cubicBezTo>
                  <a:cubicBezTo>
                    <a:pt x="52" y="212"/>
                    <a:pt x="41" y="221"/>
                    <a:pt x="27" y="223"/>
                  </a:cubicBezTo>
                  <a:cubicBezTo>
                    <a:pt x="20" y="224"/>
                    <a:pt x="9" y="224"/>
                    <a:pt x="4" y="218"/>
                  </a:cubicBezTo>
                  <a:cubicBezTo>
                    <a:pt x="0" y="213"/>
                    <a:pt x="1" y="203"/>
                    <a:pt x="1" y="197"/>
                  </a:cubicBez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2" name="任意多边形 140">
              <a:extLst>
                <a:ext uri="{FF2B5EF4-FFF2-40B4-BE49-F238E27FC236}">
                  <a16:creationId xmlns:a16="http://schemas.microsoft.com/office/drawing/2014/main" xmlns="" id="{67CF5DFA-F0A2-47BE-AF78-EB01E30A533B}"/>
                </a:ext>
              </a:extLst>
            </p:cNvPr>
            <p:cNvSpPr/>
            <p:nvPr/>
          </p:nvSpPr>
          <p:spPr bwMode="auto">
            <a:xfrm>
              <a:off x="7952598" y="4172630"/>
              <a:ext cx="72066" cy="64859"/>
            </a:xfrm>
            <a:custGeom>
              <a:avLst/>
              <a:gdLst>
                <a:gd name="T0" fmla="*/ 1 w 47"/>
                <a:gd name="T1" fmla="*/ 27 h 42"/>
                <a:gd name="T2" fmla="*/ 21 w 47"/>
                <a:gd name="T3" fmla="*/ 42 h 42"/>
                <a:gd name="T4" fmla="*/ 47 w 47"/>
                <a:gd name="T5" fmla="*/ 22 h 42"/>
                <a:gd name="T6" fmla="*/ 26 w 47"/>
                <a:gd name="T7" fmla="*/ 0 h 42"/>
                <a:gd name="T8" fmla="*/ 1 w 47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2">
                  <a:moveTo>
                    <a:pt x="1" y="27"/>
                  </a:moveTo>
                  <a:cubicBezTo>
                    <a:pt x="0" y="34"/>
                    <a:pt x="14" y="40"/>
                    <a:pt x="21" y="42"/>
                  </a:cubicBezTo>
                  <a:cubicBezTo>
                    <a:pt x="23" y="42"/>
                    <a:pt x="33" y="32"/>
                    <a:pt x="47" y="2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13"/>
                    <a:pt x="1" y="26"/>
                    <a:pt x="1" y="27"/>
                  </a:cubicBezTo>
                  <a:close/>
                </a:path>
              </a:pathLst>
            </a:custGeom>
            <a:solidFill>
              <a:srgbClr val="D5E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任意多边形 141">
              <a:extLst>
                <a:ext uri="{FF2B5EF4-FFF2-40B4-BE49-F238E27FC236}">
                  <a16:creationId xmlns:a16="http://schemas.microsoft.com/office/drawing/2014/main" xmlns="" id="{259927EB-81F5-4433-ABA4-B083CEE0712D}"/>
                </a:ext>
              </a:extLst>
            </p:cNvPr>
            <p:cNvSpPr/>
            <p:nvPr/>
          </p:nvSpPr>
          <p:spPr bwMode="auto">
            <a:xfrm>
              <a:off x="7980523" y="4016787"/>
              <a:ext cx="244123" cy="216198"/>
            </a:xfrm>
            <a:custGeom>
              <a:avLst/>
              <a:gdLst>
                <a:gd name="T0" fmla="*/ 97 w 159"/>
                <a:gd name="T1" fmla="*/ 0 h 141"/>
                <a:gd name="T2" fmla="*/ 76 w 159"/>
                <a:gd name="T3" fmla="*/ 18 h 141"/>
                <a:gd name="T4" fmla="*/ 0 w 159"/>
                <a:gd name="T5" fmla="*/ 111 h 141"/>
                <a:gd name="T6" fmla="*/ 24 w 159"/>
                <a:gd name="T7" fmla="*/ 141 h 141"/>
                <a:gd name="T8" fmla="*/ 133 w 159"/>
                <a:gd name="T9" fmla="*/ 41 h 141"/>
                <a:gd name="T10" fmla="*/ 97 w 159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41">
                  <a:moveTo>
                    <a:pt x="97" y="0"/>
                  </a:moveTo>
                  <a:cubicBezTo>
                    <a:pt x="89" y="2"/>
                    <a:pt x="80" y="13"/>
                    <a:pt x="76" y="18"/>
                  </a:cubicBezTo>
                  <a:cubicBezTo>
                    <a:pt x="65" y="33"/>
                    <a:pt x="22" y="84"/>
                    <a:pt x="0" y="11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59" y="117"/>
                    <a:pt x="122" y="55"/>
                    <a:pt x="133" y="41"/>
                  </a:cubicBezTo>
                  <a:cubicBezTo>
                    <a:pt x="159" y="7"/>
                    <a:pt x="101" y="0"/>
                    <a:pt x="97" y="0"/>
                  </a:cubicBezTo>
                  <a:close/>
                </a:path>
              </a:pathLst>
            </a:custGeom>
            <a:solidFill>
              <a:srgbClr val="2D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4" name="任意多边形 142">
              <a:extLst>
                <a:ext uri="{FF2B5EF4-FFF2-40B4-BE49-F238E27FC236}">
                  <a16:creationId xmlns:a16="http://schemas.microsoft.com/office/drawing/2014/main" xmlns="" id="{574DC7DE-F65B-471E-BA16-CF169C6B8576}"/>
                </a:ext>
              </a:extLst>
            </p:cNvPr>
            <p:cNvSpPr/>
            <p:nvPr/>
          </p:nvSpPr>
          <p:spPr bwMode="auto">
            <a:xfrm>
              <a:off x="7937284" y="4209564"/>
              <a:ext cx="47744" cy="43240"/>
            </a:xfrm>
            <a:custGeom>
              <a:avLst/>
              <a:gdLst>
                <a:gd name="T0" fmla="*/ 30 w 31"/>
                <a:gd name="T1" fmla="*/ 16 h 28"/>
                <a:gd name="T2" fmla="*/ 15 w 31"/>
                <a:gd name="T3" fmla="*/ 1 h 28"/>
                <a:gd name="T4" fmla="*/ 1 w 31"/>
                <a:gd name="T5" fmla="*/ 23 h 28"/>
                <a:gd name="T6" fmla="*/ 0 w 31"/>
                <a:gd name="T7" fmla="*/ 28 h 28"/>
                <a:gd name="T8" fmla="*/ 31 w 31"/>
                <a:gd name="T9" fmla="*/ 28 h 28"/>
                <a:gd name="T10" fmla="*/ 30 w 31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8">
                  <a:moveTo>
                    <a:pt x="30" y="16"/>
                  </a:moveTo>
                  <a:cubicBezTo>
                    <a:pt x="30" y="9"/>
                    <a:pt x="23" y="0"/>
                    <a:pt x="15" y="1"/>
                  </a:cubicBezTo>
                  <a:cubicBezTo>
                    <a:pt x="6" y="3"/>
                    <a:pt x="2" y="16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9" y="25"/>
                    <a:pt x="30" y="20"/>
                    <a:pt x="30" y="16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5" name="任意多边形 143">
              <a:extLst>
                <a:ext uri="{FF2B5EF4-FFF2-40B4-BE49-F238E27FC236}">
                  <a16:creationId xmlns:a16="http://schemas.microsoft.com/office/drawing/2014/main" xmlns="" id="{D187FAC9-A4D4-4BBE-ADCE-6B8C11C9679E}"/>
                </a:ext>
              </a:extLst>
            </p:cNvPr>
            <p:cNvSpPr/>
            <p:nvPr/>
          </p:nvSpPr>
          <p:spPr bwMode="auto">
            <a:xfrm>
              <a:off x="8192217" y="3716813"/>
              <a:ext cx="362131" cy="642287"/>
            </a:xfrm>
            <a:custGeom>
              <a:avLst/>
              <a:gdLst>
                <a:gd name="T0" fmla="*/ 10 w 236"/>
                <a:gd name="T1" fmla="*/ 63 h 418"/>
                <a:gd name="T2" fmla="*/ 6 w 236"/>
                <a:gd name="T3" fmla="*/ 114 h 418"/>
                <a:gd name="T4" fmla="*/ 9 w 236"/>
                <a:gd name="T5" fmla="*/ 402 h 418"/>
                <a:gd name="T6" fmla="*/ 17 w 236"/>
                <a:gd name="T7" fmla="*/ 416 h 418"/>
                <a:gd name="T8" fmla="*/ 27 w 236"/>
                <a:gd name="T9" fmla="*/ 418 h 418"/>
                <a:gd name="T10" fmla="*/ 204 w 236"/>
                <a:gd name="T11" fmla="*/ 417 h 418"/>
                <a:gd name="T12" fmla="*/ 214 w 236"/>
                <a:gd name="T13" fmla="*/ 415 h 418"/>
                <a:gd name="T14" fmla="*/ 216 w 236"/>
                <a:gd name="T15" fmla="*/ 397 h 418"/>
                <a:gd name="T16" fmla="*/ 207 w 236"/>
                <a:gd name="T17" fmla="*/ 206 h 418"/>
                <a:gd name="T18" fmla="*/ 229 w 236"/>
                <a:gd name="T19" fmla="*/ 71 h 418"/>
                <a:gd name="T20" fmla="*/ 105 w 236"/>
                <a:gd name="T21" fmla="*/ 0 h 418"/>
                <a:gd name="T22" fmla="*/ 10 w 236"/>
                <a:gd name="T23" fmla="*/ 6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6" h="418">
                  <a:moveTo>
                    <a:pt x="10" y="63"/>
                  </a:moveTo>
                  <a:cubicBezTo>
                    <a:pt x="0" y="77"/>
                    <a:pt x="4" y="97"/>
                    <a:pt x="6" y="114"/>
                  </a:cubicBezTo>
                  <a:cubicBezTo>
                    <a:pt x="11" y="149"/>
                    <a:pt x="10" y="396"/>
                    <a:pt x="9" y="402"/>
                  </a:cubicBezTo>
                  <a:cubicBezTo>
                    <a:pt x="9" y="407"/>
                    <a:pt x="11" y="414"/>
                    <a:pt x="17" y="416"/>
                  </a:cubicBezTo>
                  <a:cubicBezTo>
                    <a:pt x="20" y="418"/>
                    <a:pt x="24" y="418"/>
                    <a:pt x="27" y="418"/>
                  </a:cubicBezTo>
                  <a:cubicBezTo>
                    <a:pt x="77" y="417"/>
                    <a:pt x="155" y="417"/>
                    <a:pt x="204" y="417"/>
                  </a:cubicBezTo>
                  <a:cubicBezTo>
                    <a:pt x="208" y="417"/>
                    <a:pt x="211" y="417"/>
                    <a:pt x="214" y="415"/>
                  </a:cubicBezTo>
                  <a:cubicBezTo>
                    <a:pt x="220" y="411"/>
                    <a:pt x="218" y="403"/>
                    <a:pt x="216" y="397"/>
                  </a:cubicBezTo>
                  <a:cubicBezTo>
                    <a:pt x="201" y="356"/>
                    <a:pt x="194" y="248"/>
                    <a:pt x="207" y="206"/>
                  </a:cubicBezTo>
                  <a:cubicBezTo>
                    <a:pt x="220" y="165"/>
                    <a:pt x="236" y="114"/>
                    <a:pt x="229" y="71"/>
                  </a:cubicBezTo>
                  <a:cubicBezTo>
                    <a:pt x="211" y="50"/>
                    <a:pt x="176" y="0"/>
                    <a:pt x="105" y="0"/>
                  </a:cubicBezTo>
                  <a:cubicBezTo>
                    <a:pt x="56" y="0"/>
                    <a:pt x="18" y="50"/>
                    <a:pt x="10" y="63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6" name="任意多边形 144">
              <a:extLst>
                <a:ext uri="{FF2B5EF4-FFF2-40B4-BE49-F238E27FC236}">
                  <a16:creationId xmlns:a16="http://schemas.microsoft.com/office/drawing/2014/main" xmlns="" id="{DA314CE0-9345-4774-8929-96D5EC4BBAC3}"/>
                </a:ext>
              </a:extLst>
            </p:cNvPr>
            <p:cNvSpPr/>
            <p:nvPr/>
          </p:nvSpPr>
          <p:spPr bwMode="auto">
            <a:xfrm>
              <a:off x="8255275" y="3712309"/>
              <a:ext cx="181066" cy="391858"/>
            </a:xfrm>
            <a:custGeom>
              <a:avLst/>
              <a:gdLst>
                <a:gd name="T0" fmla="*/ 24 w 118"/>
                <a:gd name="T1" fmla="*/ 255 h 255"/>
                <a:gd name="T2" fmla="*/ 53 w 118"/>
                <a:gd name="T3" fmla="*/ 118 h 255"/>
                <a:gd name="T4" fmla="*/ 118 w 118"/>
                <a:gd name="T5" fmla="*/ 22 h 255"/>
                <a:gd name="T6" fmla="*/ 27 w 118"/>
                <a:gd name="T7" fmla="*/ 26 h 255"/>
                <a:gd name="T8" fmla="*/ 9 w 118"/>
                <a:gd name="T9" fmla="*/ 154 h 255"/>
                <a:gd name="T10" fmla="*/ 24 w 118"/>
                <a:gd name="T11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255">
                  <a:moveTo>
                    <a:pt x="24" y="255"/>
                  </a:moveTo>
                  <a:cubicBezTo>
                    <a:pt x="33" y="208"/>
                    <a:pt x="42" y="161"/>
                    <a:pt x="53" y="118"/>
                  </a:cubicBezTo>
                  <a:cubicBezTo>
                    <a:pt x="63" y="77"/>
                    <a:pt x="87" y="48"/>
                    <a:pt x="118" y="22"/>
                  </a:cubicBezTo>
                  <a:cubicBezTo>
                    <a:pt x="93" y="2"/>
                    <a:pt x="48" y="0"/>
                    <a:pt x="27" y="26"/>
                  </a:cubicBezTo>
                  <a:cubicBezTo>
                    <a:pt x="0" y="58"/>
                    <a:pt x="8" y="116"/>
                    <a:pt x="9" y="154"/>
                  </a:cubicBezTo>
                  <a:cubicBezTo>
                    <a:pt x="10" y="184"/>
                    <a:pt x="19" y="255"/>
                    <a:pt x="24" y="255"/>
                  </a:cubicBezTo>
                  <a:close/>
                </a:path>
              </a:pathLst>
            </a:custGeom>
            <a:solidFill>
              <a:srgbClr val="ACC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任意多边形 145">
              <a:extLst>
                <a:ext uri="{FF2B5EF4-FFF2-40B4-BE49-F238E27FC236}">
                  <a16:creationId xmlns:a16="http://schemas.microsoft.com/office/drawing/2014/main" xmlns="" id="{3D3845FC-07A3-42FC-84D6-A5E26034A65E}"/>
                </a:ext>
              </a:extLst>
            </p:cNvPr>
            <p:cNvSpPr/>
            <p:nvPr/>
          </p:nvSpPr>
          <p:spPr bwMode="auto">
            <a:xfrm>
              <a:off x="8270589" y="3733929"/>
              <a:ext cx="79272" cy="370239"/>
            </a:xfrm>
            <a:custGeom>
              <a:avLst/>
              <a:gdLst>
                <a:gd name="T0" fmla="*/ 44 w 52"/>
                <a:gd name="T1" fmla="*/ 26 h 241"/>
                <a:gd name="T2" fmla="*/ 51 w 52"/>
                <a:gd name="T3" fmla="*/ 10 h 241"/>
                <a:gd name="T4" fmla="*/ 43 w 52"/>
                <a:gd name="T5" fmla="*/ 2 h 241"/>
                <a:gd name="T6" fmla="*/ 37 w 52"/>
                <a:gd name="T7" fmla="*/ 23 h 241"/>
                <a:gd name="T8" fmla="*/ 0 w 52"/>
                <a:gd name="T9" fmla="*/ 144 h 241"/>
                <a:gd name="T10" fmla="*/ 14 w 52"/>
                <a:gd name="T11" fmla="*/ 241 h 241"/>
                <a:gd name="T12" fmla="*/ 33 w 52"/>
                <a:gd name="T13" fmla="*/ 146 h 241"/>
                <a:gd name="T14" fmla="*/ 44 w 52"/>
                <a:gd name="T15" fmla="*/ 2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41">
                  <a:moveTo>
                    <a:pt x="44" y="26"/>
                  </a:moveTo>
                  <a:cubicBezTo>
                    <a:pt x="48" y="21"/>
                    <a:pt x="52" y="16"/>
                    <a:pt x="51" y="10"/>
                  </a:cubicBezTo>
                  <a:cubicBezTo>
                    <a:pt x="51" y="6"/>
                    <a:pt x="47" y="2"/>
                    <a:pt x="43" y="2"/>
                  </a:cubicBezTo>
                  <a:cubicBezTo>
                    <a:pt x="28" y="0"/>
                    <a:pt x="35" y="16"/>
                    <a:pt x="37" y="23"/>
                  </a:cubicBezTo>
                  <a:cubicBezTo>
                    <a:pt x="23" y="45"/>
                    <a:pt x="5" y="90"/>
                    <a:pt x="0" y="144"/>
                  </a:cubicBezTo>
                  <a:cubicBezTo>
                    <a:pt x="1" y="176"/>
                    <a:pt x="9" y="241"/>
                    <a:pt x="14" y="241"/>
                  </a:cubicBezTo>
                  <a:cubicBezTo>
                    <a:pt x="20" y="209"/>
                    <a:pt x="26" y="177"/>
                    <a:pt x="33" y="146"/>
                  </a:cubicBezTo>
                  <a:cubicBezTo>
                    <a:pt x="34" y="110"/>
                    <a:pt x="37" y="36"/>
                    <a:pt x="44" y="26"/>
                  </a:cubicBezTo>
                  <a:close/>
                </a:path>
              </a:pathLst>
            </a:custGeom>
            <a:solidFill>
              <a:srgbClr val="CC3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8" name="任意多边形 146">
              <a:extLst>
                <a:ext uri="{FF2B5EF4-FFF2-40B4-BE49-F238E27FC236}">
                  <a16:creationId xmlns:a16="http://schemas.microsoft.com/office/drawing/2014/main" xmlns="" id="{C7C9D40D-A594-44E0-A350-95686D134AB7}"/>
                </a:ext>
              </a:extLst>
            </p:cNvPr>
            <p:cNvSpPr/>
            <p:nvPr/>
          </p:nvSpPr>
          <p:spPr bwMode="auto">
            <a:xfrm>
              <a:off x="8286803" y="4145605"/>
              <a:ext cx="9909" cy="207189"/>
            </a:xfrm>
            <a:custGeom>
              <a:avLst/>
              <a:gdLst>
                <a:gd name="T0" fmla="*/ 7 w 11"/>
                <a:gd name="T1" fmla="*/ 230 h 230"/>
                <a:gd name="T2" fmla="*/ 0 w 11"/>
                <a:gd name="T3" fmla="*/ 230 h 230"/>
                <a:gd name="T4" fmla="*/ 4 w 11"/>
                <a:gd name="T5" fmla="*/ 0 h 230"/>
                <a:gd name="T6" fmla="*/ 11 w 11"/>
                <a:gd name="T7" fmla="*/ 0 h 230"/>
                <a:gd name="T8" fmla="*/ 7 w 1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30">
                  <a:moveTo>
                    <a:pt x="7" y="230"/>
                  </a:moveTo>
                  <a:lnTo>
                    <a:pt x="0" y="230"/>
                  </a:lnTo>
                  <a:lnTo>
                    <a:pt x="4" y="0"/>
                  </a:lnTo>
                  <a:lnTo>
                    <a:pt x="11" y="0"/>
                  </a:lnTo>
                  <a:lnTo>
                    <a:pt x="7" y="230"/>
                  </a:ln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9" name="任意多边形 147">
              <a:extLst>
                <a:ext uri="{FF2B5EF4-FFF2-40B4-BE49-F238E27FC236}">
                  <a16:creationId xmlns:a16="http://schemas.microsoft.com/office/drawing/2014/main" xmlns="" id="{21A15FB5-1498-4780-A002-6A6DCAFE0B54}"/>
                </a:ext>
              </a:extLst>
            </p:cNvPr>
            <p:cNvSpPr/>
            <p:nvPr/>
          </p:nvSpPr>
          <p:spPr bwMode="auto">
            <a:xfrm>
              <a:off x="8303919" y="3751044"/>
              <a:ext cx="158545" cy="353123"/>
            </a:xfrm>
            <a:custGeom>
              <a:avLst/>
              <a:gdLst>
                <a:gd name="T0" fmla="*/ 4 w 103"/>
                <a:gd name="T1" fmla="*/ 230 h 230"/>
                <a:gd name="T2" fmla="*/ 0 w 103"/>
                <a:gd name="T3" fmla="*/ 228 h 230"/>
                <a:gd name="T4" fmla="*/ 89 w 103"/>
                <a:gd name="T5" fmla="*/ 116 h 230"/>
                <a:gd name="T6" fmla="*/ 63 w 103"/>
                <a:gd name="T7" fmla="*/ 97 h 230"/>
                <a:gd name="T8" fmla="*/ 89 w 103"/>
                <a:gd name="T9" fmla="*/ 88 h 230"/>
                <a:gd name="T10" fmla="*/ 86 w 103"/>
                <a:gd name="T11" fmla="*/ 2 h 230"/>
                <a:gd name="T12" fmla="*/ 89 w 103"/>
                <a:gd name="T13" fmla="*/ 0 h 230"/>
                <a:gd name="T14" fmla="*/ 93 w 103"/>
                <a:gd name="T15" fmla="*/ 90 h 230"/>
                <a:gd name="T16" fmla="*/ 92 w 103"/>
                <a:gd name="T17" fmla="*/ 92 h 230"/>
                <a:gd name="T18" fmla="*/ 72 w 103"/>
                <a:gd name="T19" fmla="*/ 98 h 230"/>
                <a:gd name="T20" fmla="*/ 95 w 103"/>
                <a:gd name="T21" fmla="*/ 115 h 230"/>
                <a:gd name="T22" fmla="*/ 93 w 103"/>
                <a:gd name="T23" fmla="*/ 117 h 230"/>
                <a:gd name="T24" fmla="*/ 4 w 103"/>
                <a:gd name="T2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230">
                  <a:moveTo>
                    <a:pt x="4" y="230"/>
                  </a:moveTo>
                  <a:cubicBezTo>
                    <a:pt x="0" y="228"/>
                    <a:pt x="0" y="228"/>
                    <a:pt x="0" y="228"/>
                  </a:cubicBezTo>
                  <a:cubicBezTo>
                    <a:pt x="23" y="186"/>
                    <a:pt x="53" y="148"/>
                    <a:pt x="89" y="116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96" y="58"/>
                    <a:pt x="98" y="32"/>
                    <a:pt x="86" y="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3" y="32"/>
                    <a:pt x="100" y="59"/>
                    <a:pt x="93" y="9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57" y="149"/>
                    <a:pt x="26" y="187"/>
                    <a:pt x="4" y="230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0" name="任意多边形 148">
              <a:extLst>
                <a:ext uri="{FF2B5EF4-FFF2-40B4-BE49-F238E27FC236}">
                  <a16:creationId xmlns:a16="http://schemas.microsoft.com/office/drawing/2014/main" xmlns="" id="{C4AA9522-8950-43E5-83AA-D35EF468D738}"/>
                </a:ext>
              </a:extLst>
            </p:cNvPr>
            <p:cNvSpPr/>
            <p:nvPr/>
          </p:nvSpPr>
          <p:spPr bwMode="auto">
            <a:xfrm>
              <a:off x="8222845" y="3760052"/>
              <a:ext cx="63058" cy="345016"/>
            </a:xfrm>
            <a:custGeom>
              <a:avLst/>
              <a:gdLst>
                <a:gd name="T0" fmla="*/ 36 w 41"/>
                <a:gd name="T1" fmla="*/ 225 h 225"/>
                <a:gd name="T2" fmla="*/ 0 w 41"/>
                <a:gd name="T3" fmla="*/ 102 h 225"/>
                <a:gd name="T4" fmla="*/ 0 w 41"/>
                <a:gd name="T5" fmla="*/ 100 h 225"/>
                <a:gd name="T6" fmla="*/ 9 w 41"/>
                <a:gd name="T7" fmla="*/ 97 h 225"/>
                <a:gd name="T8" fmla="*/ 2 w 41"/>
                <a:gd name="T9" fmla="*/ 87 h 225"/>
                <a:gd name="T10" fmla="*/ 2 w 41"/>
                <a:gd name="T11" fmla="*/ 69 h 225"/>
                <a:gd name="T12" fmla="*/ 38 w 41"/>
                <a:gd name="T13" fmla="*/ 0 h 225"/>
                <a:gd name="T14" fmla="*/ 41 w 41"/>
                <a:gd name="T15" fmla="*/ 3 h 225"/>
                <a:gd name="T16" fmla="*/ 6 w 41"/>
                <a:gd name="T17" fmla="*/ 70 h 225"/>
                <a:gd name="T18" fmla="*/ 6 w 41"/>
                <a:gd name="T19" fmla="*/ 85 h 225"/>
                <a:gd name="T20" fmla="*/ 16 w 41"/>
                <a:gd name="T21" fmla="*/ 95 h 225"/>
                <a:gd name="T22" fmla="*/ 25 w 41"/>
                <a:gd name="T23" fmla="*/ 95 h 225"/>
                <a:gd name="T24" fmla="*/ 4 w 41"/>
                <a:gd name="T25" fmla="*/ 103 h 225"/>
                <a:gd name="T26" fmla="*/ 39 w 41"/>
                <a:gd name="T27" fmla="*/ 223 h 225"/>
                <a:gd name="T28" fmla="*/ 36 w 41"/>
                <a:gd name="T29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225">
                  <a:moveTo>
                    <a:pt x="36" y="225"/>
                  </a:moveTo>
                  <a:cubicBezTo>
                    <a:pt x="16" y="187"/>
                    <a:pt x="4" y="145"/>
                    <a:pt x="0" y="10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6" y="95"/>
                    <a:pt x="3" y="90"/>
                    <a:pt x="2" y="87"/>
                  </a:cubicBezTo>
                  <a:cubicBezTo>
                    <a:pt x="0" y="81"/>
                    <a:pt x="1" y="74"/>
                    <a:pt x="2" y="69"/>
                  </a:cubicBezTo>
                  <a:cubicBezTo>
                    <a:pt x="8" y="43"/>
                    <a:pt x="20" y="20"/>
                    <a:pt x="38" y="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3" y="22"/>
                    <a:pt x="11" y="45"/>
                    <a:pt x="6" y="70"/>
                  </a:cubicBezTo>
                  <a:cubicBezTo>
                    <a:pt x="5" y="75"/>
                    <a:pt x="4" y="80"/>
                    <a:pt x="6" y="85"/>
                  </a:cubicBezTo>
                  <a:cubicBezTo>
                    <a:pt x="7" y="90"/>
                    <a:pt x="11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8" y="145"/>
                    <a:pt x="20" y="186"/>
                    <a:pt x="39" y="223"/>
                  </a:cubicBezTo>
                  <a:lnTo>
                    <a:pt x="36" y="225"/>
                  </a:ln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1" name="任意多边形 149">
              <a:extLst>
                <a:ext uri="{FF2B5EF4-FFF2-40B4-BE49-F238E27FC236}">
                  <a16:creationId xmlns:a16="http://schemas.microsoft.com/office/drawing/2014/main" xmlns="" id="{43A3EF5D-65B1-4B80-AA18-D0D174F08748}"/>
                </a:ext>
              </a:extLst>
            </p:cNvPr>
            <p:cNvSpPr/>
            <p:nvPr/>
          </p:nvSpPr>
          <p:spPr bwMode="auto">
            <a:xfrm>
              <a:off x="8328241" y="4148308"/>
              <a:ext cx="27926" cy="27926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2" y="14"/>
                    <a:pt x="14" y="12"/>
                    <a:pt x="14" y="9"/>
                  </a:cubicBezTo>
                  <a:cubicBezTo>
                    <a:pt x="14" y="6"/>
                    <a:pt x="12" y="4"/>
                    <a:pt x="9" y="4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2" name="任意多边形 150">
              <a:extLst>
                <a:ext uri="{FF2B5EF4-FFF2-40B4-BE49-F238E27FC236}">
                  <a16:creationId xmlns:a16="http://schemas.microsoft.com/office/drawing/2014/main" xmlns="" id="{F6E8BF3E-BFB4-4F02-AAC7-E334C64B8581}"/>
                </a:ext>
              </a:extLst>
            </p:cNvPr>
            <p:cNvSpPr/>
            <p:nvPr/>
          </p:nvSpPr>
          <p:spPr bwMode="auto">
            <a:xfrm>
              <a:off x="8325539" y="4224877"/>
              <a:ext cx="27926" cy="27926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2" y="14"/>
                    <a:pt x="14" y="12"/>
                    <a:pt x="14" y="9"/>
                  </a:cubicBezTo>
                  <a:cubicBezTo>
                    <a:pt x="14" y="6"/>
                    <a:pt x="12" y="4"/>
                    <a:pt x="9" y="4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3" name="任意多边形 151">
              <a:extLst>
                <a:ext uri="{FF2B5EF4-FFF2-40B4-BE49-F238E27FC236}">
                  <a16:creationId xmlns:a16="http://schemas.microsoft.com/office/drawing/2014/main" xmlns="" id="{FC111B96-E1AC-43E1-8F13-AE60B9CE27FB}"/>
                </a:ext>
              </a:extLst>
            </p:cNvPr>
            <p:cNvSpPr/>
            <p:nvPr/>
          </p:nvSpPr>
          <p:spPr bwMode="auto">
            <a:xfrm>
              <a:off x="8277795" y="4200555"/>
              <a:ext cx="49546" cy="156743"/>
            </a:xfrm>
            <a:custGeom>
              <a:avLst/>
              <a:gdLst>
                <a:gd name="T0" fmla="*/ 11 w 32"/>
                <a:gd name="T1" fmla="*/ 0 h 102"/>
                <a:gd name="T2" fmla="*/ 32 w 32"/>
                <a:gd name="T3" fmla="*/ 102 h 102"/>
                <a:gd name="T4" fmla="*/ 0 w 32"/>
                <a:gd name="T5" fmla="*/ 102 h 102"/>
                <a:gd name="T6" fmla="*/ 2 w 32"/>
                <a:gd name="T7" fmla="*/ 73 h 102"/>
                <a:gd name="T8" fmla="*/ 11 w 3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2">
                  <a:moveTo>
                    <a:pt x="11" y="0"/>
                  </a:moveTo>
                  <a:cubicBezTo>
                    <a:pt x="12" y="35"/>
                    <a:pt x="18" y="70"/>
                    <a:pt x="32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1" y="81"/>
                    <a:pt x="2" y="73"/>
                  </a:cubicBezTo>
                  <a:cubicBezTo>
                    <a:pt x="5" y="50"/>
                    <a:pt x="12" y="23"/>
                    <a:pt x="11" y="0"/>
                  </a:cubicBezTo>
                  <a:close/>
                </a:path>
              </a:pathLst>
            </a:custGeom>
            <a:solidFill>
              <a:srgbClr val="255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4" name="任意多边形 152">
              <a:extLst>
                <a:ext uri="{FF2B5EF4-FFF2-40B4-BE49-F238E27FC236}">
                  <a16:creationId xmlns:a16="http://schemas.microsoft.com/office/drawing/2014/main" xmlns="" id="{73F93C72-3773-475E-A758-962A257C784F}"/>
                </a:ext>
              </a:extLst>
            </p:cNvPr>
            <p:cNvSpPr/>
            <p:nvPr/>
          </p:nvSpPr>
          <p:spPr bwMode="auto">
            <a:xfrm>
              <a:off x="7011237" y="3891573"/>
              <a:ext cx="1961994" cy="370239"/>
            </a:xfrm>
            <a:custGeom>
              <a:avLst/>
              <a:gdLst>
                <a:gd name="T0" fmla="*/ 1256 w 1278"/>
                <a:gd name="T1" fmla="*/ 241 h 241"/>
                <a:gd name="T2" fmla="*/ 22 w 1278"/>
                <a:gd name="T3" fmla="*/ 241 h 241"/>
                <a:gd name="T4" fmla="*/ 0 w 1278"/>
                <a:gd name="T5" fmla="*/ 219 h 241"/>
                <a:gd name="T6" fmla="*/ 0 w 1278"/>
                <a:gd name="T7" fmla="*/ 22 h 241"/>
                <a:gd name="T8" fmla="*/ 22 w 1278"/>
                <a:gd name="T9" fmla="*/ 0 h 241"/>
                <a:gd name="T10" fmla="*/ 1256 w 1278"/>
                <a:gd name="T11" fmla="*/ 0 h 241"/>
                <a:gd name="T12" fmla="*/ 1278 w 1278"/>
                <a:gd name="T13" fmla="*/ 22 h 241"/>
                <a:gd name="T14" fmla="*/ 1278 w 1278"/>
                <a:gd name="T15" fmla="*/ 219 h 241"/>
                <a:gd name="T16" fmla="*/ 1256 w 1278"/>
                <a:gd name="T17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8" h="241">
                  <a:moveTo>
                    <a:pt x="1256" y="241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10" y="241"/>
                    <a:pt x="0" y="231"/>
                    <a:pt x="0" y="2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56" y="0"/>
                    <a:pt x="1256" y="0"/>
                    <a:pt x="1256" y="0"/>
                  </a:cubicBezTo>
                  <a:cubicBezTo>
                    <a:pt x="1268" y="0"/>
                    <a:pt x="1278" y="10"/>
                    <a:pt x="1278" y="22"/>
                  </a:cubicBezTo>
                  <a:cubicBezTo>
                    <a:pt x="1278" y="219"/>
                    <a:pt x="1278" y="219"/>
                    <a:pt x="1278" y="219"/>
                  </a:cubicBezTo>
                  <a:cubicBezTo>
                    <a:pt x="1278" y="231"/>
                    <a:pt x="1268" y="241"/>
                    <a:pt x="1256" y="241"/>
                  </a:cubicBezTo>
                  <a:close/>
                </a:path>
              </a:pathLst>
            </a:custGeom>
            <a:solidFill>
              <a:srgbClr val="FE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5" name="任意多边形 153">
              <a:extLst>
                <a:ext uri="{FF2B5EF4-FFF2-40B4-BE49-F238E27FC236}">
                  <a16:creationId xmlns:a16="http://schemas.microsoft.com/office/drawing/2014/main" xmlns="" id="{E0BE39E3-9D0D-4C51-9CB9-92CD36F0AEA5}"/>
                </a:ext>
              </a:extLst>
            </p:cNvPr>
            <p:cNvSpPr/>
            <p:nvPr/>
          </p:nvSpPr>
          <p:spPr bwMode="auto">
            <a:xfrm>
              <a:off x="7937284" y="4250100"/>
              <a:ext cx="76570" cy="35132"/>
            </a:xfrm>
            <a:custGeom>
              <a:avLst/>
              <a:gdLst>
                <a:gd name="T0" fmla="*/ 16 w 50"/>
                <a:gd name="T1" fmla="*/ 8 h 23"/>
                <a:gd name="T2" fmla="*/ 1 w 50"/>
                <a:gd name="T3" fmla="*/ 8 h 23"/>
                <a:gd name="T4" fmla="*/ 18 w 50"/>
                <a:gd name="T5" fmla="*/ 23 h 23"/>
                <a:gd name="T6" fmla="*/ 46 w 50"/>
                <a:gd name="T7" fmla="*/ 17 h 23"/>
                <a:gd name="T8" fmla="*/ 47 w 50"/>
                <a:gd name="T9" fmla="*/ 5 h 23"/>
                <a:gd name="T10" fmla="*/ 16 w 50"/>
                <a:gd name="T1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3">
                  <a:moveTo>
                    <a:pt x="16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14"/>
                    <a:pt x="9" y="23"/>
                    <a:pt x="18" y="23"/>
                  </a:cubicBezTo>
                  <a:cubicBezTo>
                    <a:pt x="25" y="23"/>
                    <a:pt x="41" y="23"/>
                    <a:pt x="46" y="17"/>
                  </a:cubicBezTo>
                  <a:cubicBezTo>
                    <a:pt x="49" y="15"/>
                    <a:pt x="50" y="7"/>
                    <a:pt x="47" y="5"/>
                  </a:cubicBezTo>
                  <a:cubicBezTo>
                    <a:pt x="43" y="2"/>
                    <a:pt x="26" y="0"/>
                    <a:pt x="16" y="8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6" name="任意多边形 154">
              <a:extLst>
                <a:ext uri="{FF2B5EF4-FFF2-40B4-BE49-F238E27FC236}">
                  <a16:creationId xmlns:a16="http://schemas.microsoft.com/office/drawing/2014/main" xmlns="" id="{DACAD2C2-0911-4B84-9436-D7F96EBEE0B3}"/>
                </a:ext>
              </a:extLst>
            </p:cNvPr>
            <p:cNvSpPr/>
            <p:nvPr/>
          </p:nvSpPr>
          <p:spPr bwMode="auto">
            <a:xfrm>
              <a:off x="8305721" y="3701499"/>
              <a:ext cx="115305" cy="75669"/>
            </a:xfrm>
            <a:custGeom>
              <a:avLst/>
              <a:gdLst>
                <a:gd name="T0" fmla="*/ 0 w 75"/>
                <a:gd name="T1" fmla="*/ 40 h 49"/>
                <a:gd name="T2" fmla="*/ 9 w 75"/>
                <a:gd name="T3" fmla="*/ 33 h 49"/>
                <a:gd name="T4" fmla="*/ 17 w 75"/>
                <a:gd name="T5" fmla="*/ 30 h 49"/>
                <a:gd name="T6" fmla="*/ 23 w 75"/>
                <a:gd name="T7" fmla="*/ 34 h 49"/>
                <a:gd name="T8" fmla="*/ 32 w 75"/>
                <a:gd name="T9" fmla="*/ 45 h 49"/>
                <a:gd name="T10" fmla="*/ 38 w 75"/>
                <a:gd name="T11" fmla="*/ 48 h 49"/>
                <a:gd name="T12" fmla="*/ 45 w 75"/>
                <a:gd name="T13" fmla="*/ 45 h 49"/>
                <a:gd name="T14" fmla="*/ 74 w 75"/>
                <a:gd name="T15" fmla="*/ 20 h 49"/>
                <a:gd name="T16" fmla="*/ 75 w 75"/>
                <a:gd name="T17" fmla="*/ 17 h 49"/>
                <a:gd name="T18" fmla="*/ 74 w 75"/>
                <a:gd name="T19" fmla="*/ 15 h 49"/>
                <a:gd name="T20" fmla="*/ 62 w 75"/>
                <a:gd name="T21" fmla="*/ 0 h 49"/>
                <a:gd name="T22" fmla="*/ 35 w 75"/>
                <a:gd name="T23" fmla="*/ 10 h 49"/>
                <a:gd name="T24" fmla="*/ 13 w 75"/>
                <a:gd name="T25" fmla="*/ 7 h 49"/>
                <a:gd name="T26" fmla="*/ 9 w 75"/>
                <a:gd name="T27" fmla="*/ 5 h 49"/>
                <a:gd name="T28" fmla="*/ 7 w 75"/>
                <a:gd name="T29" fmla="*/ 11 h 49"/>
                <a:gd name="T30" fmla="*/ 4 w 75"/>
                <a:gd name="T31" fmla="*/ 24 h 49"/>
                <a:gd name="T32" fmla="*/ 0 w 75"/>
                <a:gd name="T33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49">
                  <a:moveTo>
                    <a:pt x="0" y="40"/>
                  </a:moveTo>
                  <a:cubicBezTo>
                    <a:pt x="3" y="37"/>
                    <a:pt x="6" y="35"/>
                    <a:pt x="9" y="33"/>
                  </a:cubicBezTo>
                  <a:cubicBezTo>
                    <a:pt x="11" y="31"/>
                    <a:pt x="14" y="29"/>
                    <a:pt x="17" y="30"/>
                  </a:cubicBezTo>
                  <a:cubicBezTo>
                    <a:pt x="19" y="30"/>
                    <a:pt x="21" y="32"/>
                    <a:pt x="23" y="34"/>
                  </a:cubicBezTo>
                  <a:cubicBezTo>
                    <a:pt x="26" y="38"/>
                    <a:pt x="29" y="41"/>
                    <a:pt x="32" y="45"/>
                  </a:cubicBezTo>
                  <a:cubicBezTo>
                    <a:pt x="34" y="46"/>
                    <a:pt x="36" y="48"/>
                    <a:pt x="38" y="48"/>
                  </a:cubicBezTo>
                  <a:cubicBezTo>
                    <a:pt x="41" y="49"/>
                    <a:pt x="43" y="47"/>
                    <a:pt x="45" y="45"/>
                  </a:cubicBezTo>
                  <a:cubicBezTo>
                    <a:pt x="55" y="38"/>
                    <a:pt x="65" y="29"/>
                    <a:pt x="74" y="20"/>
                  </a:cubicBezTo>
                  <a:cubicBezTo>
                    <a:pt x="74" y="19"/>
                    <a:pt x="75" y="18"/>
                    <a:pt x="75" y="17"/>
                  </a:cubicBezTo>
                  <a:cubicBezTo>
                    <a:pt x="75" y="16"/>
                    <a:pt x="75" y="15"/>
                    <a:pt x="74" y="15"/>
                  </a:cubicBezTo>
                  <a:cubicBezTo>
                    <a:pt x="70" y="10"/>
                    <a:pt x="66" y="5"/>
                    <a:pt x="62" y="0"/>
                  </a:cubicBezTo>
                  <a:cubicBezTo>
                    <a:pt x="54" y="5"/>
                    <a:pt x="45" y="9"/>
                    <a:pt x="35" y="10"/>
                  </a:cubicBezTo>
                  <a:cubicBezTo>
                    <a:pt x="28" y="11"/>
                    <a:pt x="20" y="10"/>
                    <a:pt x="13" y="7"/>
                  </a:cubicBezTo>
                  <a:cubicBezTo>
                    <a:pt x="12" y="6"/>
                    <a:pt x="10" y="4"/>
                    <a:pt x="9" y="5"/>
                  </a:cubicBezTo>
                  <a:cubicBezTo>
                    <a:pt x="8" y="6"/>
                    <a:pt x="7" y="10"/>
                    <a:pt x="7" y="11"/>
                  </a:cubicBezTo>
                  <a:cubicBezTo>
                    <a:pt x="6" y="15"/>
                    <a:pt x="5" y="20"/>
                    <a:pt x="4" y="24"/>
                  </a:cubicBezTo>
                  <a:cubicBezTo>
                    <a:pt x="2" y="29"/>
                    <a:pt x="1" y="35"/>
                    <a:pt x="0" y="40"/>
                  </a:cubicBezTo>
                  <a:close/>
                </a:path>
              </a:pathLst>
            </a:custGeom>
            <a:solidFill>
              <a:srgbClr val="D5E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7" name="任意多边形 155">
              <a:extLst>
                <a:ext uri="{FF2B5EF4-FFF2-40B4-BE49-F238E27FC236}">
                  <a16:creationId xmlns:a16="http://schemas.microsoft.com/office/drawing/2014/main" xmlns="" id="{0D018554-FBE4-40E5-BF88-75D632CD6E42}"/>
                </a:ext>
              </a:extLst>
            </p:cNvPr>
            <p:cNvSpPr/>
            <p:nvPr/>
          </p:nvSpPr>
          <p:spPr bwMode="auto">
            <a:xfrm>
              <a:off x="8468770" y="3784375"/>
              <a:ext cx="218900" cy="298173"/>
            </a:xfrm>
            <a:custGeom>
              <a:avLst/>
              <a:gdLst>
                <a:gd name="T0" fmla="*/ 138 w 143"/>
                <a:gd name="T1" fmla="*/ 162 h 194"/>
                <a:gd name="T2" fmla="*/ 22 w 143"/>
                <a:gd name="T3" fmla="*/ 1 h 194"/>
                <a:gd name="T4" fmla="*/ 3 w 143"/>
                <a:gd name="T5" fmla="*/ 2 h 194"/>
                <a:gd name="T6" fmla="*/ 0 w 143"/>
                <a:gd name="T7" fmla="*/ 75 h 194"/>
                <a:gd name="T8" fmla="*/ 54 w 143"/>
                <a:gd name="T9" fmla="*/ 148 h 194"/>
                <a:gd name="T10" fmla="*/ 81 w 143"/>
                <a:gd name="T11" fmla="*/ 179 h 194"/>
                <a:gd name="T12" fmla="*/ 118 w 143"/>
                <a:gd name="T13" fmla="*/ 193 h 194"/>
                <a:gd name="T14" fmla="*/ 140 w 143"/>
                <a:gd name="T15" fmla="*/ 182 h 194"/>
                <a:gd name="T16" fmla="*/ 138 w 143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94">
                  <a:moveTo>
                    <a:pt x="138" y="162"/>
                  </a:moveTo>
                  <a:cubicBezTo>
                    <a:pt x="133" y="141"/>
                    <a:pt x="59" y="12"/>
                    <a:pt x="22" y="1"/>
                  </a:cubicBezTo>
                  <a:cubicBezTo>
                    <a:pt x="19" y="1"/>
                    <a:pt x="11" y="0"/>
                    <a:pt x="3" y="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6" y="101"/>
                    <a:pt x="36" y="124"/>
                    <a:pt x="54" y="148"/>
                  </a:cubicBezTo>
                  <a:cubicBezTo>
                    <a:pt x="62" y="159"/>
                    <a:pt x="70" y="171"/>
                    <a:pt x="81" y="179"/>
                  </a:cubicBezTo>
                  <a:cubicBezTo>
                    <a:pt x="91" y="188"/>
                    <a:pt x="105" y="194"/>
                    <a:pt x="118" y="193"/>
                  </a:cubicBezTo>
                  <a:cubicBezTo>
                    <a:pt x="126" y="193"/>
                    <a:pt x="136" y="189"/>
                    <a:pt x="140" y="182"/>
                  </a:cubicBezTo>
                  <a:cubicBezTo>
                    <a:pt x="143" y="176"/>
                    <a:pt x="139" y="167"/>
                    <a:pt x="138" y="162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8" name="任意多边形 156">
              <a:extLst>
                <a:ext uri="{FF2B5EF4-FFF2-40B4-BE49-F238E27FC236}">
                  <a16:creationId xmlns:a16="http://schemas.microsoft.com/office/drawing/2014/main" xmlns="" id="{50C00BCD-32D1-4133-90D1-B57D5D9596F2}"/>
                </a:ext>
              </a:extLst>
            </p:cNvPr>
            <p:cNvSpPr/>
            <p:nvPr/>
          </p:nvSpPr>
          <p:spPr bwMode="auto">
            <a:xfrm>
              <a:off x="8442646" y="4172630"/>
              <a:ext cx="72066" cy="64859"/>
            </a:xfrm>
            <a:custGeom>
              <a:avLst/>
              <a:gdLst>
                <a:gd name="T0" fmla="*/ 0 w 47"/>
                <a:gd name="T1" fmla="*/ 27 h 42"/>
                <a:gd name="T2" fmla="*/ 20 w 47"/>
                <a:gd name="T3" fmla="*/ 42 h 42"/>
                <a:gd name="T4" fmla="*/ 47 w 47"/>
                <a:gd name="T5" fmla="*/ 22 h 42"/>
                <a:gd name="T6" fmla="*/ 25 w 47"/>
                <a:gd name="T7" fmla="*/ 0 h 42"/>
                <a:gd name="T8" fmla="*/ 0 w 47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2">
                  <a:moveTo>
                    <a:pt x="0" y="27"/>
                  </a:moveTo>
                  <a:cubicBezTo>
                    <a:pt x="0" y="34"/>
                    <a:pt x="14" y="40"/>
                    <a:pt x="20" y="42"/>
                  </a:cubicBezTo>
                  <a:cubicBezTo>
                    <a:pt x="22" y="42"/>
                    <a:pt x="33" y="32"/>
                    <a:pt x="47" y="2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5" y="13"/>
                    <a:pt x="1" y="26"/>
                    <a:pt x="0" y="27"/>
                  </a:cubicBezTo>
                  <a:close/>
                </a:path>
              </a:pathLst>
            </a:custGeom>
            <a:solidFill>
              <a:srgbClr val="D5E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9" name="任意多边形 157">
              <a:extLst>
                <a:ext uri="{FF2B5EF4-FFF2-40B4-BE49-F238E27FC236}">
                  <a16:creationId xmlns:a16="http://schemas.microsoft.com/office/drawing/2014/main" xmlns="" id="{99F1068F-176A-411A-B723-1C9443C0A33C}"/>
                </a:ext>
              </a:extLst>
            </p:cNvPr>
            <p:cNvSpPr/>
            <p:nvPr/>
          </p:nvSpPr>
          <p:spPr bwMode="auto">
            <a:xfrm>
              <a:off x="8468770" y="4019490"/>
              <a:ext cx="217999" cy="213495"/>
            </a:xfrm>
            <a:custGeom>
              <a:avLst/>
              <a:gdLst>
                <a:gd name="T0" fmla="*/ 140 w 142"/>
                <a:gd name="T1" fmla="*/ 19 h 139"/>
                <a:gd name="T2" fmla="*/ 126 w 142"/>
                <a:gd name="T3" fmla="*/ 6 h 139"/>
                <a:gd name="T4" fmla="*/ 91 w 142"/>
                <a:gd name="T5" fmla="*/ 2 h 139"/>
                <a:gd name="T6" fmla="*/ 76 w 142"/>
                <a:gd name="T7" fmla="*/ 16 h 139"/>
                <a:gd name="T8" fmla="*/ 0 w 142"/>
                <a:gd name="T9" fmla="*/ 109 h 139"/>
                <a:gd name="T10" fmla="*/ 24 w 142"/>
                <a:gd name="T11" fmla="*/ 139 h 139"/>
                <a:gd name="T12" fmla="*/ 133 w 142"/>
                <a:gd name="T13" fmla="*/ 39 h 139"/>
                <a:gd name="T14" fmla="*/ 140 w 142"/>
                <a:gd name="T15" fmla="*/ 1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39">
                  <a:moveTo>
                    <a:pt x="140" y="19"/>
                  </a:moveTo>
                  <a:cubicBezTo>
                    <a:pt x="139" y="12"/>
                    <a:pt x="132" y="9"/>
                    <a:pt x="126" y="6"/>
                  </a:cubicBezTo>
                  <a:cubicBezTo>
                    <a:pt x="115" y="3"/>
                    <a:pt x="102" y="0"/>
                    <a:pt x="91" y="2"/>
                  </a:cubicBezTo>
                  <a:cubicBezTo>
                    <a:pt x="83" y="4"/>
                    <a:pt x="81" y="11"/>
                    <a:pt x="76" y="16"/>
                  </a:cubicBezTo>
                  <a:cubicBezTo>
                    <a:pt x="65" y="31"/>
                    <a:pt x="22" y="82"/>
                    <a:pt x="0" y="109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59" y="115"/>
                    <a:pt x="122" y="53"/>
                    <a:pt x="133" y="39"/>
                  </a:cubicBezTo>
                  <a:cubicBezTo>
                    <a:pt x="138" y="33"/>
                    <a:pt x="142" y="26"/>
                    <a:pt x="140" y="19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0" name="任意多边形 158">
              <a:extLst>
                <a:ext uri="{FF2B5EF4-FFF2-40B4-BE49-F238E27FC236}">
                  <a16:creationId xmlns:a16="http://schemas.microsoft.com/office/drawing/2014/main" xmlns="" id="{617179CB-4906-4838-BB81-0373540F5B26}"/>
                </a:ext>
              </a:extLst>
            </p:cNvPr>
            <p:cNvSpPr/>
            <p:nvPr/>
          </p:nvSpPr>
          <p:spPr bwMode="auto">
            <a:xfrm>
              <a:off x="8425530" y="4209564"/>
              <a:ext cx="76570" cy="77471"/>
            </a:xfrm>
            <a:custGeom>
              <a:avLst/>
              <a:gdLst>
                <a:gd name="T0" fmla="*/ 1 w 50"/>
                <a:gd name="T1" fmla="*/ 23 h 50"/>
                <a:gd name="T2" fmla="*/ 4 w 50"/>
                <a:gd name="T3" fmla="*/ 41 h 50"/>
                <a:gd name="T4" fmla="*/ 19 w 50"/>
                <a:gd name="T5" fmla="*/ 49 h 50"/>
                <a:gd name="T6" fmla="*/ 35 w 50"/>
                <a:gd name="T7" fmla="*/ 48 h 50"/>
                <a:gd name="T8" fmla="*/ 46 w 50"/>
                <a:gd name="T9" fmla="*/ 43 h 50"/>
                <a:gd name="T10" fmla="*/ 47 w 50"/>
                <a:gd name="T11" fmla="*/ 33 h 50"/>
                <a:gd name="T12" fmla="*/ 33 w 50"/>
                <a:gd name="T13" fmla="*/ 30 h 50"/>
                <a:gd name="T14" fmla="*/ 31 w 50"/>
                <a:gd name="T15" fmla="*/ 16 h 50"/>
                <a:gd name="T16" fmla="*/ 15 w 50"/>
                <a:gd name="T17" fmla="*/ 1 h 50"/>
                <a:gd name="T18" fmla="*/ 1 w 50"/>
                <a:gd name="T1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1" y="23"/>
                  </a:moveTo>
                  <a:cubicBezTo>
                    <a:pt x="0" y="29"/>
                    <a:pt x="0" y="36"/>
                    <a:pt x="4" y="41"/>
                  </a:cubicBezTo>
                  <a:cubicBezTo>
                    <a:pt x="7" y="46"/>
                    <a:pt x="13" y="49"/>
                    <a:pt x="19" y="49"/>
                  </a:cubicBezTo>
                  <a:cubicBezTo>
                    <a:pt x="24" y="50"/>
                    <a:pt x="30" y="49"/>
                    <a:pt x="35" y="48"/>
                  </a:cubicBezTo>
                  <a:cubicBezTo>
                    <a:pt x="39" y="47"/>
                    <a:pt x="44" y="46"/>
                    <a:pt x="46" y="43"/>
                  </a:cubicBezTo>
                  <a:cubicBezTo>
                    <a:pt x="49" y="41"/>
                    <a:pt x="50" y="35"/>
                    <a:pt x="47" y="33"/>
                  </a:cubicBezTo>
                  <a:cubicBezTo>
                    <a:pt x="43" y="30"/>
                    <a:pt x="37" y="33"/>
                    <a:pt x="33" y="30"/>
                  </a:cubicBezTo>
                  <a:cubicBezTo>
                    <a:pt x="29" y="27"/>
                    <a:pt x="31" y="21"/>
                    <a:pt x="31" y="16"/>
                  </a:cubicBezTo>
                  <a:cubicBezTo>
                    <a:pt x="30" y="9"/>
                    <a:pt x="23" y="0"/>
                    <a:pt x="15" y="1"/>
                  </a:cubicBezTo>
                  <a:cubicBezTo>
                    <a:pt x="7" y="3"/>
                    <a:pt x="3" y="16"/>
                    <a:pt x="1" y="23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1" name="任意多边形 159">
              <a:extLst>
                <a:ext uri="{FF2B5EF4-FFF2-40B4-BE49-F238E27FC236}">
                  <a16:creationId xmlns:a16="http://schemas.microsoft.com/office/drawing/2014/main" xmlns="" id="{B67F6BF9-1D7C-4987-92C2-B2EF3ADEB267}"/>
                </a:ext>
              </a:extLst>
            </p:cNvPr>
            <p:cNvSpPr/>
            <p:nvPr/>
          </p:nvSpPr>
          <p:spPr bwMode="auto">
            <a:xfrm>
              <a:off x="9039892" y="4649166"/>
              <a:ext cx="111702" cy="402668"/>
            </a:xfrm>
            <a:custGeom>
              <a:avLst/>
              <a:gdLst>
                <a:gd name="T0" fmla="*/ 72 w 73"/>
                <a:gd name="T1" fmla="*/ 102 h 262"/>
                <a:gd name="T2" fmla="*/ 41 w 73"/>
                <a:gd name="T3" fmla="*/ 258 h 262"/>
                <a:gd name="T4" fmla="*/ 18 w 73"/>
                <a:gd name="T5" fmla="*/ 259 h 262"/>
                <a:gd name="T6" fmla="*/ 9 w 73"/>
                <a:gd name="T7" fmla="*/ 43 h 262"/>
                <a:gd name="T8" fmla="*/ 52 w 73"/>
                <a:gd name="T9" fmla="*/ 18 h 262"/>
                <a:gd name="T10" fmla="*/ 72 w 73"/>
                <a:gd name="T11" fmla="*/ 10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62">
                  <a:moveTo>
                    <a:pt x="72" y="102"/>
                  </a:moveTo>
                  <a:cubicBezTo>
                    <a:pt x="72" y="126"/>
                    <a:pt x="47" y="190"/>
                    <a:pt x="41" y="258"/>
                  </a:cubicBezTo>
                  <a:cubicBezTo>
                    <a:pt x="40" y="262"/>
                    <a:pt x="19" y="262"/>
                    <a:pt x="18" y="259"/>
                  </a:cubicBezTo>
                  <a:cubicBezTo>
                    <a:pt x="15" y="181"/>
                    <a:pt x="0" y="90"/>
                    <a:pt x="9" y="43"/>
                  </a:cubicBezTo>
                  <a:cubicBezTo>
                    <a:pt x="11" y="27"/>
                    <a:pt x="39" y="0"/>
                    <a:pt x="52" y="18"/>
                  </a:cubicBezTo>
                  <a:cubicBezTo>
                    <a:pt x="63" y="34"/>
                    <a:pt x="73" y="82"/>
                    <a:pt x="72" y="102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2" name="任意多边形 160">
              <a:extLst>
                <a:ext uri="{FF2B5EF4-FFF2-40B4-BE49-F238E27FC236}">
                  <a16:creationId xmlns:a16="http://schemas.microsoft.com/office/drawing/2014/main" xmlns="" id="{3E32A635-EBC4-4092-9236-0E5933C04C5A}"/>
                </a:ext>
              </a:extLst>
            </p:cNvPr>
            <p:cNvSpPr/>
            <p:nvPr/>
          </p:nvSpPr>
          <p:spPr bwMode="auto">
            <a:xfrm>
              <a:off x="8985843" y="5032015"/>
              <a:ext cx="133322" cy="96388"/>
            </a:xfrm>
            <a:custGeom>
              <a:avLst/>
              <a:gdLst>
                <a:gd name="T0" fmla="*/ 86 w 87"/>
                <a:gd name="T1" fmla="*/ 36 h 63"/>
                <a:gd name="T2" fmla="*/ 86 w 87"/>
                <a:gd name="T3" fmla="*/ 16 h 63"/>
                <a:gd name="T4" fmla="*/ 77 w 87"/>
                <a:gd name="T5" fmla="*/ 0 h 63"/>
                <a:gd name="T6" fmla="*/ 69 w 87"/>
                <a:gd name="T7" fmla="*/ 7 h 63"/>
                <a:gd name="T8" fmla="*/ 51 w 87"/>
                <a:gd name="T9" fmla="*/ 3 h 63"/>
                <a:gd name="T10" fmla="*/ 38 w 87"/>
                <a:gd name="T11" fmla="*/ 35 h 63"/>
                <a:gd name="T12" fmla="*/ 12 w 87"/>
                <a:gd name="T13" fmla="*/ 47 h 63"/>
                <a:gd name="T14" fmla="*/ 3 w 87"/>
                <a:gd name="T15" fmla="*/ 53 h 63"/>
                <a:gd name="T16" fmla="*/ 1 w 87"/>
                <a:gd name="T17" fmla="*/ 62 h 63"/>
                <a:gd name="T18" fmla="*/ 1 w 87"/>
                <a:gd name="T19" fmla="*/ 63 h 63"/>
                <a:gd name="T20" fmla="*/ 59 w 87"/>
                <a:gd name="T21" fmla="*/ 63 h 63"/>
                <a:gd name="T22" fmla="*/ 63 w 87"/>
                <a:gd name="T23" fmla="*/ 57 h 63"/>
                <a:gd name="T24" fmla="*/ 75 w 87"/>
                <a:gd name="T25" fmla="*/ 34 h 63"/>
                <a:gd name="T26" fmla="*/ 78 w 87"/>
                <a:gd name="T27" fmla="*/ 63 h 63"/>
                <a:gd name="T28" fmla="*/ 84 w 87"/>
                <a:gd name="T29" fmla="*/ 63 h 63"/>
                <a:gd name="T30" fmla="*/ 86 w 87"/>
                <a:gd name="T31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63">
                  <a:moveTo>
                    <a:pt x="86" y="36"/>
                  </a:moveTo>
                  <a:cubicBezTo>
                    <a:pt x="87" y="30"/>
                    <a:pt x="87" y="23"/>
                    <a:pt x="86" y="16"/>
                  </a:cubicBezTo>
                  <a:cubicBezTo>
                    <a:pt x="84" y="10"/>
                    <a:pt x="82" y="4"/>
                    <a:pt x="77" y="0"/>
                  </a:cubicBezTo>
                  <a:cubicBezTo>
                    <a:pt x="76" y="3"/>
                    <a:pt x="72" y="7"/>
                    <a:pt x="69" y="7"/>
                  </a:cubicBezTo>
                  <a:cubicBezTo>
                    <a:pt x="66" y="7"/>
                    <a:pt x="53" y="2"/>
                    <a:pt x="51" y="3"/>
                  </a:cubicBezTo>
                  <a:cubicBezTo>
                    <a:pt x="49" y="3"/>
                    <a:pt x="46" y="29"/>
                    <a:pt x="38" y="35"/>
                  </a:cubicBezTo>
                  <a:cubicBezTo>
                    <a:pt x="30" y="40"/>
                    <a:pt x="20" y="43"/>
                    <a:pt x="12" y="47"/>
                  </a:cubicBezTo>
                  <a:cubicBezTo>
                    <a:pt x="8" y="49"/>
                    <a:pt x="5" y="50"/>
                    <a:pt x="3" y="53"/>
                  </a:cubicBezTo>
                  <a:cubicBezTo>
                    <a:pt x="1" y="55"/>
                    <a:pt x="0" y="59"/>
                    <a:pt x="1" y="62"/>
                  </a:cubicBezTo>
                  <a:cubicBezTo>
                    <a:pt x="1" y="62"/>
                    <a:pt x="1" y="63"/>
                    <a:pt x="1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2" y="59"/>
                    <a:pt x="63" y="57"/>
                  </a:cubicBezTo>
                  <a:cubicBezTo>
                    <a:pt x="67" y="49"/>
                    <a:pt x="71" y="41"/>
                    <a:pt x="75" y="34"/>
                  </a:cubicBezTo>
                  <a:cubicBezTo>
                    <a:pt x="78" y="43"/>
                    <a:pt x="79" y="53"/>
                    <a:pt x="78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5" y="54"/>
                    <a:pt x="86" y="45"/>
                    <a:pt x="86" y="36"/>
                  </a:cubicBezTo>
                  <a:close/>
                </a:path>
              </a:pathLst>
            </a:custGeom>
            <a:solidFill>
              <a:srgbClr val="2A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3" name="任意多边形 161">
              <a:extLst>
                <a:ext uri="{FF2B5EF4-FFF2-40B4-BE49-F238E27FC236}">
                  <a16:creationId xmlns:a16="http://schemas.microsoft.com/office/drawing/2014/main" xmlns="" id="{EA9D796A-0498-4A8D-867A-C24A7CB8F08C}"/>
                </a:ext>
              </a:extLst>
            </p:cNvPr>
            <p:cNvSpPr/>
            <p:nvPr/>
          </p:nvSpPr>
          <p:spPr bwMode="auto">
            <a:xfrm>
              <a:off x="8885851" y="4646463"/>
              <a:ext cx="118008" cy="401767"/>
            </a:xfrm>
            <a:custGeom>
              <a:avLst/>
              <a:gdLst>
                <a:gd name="T0" fmla="*/ 74 w 77"/>
                <a:gd name="T1" fmla="*/ 98 h 262"/>
                <a:gd name="T2" fmla="*/ 68 w 77"/>
                <a:gd name="T3" fmla="*/ 256 h 262"/>
                <a:gd name="T4" fmla="*/ 45 w 77"/>
                <a:gd name="T5" fmla="*/ 258 h 262"/>
                <a:gd name="T6" fmla="*/ 1 w 77"/>
                <a:gd name="T7" fmla="*/ 46 h 262"/>
                <a:gd name="T8" fmla="*/ 40 w 77"/>
                <a:gd name="T9" fmla="*/ 17 h 262"/>
                <a:gd name="T10" fmla="*/ 74 w 77"/>
                <a:gd name="T11" fmla="*/ 9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62">
                  <a:moveTo>
                    <a:pt x="74" y="98"/>
                  </a:moveTo>
                  <a:cubicBezTo>
                    <a:pt x="77" y="122"/>
                    <a:pt x="63" y="188"/>
                    <a:pt x="68" y="256"/>
                  </a:cubicBezTo>
                  <a:cubicBezTo>
                    <a:pt x="68" y="260"/>
                    <a:pt x="46" y="262"/>
                    <a:pt x="45" y="258"/>
                  </a:cubicBezTo>
                  <a:cubicBezTo>
                    <a:pt x="29" y="182"/>
                    <a:pt x="0" y="93"/>
                    <a:pt x="1" y="46"/>
                  </a:cubicBezTo>
                  <a:cubicBezTo>
                    <a:pt x="2" y="30"/>
                    <a:pt x="25" y="0"/>
                    <a:pt x="40" y="17"/>
                  </a:cubicBezTo>
                  <a:cubicBezTo>
                    <a:pt x="55" y="32"/>
                    <a:pt x="72" y="79"/>
                    <a:pt x="74" y="98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" name="任意多边形 162">
              <a:extLst>
                <a:ext uri="{FF2B5EF4-FFF2-40B4-BE49-F238E27FC236}">
                  <a16:creationId xmlns:a16="http://schemas.microsoft.com/office/drawing/2014/main" xmlns="" id="{7AEC654F-49BD-4D4B-BE6F-A07534DA1053}"/>
                </a:ext>
              </a:extLst>
            </p:cNvPr>
            <p:cNvSpPr/>
            <p:nvPr/>
          </p:nvSpPr>
          <p:spPr bwMode="auto">
            <a:xfrm>
              <a:off x="8870537" y="5032015"/>
              <a:ext cx="135124" cy="96388"/>
            </a:xfrm>
            <a:custGeom>
              <a:avLst/>
              <a:gdLst>
                <a:gd name="T0" fmla="*/ 87 w 88"/>
                <a:gd name="T1" fmla="*/ 36 h 63"/>
                <a:gd name="T2" fmla="*/ 86 w 88"/>
                <a:gd name="T3" fmla="*/ 16 h 63"/>
                <a:gd name="T4" fmla="*/ 78 w 88"/>
                <a:gd name="T5" fmla="*/ 0 h 63"/>
                <a:gd name="T6" fmla="*/ 70 w 88"/>
                <a:gd name="T7" fmla="*/ 7 h 63"/>
                <a:gd name="T8" fmla="*/ 51 w 88"/>
                <a:gd name="T9" fmla="*/ 3 h 63"/>
                <a:gd name="T10" fmla="*/ 39 w 88"/>
                <a:gd name="T11" fmla="*/ 35 h 63"/>
                <a:gd name="T12" fmla="*/ 12 w 88"/>
                <a:gd name="T13" fmla="*/ 47 h 63"/>
                <a:gd name="T14" fmla="*/ 4 w 88"/>
                <a:gd name="T15" fmla="*/ 53 h 63"/>
                <a:gd name="T16" fmla="*/ 2 w 88"/>
                <a:gd name="T17" fmla="*/ 62 h 63"/>
                <a:gd name="T18" fmla="*/ 2 w 88"/>
                <a:gd name="T19" fmla="*/ 63 h 63"/>
                <a:gd name="T20" fmla="*/ 60 w 88"/>
                <a:gd name="T21" fmla="*/ 63 h 63"/>
                <a:gd name="T22" fmla="*/ 64 w 88"/>
                <a:gd name="T23" fmla="*/ 57 h 63"/>
                <a:gd name="T24" fmla="*/ 76 w 88"/>
                <a:gd name="T25" fmla="*/ 34 h 63"/>
                <a:gd name="T26" fmla="*/ 79 w 88"/>
                <a:gd name="T27" fmla="*/ 63 h 63"/>
                <a:gd name="T28" fmla="*/ 85 w 88"/>
                <a:gd name="T29" fmla="*/ 63 h 63"/>
                <a:gd name="T30" fmla="*/ 87 w 88"/>
                <a:gd name="T31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63">
                  <a:moveTo>
                    <a:pt x="87" y="36"/>
                  </a:moveTo>
                  <a:cubicBezTo>
                    <a:pt x="88" y="30"/>
                    <a:pt x="88" y="23"/>
                    <a:pt x="86" y="16"/>
                  </a:cubicBezTo>
                  <a:cubicBezTo>
                    <a:pt x="85" y="10"/>
                    <a:pt x="83" y="4"/>
                    <a:pt x="78" y="0"/>
                  </a:cubicBezTo>
                  <a:cubicBezTo>
                    <a:pt x="76" y="3"/>
                    <a:pt x="73" y="7"/>
                    <a:pt x="70" y="7"/>
                  </a:cubicBezTo>
                  <a:cubicBezTo>
                    <a:pt x="67" y="7"/>
                    <a:pt x="54" y="2"/>
                    <a:pt x="51" y="3"/>
                  </a:cubicBezTo>
                  <a:cubicBezTo>
                    <a:pt x="49" y="3"/>
                    <a:pt x="47" y="29"/>
                    <a:pt x="39" y="35"/>
                  </a:cubicBezTo>
                  <a:cubicBezTo>
                    <a:pt x="31" y="40"/>
                    <a:pt x="21" y="43"/>
                    <a:pt x="12" y="47"/>
                  </a:cubicBezTo>
                  <a:cubicBezTo>
                    <a:pt x="9" y="49"/>
                    <a:pt x="6" y="50"/>
                    <a:pt x="4" y="53"/>
                  </a:cubicBezTo>
                  <a:cubicBezTo>
                    <a:pt x="2" y="55"/>
                    <a:pt x="0" y="59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61"/>
                    <a:pt x="63" y="59"/>
                    <a:pt x="64" y="57"/>
                  </a:cubicBezTo>
                  <a:cubicBezTo>
                    <a:pt x="68" y="49"/>
                    <a:pt x="72" y="41"/>
                    <a:pt x="76" y="34"/>
                  </a:cubicBezTo>
                  <a:cubicBezTo>
                    <a:pt x="78" y="43"/>
                    <a:pt x="79" y="53"/>
                    <a:pt x="79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54"/>
                    <a:pt x="86" y="45"/>
                    <a:pt x="87" y="36"/>
                  </a:cubicBezTo>
                  <a:close/>
                </a:path>
              </a:pathLst>
            </a:custGeom>
            <a:solidFill>
              <a:srgbClr val="2A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" name="任意多边形 163">
              <a:extLst>
                <a:ext uri="{FF2B5EF4-FFF2-40B4-BE49-F238E27FC236}">
                  <a16:creationId xmlns:a16="http://schemas.microsoft.com/office/drawing/2014/main" xmlns="" id="{988D49DC-AAFC-4263-A005-58B3E1302FA2}"/>
                </a:ext>
              </a:extLst>
            </p:cNvPr>
            <p:cNvSpPr/>
            <p:nvPr/>
          </p:nvSpPr>
          <p:spPr bwMode="auto">
            <a:xfrm>
              <a:off x="8867835" y="4146506"/>
              <a:ext cx="340511" cy="583734"/>
            </a:xfrm>
            <a:custGeom>
              <a:avLst/>
              <a:gdLst>
                <a:gd name="T0" fmla="*/ 58 w 222"/>
                <a:gd name="T1" fmla="*/ 70 h 380"/>
                <a:gd name="T2" fmla="*/ 207 w 222"/>
                <a:gd name="T3" fmla="*/ 73 h 380"/>
                <a:gd name="T4" fmla="*/ 209 w 222"/>
                <a:gd name="T5" fmla="*/ 155 h 380"/>
                <a:gd name="T6" fmla="*/ 177 w 222"/>
                <a:gd name="T7" fmla="*/ 364 h 380"/>
                <a:gd name="T8" fmla="*/ 22 w 222"/>
                <a:gd name="T9" fmla="*/ 371 h 380"/>
                <a:gd name="T10" fmla="*/ 11 w 222"/>
                <a:gd name="T11" fmla="*/ 359 h 380"/>
                <a:gd name="T12" fmla="*/ 58 w 222"/>
                <a:gd name="T13" fmla="*/ 7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380">
                  <a:moveTo>
                    <a:pt x="58" y="70"/>
                  </a:moveTo>
                  <a:cubicBezTo>
                    <a:pt x="103" y="0"/>
                    <a:pt x="185" y="30"/>
                    <a:pt x="207" y="73"/>
                  </a:cubicBezTo>
                  <a:cubicBezTo>
                    <a:pt x="220" y="98"/>
                    <a:pt x="222" y="131"/>
                    <a:pt x="209" y="155"/>
                  </a:cubicBezTo>
                  <a:cubicBezTo>
                    <a:pt x="202" y="189"/>
                    <a:pt x="196" y="178"/>
                    <a:pt x="177" y="364"/>
                  </a:cubicBezTo>
                  <a:cubicBezTo>
                    <a:pt x="170" y="380"/>
                    <a:pt x="57" y="378"/>
                    <a:pt x="22" y="371"/>
                  </a:cubicBezTo>
                  <a:cubicBezTo>
                    <a:pt x="12" y="370"/>
                    <a:pt x="11" y="368"/>
                    <a:pt x="11" y="359"/>
                  </a:cubicBezTo>
                  <a:cubicBezTo>
                    <a:pt x="0" y="270"/>
                    <a:pt x="30" y="115"/>
                    <a:pt x="58" y="70"/>
                  </a:cubicBezTo>
                  <a:close/>
                </a:path>
              </a:pathLst>
            </a:custGeom>
            <a:solidFill>
              <a:srgbClr val="2A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6" name="任意多边形 164">
              <a:extLst>
                <a:ext uri="{FF2B5EF4-FFF2-40B4-BE49-F238E27FC236}">
                  <a16:creationId xmlns:a16="http://schemas.microsoft.com/office/drawing/2014/main" xmlns="" id="{2FED692C-2D06-4429-958E-D5A5E35A7593}"/>
                </a:ext>
              </a:extLst>
            </p:cNvPr>
            <p:cNvSpPr/>
            <p:nvPr/>
          </p:nvSpPr>
          <p:spPr bwMode="auto">
            <a:xfrm>
              <a:off x="8910173" y="3850135"/>
              <a:ext cx="256735" cy="426090"/>
            </a:xfrm>
            <a:custGeom>
              <a:avLst/>
              <a:gdLst>
                <a:gd name="T0" fmla="*/ 36 w 167"/>
                <a:gd name="T1" fmla="*/ 195 h 277"/>
                <a:gd name="T2" fmla="*/ 21 w 167"/>
                <a:gd name="T3" fmla="*/ 143 h 277"/>
                <a:gd name="T4" fmla="*/ 0 w 167"/>
                <a:gd name="T5" fmla="*/ 92 h 277"/>
                <a:gd name="T6" fmla="*/ 52 w 167"/>
                <a:gd name="T7" fmla="*/ 19 h 277"/>
                <a:gd name="T8" fmla="*/ 95 w 167"/>
                <a:gd name="T9" fmla="*/ 1 h 277"/>
                <a:gd name="T10" fmla="*/ 128 w 167"/>
                <a:gd name="T11" fmla="*/ 62 h 277"/>
                <a:gd name="T12" fmla="*/ 110 w 167"/>
                <a:gd name="T13" fmla="*/ 161 h 277"/>
                <a:gd name="T14" fmla="*/ 167 w 167"/>
                <a:gd name="T15" fmla="*/ 249 h 277"/>
                <a:gd name="T16" fmla="*/ 23 w 167"/>
                <a:gd name="T17" fmla="*/ 277 h 277"/>
                <a:gd name="T18" fmla="*/ 36 w 167"/>
                <a:gd name="T19" fmla="*/ 19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77">
                  <a:moveTo>
                    <a:pt x="36" y="195"/>
                  </a:moveTo>
                  <a:cubicBezTo>
                    <a:pt x="30" y="180"/>
                    <a:pt x="28" y="157"/>
                    <a:pt x="21" y="143"/>
                  </a:cubicBezTo>
                  <a:cubicBezTo>
                    <a:pt x="10" y="121"/>
                    <a:pt x="0" y="111"/>
                    <a:pt x="0" y="92"/>
                  </a:cubicBezTo>
                  <a:cubicBezTo>
                    <a:pt x="0" y="62"/>
                    <a:pt x="34" y="53"/>
                    <a:pt x="52" y="19"/>
                  </a:cubicBezTo>
                  <a:cubicBezTo>
                    <a:pt x="62" y="0"/>
                    <a:pt x="79" y="1"/>
                    <a:pt x="95" y="1"/>
                  </a:cubicBezTo>
                  <a:cubicBezTo>
                    <a:pt x="110" y="1"/>
                    <a:pt x="129" y="44"/>
                    <a:pt x="128" y="62"/>
                  </a:cubicBezTo>
                  <a:cubicBezTo>
                    <a:pt x="127" y="97"/>
                    <a:pt x="106" y="125"/>
                    <a:pt x="110" y="161"/>
                  </a:cubicBezTo>
                  <a:cubicBezTo>
                    <a:pt x="115" y="199"/>
                    <a:pt x="138" y="217"/>
                    <a:pt x="167" y="249"/>
                  </a:cubicBezTo>
                  <a:cubicBezTo>
                    <a:pt x="23" y="277"/>
                    <a:pt x="23" y="277"/>
                    <a:pt x="23" y="277"/>
                  </a:cubicBezTo>
                  <a:cubicBezTo>
                    <a:pt x="27" y="262"/>
                    <a:pt x="52" y="233"/>
                    <a:pt x="36" y="195"/>
                  </a:cubicBezTo>
                  <a:close/>
                </a:path>
              </a:pathLst>
            </a:custGeom>
            <a:solidFill>
              <a:srgbClr val="222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7" name="任意多边形 165">
              <a:extLst>
                <a:ext uri="{FF2B5EF4-FFF2-40B4-BE49-F238E27FC236}">
                  <a16:creationId xmlns:a16="http://schemas.microsoft.com/office/drawing/2014/main" xmlns="" id="{95BC5BFF-0D2C-401A-9194-1612320C79D6}"/>
                </a:ext>
              </a:extLst>
            </p:cNvPr>
            <p:cNvSpPr/>
            <p:nvPr/>
          </p:nvSpPr>
          <p:spPr bwMode="auto">
            <a:xfrm>
              <a:off x="8948909" y="3876259"/>
              <a:ext cx="144132" cy="307181"/>
            </a:xfrm>
            <a:custGeom>
              <a:avLst/>
              <a:gdLst>
                <a:gd name="T0" fmla="*/ 92 w 94"/>
                <a:gd name="T1" fmla="*/ 49 h 200"/>
                <a:gd name="T2" fmla="*/ 83 w 94"/>
                <a:gd name="T3" fmla="*/ 87 h 200"/>
                <a:gd name="T4" fmla="*/ 37 w 94"/>
                <a:gd name="T5" fmla="*/ 182 h 200"/>
                <a:gd name="T6" fmla="*/ 25 w 94"/>
                <a:gd name="T7" fmla="*/ 195 h 200"/>
                <a:gd name="T8" fmla="*/ 8 w 94"/>
                <a:gd name="T9" fmla="*/ 197 h 200"/>
                <a:gd name="T10" fmla="*/ 1 w 94"/>
                <a:gd name="T11" fmla="*/ 173 h 200"/>
                <a:gd name="T12" fmla="*/ 22 w 94"/>
                <a:gd name="T13" fmla="*/ 54 h 200"/>
                <a:gd name="T14" fmla="*/ 40 w 94"/>
                <a:gd name="T15" fmla="*/ 13 h 200"/>
                <a:gd name="T16" fmla="*/ 81 w 94"/>
                <a:gd name="T17" fmla="*/ 6 h 200"/>
                <a:gd name="T18" fmla="*/ 92 w 94"/>
                <a:gd name="T19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00">
                  <a:moveTo>
                    <a:pt x="92" y="49"/>
                  </a:moveTo>
                  <a:cubicBezTo>
                    <a:pt x="91" y="62"/>
                    <a:pt x="88" y="75"/>
                    <a:pt x="83" y="87"/>
                  </a:cubicBezTo>
                  <a:cubicBezTo>
                    <a:pt x="72" y="121"/>
                    <a:pt x="56" y="153"/>
                    <a:pt x="37" y="182"/>
                  </a:cubicBezTo>
                  <a:cubicBezTo>
                    <a:pt x="33" y="187"/>
                    <a:pt x="30" y="192"/>
                    <a:pt x="25" y="195"/>
                  </a:cubicBezTo>
                  <a:cubicBezTo>
                    <a:pt x="20" y="199"/>
                    <a:pt x="13" y="200"/>
                    <a:pt x="8" y="197"/>
                  </a:cubicBezTo>
                  <a:cubicBezTo>
                    <a:pt x="1" y="193"/>
                    <a:pt x="0" y="182"/>
                    <a:pt x="1" y="173"/>
                  </a:cubicBezTo>
                  <a:cubicBezTo>
                    <a:pt x="4" y="133"/>
                    <a:pt x="13" y="93"/>
                    <a:pt x="22" y="54"/>
                  </a:cubicBezTo>
                  <a:cubicBezTo>
                    <a:pt x="25" y="39"/>
                    <a:pt x="29" y="24"/>
                    <a:pt x="40" y="13"/>
                  </a:cubicBezTo>
                  <a:cubicBezTo>
                    <a:pt x="50" y="4"/>
                    <a:pt x="69" y="0"/>
                    <a:pt x="81" y="6"/>
                  </a:cubicBezTo>
                  <a:cubicBezTo>
                    <a:pt x="94" y="13"/>
                    <a:pt x="93" y="37"/>
                    <a:pt x="92" y="49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8" name="任意多边形 166">
              <a:extLst>
                <a:ext uri="{FF2B5EF4-FFF2-40B4-BE49-F238E27FC236}">
                  <a16:creationId xmlns:a16="http://schemas.microsoft.com/office/drawing/2014/main" xmlns="" id="{38EC66F7-7514-4D6D-8827-033443633887}"/>
                </a:ext>
              </a:extLst>
            </p:cNvPr>
            <p:cNvSpPr/>
            <p:nvPr/>
          </p:nvSpPr>
          <p:spPr bwMode="auto">
            <a:xfrm>
              <a:off x="8804777" y="4071737"/>
              <a:ext cx="196380" cy="121611"/>
            </a:xfrm>
            <a:custGeom>
              <a:avLst/>
              <a:gdLst>
                <a:gd name="T0" fmla="*/ 5 w 128"/>
                <a:gd name="T1" fmla="*/ 0 h 79"/>
                <a:gd name="T2" fmla="*/ 2 w 128"/>
                <a:gd name="T3" fmla="*/ 15 h 79"/>
                <a:gd name="T4" fmla="*/ 108 w 128"/>
                <a:gd name="T5" fmla="*/ 72 h 79"/>
                <a:gd name="T6" fmla="*/ 128 w 128"/>
                <a:gd name="T7" fmla="*/ 45 h 79"/>
                <a:gd name="T8" fmla="*/ 5 w 128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9">
                  <a:moveTo>
                    <a:pt x="5" y="0"/>
                  </a:moveTo>
                  <a:cubicBezTo>
                    <a:pt x="0" y="2"/>
                    <a:pt x="0" y="10"/>
                    <a:pt x="2" y="15"/>
                  </a:cubicBezTo>
                  <a:cubicBezTo>
                    <a:pt x="8" y="29"/>
                    <a:pt x="96" y="79"/>
                    <a:pt x="108" y="72"/>
                  </a:cubicBezTo>
                  <a:cubicBezTo>
                    <a:pt x="116" y="67"/>
                    <a:pt x="128" y="53"/>
                    <a:pt x="128" y="45"/>
                  </a:cubicBezTo>
                  <a:cubicBezTo>
                    <a:pt x="127" y="3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9" name="任意多边形 167">
              <a:extLst>
                <a:ext uri="{FF2B5EF4-FFF2-40B4-BE49-F238E27FC236}">
                  <a16:creationId xmlns:a16="http://schemas.microsoft.com/office/drawing/2014/main" xmlns="" id="{7A7C984A-79D6-4EFB-8704-2735A5C9374F}"/>
                </a:ext>
              </a:extLst>
            </p:cNvPr>
            <p:cNvSpPr/>
            <p:nvPr/>
          </p:nvSpPr>
          <p:spPr bwMode="auto">
            <a:xfrm>
              <a:off x="8715595" y="3996068"/>
              <a:ext cx="106297" cy="106297"/>
            </a:xfrm>
            <a:custGeom>
              <a:avLst/>
              <a:gdLst>
                <a:gd name="T0" fmla="*/ 69 w 69"/>
                <a:gd name="T1" fmla="*/ 49 h 69"/>
                <a:gd name="T2" fmla="*/ 50 w 69"/>
                <a:gd name="T3" fmla="*/ 9 h 69"/>
                <a:gd name="T4" fmla="*/ 47 w 69"/>
                <a:gd name="T5" fmla="*/ 26 h 69"/>
                <a:gd name="T6" fmla="*/ 14 w 69"/>
                <a:gd name="T7" fmla="*/ 5 h 69"/>
                <a:gd name="T8" fmla="*/ 66 w 69"/>
                <a:gd name="T9" fmla="*/ 69 h 69"/>
                <a:gd name="T10" fmla="*/ 69 w 69"/>
                <a:gd name="T11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69" y="49"/>
                  </a:moveTo>
                  <a:cubicBezTo>
                    <a:pt x="62" y="34"/>
                    <a:pt x="57" y="16"/>
                    <a:pt x="50" y="9"/>
                  </a:cubicBezTo>
                  <a:cubicBezTo>
                    <a:pt x="44" y="4"/>
                    <a:pt x="48" y="18"/>
                    <a:pt x="47" y="26"/>
                  </a:cubicBezTo>
                  <a:cubicBezTo>
                    <a:pt x="37" y="8"/>
                    <a:pt x="29" y="10"/>
                    <a:pt x="14" y="5"/>
                  </a:cubicBezTo>
                  <a:cubicBezTo>
                    <a:pt x="0" y="0"/>
                    <a:pt x="42" y="66"/>
                    <a:pt x="66" y="69"/>
                  </a:cubicBezTo>
                  <a:lnTo>
                    <a:pt x="69" y="49"/>
                  </a:ln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" name="任意多边形 168">
              <a:extLst>
                <a:ext uri="{FF2B5EF4-FFF2-40B4-BE49-F238E27FC236}">
                  <a16:creationId xmlns:a16="http://schemas.microsoft.com/office/drawing/2014/main" xmlns="" id="{1789B560-8ED5-4D4F-A7E4-6332E8C51B19}"/>
                </a:ext>
              </a:extLst>
            </p:cNvPr>
            <p:cNvSpPr/>
            <p:nvPr/>
          </p:nvSpPr>
          <p:spPr bwMode="auto">
            <a:xfrm>
              <a:off x="8988545" y="3751945"/>
              <a:ext cx="80174" cy="135124"/>
            </a:xfrm>
            <a:custGeom>
              <a:avLst/>
              <a:gdLst>
                <a:gd name="T0" fmla="*/ 42 w 52"/>
                <a:gd name="T1" fmla="*/ 4 h 88"/>
                <a:gd name="T2" fmla="*/ 11 w 52"/>
                <a:gd name="T3" fmla="*/ 17 h 88"/>
                <a:gd name="T4" fmla="*/ 2 w 52"/>
                <a:gd name="T5" fmla="*/ 83 h 88"/>
                <a:gd name="T6" fmla="*/ 48 w 52"/>
                <a:gd name="T7" fmla="*/ 66 h 88"/>
                <a:gd name="T8" fmla="*/ 42 w 52"/>
                <a:gd name="T9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8">
                  <a:moveTo>
                    <a:pt x="42" y="4"/>
                  </a:moveTo>
                  <a:cubicBezTo>
                    <a:pt x="40" y="0"/>
                    <a:pt x="12" y="14"/>
                    <a:pt x="11" y="17"/>
                  </a:cubicBezTo>
                  <a:cubicBezTo>
                    <a:pt x="9" y="21"/>
                    <a:pt x="7" y="59"/>
                    <a:pt x="2" y="83"/>
                  </a:cubicBezTo>
                  <a:cubicBezTo>
                    <a:pt x="0" y="88"/>
                    <a:pt x="52" y="72"/>
                    <a:pt x="48" y="66"/>
                  </a:cubicBezTo>
                  <a:cubicBezTo>
                    <a:pt x="42" y="56"/>
                    <a:pt x="36" y="17"/>
                    <a:pt x="42" y="4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" name="任意多边形 169">
              <a:extLst>
                <a:ext uri="{FF2B5EF4-FFF2-40B4-BE49-F238E27FC236}">
                  <a16:creationId xmlns:a16="http://schemas.microsoft.com/office/drawing/2014/main" xmlns="" id="{C83AFF8F-5362-4405-8A12-2C2DA4274ACF}"/>
                </a:ext>
              </a:extLst>
            </p:cNvPr>
            <p:cNvSpPr/>
            <p:nvPr/>
          </p:nvSpPr>
          <p:spPr bwMode="auto">
            <a:xfrm>
              <a:off x="8925488" y="3644747"/>
              <a:ext cx="147735" cy="176561"/>
            </a:xfrm>
            <a:custGeom>
              <a:avLst/>
              <a:gdLst>
                <a:gd name="T0" fmla="*/ 4 w 96"/>
                <a:gd name="T1" fmla="*/ 40 h 115"/>
                <a:gd name="T2" fmla="*/ 80 w 96"/>
                <a:gd name="T3" fmla="*/ 13 h 115"/>
                <a:gd name="T4" fmla="*/ 95 w 96"/>
                <a:gd name="T5" fmla="*/ 48 h 115"/>
                <a:gd name="T6" fmla="*/ 88 w 96"/>
                <a:gd name="T7" fmla="*/ 71 h 115"/>
                <a:gd name="T8" fmla="*/ 61 w 96"/>
                <a:gd name="T9" fmla="*/ 87 h 115"/>
                <a:gd name="T10" fmla="*/ 29 w 96"/>
                <a:gd name="T11" fmla="*/ 115 h 115"/>
                <a:gd name="T12" fmla="*/ 15 w 96"/>
                <a:gd name="T13" fmla="*/ 107 h 115"/>
                <a:gd name="T14" fmla="*/ 8 w 96"/>
                <a:gd name="T15" fmla="*/ 91 h 115"/>
                <a:gd name="T16" fmla="*/ 4 w 96"/>
                <a:gd name="T17" fmla="*/ 4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15">
                  <a:moveTo>
                    <a:pt x="4" y="40"/>
                  </a:moveTo>
                  <a:cubicBezTo>
                    <a:pt x="14" y="0"/>
                    <a:pt x="68" y="9"/>
                    <a:pt x="80" y="13"/>
                  </a:cubicBezTo>
                  <a:cubicBezTo>
                    <a:pt x="93" y="16"/>
                    <a:pt x="94" y="35"/>
                    <a:pt x="95" y="48"/>
                  </a:cubicBezTo>
                  <a:cubicBezTo>
                    <a:pt x="96" y="56"/>
                    <a:pt x="93" y="64"/>
                    <a:pt x="88" y="71"/>
                  </a:cubicBezTo>
                  <a:cubicBezTo>
                    <a:pt x="83" y="77"/>
                    <a:pt x="62" y="87"/>
                    <a:pt x="61" y="87"/>
                  </a:cubicBezTo>
                  <a:cubicBezTo>
                    <a:pt x="54" y="100"/>
                    <a:pt x="41" y="115"/>
                    <a:pt x="29" y="115"/>
                  </a:cubicBezTo>
                  <a:cubicBezTo>
                    <a:pt x="23" y="115"/>
                    <a:pt x="18" y="111"/>
                    <a:pt x="15" y="107"/>
                  </a:cubicBezTo>
                  <a:cubicBezTo>
                    <a:pt x="11" y="102"/>
                    <a:pt x="9" y="96"/>
                    <a:pt x="8" y="91"/>
                  </a:cubicBezTo>
                  <a:cubicBezTo>
                    <a:pt x="2" y="74"/>
                    <a:pt x="0" y="57"/>
                    <a:pt x="4" y="40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" name="任意多边形 170">
              <a:extLst>
                <a:ext uri="{FF2B5EF4-FFF2-40B4-BE49-F238E27FC236}">
                  <a16:creationId xmlns:a16="http://schemas.microsoft.com/office/drawing/2014/main" xmlns="" id="{A073D17A-108C-416A-8D4F-4D54D7CD323E}"/>
                </a:ext>
              </a:extLst>
            </p:cNvPr>
            <p:cNvSpPr/>
            <p:nvPr/>
          </p:nvSpPr>
          <p:spPr bwMode="auto">
            <a:xfrm>
              <a:off x="8922785" y="3625830"/>
              <a:ext cx="169355" cy="175661"/>
            </a:xfrm>
            <a:custGeom>
              <a:avLst/>
              <a:gdLst>
                <a:gd name="T0" fmla="*/ 100 w 110"/>
                <a:gd name="T1" fmla="*/ 75 h 114"/>
                <a:gd name="T2" fmla="*/ 109 w 110"/>
                <a:gd name="T3" fmla="*/ 55 h 114"/>
                <a:gd name="T4" fmla="*/ 102 w 110"/>
                <a:gd name="T5" fmla="*/ 30 h 114"/>
                <a:gd name="T6" fmla="*/ 53 w 110"/>
                <a:gd name="T7" fmla="*/ 0 h 114"/>
                <a:gd name="T8" fmla="*/ 3 w 110"/>
                <a:gd name="T9" fmla="*/ 43 h 114"/>
                <a:gd name="T10" fmla="*/ 15 w 110"/>
                <a:gd name="T11" fmla="*/ 53 h 114"/>
                <a:gd name="T12" fmla="*/ 44 w 110"/>
                <a:gd name="T13" fmla="*/ 64 h 114"/>
                <a:gd name="T14" fmla="*/ 67 w 110"/>
                <a:gd name="T15" fmla="*/ 93 h 114"/>
                <a:gd name="T16" fmla="*/ 83 w 110"/>
                <a:gd name="T17" fmla="*/ 114 h 114"/>
                <a:gd name="T18" fmla="*/ 100 w 110"/>
                <a:gd name="T19" fmla="*/ 7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4">
                  <a:moveTo>
                    <a:pt x="100" y="75"/>
                  </a:moveTo>
                  <a:cubicBezTo>
                    <a:pt x="104" y="69"/>
                    <a:pt x="108" y="62"/>
                    <a:pt x="109" y="55"/>
                  </a:cubicBezTo>
                  <a:cubicBezTo>
                    <a:pt x="110" y="46"/>
                    <a:pt x="107" y="37"/>
                    <a:pt x="102" y="30"/>
                  </a:cubicBezTo>
                  <a:cubicBezTo>
                    <a:pt x="93" y="17"/>
                    <a:pt x="71" y="1"/>
                    <a:pt x="53" y="0"/>
                  </a:cubicBezTo>
                  <a:cubicBezTo>
                    <a:pt x="34" y="0"/>
                    <a:pt x="0" y="19"/>
                    <a:pt x="3" y="43"/>
                  </a:cubicBezTo>
                  <a:cubicBezTo>
                    <a:pt x="4" y="50"/>
                    <a:pt x="8" y="50"/>
                    <a:pt x="15" y="53"/>
                  </a:cubicBezTo>
                  <a:cubicBezTo>
                    <a:pt x="24" y="56"/>
                    <a:pt x="36" y="58"/>
                    <a:pt x="44" y="64"/>
                  </a:cubicBezTo>
                  <a:cubicBezTo>
                    <a:pt x="53" y="71"/>
                    <a:pt x="49" y="88"/>
                    <a:pt x="67" y="93"/>
                  </a:cubicBezTo>
                  <a:cubicBezTo>
                    <a:pt x="73" y="95"/>
                    <a:pt x="79" y="105"/>
                    <a:pt x="83" y="114"/>
                  </a:cubicBezTo>
                  <a:cubicBezTo>
                    <a:pt x="88" y="108"/>
                    <a:pt x="95" y="80"/>
                    <a:pt x="100" y="75"/>
                  </a:cubicBezTo>
                  <a:close/>
                </a:path>
              </a:pathLst>
            </a:custGeom>
            <a:solidFill>
              <a:srgbClr val="CC3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" name="任意多边形 171">
              <a:extLst>
                <a:ext uri="{FF2B5EF4-FFF2-40B4-BE49-F238E27FC236}">
                  <a16:creationId xmlns:a16="http://schemas.microsoft.com/office/drawing/2014/main" xmlns="" id="{1911C20B-4D74-4FBA-B45A-1D79FC7560A5}"/>
                </a:ext>
              </a:extLst>
            </p:cNvPr>
            <p:cNvSpPr/>
            <p:nvPr/>
          </p:nvSpPr>
          <p:spPr bwMode="auto">
            <a:xfrm>
              <a:off x="9007462" y="3740234"/>
              <a:ext cx="35132" cy="39636"/>
            </a:xfrm>
            <a:custGeom>
              <a:avLst/>
              <a:gdLst>
                <a:gd name="T0" fmla="*/ 20 w 23"/>
                <a:gd name="T1" fmla="*/ 4 h 26"/>
                <a:gd name="T2" fmla="*/ 22 w 23"/>
                <a:gd name="T3" fmla="*/ 7 h 26"/>
                <a:gd name="T4" fmla="*/ 20 w 23"/>
                <a:gd name="T5" fmla="*/ 19 h 26"/>
                <a:gd name="T6" fmla="*/ 10 w 23"/>
                <a:gd name="T7" fmla="*/ 26 h 26"/>
                <a:gd name="T8" fmla="*/ 5 w 23"/>
                <a:gd name="T9" fmla="*/ 25 h 26"/>
                <a:gd name="T10" fmla="*/ 5 w 23"/>
                <a:gd name="T11" fmla="*/ 8 h 26"/>
                <a:gd name="T12" fmla="*/ 20 w 23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6">
                  <a:moveTo>
                    <a:pt x="20" y="4"/>
                  </a:moveTo>
                  <a:cubicBezTo>
                    <a:pt x="21" y="5"/>
                    <a:pt x="22" y="6"/>
                    <a:pt x="22" y="7"/>
                  </a:cubicBezTo>
                  <a:cubicBezTo>
                    <a:pt x="23" y="11"/>
                    <a:pt x="22" y="16"/>
                    <a:pt x="20" y="19"/>
                  </a:cubicBezTo>
                  <a:cubicBezTo>
                    <a:pt x="18" y="22"/>
                    <a:pt x="14" y="25"/>
                    <a:pt x="10" y="26"/>
                  </a:cubicBezTo>
                  <a:cubicBezTo>
                    <a:pt x="8" y="26"/>
                    <a:pt x="7" y="26"/>
                    <a:pt x="5" y="25"/>
                  </a:cubicBezTo>
                  <a:cubicBezTo>
                    <a:pt x="0" y="22"/>
                    <a:pt x="3" y="12"/>
                    <a:pt x="5" y="8"/>
                  </a:cubicBezTo>
                  <a:cubicBezTo>
                    <a:pt x="8" y="4"/>
                    <a:pt x="16" y="0"/>
                    <a:pt x="20" y="4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" name="任意多边形 172">
              <a:extLst>
                <a:ext uri="{FF2B5EF4-FFF2-40B4-BE49-F238E27FC236}">
                  <a16:creationId xmlns:a16="http://schemas.microsoft.com/office/drawing/2014/main" xmlns="" id="{013A78BD-0161-4533-9204-AE58DD470906}"/>
                </a:ext>
              </a:extLst>
            </p:cNvPr>
            <p:cNvSpPr/>
            <p:nvPr/>
          </p:nvSpPr>
          <p:spPr bwMode="auto">
            <a:xfrm>
              <a:off x="9064214" y="3749243"/>
              <a:ext cx="124314" cy="219801"/>
            </a:xfrm>
            <a:custGeom>
              <a:avLst/>
              <a:gdLst>
                <a:gd name="T0" fmla="*/ 28 w 81"/>
                <a:gd name="T1" fmla="*/ 10 h 143"/>
                <a:gd name="T2" fmla="*/ 38 w 81"/>
                <a:gd name="T3" fmla="*/ 38 h 143"/>
                <a:gd name="T4" fmla="*/ 31 w 81"/>
                <a:gd name="T5" fmla="*/ 66 h 143"/>
                <a:gd name="T6" fmla="*/ 39 w 81"/>
                <a:gd name="T7" fmla="*/ 88 h 143"/>
                <a:gd name="T8" fmla="*/ 78 w 81"/>
                <a:gd name="T9" fmla="*/ 134 h 143"/>
                <a:gd name="T10" fmla="*/ 81 w 81"/>
                <a:gd name="T11" fmla="*/ 139 h 143"/>
                <a:gd name="T12" fmla="*/ 74 w 81"/>
                <a:gd name="T13" fmla="*/ 143 h 143"/>
                <a:gd name="T14" fmla="*/ 44 w 81"/>
                <a:gd name="T15" fmla="*/ 141 h 143"/>
                <a:gd name="T16" fmla="*/ 18 w 81"/>
                <a:gd name="T17" fmla="*/ 127 h 143"/>
                <a:gd name="T18" fmla="*/ 4 w 81"/>
                <a:gd name="T19" fmla="*/ 96 h 143"/>
                <a:gd name="T20" fmla="*/ 10 w 81"/>
                <a:gd name="T21" fmla="*/ 63 h 143"/>
                <a:gd name="T22" fmla="*/ 17 w 81"/>
                <a:gd name="T23" fmla="*/ 45 h 143"/>
                <a:gd name="T24" fmla="*/ 16 w 81"/>
                <a:gd name="T25" fmla="*/ 26 h 143"/>
                <a:gd name="T26" fmla="*/ 4 w 81"/>
                <a:gd name="T27" fmla="*/ 14 h 143"/>
                <a:gd name="T28" fmla="*/ 0 w 81"/>
                <a:gd name="T29" fmla="*/ 4 h 143"/>
                <a:gd name="T30" fmla="*/ 8 w 81"/>
                <a:gd name="T31" fmla="*/ 1 h 143"/>
                <a:gd name="T32" fmla="*/ 28 w 81"/>
                <a:gd name="T33" fmla="*/ 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43">
                  <a:moveTo>
                    <a:pt x="28" y="10"/>
                  </a:moveTo>
                  <a:cubicBezTo>
                    <a:pt x="36" y="17"/>
                    <a:pt x="40" y="27"/>
                    <a:pt x="38" y="38"/>
                  </a:cubicBezTo>
                  <a:cubicBezTo>
                    <a:pt x="37" y="47"/>
                    <a:pt x="31" y="56"/>
                    <a:pt x="31" y="66"/>
                  </a:cubicBezTo>
                  <a:cubicBezTo>
                    <a:pt x="31" y="74"/>
                    <a:pt x="35" y="82"/>
                    <a:pt x="39" y="88"/>
                  </a:cubicBezTo>
                  <a:cubicBezTo>
                    <a:pt x="49" y="106"/>
                    <a:pt x="62" y="121"/>
                    <a:pt x="78" y="134"/>
                  </a:cubicBezTo>
                  <a:cubicBezTo>
                    <a:pt x="79" y="135"/>
                    <a:pt x="81" y="137"/>
                    <a:pt x="81" y="139"/>
                  </a:cubicBezTo>
                  <a:cubicBezTo>
                    <a:pt x="80" y="142"/>
                    <a:pt x="77" y="143"/>
                    <a:pt x="74" y="143"/>
                  </a:cubicBezTo>
                  <a:cubicBezTo>
                    <a:pt x="64" y="143"/>
                    <a:pt x="54" y="143"/>
                    <a:pt x="44" y="141"/>
                  </a:cubicBezTo>
                  <a:cubicBezTo>
                    <a:pt x="34" y="138"/>
                    <a:pt x="25" y="134"/>
                    <a:pt x="18" y="127"/>
                  </a:cubicBezTo>
                  <a:cubicBezTo>
                    <a:pt x="10" y="119"/>
                    <a:pt x="5" y="108"/>
                    <a:pt x="4" y="96"/>
                  </a:cubicBezTo>
                  <a:cubicBezTo>
                    <a:pt x="3" y="85"/>
                    <a:pt x="6" y="74"/>
                    <a:pt x="10" y="63"/>
                  </a:cubicBezTo>
                  <a:cubicBezTo>
                    <a:pt x="12" y="57"/>
                    <a:pt x="16" y="52"/>
                    <a:pt x="17" y="45"/>
                  </a:cubicBezTo>
                  <a:cubicBezTo>
                    <a:pt x="19" y="39"/>
                    <a:pt x="19" y="32"/>
                    <a:pt x="16" y="26"/>
                  </a:cubicBezTo>
                  <a:cubicBezTo>
                    <a:pt x="13" y="21"/>
                    <a:pt x="7" y="18"/>
                    <a:pt x="4" y="14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1" y="0"/>
                    <a:pt x="5" y="1"/>
                    <a:pt x="8" y="1"/>
                  </a:cubicBezTo>
                  <a:cubicBezTo>
                    <a:pt x="15" y="2"/>
                    <a:pt x="23" y="5"/>
                    <a:pt x="28" y="10"/>
                  </a:cubicBezTo>
                  <a:close/>
                </a:path>
              </a:pathLst>
            </a:custGeom>
            <a:solidFill>
              <a:srgbClr val="CC3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" name="任意多边形 173">
              <a:extLst>
                <a:ext uri="{FF2B5EF4-FFF2-40B4-BE49-F238E27FC236}">
                  <a16:creationId xmlns:a16="http://schemas.microsoft.com/office/drawing/2014/main" xmlns="" id="{060A5782-3ABE-4AD0-B1F5-7D18EF150F03}"/>
                </a:ext>
              </a:extLst>
            </p:cNvPr>
            <p:cNvSpPr/>
            <p:nvPr/>
          </p:nvSpPr>
          <p:spPr bwMode="auto">
            <a:xfrm>
              <a:off x="9053405" y="3742937"/>
              <a:ext cx="38736" cy="36934"/>
            </a:xfrm>
            <a:custGeom>
              <a:avLst/>
              <a:gdLst>
                <a:gd name="T0" fmla="*/ 22 w 25"/>
                <a:gd name="T1" fmla="*/ 13 h 24"/>
                <a:gd name="T2" fmla="*/ 16 w 25"/>
                <a:gd name="T3" fmla="*/ 19 h 24"/>
                <a:gd name="T4" fmla="*/ 10 w 25"/>
                <a:gd name="T5" fmla="*/ 23 h 24"/>
                <a:gd name="T6" fmla="*/ 4 w 25"/>
                <a:gd name="T7" fmla="*/ 23 h 24"/>
                <a:gd name="T8" fmla="*/ 0 w 25"/>
                <a:gd name="T9" fmla="*/ 15 h 24"/>
                <a:gd name="T10" fmla="*/ 11 w 25"/>
                <a:gd name="T11" fmla="*/ 0 h 24"/>
                <a:gd name="T12" fmla="*/ 22 w 25"/>
                <a:gd name="T1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2" y="13"/>
                  </a:moveTo>
                  <a:cubicBezTo>
                    <a:pt x="20" y="15"/>
                    <a:pt x="18" y="17"/>
                    <a:pt x="16" y="19"/>
                  </a:cubicBezTo>
                  <a:cubicBezTo>
                    <a:pt x="15" y="21"/>
                    <a:pt x="13" y="22"/>
                    <a:pt x="10" y="23"/>
                  </a:cubicBezTo>
                  <a:cubicBezTo>
                    <a:pt x="8" y="24"/>
                    <a:pt x="6" y="24"/>
                    <a:pt x="4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1" y="10"/>
                    <a:pt x="5" y="1"/>
                    <a:pt x="11" y="0"/>
                  </a:cubicBezTo>
                  <a:cubicBezTo>
                    <a:pt x="18" y="0"/>
                    <a:pt x="25" y="5"/>
                    <a:pt x="22" y="13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" name="任意多边形 174">
              <a:extLst>
                <a:ext uri="{FF2B5EF4-FFF2-40B4-BE49-F238E27FC236}">
                  <a16:creationId xmlns:a16="http://schemas.microsoft.com/office/drawing/2014/main" xmlns="" id="{BF26E435-DC49-4A66-A7FC-AC7298AC3522}"/>
                </a:ext>
              </a:extLst>
            </p:cNvPr>
            <p:cNvSpPr/>
            <p:nvPr/>
          </p:nvSpPr>
          <p:spPr bwMode="auto">
            <a:xfrm>
              <a:off x="5337507" y="1970117"/>
              <a:ext cx="316189" cy="217099"/>
            </a:xfrm>
            <a:custGeom>
              <a:avLst/>
              <a:gdLst>
                <a:gd name="T0" fmla="*/ 131 w 206"/>
                <a:gd name="T1" fmla="*/ 31 h 141"/>
                <a:gd name="T2" fmla="*/ 19 w 206"/>
                <a:gd name="T3" fmla="*/ 0 h 141"/>
                <a:gd name="T4" fmla="*/ 1 w 206"/>
                <a:gd name="T5" fmla="*/ 8 h 141"/>
                <a:gd name="T6" fmla="*/ 2 w 206"/>
                <a:gd name="T7" fmla="*/ 19 h 141"/>
                <a:gd name="T8" fmla="*/ 9 w 206"/>
                <a:gd name="T9" fmla="*/ 28 h 141"/>
                <a:gd name="T10" fmla="*/ 113 w 206"/>
                <a:gd name="T11" fmla="*/ 113 h 141"/>
                <a:gd name="T12" fmla="*/ 148 w 206"/>
                <a:gd name="T13" fmla="*/ 135 h 141"/>
                <a:gd name="T14" fmla="*/ 188 w 206"/>
                <a:gd name="T15" fmla="*/ 136 h 141"/>
                <a:gd name="T16" fmla="*/ 205 w 206"/>
                <a:gd name="T17" fmla="*/ 119 h 141"/>
                <a:gd name="T18" fmla="*/ 197 w 206"/>
                <a:gd name="T19" fmla="*/ 100 h 141"/>
                <a:gd name="T20" fmla="*/ 159 w 206"/>
                <a:gd name="T21" fmla="*/ 53 h 141"/>
                <a:gd name="T22" fmla="*/ 131 w 206"/>
                <a:gd name="T23" fmla="*/ 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141">
                  <a:moveTo>
                    <a:pt x="131" y="31"/>
                  </a:moveTo>
                  <a:cubicBezTo>
                    <a:pt x="98" y="11"/>
                    <a:pt x="58" y="0"/>
                    <a:pt x="19" y="0"/>
                  </a:cubicBezTo>
                  <a:cubicBezTo>
                    <a:pt x="12" y="0"/>
                    <a:pt x="4" y="2"/>
                    <a:pt x="1" y="8"/>
                  </a:cubicBezTo>
                  <a:cubicBezTo>
                    <a:pt x="0" y="12"/>
                    <a:pt x="0" y="16"/>
                    <a:pt x="2" y="19"/>
                  </a:cubicBezTo>
                  <a:cubicBezTo>
                    <a:pt x="4" y="23"/>
                    <a:pt x="7" y="25"/>
                    <a:pt x="9" y="28"/>
                  </a:cubicBezTo>
                  <a:cubicBezTo>
                    <a:pt x="41" y="60"/>
                    <a:pt x="77" y="86"/>
                    <a:pt x="113" y="113"/>
                  </a:cubicBezTo>
                  <a:cubicBezTo>
                    <a:pt x="124" y="121"/>
                    <a:pt x="135" y="129"/>
                    <a:pt x="148" y="135"/>
                  </a:cubicBezTo>
                  <a:cubicBezTo>
                    <a:pt x="161" y="140"/>
                    <a:pt x="176" y="141"/>
                    <a:pt x="188" y="136"/>
                  </a:cubicBezTo>
                  <a:cubicBezTo>
                    <a:pt x="195" y="133"/>
                    <a:pt x="204" y="127"/>
                    <a:pt x="205" y="119"/>
                  </a:cubicBezTo>
                  <a:cubicBezTo>
                    <a:pt x="206" y="113"/>
                    <a:pt x="200" y="105"/>
                    <a:pt x="197" y="100"/>
                  </a:cubicBezTo>
                  <a:cubicBezTo>
                    <a:pt x="187" y="82"/>
                    <a:pt x="174" y="66"/>
                    <a:pt x="159" y="53"/>
                  </a:cubicBezTo>
                  <a:cubicBezTo>
                    <a:pt x="150" y="45"/>
                    <a:pt x="141" y="38"/>
                    <a:pt x="131" y="31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7" name="任意多边形 175">
              <a:extLst>
                <a:ext uri="{FF2B5EF4-FFF2-40B4-BE49-F238E27FC236}">
                  <a16:creationId xmlns:a16="http://schemas.microsoft.com/office/drawing/2014/main" xmlns="" id="{3607984A-F327-4CCA-80F1-857669AFA786}"/>
                </a:ext>
              </a:extLst>
            </p:cNvPr>
            <p:cNvSpPr/>
            <p:nvPr/>
          </p:nvSpPr>
          <p:spPr bwMode="auto">
            <a:xfrm>
              <a:off x="5313185" y="1939489"/>
              <a:ext cx="231512" cy="164851"/>
            </a:xfrm>
            <a:custGeom>
              <a:avLst/>
              <a:gdLst>
                <a:gd name="T0" fmla="*/ 9 w 151"/>
                <a:gd name="T1" fmla="*/ 33 h 107"/>
                <a:gd name="T2" fmla="*/ 3 w 151"/>
                <a:gd name="T3" fmla="*/ 14 h 107"/>
                <a:gd name="T4" fmla="*/ 26 w 151"/>
                <a:gd name="T5" fmla="*/ 2 h 107"/>
                <a:gd name="T6" fmla="*/ 151 w 151"/>
                <a:gd name="T7" fmla="*/ 43 h 107"/>
                <a:gd name="T8" fmla="*/ 90 w 151"/>
                <a:gd name="T9" fmla="*/ 107 h 107"/>
                <a:gd name="T10" fmla="*/ 9 w 151"/>
                <a:gd name="T11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9" y="33"/>
                  </a:moveTo>
                  <a:cubicBezTo>
                    <a:pt x="5" y="28"/>
                    <a:pt x="0" y="21"/>
                    <a:pt x="3" y="14"/>
                  </a:cubicBezTo>
                  <a:cubicBezTo>
                    <a:pt x="5" y="7"/>
                    <a:pt x="19" y="3"/>
                    <a:pt x="26" y="2"/>
                  </a:cubicBezTo>
                  <a:cubicBezTo>
                    <a:pt x="72" y="0"/>
                    <a:pt x="114" y="16"/>
                    <a:pt x="151" y="43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60" y="86"/>
                    <a:pt x="33" y="61"/>
                    <a:pt x="9" y="33"/>
                  </a:cubicBezTo>
                  <a:close/>
                </a:path>
              </a:pathLst>
            </a:custGeom>
            <a:solidFill>
              <a:srgbClr val="818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8" name="任意多边形 176">
              <a:extLst>
                <a:ext uri="{FF2B5EF4-FFF2-40B4-BE49-F238E27FC236}">
                  <a16:creationId xmlns:a16="http://schemas.microsoft.com/office/drawing/2014/main" xmlns="" id="{A2B2CFAD-2428-4014-B05A-8679D1C6CFE5}"/>
                </a:ext>
              </a:extLst>
            </p:cNvPr>
            <p:cNvSpPr/>
            <p:nvPr/>
          </p:nvSpPr>
          <p:spPr bwMode="auto">
            <a:xfrm>
              <a:off x="5568118" y="2074612"/>
              <a:ext cx="281057" cy="108099"/>
            </a:xfrm>
            <a:custGeom>
              <a:avLst/>
              <a:gdLst>
                <a:gd name="T0" fmla="*/ 176 w 183"/>
                <a:gd name="T1" fmla="*/ 2 h 70"/>
                <a:gd name="T2" fmla="*/ 181 w 183"/>
                <a:gd name="T3" fmla="*/ 20 h 70"/>
                <a:gd name="T4" fmla="*/ 25 w 183"/>
                <a:gd name="T5" fmla="*/ 70 h 70"/>
                <a:gd name="T6" fmla="*/ 4 w 183"/>
                <a:gd name="T7" fmla="*/ 64 h 70"/>
                <a:gd name="T8" fmla="*/ 2 w 183"/>
                <a:gd name="T9" fmla="*/ 45 h 70"/>
                <a:gd name="T10" fmla="*/ 19 w 183"/>
                <a:gd name="T11" fmla="*/ 14 h 70"/>
                <a:gd name="T12" fmla="*/ 39 w 183"/>
                <a:gd name="T13" fmla="*/ 10 h 70"/>
                <a:gd name="T14" fmla="*/ 176 w 183"/>
                <a:gd name="T1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70">
                  <a:moveTo>
                    <a:pt x="176" y="2"/>
                  </a:moveTo>
                  <a:cubicBezTo>
                    <a:pt x="182" y="5"/>
                    <a:pt x="183" y="14"/>
                    <a:pt x="181" y="20"/>
                  </a:cubicBezTo>
                  <a:cubicBezTo>
                    <a:pt x="178" y="27"/>
                    <a:pt x="50" y="69"/>
                    <a:pt x="25" y="70"/>
                  </a:cubicBezTo>
                  <a:cubicBezTo>
                    <a:pt x="18" y="70"/>
                    <a:pt x="9" y="70"/>
                    <a:pt x="4" y="64"/>
                  </a:cubicBezTo>
                  <a:cubicBezTo>
                    <a:pt x="0" y="59"/>
                    <a:pt x="1" y="52"/>
                    <a:pt x="2" y="45"/>
                  </a:cubicBezTo>
                  <a:cubicBezTo>
                    <a:pt x="5" y="34"/>
                    <a:pt x="11" y="22"/>
                    <a:pt x="19" y="14"/>
                  </a:cubicBezTo>
                  <a:cubicBezTo>
                    <a:pt x="25" y="9"/>
                    <a:pt x="32" y="11"/>
                    <a:pt x="39" y="10"/>
                  </a:cubicBezTo>
                  <a:cubicBezTo>
                    <a:pt x="65" y="9"/>
                    <a:pt x="172" y="0"/>
                    <a:pt x="176" y="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9" name="任意多边形 177">
              <a:extLst>
                <a:ext uri="{FF2B5EF4-FFF2-40B4-BE49-F238E27FC236}">
                  <a16:creationId xmlns:a16="http://schemas.microsoft.com/office/drawing/2014/main" xmlns="" id="{3A239DEE-053A-4E4D-81C8-5FB80B0195B4}"/>
                </a:ext>
              </a:extLst>
            </p:cNvPr>
            <p:cNvSpPr/>
            <p:nvPr/>
          </p:nvSpPr>
          <p:spPr bwMode="auto">
            <a:xfrm>
              <a:off x="5812241" y="2054794"/>
              <a:ext cx="130620" cy="80174"/>
            </a:xfrm>
            <a:custGeom>
              <a:avLst/>
              <a:gdLst>
                <a:gd name="T0" fmla="*/ 27 w 85"/>
                <a:gd name="T1" fmla="*/ 3 h 52"/>
                <a:gd name="T2" fmla="*/ 36 w 85"/>
                <a:gd name="T3" fmla="*/ 3 h 52"/>
                <a:gd name="T4" fmla="*/ 34 w 85"/>
                <a:gd name="T5" fmla="*/ 9 h 52"/>
                <a:gd name="T6" fmla="*/ 30 w 85"/>
                <a:gd name="T7" fmla="*/ 13 h 52"/>
                <a:gd name="T8" fmla="*/ 35 w 85"/>
                <a:gd name="T9" fmla="*/ 21 h 52"/>
                <a:gd name="T10" fmla="*/ 45 w 85"/>
                <a:gd name="T11" fmla="*/ 21 h 52"/>
                <a:gd name="T12" fmla="*/ 73 w 85"/>
                <a:gd name="T13" fmla="*/ 16 h 52"/>
                <a:gd name="T14" fmla="*/ 83 w 85"/>
                <a:gd name="T15" fmla="*/ 19 h 52"/>
                <a:gd name="T16" fmla="*/ 83 w 85"/>
                <a:gd name="T17" fmla="*/ 27 h 52"/>
                <a:gd name="T18" fmla="*/ 57 w 85"/>
                <a:gd name="T19" fmla="*/ 49 h 52"/>
                <a:gd name="T20" fmla="*/ 24 w 85"/>
                <a:gd name="T21" fmla="*/ 47 h 52"/>
                <a:gd name="T22" fmla="*/ 9 w 85"/>
                <a:gd name="T23" fmla="*/ 33 h 52"/>
                <a:gd name="T24" fmla="*/ 27 w 85"/>
                <a:gd name="T2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52">
                  <a:moveTo>
                    <a:pt x="27" y="3"/>
                  </a:moveTo>
                  <a:cubicBezTo>
                    <a:pt x="30" y="2"/>
                    <a:pt x="35" y="0"/>
                    <a:pt x="36" y="3"/>
                  </a:cubicBezTo>
                  <a:cubicBezTo>
                    <a:pt x="37" y="5"/>
                    <a:pt x="36" y="7"/>
                    <a:pt x="34" y="9"/>
                  </a:cubicBezTo>
                  <a:cubicBezTo>
                    <a:pt x="33" y="10"/>
                    <a:pt x="31" y="11"/>
                    <a:pt x="30" y="13"/>
                  </a:cubicBezTo>
                  <a:cubicBezTo>
                    <a:pt x="29" y="16"/>
                    <a:pt x="32" y="20"/>
                    <a:pt x="35" y="21"/>
                  </a:cubicBezTo>
                  <a:cubicBezTo>
                    <a:pt x="38" y="22"/>
                    <a:pt x="42" y="22"/>
                    <a:pt x="45" y="21"/>
                  </a:cubicBezTo>
                  <a:cubicBezTo>
                    <a:pt x="54" y="20"/>
                    <a:pt x="64" y="18"/>
                    <a:pt x="73" y="16"/>
                  </a:cubicBezTo>
                  <a:cubicBezTo>
                    <a:pt x="77" y="15"/>
                    <a:pt x="81" y="15"/>
                    <a:pt x="83" y="19"/>
                  </a:cubicBezTo>
                  <a:cubicBezTo>
                    <a:pt x="85" y="21"/>
                    <a:pt x="84" y="24"/>
                    <a:pt x="83" y="27"/>
                  </a:cubicBezTo>
                  <a:cubicBezTo>
                    <a:pt x="77" y="37"/>
                    <a:pt x="68" y="45"/>
                    <a:pt x="57" y="49"/>
                  </a:cubicBezTo>
                  <a:cubicBezTo>
                    <a:pt x="47" y="52"/>
                    <a:pt x="34" y="52"/>
                    <a:pt x="24" y="47"/>
                  </a:cubicBezTo>
                  <a:cubicBezTo>
                    <a:pt x="18" y="44"/>
                    <a:pt x="12" y="39"/>
                    <a:pt x="9" y="33"/>
                  </a:cubicBezTo>
                  <a:cubicBezTo>
                    <a:pt x="0" y="16"/>
                    <a:pt x="15" y="11"/>
                    <a:pt x="27" y="3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0" name="任意多边形 178">
              <a:extLst>
                <a:ext uri="{FF2B5EF4-FFF2-40B4-BE49-F238E27FC236}">
                  <a16:creationId xmlns:a16="http://schemas.microsoft.com/office/drawing/2014/main" xmlns="" id="{E29B94DB-AA32-4E87-91E9-8024741857B9}"/>
                </a:ext>
              </a:extLst>
            </p:cNvPr>
            <p:cNvSpPr/>
            <p:nvPr/>
          </p:nvSpPr>
          <p:spPr bwMode="auto">
            <a:xfrm>
              <a:off x="5247425" y="2346661"/>
              <a:ext cx="296371" cy="193677"/>
            </a:xfrm>
            <a:custGeom>
              <a:avLst/>
              <a:gdLst>
                <a:gd name="T0" fmla="*/ 3 w 193"/>
                <a:gd name="T1" fmla="*/ 114 h 126"/>
                <a:gd name="T2" fmla="*/ 45 w 193"/>
                <a:gd name="T3" fmla="*/ 118 h 126"/>
                <a:gd name="T4" fmla="*/ 180 w 193"/>
                <a:gd name="T5" fmla="*/ 45 h 126"/>
                <a:gd name="T6" fmla="*/ 39 w 193"/>
                <a:gd name="T7" fmla="*/ 22 h 126"/>
                <a:gd name="T8" fmla="*/ 9 w 193"/>
                <a:gd name="T9" fmla="*/ 37 h 126"/>
                <a:gd name="T10" fmla="*/ 3 w 193"/>
                <a:gd name="T11" fmla="*/ 11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126">
                  <a:moveTo>
                    <a:pt x="3" y="114"/>
                  </a:moveTo>
                  <a:cubicBezTo>
                    <a:pt x="4" y="126"/>
                    <a:pt x="34" y="118"/>
                    <a:pt x="45" y="118"/>
                  </a:cubicBezTo>
                  <a:cubicBezTo>
                    <a:pt x="139" y="118"/>
                    <a:pt x="193" y="88"/>
                    <a:pt x="180" y="45"/>
                  </a:cubicBezTo>
                  <a:cubicBezTo>
                    <a:pt x="167" y="0"/>
                    <a:pt x="83" y="7"/>
                    <a:pt x="39" y="22"/>
                  </a:cubicBezTo>
                  <a:cubicBezTo>
                    <a:pt x="29" y="25"/>
                    <a:pt x="16" y="28"/>
                    <a:pt x="9" y="37"/>
                  </a:cubicBezTo>
                  <a:cubicBezTo>
                    <a:pt x="0" y="49"/>
                    <a:pt x="0" y="72"/>
                    <a:pt x="3" y="114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1" name="任意多边形 179">
              <a:extLst>
                <a:ext uri="{FF2B5EF4-FFF2-40B4-BE49-F238E27FC236}">
                  <a16:creationId xmlns:a16="http://schemas.microsoft.com/office/drawing/2014/main" xmlns="" id="{6F4508D5-B844-4767-89E4-695D0D84EBB3}"/>
                </a:ext>
              </a:extLst>
            </p:cNvPr>
            <p:cNvSpPr/>
            <p:nvPr/>
          </p:nvSpPr>
          <p:spPr bwMode="auto">
            <a:xfrm>
              <a:off x="5325797" y="2087224"/>
              <a:ext cx="405371" cy="446808"/>
            </a:xfrm>
            <a:custGeom>
              <a:avLst/>
              <a:gdLst>
                <a:gd name="T0" fmla="*/ 37 w 264"/>
                <a:gd name="T1" fmla="*/ 202 h 291"/>
                <a:gd name="T2" fmla="*/ 132 w 264"/>
                <a:gd name="T3" fmla="*/ 79 h 291"/>
                <a:gd name="T4" fmla="*/ 200 w 264"/>
                <a:gd name="T5" fmla="*/ 16 h 291"/>
                <a:gd name="T6" fmla="*/ 232 w 264"/>
                <a:gd name="T7" fmla="*/ 2 h 291"/>
                <a:gd name="T8" fmla="*/ 264 w 264"/>
                <a:gd name="T9" fmla="*/ 31 h 291"/>
                <a:gd name="T10" fmla="*/ 128 w 264"/>
                <a:gd name="T11" fmla="*/ 273 h 291"/>
                <a:gd name="T12" fmla="*/ 37 w 264"/>
                <a:gd name="T13" fmla="*/ 202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91">
                  <a:moveTo>
                    <a:pt x="37" y="202"/>
                  </a:moveTo>
                  <a:cubicBezTo>
                    <a:pt x="62" y="158"/>
                    <a:pt x="96" y="116"/>
                    <a:pt x="132" y="79"/>
                  </a:cubicBezTo>
                  <a:cubicBezTo>
                    <a:pt x="153" y="57"/>
                    <a:pt x="176" y="36"/>
                    <a:pt x="200" y="16"/>
                  </a:cubicBezTo>
                  <a:cubicBezTo>
                    <a:pt x="209" y="8"/>
                    <a:pt x="222" y="0"/>
                    <a:pt x="232" y="2"/>
                  </a:cubicBezTo>
                  <a:cubicBezTo>
                    <a:pt x="237" y="3"/>
                    <a:pt x="244" y="13"/>
                    <a:pt x="264" y="31"/>
                  </a:cubicBezTo>
                  <a:cubicBezTo>
                    <a:pt x="128" y="273"/>
                    <a:pt x="128" y="273"/>
                    <a:pt x="128" y="273"/>
                  </a:cubicBezTo>
                  <a:cubicBezTo>
                    <a:pt x="118" y="291"/>
                    <a:pt x="0" y="266"/>
                    <a:pt x="37" y="202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2" name="任意多边形 180">
              <a:extLst>
                <a:ext uri="{FF2B5EF4-FFF2-40B4-BE49-F238E27FC236}">
                  <a16:creationId xmlns:a16="http://schemas.microsoft.com/office/drawing/2014/main" xmlns="" id="{777FA245-B6B6-432A-B2AB-8725861CB2DD}"/>
                </a:ext>
              </a:extLst>
            </p:cNvPr>
            <p:cNvSpPr/>
            <p:nvPr/>
          </p:nvSpPr>
          <p:spPr bwMode="auto">
            <a:xfrm>
              <a:off x="5217698" y="1891745"/>
              <a:ext cx="316189" cy="563015"/>
            </a:xfrm>
            <a:custGeom>
              <a:avLst/>
              <a:gdLst>
                <a:gd name="T0" fmla="*/ 114 w 206"/>
                <a:gd name="T1" fmla="*/ 40 h 366"/>
                <a:gd name="T2" fmla="*/ 4 w 206"/>
                <a:gd name="T3" fmla="*/ 141 h 366"/>
                <a:gd name="T4" fmla="*/ 0 w 206"/>
                <a:gd name="T5" fmla="*/ 366 h 366"/>
                <a:gd name="T6" fmla="*/ 125 w 206"/>
                <a:gd name="T7" fmla="*/ 366 h 366"/>
                <a:gd name="T8" fmla="*/ 171 w 206"/>
                <a:gd name="T9" fmla="*/ 334 h 366"/>
                <a:gd name="T10" fmla="*/ 114 w 206"/>
                <a:gd name="T11" fmla="*/ 4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366">
                  <a:moveTo>
                    <a:pt x="114" y="40"/>
                  </a:moveTo>
                  <a:cubicBezTo>
                    <a:pt x="56" y="0"/>
                    <a:pt x="4" y="69"/>
                    <a:pt x="4" y="141"/>
                  </a:cubicBezTo>
                  <a:cubicBezTo>
                    <a:pt x="4" y="205"/>
                    <a:pt x="20" y="210"/>
                    <a:pt x="0" y="366"/>
                  </a:cubicBezTo>
                  <a:cubicBezTo>
                    <a:pt x="125" y="366"/>
                    <a:pt x="125" y="366"/>
                    <a:pt x="125" y="366"/>
                  </a:cubicBezTo>
                  <a:cubicBezTo>
                    <a:pt x="171" y="334"/>
                    <a:pt x="171" y="334"/>
                    <a:pt x="171" y="334"/>
                  </a:cubicBezTo>
                  <a:cubicBezTo>
                    <a:pt x="155" y="234"/>
                    <a:pt x="206" y="102"/>
                    <a:pt x="114" y="40"/>
                  </a:cubicBezTo>
                  <a:close/>
                </a:path>
              </a:pathLst>
            </a:custGeom>
            <a:solidFill>
              <a:srgbClr val="818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3" name="任意多边形 181">
              <a:extLst>
                <a:ext uri="{FF2B5EF4-FFF2-40B4-BE49-F238E27FC236}">
                  <a16:creationId xmlns:a16="http://schemas.microsoft.com/office/drawing/2014/main" xmlns="" id="{8688070E-6E42-4809-A6D8-04477BD49A30}"/>
                </a:ext>
              </a:extLst>
            </p:cNvPr>
            <p:cNvSpPr/>
            <p:nvPr/>
          </p:nvSpPr>
          <p:spPr bwMode="auto">
            <a:xfrm>
              <a:off x="5171756" y="2387198"/>
              <a:ext cx="531486" cy="176561"/>
            </a:xfrm>
            <a:custGeom>
              <a:avLst/>
              <a:gdLst>
                <a:gd name="T0" fmla="*/ 75 w 346"/>
                <a:gd name="T1" fmla="*/ 0 h 115"/>
                <a:gd name="T2" fmla="*/ 228 w 346"/>
                <a:gd name="T3" fmla="*/ 24 h 115"/>
                <a:gd name="T4" fmla="*/ 316 w 346"/>
                <a:gd name="T5" fmla="*/ 52 h 115"/>
                <a:gd name="T6" fmla="*/ 344 w 346"/>
                <a:gd name="T7" fmla="*/ 74 h 115"/>
                <a:gd name="T8" fmla="*/ 335 w 346"/>
                <a:gd name="T9" fmla="*/ 115 h 115"/>
                <a:gd name="T10" fmla="*/ 57 w 346"/>
                <a:gd name="T11" fmla="*/ 115 h 115"/>
                <a:gd name="T12" fmla="*/ 75 w 346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15">
                  <a:moveTo>
                    <a:pt x="75" y="0"/>
                  </a:moveTo>
                  <a:cubicBezTo>
                    <a:pt x="125" y="1"/>
                    <a:pt x="179" y="11"/>
                    <a:pt x="228" y="24"/>
                  </a:cubicBezTo>
                  <a:cubicBezTo>
                    <a:pt x="258" y="31"/>
                    <a:pt x="288" y="41"/>
                    <a:pt x="316" y="52"/>
                  </a:cubicBezTo>
                  <a:cubicBezTo>
                    <a:pt x="328" y="57"/>
                    <a:pt x="341" y="63"/>
                    <a:pt x="344" y="74"/>
                  </a:cubicBezTo>
                  <a:cubicBezTo>
                    <a:pt x="346" y="79"/>
                    <a:pt x="340" y="89"/>
                    <a:pt x="335" y="11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37" y="115"/>
                    <a:pt x="0" y="0"/>
                    <a:pt x="75" y="0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4" name="任意多边形 182">
              <a:extLst>
                <a:ext uri="{FF2B5EF4-FFF2-40B4-BE49-F238E27FC236}">
                  <a16:creationId xmlns:a16="http://schemas.microsoft.com/office/drawing/2014/main" xmlns="" id="{D6AE0B10-2D3C-4BCA-95C6-6759812F0884}"/>
                </a:ext>
              </a:extLst>
            </p:cNvPr>
            <p:cNvSpPr/>
            <p:nvPr/>
          </p:nvSpPr>
          <p:spPr bwMode="auto">
            <a:xfrm>
              <a:off x="5463622" y="1792654"/>
              <a:ext cx="50446" cy="81074"/>
            </a:xfrm>
            <a:custGeom>
              <a:avLst/>
              <a:gdLst>
                <a:gd name="T0" fmla="*/ 8 w 33"/>
                <a:gd name="T1" fmla="*/ 49 h 53"/>
                <a:gd name="T2" fmla="*/ 3 w 33"/>
                <a:gd name="T3" fmla="*/ 47 h 53"/>
                <a:gd name="T4" fmla="*/ 3 w 33"/>
                <a:gd name="T5" fmla="*/ 16 h 53"/>
                <a:gd name="T6" fmla="*/ 4 w 33"/>
                <a:gd name="T7" fmla="*/ 6 h 53"/>
                <a:gd name="T8" fmla="*/ 8 w 33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8" y="49"/>
                  </a:moveTo>
                  <a:cubicBezTo>
                    <a:pt x="5" y="53"/>
                    <a:pt x="2" y="51"/>
                    <a:pt x="3" y="47"/>
                  </a:cubicBezTo>
                  <a:cubicBezTo>
                    <a:pt x="6" y="32"/>
                    <a:pt x="7" y="30"/>
                    <a:pt x="3" y="16"/>
                  </a:cubicBezTo>
                  <a:cubicBezTo>
                    <a:pt x="1" y="9"/>
                    <a:pt x="0" y="8"/>
                    <a:pt x="4" y="6"/>
                  </a:cubicBezTo>
                  <a:cubicBezTo>
                    <a:pt x="16" y="0"/>
                    <a:pt x="33" y="21"/>
                    <a:pt x="8" y="49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5" name="任意多边形 183">
              <a:extLst>
                <a:ext uri="{FF2B5EF4-FFF2-40B4-BE49-F238E27FC236}">
                  <a16:creationId xmlns:a16="http://schemas.microsoft.com/office/drawing/2014/main" xmlns="" id="{6FA0618E-42C0-4C3F-8D04-07B05005950D}"/>
                </a:ext>
              </a:extLst>
            </p:cNvPr>
            <p:cNvSpPr/>
            <p:nvPr/>
          </p:nvSpPr>
          <p:spPr bwMode="auto">
            <a:xfrm>
              <a:off x="5315887" y="1824183"/>
              <a:ext cx="93686" cy="175661"/>
            </a:xfrm>
            <a:custGeom>
              <a:avLst/>
              <a:gdLst>
                <a:gd name="T0" fmla="*/ 58 w 61"/>
                <a:gd name="T1" fmla="*/ 26 h 114"/>
                <a:gd name="T2" fmla="*/ 28 w 61"/>
                <a:gd name="T3" fmla="*/ 5 h 114"/>
                <a:gd name="T4" fmla="*/ 0 w 61"/>
                <a:gd name="T5" fmla="*/ 85 h 114"/>
                <a:gd name="T6" fmla="*/ 57 w 61"/>
                <a:gd name="T7" fmla="*/ 104 h 114"/>
                <a:gd name="T8" fmla="*/ 58 w 61"/>
                <a:gd name="T9" fmla="*/ 2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4">
                  <a:moveTo>
                    <a:pt x="58" y="26"/>
                  </a:moveTo>
                  <a:cubicBezTo>
                    <a:pt x="53" y="5"/>
                    <a:pt x="37" y="0"/>
                    <a:pt x="28" y="5"/>
                  </a:cubicBezTo>
                  <a:cubicBezTo>
                    <a:pt x="22" y="45"/>
                    <a:pt x="16" y="63"/>
                    <a:pt x="0" y="85"/>
                  </a:cubicBezTo>
                  <a:cubicBezTo>
                    <a:pt x="19" y="97"/>
                    <a:pt x="50" y="114"/>
                    <a:pt x="57" y="104"/>
                  </a:cubicBezTo>
                  <a:cubicBezTo>
                    <a:pt x="57" y="101"/>
                    <a:pt x="61" y="37"/>
                    <a:pt x="58" y="26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6" name="任意多边形 184">
              <a:extLst>
                <a:ext uri="{FF2B5EF4-FFF2-40B4-BE49-F238E27FC236}">
                  <a16:creationId xmlns:a16="http://schemas.microsoft.com/office/drawing/2014/main" xmlns="" id="{ACDAD28B-E22D-4015-9E5F-72592447FD49}"/>
                </a:ext>
              </a:extLst>
            </p:cNvPr>
            <p:cNvSpPr/>
            <p:nvPr/>
          </p:nvSpPr>
          <p:spPr bwMode="auto">
            <a:xfrm>
              <a:off x="5362730" y="1772836"/>
              <a:ext cx="120710" cy="177463"/>
            </a:xfrm>
            <a:custGeom>
              <a:avLst/>
              <a:gdLst>
                <a:gd name="T0" fmla="*/ 21 w 79"/>
                <a:gd name="T1" fmla="*/ 15 h 116"/>
                <a:gd name="T2" fmla="*/ 74 w 79"/>
                <a:gd name="T3" fmla="*/ 33 h 116"/>
                <a:gd name="T4" fmla="*/ 50 w 79"/>
                <a:gd name="T5" fmla="*/ 103 h 116"/>
                <a:gd name="T6" fmla="*/ 3 w 79"/>
                <a:gd name="T7" fmla="*/ 79 h 116"/>
                <a:gd name="T8" fmla="*/ 21 w 79"/>
                <a:gd name="T9" fmla="*/ 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16">
                  <a:moveTo>
                    <a:pt x="21" y="15"/>
                  </a:moveTo>
                  <a:cubicBezTo>
                    <a:pt x="39" y="0"/>
                    <a:pt x="67" y="8"/>
                    <a:pt x="74" y="33"/>
                  </a:cubicBezTo>
                  <a:cubicBezTo>
                    <a:pt x="79" y="55"/>
                    <a:pt x="60" y="96"/>
                    <a:pt x="50" y="103"/>
                  </a:cubicBezTo>
                  <a:cubicBezTo>
                    <a:pt x="32" y="116"/>
                    <a:pt x="5" y="92"/>
                    <a:pt x="3" y="79"/>
                  </a:cubicBezTo>
                  <a:cubicBezTo>
                    <a:pt x="0" y="61"/>
                    <a:pt x="5" y="27"/>
                    <a:pt x="21" y="15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7" name="任意多边形 185">
              <a:extLst>
                <a:ext uri="{FF2B5EF4-FFF2-40B4-BE49-F238E27FC236}">
                  <a16:creationId xmlns:a16="http://schemas.microsoft.com/office/drawing/2014/main" xmlns="" id="{372CB19B-A197-4747-8190-74A89675D328}"/>
                </a:ext>
              </a:extLst>
            </p:cNvPr>
            <p:cNvSpPr/>
            <p:nvPr/>
          </p:nvSpPr>
          <p:spPr bwMode="auto">
            <a:xfrm>
              <a:off x="5359127" y="1843100"/>
              <a:ext cx="97289" cy="104496"/>
            </a:xfrm>
            <a:custGeom>
              <a:avLst/>
              <a:gdLst>
                <a:gd name="T0" fmla="*/ 15 w 63"/>
                <a:gd name="T1" fmla="*/ 26 h 68"/>
                <a:gd name="T2" fmla="*/ 16 w 63"/>
                <a:gd name="T3" fmla="*/ 33 h 68"/>
                <a:gd name="T4" fmla="*/ 21 w 63"/>
                <a:gd name="T5" fmla="*/ 35 h 68"/>
                <a:gd name="T6" fmla="*/ 27 w 63"/>
                <a:gd name="T7" fmla="*/ 33 h 68"/>
                <a:gd name="T8" fmla="*/ 52 w 63"/>
                <a:gd name="T9" fmla="*/ 32 h 68"/>
                <a:gd name="T10" fmla="*/ 61 w 63"/>
                <a:gd name="T11" fmla="*/ 37 h 68"/>
                <a:gd name="T12" fmla="*/ 63 w 63"/>
                <a:gd name="T13" fmla="*/ 46 h 68"/>
                <a:gd name="T14" fmla="*/ 60 w 63"/>
                <a:gd name="T15" fmla="*/ 58 h 68"/>
                <a:gd name="T16" fmla="*/ 52 w 63"/>
                <a:gd name="T17" fmla="*/ 66 h 68"/>
                <a:gd name="T18" fmla="*/ 36 w 63"/>
                <a:gd name="T19" fmla="*/ 65 h 68"/>
                <a:gd name="T20" fmla="*/ 11 w 63"/>
                <a:gd name="T21" fmla="*/ 50 h 68"/>
                <a:gd name="T22" fmla="*/ 0 w 63"/>
                <a:gd name="T23" fmla="*/ 24 h 68"/>
                <a:gd name="T24" fmla="*/ 5 w 63"/>
                <a:gd name="T25" fmla="*/ 10 h 68"/>
                <a:gd name="T26" fmla="*/ 14 w 63"/>
                <a:gd name="T27" fmla="*/ 2 h 68"/>
                <a:gd name="T28" fmla="*/ 18 w 63"/>
                <a:gd name="T29" fmla="*/ 8 h 68"/>
                <a:gd name="T30" fmla="*/ 15 w 63"/>
                <a:gd name="T3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68">
                  <a:moveTo>
                    <a:pt x="15" y="26"/>
                  </a:moveTo>
                  <a:cubicBezTo>
                    <a:pt x="15" y="28"/>
                    <a:pt x="15" y="31"/>
                    <a:pt x="16" y="33"/>
                  </a:cubicBezTo>
                  <a:cubicBezTo>
                    <a:pt x="17" y="34"/>
                    <a:pt x="19" y="35"/>
                    <a:pt x="21" y="35"/>
                  </a:cubicBezTo>
                  <a:cubicBezTo>
                    <a:pt x="23" y="35"/>
                    <a:pt x="25" y="34"/>
                    <a:pt x="27" y="33"/>
                  </a:cubicBezTo>
                  <a:cubicBezTo>
                    <a:pt x="35" y="31"/>
                    <a:pt x="44" y="30"/>
                    <a:pt x="52" y="32"/>
                  </a:cubicBezTo>
                  <a:cubicBezTo>
                    <a:pt x="55" y="33"/>
                    <a:pt x="59" y="34"/>
                    <a:pt x="61" y="37"/>
                  </a:cubicBezTo>
                  <a:cubicBezTo>
                    <a:pt x="63" y="40"/>
                    <a:pt x="63" y="43"/>
                    <a:pt x="63" y="46"/>
                  </a:cubicBezTo>
                  <a:cubicBezTo>
                    <a:pt x="63" y="50"/>
                    <a:pt x="62" y="54"/>
                    <a:pt x="60" y="58"/>
                  </a:cubicBezTo>
                  <a:cubicBezTo>
                    <a:pt x="58" y="61"/>
                    <a:pt x="55" y="64"/>
                    <a:pt x="52" y="66"/>
                  </a:cubicBezTo>
                  <a:cubicBezTo>
                    <a:pt x="47" y="68"/>
                    <a:pt x="41" y="67"/>
                    <a:pt x="36" y="65"/>
                  </a:cubicBezTo>
                  <a:cubicBezTo>
                    <a:pt x="26" y="62"/>
                    <a:pt x="17" y="58"/>
                    <a:pt x="11" y="50"/>
                  </a:cubicBezTo>
                  <a:cubicBezTo>
                    <a:pt x="4" y="43"/>
                    <a:pt x="0" y="34"/>
                    <a:pt x="0" y="24"/>
                  </a:cubicBezTo>
                  <a:cubicBezTo>
                    <a:pt x="1" y="19"/>
                    <a:pt x="2" y="14"/>
                    <a:pt x="5" y="10"/>
                  </a:cubicBezTo>
                  <a:cubicBezTo>
                    <a:pt x="7" y="7"/>
                    <a:pt x="10" y="3"/>
                    <a:pt x="14" y="2"/>
                  </a:cubicBezTo>
                  <a:cubicBezTo>
                    <a:pt x="20" y="0"/>
                    <a:pt x="19" y="5"/>
                    <a:pt x="18" y="8"/>
                  </a:cubicBezTo>
                  <a:cubicBezTo>
                    <a:pt x="17" y="14"/>
                    <a:pt x="16" y="20"/>
                    <a:pt x="15" y="26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8" name="任意多边形 186">
              <a:extLst>
                <a:ext uri="{FF2B5EF4-FFF2-40B4-BE49-F238E27FC236}">
                  <a16:creationId xmlns:a16="http://schemas.microsoft.com/office/drawing/2014/main" xmlns="" id="{5200836A-6B13-46B2-BE4B-EEAE26994582}"/>
                </a:ext>
              </a:extLst>
            </p:cNvPr>
            <p:cNvSpPr/>
            <p:nvPr/>
          </p:nvSpPr>
          <p:spPr bwMode="auto">
            <a:xfrm>
              <a:off x="5343813" y="1784547"/>
              <a:ext cx="60355" cy="90983"/>
            </a:xfrm>
            <a:custGeom>
              <a:avLst/>
              <a:gdLst>
                <a:gd name="T0" fmla="*/ 39 w 39"/>
                <a:gd name="T1" fmla="*/ 14 h 59"/>
                <a:gd name="T2" fmla="*/ 22 w 39"/>
                <a:gd name="T3" fmla="*/ 59 h 59"/>
                <a:gd name="T4" fmla="*/ 7 w 39"/>
                <a:gd name="T5" fmla="*/ 42 h 59"/>
                <a:gd name="T6" fmla="*/ 1 w 39"/>
                <a:gd name="T7" fmla="*/ 37 h 59"/>
                <a:gd name="T8" fmla="*/ 12 w 39"/>
                <a:gd name="T9" fmla="*/ 4 h 59"/>
                <a:gd name="T10" fmla="*/ 39 w 39"/>
                <a:gd name="T1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9">
                  <a:moveTo>
                    <a:pt x="39" y="14"/>
                  </a:moveTo>
                  <a:cubicBezTo>
                    <a:pt x="39" y="17"/>
                    <a:pt x="23" y="59"/>
                    <a:pt x="22" y="59"/>
                  </a:cubicBezTo>
                  <a:cubicBezTo>
                    <a:pt x="18" y="56"/>
                    <a:pt x="15" y="43"/>
                    <a:pt x="7" y="42"/>
                  </a:cubicBezTo>
                  <a:cubicBezTo>
                    <a:pt x="4" y="41"/>
                    <a:pt x="0" y="42"/>
                    <a:pt x="1" y="37"/>
                  </a:cubicBezTo>
                  <a:cubicBezTo>
                    <a:pt x="7" y="4"/>
                    <a:pt x="5" y="6"/>
                    <a:pt x="12" y="4"/>
                  </a:cubicBezTo>
                  <a:cubicBezTo>
                    <a:pt x="26" y="0"/>
                    <a:pt x="39" y="8"/>
                    <a:pt x="39" y="14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9" name="任意多边形 187">
              <a:extLst>
                <a:ext uri="{FF2B5EF4-FFF2-40B4-BE49-F238E27FC236}">
                  <a16:creationId xmlns:a16="http://schemas.microsoft.com/office/drawing/2014/main" xmlns="" id="{A8C19684-9F36-4A07-B341-43CDD7F06D5D}"/>
                </a:ext>
              </a:extLst>
            </p:cNvPr>
            <p:cNvSpPr/>
            <p:nvPr/>
          </p:nvSpPr>
          <p:spPr bwMode="auto">
            <a:xfrm>
              <a:off x="5315887" y="1743109"/>
              <a:ext cx="197281" cy="86479"/>
            </a:xfrm>
            <a:custGeom>
              <a:avLst/>
              <a:gdLst>
                <a:gd name="T0" fmla="*/ 25 w 128"/>
                <a:gd name="T1" fmla="*/ 14 h 56"/>
                <a:gd name="T2" fmla="*/ 112 w 128"/>
                <a:gd name="T3" fmla="*/ 11 h 56"/>
                <a:gd name="T4" fmla="*/ 101 w 128"/>
                <a:gd name="T5" fmla="*/ 55 h 56"/>
                <a:gd name="T6" fmla="*/ 93 w 128"/>
                <a:gd name="T7" fmla="*/ 50 h 56"/>
                <a:gd name="T8" fmla="*/ 58 w 128"/>
                <a:gd name="T9" fmla="*/ 43 h 56"/>
                <a:gd name="T10" fmla="*/ 25 w 128"/>
                <a:gd name="T11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56">
                  <a:moveTo>
                    <a:pt x="25" y="14"/>
                  </a:moveTo>
                  <a:cubicBezTo>
                    <a:pt x="56" y="0"/>
                    <a:pt x="101" y="2"/>
                    <a:pt x="112" y="11"/>
                  </a:cubicBezTo>
                  <a:cubicBezTo>
                    <a:pt x="128" y="26"/>
                    <a:pt x="108" y="55"/>
                    <a:pt x="101" y="55"/>
                  </a:cubicBezTo>
                  <a:cubicBezTo>
                    <a:pt x="98" y="56"/>
                    <a:pt x="95" y="53"/>
                    <a:pt x="93" y="50"/>
                  </a:cubicBezTo>
                  <a:cubicBezTo>
                    <a:pt x="82" y="39"/>
                    <a:pt x="69" y="43"/>
                    <a:pt x="58" y="43"/>
                  </a:cubicBezTo>
                  <a:cubicBezTo>
                    <a:pt x="40" y="43"/>
                    <a:pt x="0" y="25"/>
                    <a:pt x="25" y="14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0" name="任意多边形 188">
              <a:extLst>
                <a:ext uri="{FF2B5EF4-FFF2-40B4-BE49-F238E27FC236}">
                  <a16:creationId xmlns:a16="http://schemas.microsoft.com/office/drawing/2014/main" xmlns="" id="{AF316DA5-1580-425C-9B98-0FF62BD0EC89}"/>
                </a:ext>
              </a:extLst>
            </p:cNvPr>
            <p:cNvSpPr/>
            <p:nvPr/>
          </p:nvSpPr>
          <p:spPr bwMode="auto">
            <a:xfrm>
              <a:off x="5342011" y="1816977"/>
              <a:ext cx="36033" cy="67562"/>
            </a:xfrm>
            <a:custGeom>
              <a:avLst/>
              <a:gdLst>
                <a:gd name="T0" fmla="*/ 2 w 23"/>
                <a:gd name="T1" fmla="*/ 14 h 44"/>
                <a:gd name="T2" fmla="*/ 3 w 23"/>
                <a:gd name="T3" fmla="*/ 30 h 44"/>
                <a:gd name="T4" fmla="*/ 23 w 23"/>
                <a:gd name="T5" fmla="*/ 19 h 44"/>
                <a:gd name="T6" fmla="*/ 2 w 23"/>
                <a:gd name="T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4">
                  <a:moveTo>
                    <a:pt x="2" y="14"/>
                  </a:moveTo>
                  <a:cubicBezTo>
                    <a:pt x="0" y="19"/>
                    <a:pt x="1" y="25"/>
                    <a:pt x="3" y="30"/>
                  </a:cubicBezTo>
                  <a:cubicBezTo>
                    <a:pt x="11" y="44"/>
                    <a:pt x="23" y="30"/>
                    <a:pt x="23" y="19"/>
                  </a:cubicBezTo>
                  <a:cubicBezTo>
                    <a:pt x="23" y="7"/>
                    <a:pt x="6" y="0"/>
                    <a:pt x="2" y="14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1" name="任意多边形 189">
              <a:extLst>
                <a:ext uri="{FF2B5EF4-FFF2-40B4-BE49-F238E27FC236}">
                  <a16:creationId xmlns:a16="http://schemas.microsoft.com/office/drawing/2014/main" xmlns="" id="{C4D8A46D-676E-4C2D-B743-AEE6121D475A}"/>
                </a:ext>
              </a:extLst>
            </p:cNvPr>
            <p:cNvSpPr/>
            <p:nvPr/>
          </p:nvSpPr>
          <p:spPr bwMode="auto">
            <a:xfrm>
              <a:off x="5769002" y="2459263"/>
              <a:ext cx="72066" cy="79272"/>
            </a:xfrm>
            <a:custGeom>
              <a:avLst/>
              <a:gdLst>
                <a:gd name="T0" fmla="*/ 15 w 47"/>
                <a:gd name="T1" fmla="*/ 52 h 52"/>
                <a:gd name="T2" fmla="*/ 47 w 47"/>
                <a:gd name="T3" fmla="*/ 43 h 52"/>
                <a:gd name="T4" fmla="*/ 33 w 47"/>
                <a:gd name="T5" fmla="*/ 6 h 52"/>
                <a:gd name="T6" fmla="*/ 30 w 47"/>
                <a:gd name="T7" fmla="*/ 2 h 52"/>
                <a:gd name="T8" fmla="*/ 23 w 47"/>
                <a:gd name="T9" fmla="*/ 0 h 52"/>
                <a:gd name="T10" fmla="*/ 3 w 47"/>
                <a:gd name="T11" fmla="*/ 13 h 52"/>
                <a:gd name="T12" fmla="*/ 15 w 47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2">
                  <a:moveTo>
                    <a:pt x="15" y="52"/>
                  </a:moveTo>
                  <a:cubicBezTo>
                    <a:pt x="26" y="52"/>
                    <a:pt x="37" y="48"/>
                    <a:pt x="47" y="43"/>
                  </a:cubicBezTo>
                  <a:cubicBezTo>
                    <a:pt x="42" y="31"/>
                    <a:pt x="37" y="18"/>
                    <a:pt x="33" y="6"/>
                  </a:cubicBezTo>
                  <a:cubicBezTo>
                    <a:pt x="32" y="5"/>
                    <a:pt x="31" y="3"/>
                    <a:pt x="30" y="2"/>
                  </a:cubicBezTo>
                  <a:cubicBezTo>
                    <a:pt x="28" y="0"/>
                    <a:pt x="25" y="0"/>
                    <a:pt x="23" y="0"/>
                  </a:cubicBezTo>
                  <a:cubicBezTo>
                    <a:pt x="14" y="0"/>
                    <a:pt x="0" y="2"/>
                    <a:pt x="3" y="13"/>
                  </a:cubicBezTo>
                  <a:cubicBezTo>
                    <a:pt x="7" y="26"/>
                    <a:pt x="11" y="39"/>
                    <a:pt x="15" y="5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2" name="任意多边形 190">
              <a:extLst>
                <a:ext uri="{FF2B5EF4-FFF2-40B4-BE49-F238E27FC236}">
                  <a16:creationId xmlns:a16="http://schemas.microsoft.com/office/drawing/2014/main" xmlns="" id="{F2B16150-8E51-413B-A2CC-CE4118FB2715}"/>
                </a:ext>
              </a:extLst>
            </p:cNvPr>
            <p:cNvSpPr/>
            <p:nvPr/>
          </p:nvSpPr>
          <p:spPr bwMode="auto">
            <a:xfrm>
              <a:off x="5627572" y="2067405"/>
              <a:ext cx="198181" cy="428792"/>
            </a:xfrm>
            <a:custGeom>
              <a:avLst/>
              <a:gdLst>
                <a:gd name="T0" fmla="*/ 69 w 129"/>
                <a:gd name="T1" fmla="*/ 32 h 279"/>
                <a:gd name="T2" fmla="*/ 5 w 129"/>
                <a:gd name="T3" fmla="*/ 45 h 279"/>
                <a:gd name="T4" fmla="*/ 92 w 129"/>
                <a:gd name="T5" fmla="*/ 279 h 279"/>
                <a:gd name="T6" fmla="*/ 129 w 129"/>
                <a:gd name="T7" fmla="*/ 269 h 279"/>
                <a:gd name="T8" fmla="*/ 69 w 129"/>
                <a:gd name="T9" fmla="*/ 3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79">
                  <a:moveTo>
                    <a:pt x="69" y="32"/>
                  </a:moveTo>
                  <a:cubicBezTo>
                    <a:pt x="51" y="13"/>
                    <a:pt x="8" y="0"/>
                    <a:pt x="5" y="45"/>
                  </a:cubicBezTo>
                  <a:cubicBezTo>
                    <a:pt x="0" y="117"/>
                    <a:pt x="57" y="207"/>
                    <a:pt x="92" y="279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9" y="261"/>
                    <a:pt x="78" y="43"/>
                    <a:pt x="69" y="32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3" name="任意多边形 191">
              <a:extLst>
                <a:ext uri="{FF2B5EF4-FFF2-40B4-BE49-F238E27FC236}">
                  <a16:creationId xmlns:a16="http://schemas.microsoft.com/office/drawing/2014/main" xmlns="" id="{36A4F39D-5945-474F-A9EC-CD031C4A6641}"/>
                </a:ext>
              </a:extLst>
            </p:cNvPr>
            <p:cNvSpPr/>
            <p:nvPr/>
          </p:nvSpPr>
          <p:spPr bwMode="auto">
            <a:xfrm>
              <a:off x="5762696" y="2490793"/>
              <a:ext cx="182867" cy="72967"/>
            </a:xfrm>
            <a:custGeom>
              <a:avLst/>
              <a:gdLst>
                <a:gd name="T0" fmla="*/ 118 w 119"/>
                <a:gd name="T1" fmla="*/ 42 h 47"/>
                <a:gd name="T2" fmla="*/ 108 w 119"/>
                <a:gd name="T3" fmla="*/ 30 h 47"/>
                <a:gd name="T4" fmla="*/ 92 w 119"/>
                <a:gd name="T5" fmla="*/ 30 h 47"/>
                <a:gd name="T6" fmla="*/ 55 w 119"/>
                <a:gd name="T7" fmla="*/ 7 h 47"/>
                <a:gd name="T8" fmla="*/ 51 w 119"/>
                <a:gd name="T9" fmla="*/ 2 h 47"/>
                <a:gd name="T10" fmla="*/ 43 w 119"/>
                <a:gd name="T11" fmla="*/ 3 h 47"/>
                <a:gd name="T12" fmla="*/ 37 w 119"/>
                <a:gd name="T13" fmla="*/ 10 h 47"/>
                <a:gd name="T14" fmla="*/ 23 w 119"/>
                <a:gd name="T15" fmla="*/ 15 h 47"/>
                <a:gd name="T16" fmla="*/ 10 w 119"/>
                <a:gd name="T17" fmla="*/ 14 h 47"/>
                <a:gd name="T18" fmla="*/ 5 w 119"/>
                <a:gd name="T19" fmla="*/ 24 h 47"/>
                <a:gd name="T20" fmla="*/ 0 w 119"/>
                <a:gd name="T21" fmla="*/ 43 h 47"/>
                <a:gd name="T22" fmla="*/ 0 w 119"/>
                <a:gd name="T23" fmla="*/ 47 h 47"/>
                <a:gd name="T24" fmla="*/ 29 w 119"/>
                <a:gd name="T25" fmla="*/ 47 h 47"/>
                <a:gd name="T26" fmla="*/ 32 w 119"/>
                <a:gd name="T27" fmla="*/ 37 h 47"/>
                <a:gd name="T28" fmla="*/ 35 w 119"/>
                <a:gd name="T29" fmla="*/ 47 h 47"/>
                <a:gd name="T30" fmla="*/ 116 w 119"/>
                <a:gd name="T31" fmla="*/ 47 h 47"/>
                <a:gd name="T32" fmla="*/ 118 w 119"/>
                <a:gd name="T33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47">
                  <a:moveTo>
                    <a:pt x="118" y="42"/>
                  </a:moveTo>
                  <a:cubicBezTo>
                    <a:pt x="119" y="36"/>
                    <a:pt x="114" y="32"/>
                    <a:pt x="108" y="30"/>
                  </a:cubicBezTo>
                  <a:cubicBezTo>
                    <a:pt x="103" y="29"/>
                    <a:pt x="98" y="30"/>
                    <a:pt x="92" y="30"/>
                  </a:cubicBezTo>
                  <a:cubicBezTo>
                    <a:pt x="77" y="30"/>
                    <a:pt x="62" y="21"/>
                    <a:pt x="55" y="7"/>
                  </a:cubicBezTo>
                  <a:cubicBezTo>
                    <a:pt x="54" y="5"/>
                    <a:pt x="53" y="3"/>
                    <a:pt x="51" y="2"/>
                  </a:cubicBezTo>
                  <a:cubicBezTo>
                    <a:pt x="48" y="0"/>
                    <a:pt x="45" y="1"/>
                    <a:pt x="43" y="3"/>
                  </a:cubicBezTo>
                  <a:cubicBezTo>
                    <a:pt x="41" y="5"/>
                    <a:pt x="39" y="7"/>
                    <a:pt x="37" y="10"/>
                  </a:cubicBezTo>
                  <a:cubicBezTo>
                    <a:pt x="34" y="13"/>
                    <a:pt x="28" y="15"/>
                    <a:pt x="23" y="15"/>
                  </a:cubicBezTo>
                  <a:cubicBezTo>
                    <a:pt x="19" y="15"/>
                    <a:pt x="14" y="12"/>
                    <a:pt x="10" y="14"/>
                  </a:cubicBezTo>
                  <a:cubicBezTo>
                    <a:pt x="7" y="16"/>
                    <a:pt x="6" y="21"/>
                    <a:pt x="5" y="24"/>
                  </a:cubicBezTo>
                  <a:cubicBezTo>
                    <a:pt x="3" y="30"/>
                    <a:pt x="2" y="37"/>
                    <a:pt x="0" y="43"/>
                  </a:cubicBezTo>
                  <a:cubicBezTo>
                    <a:pt x="0" y="44"/>
                    <a:pt x="0" y="46"/>
                    <a:pt x="0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5"/>
                    <a:pt x="32" y="39"/>
                    <a:pt x="32" y="37"/>
                  </a:cubicBezTo>
                  <a:cubicBezTo>
                    <a:pt x="32" y="39"/>
                    <a:pt x="33" y="45"/>
                    <a:pt x="35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5"/>
                    <a:pt x="118" y="44"/>
                    <a:pt x="118" y="42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4" name="任意多边形 192">
              <a:extLst>
                <a:ext uri="{FF2B5EF4-FFF2-40B4-BE49-F238E27FC236}">
                  <a16:creationId xmlns:a16="http://schemas.microsoft.com/office/drawing/2014/main" xmlns="" id="{AAB839D5-6519-49FE-94DE-F13624750C83}"/>
                </a:ext>
              </a:extLst>
            </p:cNvPr>
            <p:cNvSpPr/>
            <p:nvPr/>
          </p:nvSpPr>
          <p:spPr bwMode="auto">
            <a:xfrm>
              <a:off x="5644688" y="2865535"/>
              <a:ext cx="56752" cy="83777"/>
            </a:xfrm>
            <a:custGeom>
              <a:avLst/>
              <a:gdLst>
                <a:gd name="T0" fmla="*/ 5 w 37"/>
                <a:gd name="T1" fmla="*/ 52 h 54"/>
                <a:gd name="T2" fmla="*/ 37 w 37"/>
                <a:gd name="T3" fmla="*/ 50 h 54"/>
                <a:gd name="T4" fmla="*/ 31 w 37"/>
                <a:gd name="T5" fmla="*/ 10 h 54"/>
                <a:gd name="T6" fmla="*/ 29 w 37"/>
                <a:gd name="T7" fmla="*/ 6 h 54"/>
                <a:gd name="T8" fmla="*/ 23 w 37"/>
                <a:gd name="T9" fmla="*/ 2 h 54"/>
                <a:gd name="T10" fmla="*/ 1 w 37"/>
                <a:gd name="T11" fmla="*/ 12 h 54"/>
                <a:gd name="T12" fmla="*/ 5 w 37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4">
                  <a:moveTo>
                    <a:pt x="5" y="52"/>
                  </a:moveTo>
                  <a:cubicBezTo>
                    <a:pt x="16" y="54"/>
                    <a:pt x="27" y="53"/>
                    <a:pt x="37" y="50"/>
                  </a:cubicBezTo>
                  <a:cubicBezTo>
                    <a:pt x="35" y="37"/>
                    <a:pt x="33" y="23"/>
                    <a:pt x="31" y="10"/>
                  </a:cubicBezTo>
                  <a:cubicBezTo>
                    <a:pt x="31" y="9"/>
                    <a:pt x="30" y="7"/>
                    <a:pt x="29" y="6"/>
                  </a:cubicBezTo>
                  <a:cubicBezTo>
                    <a:pt x="28" y="4"/>
                    <a:pt x="25" y="3"/>
                    <a:pt x="23" y="2"/>
                  </a:cubicBezTo>
                  <a:cubicBezTo>
                    <a:pt x="13" y="1"/>
                    <a:pt x="0" y="0"/>
                    <a:pt x="1" y="12"/>
                  </a:cubicBezTo>
                  <a:cubicBezTo>
                    <a:pt x="2" y="25"/>
                    <a:pt x="3" y="39"/>
                    <a:pt x="5" y="5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" name="任意多边形 193">
              <a:extLst>
                <a:ext uri="{FF2B5EF4-FFF2-40B4-BE49-F238E27FC236}">
                  <a16:creationId xmlns:a16="http://schemas.microsoft.com/office/drawing/2014/main" xmlns="" id="{7F144B20-2BBB-4ED4-89FE-853E57B2881D}"/>
                </a:ext>
              </a:extLst>
            </p:cNvPr>
            <p:cNvSpPr/>
            <p:nvPr/>
          </p:nvSpPr>
          <p:spPr bwMode="auto">
            <a:xfrm>
              <a:off x="5569920" y="2438545"/>
              <a:ext cx="146835" cy="447710"/>
            </a:xfrm>
            <a:custGeom>
              <a:avLst/>
              <a:gdLst>
                <a:gd name="T0" fmla="*/ 90 w 96"/>
                <a:gd name="T1" fmla="*/ 47 h 291"/>
                <a:gd name="T2" fmla="*/ 25 w 96"/>
                <a:gd name="T3" fmla="*/ 42 h 291"/>
                <a:gd name="T4" fmla="*/ 46 w 96"/>
                <a:gd name="T5" fmla="*/ 291 h 291"/>
                <a:gd name="T6" fmla="*/ 84 w 96"/>
                <a:gd name="T7" fmla="*/ 291 h 291"/>
                <a:gd name="T8" fmla="*/ 90 w 96"/>
                <a:gd name="T9" fmla="*/ 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1">
                  <a:moveTo>
                    <a:pt x="90" y="47"/>
                  </a:moveTo>
                  <a:cubicBezTo>
                    <a:pt x="78" y="24"/>
                    <a:pt x="40" y="0"/>
                    <a:pt x="25" y="42"/>
                  </a:cubicBezTo>
                  <a:cubicBezTo>
                    <a:pt x="0" y="110"/>
                    <a:pt x="31" y="212"/>
                    <a:pt x="46" y="291"/>
                  </a:cubicBezTo>
                  <a:cubicBezTo>
                    <a:pt x="84" y="291"/>
                    <a:pt x="84" y="291"/>
                    <a:pt x="84" y="291"/>
                  </a:cubicBezTo>
                  <a:cubicBezTo>
                    <a:pt x="85" y="283"/>
                    <a:pt x="96" y="59"/>
                    <a:pt x="90" y="47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6" name="任意多边形 194">
              <a:extLst>
                <a:ext uri="{FF2B5EF4-FFF2-40B4-BE49-F238E27FC236}">
                  <a16:creationId xmlns:a16="http://schemas.microsoft.com/office/drawing/2014/main" xmlns="" id="{49746704-1938-4B96-AA80-CA5C835E3487}"/>
                </a:ext>
              </a:extLst>
            </p:cNvPr>
            <p:cNvSpPr/>
            <p:nvPr/>
          </p:nvSpPr>
          <p:spPr bwMode="auto">
            <a:xfrm>
              <a:off x="5622167" y="2891659"/>
              <a:ext cx="142330" cy="121611"/>
            </a:xfrm>
            <a:custGeom>
              <a:avLst/>
              <a:gdLst>
                <a:gd name="T0" fmla="*/ 0 w 93"/>
                <a:gd name="T1" fmla="*/ 30 h 79"/>
                <a:gd name="T2" fmla="*/ 21 w 93"/>
                <a:gd name="T3" fmla="*/ 3 h 79"/>
                <a:gd name="T4" fmla="*/ 28 w 93"/>
                <a:gd name="T5" fmla="*/ 16 h 79"/>
                <a:gd name="T6" fmla="*/ 39 w 93"/>
                <a:gd name="T7" fmla="*/ 22 h 79"/>
                <a:gd name="T8" fmla="*/ 44 w 93"/>
                <a:gd name="T9" fmla="*/ 14 h 79"/>
                <a:gd name="T10" fmla="*/ 71 w 93"/>
                <a:gd name="T11" fmla="*/ 55 h 79"/>
                <a:gd name="T12" fmla="*/ 86 w 93"/>
                <a:gd name="T13" fmla="*/ 61 h 79"/>
                <a:gd name="T14" fmla="*/ 91 w 93"/>
                <a:gd name="T15" fmla="*/ 76 h 79"/>
                <a:gd name="T16" fmla="*/ 86 w 93"/>
                <a:gd name="T17" fmla="*/ 79 h 79"/>
                <a:gd name="T18" fmla="*/ 19 w 93"/>
                <a:gd name="T19" fmla="*/ 51 h 79"/>
                <a:gd name="T20" fmla="*/ 20 w 93"/>
                <a:gd name="T21" fmla="*/ 36 h 79"/>
                <a:gd name="T22" fmla="*/ 9 w 93"/>
                <a:gd name="T23" fmla="*/ 46 h 79"/>
                <a:gd name="T24" fmla="*/ 0 w 93"/>
                <a:gd name="T25" fmla="*/ 3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79">
                  <a:moveTo>
                    <a:pt x="0" y="30"/>
                  </a:moveTo>
                  <a:cubicBezTo>
                    <a:pt x="4" y="27"/>
                    <a:pt x="14" y="0"/>
                    <a:pt x="21" y="3"/>
                  </a:cubicBezTo>
                  <a:cubicBezTo>
                    <a:pt x="26" y="5"/>
                    <a:pt x="26" y="13"/>
                    <a:pt x="28" y="16"/>
                  </a:cubicBezTo>
                  <a:cubicBezTo>
                    <a:pt x="30" y="19"/>
                    <a:pt x="36" y="20"/>
                    <a:pt x="39" y="2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65" y="22"/>
                    <a:pt x="50" y="46"/>
                    <a:pt x="71" y="55"/>
                  </a:cubicBezTo>
                  <a:cubicBezTo>
                    <a:pt x="76" y="57"/>
                    <a:pt x="81" y="58"/>
                    <a:pt x="86" y="61"/>
                  </a:cubicBezTo>
                  <a:cubicBezTo>
                    <a:pt x="90" y="65"/>
                    <a:pt x="93" y="71"/>
                    <a:pt x="91" y="76"/>
                  </a:cubicBezTo>
                  <a:cubicBezTo>
                    <a:pt x="90" y="77"/>
                    <a:pt x="88" y="79"/>
                    <a:pt x="86" y="7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8" y="38"/>
                    <a:pt x="20" y="36"/>
                  </a:cubicBezTo>
                  <a:cubicBezTo>
                    <a:pt x="18" y="37"/>
                    <a:pt x="11" y="46"/>
                    <a:pt x="9" y="46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7" name="任意多边形 195">
              <a:extLst>
                <a:ext uri="{FF2B5EF4-FFF2-40B4-BE49-F238E27FC236}">
                  <a16:creationId xmlns:a16="http://schemas.microsoft.com/office/drawing/2014/main" xmlns="" id="{D6376D9B-0B42-4B81-AE21-CFFBEB3D78D9}"/>
                </a:ext>
              </a:extLst>
            </p:cNvPr>
            <p:cNvSpPr/>
            <p:nvPr/>
          </p:nvSpPr>
          <p:spPr bwMode="auto">
            <a:xfrm>
              <a:off x="5618564" y="1902555"/>
              <a:ext cx="1054865" cy="250429"/>
            </a:xfrm>
            <a:custGeom>
              <a:avLst/>
              <a:gdLst>
                <a:gd name="T0" fmla="*/ 8 w 687"/>
                <a:gd name="T1" fmla="*/ 142 h 163"/>
                <a:gd name="T2" fmla="*/ 683 w 687"/>
                <a:gd name="T3" fmla="*/ 1 h 163"/>
                <a:gd name="T4" fmla="*/ 687 w 687"/>
                <a:gd name="T5" fmla="*/ 3 h 163"/>
                <a:gd name="T6" fmla="*/ 684 w 687"/>
                <a:gd name="T7" fmla="*/ 7 h 163"/>
                <a:gd name="T8" fmla="*/ 13 w 687"/>
                <a:gd name="T9" fmla="*/ 162 h 163"/>
                <a:gd name="T10" fmla="*/ 1 w 687"/>
                <a:gd name="T11" fmla="*/ 154 h 163"/>
                <a:gd name="T12" fmla="*/ 8 w 687"/>
                <a:gd name="T13" fmla="*/ 142 h 163"/>
                <a:gd name="T14" fmla="*/ 8 w 687"/>
                <a:gd name="T15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7" h="163">
                  <a:moveTo>
                    <a:pt x="8" y="142"/>
                  </a:moveTo>
                  <a:cubicBezTo>
                    <a:pt x="683" y="1"/>
                    <a:pt x="683" y="1"/>
                    <a:pt x="683" y="1"/>
                  </a:cubicBezTo>
                  <a:cubicBezTo>
                    <a:pt x="685" y="0"/>
                    <a:pt x="687" y="2"/>
                    <a:pt x="687" y="3"/>
                  </a:cubicBezTo>
                  <a:cubicBezTo>
                    <a:pt x="687" y="5"/>
                    <a:pt x="686" y="7"/>
                    <a:pt x="684" y="7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7" y="163"/>
                    <a:pt x="2" y="160"/>
                    <a:pt x="1" y="154"/>
                  </a:cubicBezTo>
                  <a:cubicBezTo>
                    <a:pt x="0" y="149"/>
                    <a:pt x="3" y="144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lose/>
                </a:path>
              </a:pathLst>
            </a:custGeom>
            <a:solidFill>
              <a:srgbClr val="7EA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8" name="任意多边形 196">
              <a:extLst>
                <a:ext uri="{FF2B5EF4-FFF2-40B4-BE49-F238E27FC236}">
                  <a16:creationId xmlns:a16="http://schemas.microsoft.com/office/drawing/2014/main" xmlns="" id="{76F56650-3034-4CE8-A4A5-C1E89213C77B}"/>
                </a:ext>
              </a:extLst>
            </p:cNvPr>
            <p:cNvSpPr/>
            <p:nvPr/>
          </p:nvSpPr>
          <p:spPr bwMode="auto">
            <a:xfrm>
              <a:off x="5279854" y="1991736"/>
              <a:ext cx="248627" cy="295470"/>
            </a:xfrm>
            <a:custGeom>
              <a:avLst/>
              <a:gdLst>
                <a:gd name="T0" fmla="*/ 47 w 162"/>
                <a:gd name="T1" fmla="*/ 128 h 192"/>
                <a:gd name="T2" fmla="*/ 1 w 162"/>
                <a:gd name="T3" fmla="*/ 21 h 192"/>
                <a:gd name="T4" fmla="*/ 7 w 162"/>
                <a:gd name="T5" fmla="*/ 2 h 192"/>
                <a:gd name="T6" fmla="*/ 18 w 162"/>
                <a:gd name="T7" fmla="*/ 1 h 192"/>
                <a:gd name="T8" fmla="*/ 28 w 162"/>
                <a:gd name="T9" fmla="*/ 8 h 192"/>
                <a:gd name="T10" fmla="*/ 125 w 162"/>
                <a:gd name="T11" fmla="*/ 99 h 192"/>
                <a:gd name="T12" fmla="*/ 151 w 162"/>
                <a:gd name="T13" fmla="*/ 131 h 192"/>
                <a:gd name="T14" fmla="*/ 158 w 162"/>
                <a:gd name="T15" fmla="*/ 171 h 192"/>
                <a:gd name="T16" fmla="*/ 143 w 162"/>
                <a:gd name="T17" fmla="*/ 190 h 192"/>
                <a:gd name="T18" fmla="*/ 124 w 162"/>
                <a:gd name="T19" fmla="*/ 184 h 192"/>
                <a:gd name="T20" fmla="*/ 71 w 162"/>
                <a:gd name="T21" fmla="*/ 152 h 192"/>
                <a:gd name="T22" fmla="*/ 47 w 162"/>
                <a:gd name="T23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92">
                  <a:moveTo>
                    <a:pt x="47" y="128"/>
                  </a:moveTo>
                  <a:cubicBezTo>
                    <a:pt x="22" y="97"/>
                    <a:pt x="6" y="60"/>
                    <a:pt x="1" y="21"/>
                  </a:cubicBezTo>
                  <a:cubicBezTo>
                    <a:pt x="0" y="14"/>
                    <a:pt x="1" y="6"/>
                    <a:pt x="7" y="2"/>
                  </a:cubicBezTo>
                  <a:cubicBezTo>
                    <a:pt x="10" y="0"/>
                    <a:pt x="14" y="0"/>
                    <a:pt x="18" y="1"/>
                  </a:cubicBezTo>
                  <a:cubicBezTo>
                    <a:pt x="21" y="3"/>
                    <a:pt x="25" y="5"/>
                    <a:pt x="28" y="8"/>
                  </a:cubicBezTo>
                  <a:cubicBezTo>
                    <a:pt x="63" y="35"/>
                    <a:pt x="94" y="67"/>
                    <a:pt x="125" y="99"/>
                  </a:cubicBezTo>
                  <a:cubicBezTo>
                    <a:pt x="135" y="109"/>
                    <a:pt x="145" y="119"/>
                    <a:pt x="151" y="131"/>
                  </a:cubicBezTo>
                  <a:cubicBezTo>
                    <a:pt x="158" y="143"/>
                    <a:pt x="162" y="158"/>
                    <a:pt x="158" y="171"/>
                  </a:cubicBezTo>
                  <a:cubicBezTo>
                    <a:pt x="156" y="178"/>
                    <a:pt x="151" y="188"/>
                    <a:pt x="143" y="190"/>
                  </a:cubicBezTo>
                  <a:cubicBezTo>
                    <a:pt x="137" y="192"/>
                    <a:pt x="129" y="187"/>
                    <a:pt x="124" y="184"/>
                  </a:cubicBezTo>
                  <a:cubicBezTo>
                    <a:pt x="105" y="176"/>
                    <a:pt x="87" y="166"/>
                    <a:pt x="71" y="152"/>
                  </a:cubicBezTo>
                  <a:cubicBezTo>
                    <a:pt x="62" y="145"/>
                    <a:pt x="54" y="137"/>
                    <a:pt x="47" y="128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9" name="任意多边形 197">
              <a:extLst>
                <a:ext uri="{FF2B5EF4-FFF2-40B4-BE49-F238E27FC236}">
                  <a16:creationId xmlns:a16="http://schemas.microsoft.com/office/drawing/2014/main" xmlns="" id="{7942F78B-DBE4-4AB0-B29B-921765CCE42A}"/>
                </a:ext>
              </a:extLst>
            </p:cNvPr>
            <p:cNvSpPr/>
            <p:nvPr/>
          </p:nvSpPr>
          <p:spPr bwMode="auto">
            <a:xfrm>
              <a:off x="5251929" y="1964712"/>
              <a:ext cx="172058" cy="231512"/>
            </a:xfrm>
            <a:custGeom>
              <a:avLst/>
              <a:gdLst>
                <a:gd name="T0" fmla="*/ 32 w 112"/>
                <a:gd name="T1" fmla="*/ 13 h 151"/>
                <a:gd name="T2" fmla="*/ 2 w 112"/>
                <a:gd name="T3" fmla="*/ 40 h 151"/>
                <a:gd name="T4" fmla="*/ 57 w 112"/>
                <a:gd name="T5" fmla="*/ 151 h 151"/>
                <a:gd name="T6" fmla="*/ 112 w 112"/>
                <a:gd name="T7" fmla="*/ 82 h 151"/>
                <a:gd name="T8" fmla="*/ 32 w 112"/>
                <a:gd name="T9" fmla="*/ 1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51">
                  <a:moveTo>
                    <a:pt x="32" y="13"/>
                  </a:moveTo>
                  <a:cubicBezTo>
                    <a:pt x="12" y="0"/>
                    <a:pt x="0" y="19"/>
                    <a:pt x="2" y="40"/>
                  </a:cubicBezTo>
                  <a:cubicBezTo>
                    <a:pt x="6" y="86"/>
                    <a:pt x="26" y="117"/>
                    <a:pt x="57" y="151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88" y="55"/>
                    <a:pt x="63" y="33"/>
                    <a:pt x="32" y="13"/>
                  </a:cubicBezTo>
                  <a:close/>
                </a:path>
              </a:pathLst>
            </a:custGeom>
            <a:solidFill>
              <a:srgbClr val="818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0" name="任意多边形 198">
              <a:extLst>
                <a:ext uri="{FF2B5EF4-FFF2-40B4-BE49-F238E27FC236}">
                  <a16:creationId xmlns:a16="http://schemas.microsoft.com/office/drawing/2014/main" xmlns="" id="{B3F1D7A9-97CB-4709-B8D6-E0B0271F20DF}"/>
                </a:ext>
              </a:extLst>
            </p:cNvPr>
            <p:cNvSpPr/>
            <p:nvPr/>
          </p:nvSpPr>
          <p:spPr bwMode="auto">
            <a:xfrm>
              <a:off x="5471730" y="2117852"/>
              <a:ext cx="255834" cy="169355"/>
            </a:xfrm>
            <a:custGeom>
              <a:avLst/>
              <a:gdLst>
                <a:gd name="T0" fmla="*/ 157 w 167"/>
                <a:gd name="T1" fmla="*/ 1 h 110"/>
                <a:gd name="T2" fmla="*/ 166 w 167"/>
                <a:gd name="T3" fmla="*/ 18 h 110"/>
                <a:gd name="T4" fmla="*/ 29 w 167"/>
                <a:gd name="T5" fmla="*/ 106 h 110"/>
                <a:gd name="T6" fmla="*/ 7 w 167"/>
                <a:gd name="T7" fmla="*/ 106 h 110"/>
                <a:gd name="T8" fmla="*/ 0 w 167"/>
                <a:gd name="T9" fmla="*/ 88 h 110"/>
                <a:gd name="T10" fmla="*/ 9 w 167"/>
                <a:gd name="T11" fmla="*/ 53 h 110"/>
                <a:gd name="T12" fmla="*/ 27 w 167"/>
                <a:gd name="T13" fmla="*/ 45 h 110"/>
                <a:gd name="T14" fmla="*/ 157 w 167"/>
                <a:gd name="T15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10">
                  <a:moveTo>
                    <a:pt x="157" y="1"/>
                  </a:moveTo>
                  <a:cubicBezTo>
                    <a:pt x="164" y="3"/>
                    <a:pt x="167" y="11"/>
                    <a:pt x="166" y="18"/>
                  </a:cubicBezTo>
                  <a:cubicBezTo>
                    <a:pt x="165" y="25"/>
                    <a:pt x="52" y="99"/>
                    <a:pt x="29" y="106"/>
                  </a:cubicBezTo>
                  <a:cubicBezTo>
                    <a:pt x="22" y="108"/>
                    <a:pt x="13" y="110"/>
                    <a:pt x="7" y="106"/>
                  </a:cubicBezTo>
                  <a:cubicBezTo>
                    <a:pt x="2" y="102"/>
                    <a:pt x="0" y="94"/>
                    <a:pt x="0" y="88"/>
                  </a:cubicBezTo>
                  <a:cubicBezTo>
                    <a:pt x="0" y="77"/>
                    <a:pt x="3" y="63"/>
                    <a:pt x="9" y="53"/>
                  </a:cubicBezTo>
                  <a:cubicBezTo>
                    <a:pt x="13" y="47"/>
                    <a:pt x="20" y="47"/>
                    <a:pt x="27" y="45"/>
                  </a:cubicBezTo>
                  <a:cubicBezTo>
                    <a:pt x="52" y="37"/>
                    <a:pt x="153" y="0"/>
                    <a:pt x="157" y="1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1" name="任意多边形 199">
              <a:extLst>
                <a:ext uri="{FF2B5EF4-FFF2-40B4-BE49-F238E27FC236}">
                  <a16:creationId xmlns:a16="http://schemas.microsoft.com/office/drawing/2014/main" xmlns="" id="{43D05509-2850-4C9D-8F1D-F99A19468398}"/>
                </a:ext>
              </a:extLst>
            </p:cNvPr>
            <p:cNvSpPr/>
            <p:nvPr/>
          </p:nvSpPr>
          <p:spPr bwMode="auto">
            <a:xfrm>
              <a:off x="5694233" y="2093529"/>
              <a:ext cx="130620" cy="80174"/>
            </a:xfrm>
            <a:custGeom>
              <a:avLst/>
              <a:gdLst>
                <a:gd name="T0" fmla="*/ 27 w 85"/>
                <a:gd name="T1" fmla="*/ 3 h 52"/>
                <a:gd name="T2" fmla="*/ 36 w 85"/>
                <a:gd name="T3" fmla="*/ 3 h 52"/>
                <a:gd name="T4" fmla="*/ 34 w 85"/>
                <a:gd name="T5" fmla="*/ 9 h 52"/>
                <a:gd name="T6" fmla="*/ 30 w 85"/>
                <a:gd name="T7" fmla="*/ 13 h 52"/>
                <a:gd name="T8" fmla="*/ 35 w 85"/>
                <a:gd name="T9" fmla="*/ 21 h 52"/>
                <a:gd name="T10" fmla="*/ 45 w 85"/>
                <a:gd name="T11" fmla="*/ 21 h 52"/>
                <a:gd name="T12" fmla="*/ 73 w 85"/>
                <a:gd name="T13" fmla="*/ 15 h 52"/>
                <a:gd name="T14" fmla="*/ 84 w 85"/>
                <a:gd name="T15" fmla="*/ 18 h 52"/>
                <a:gd name="T16" fmla="*/ 83 w 85"/>
                <a:gd name="T17" fmla="*/ 26 h 52"/>
                <a:gd name="T18" fmla="*/ 58 w 85"/>
                <a:gd name="T19" fmla="*/ 48 h 52"/>
                <a:gd name="T20" fmla="*/ 25 w 85"/>
                <a:gd name="T21" fmla="*/ 47 h 52"/>
                <a:gd name="T22" fmla="*/ 10 w 85"/>
                <a:gd name="T23" fmla="*/ 33 h 52"/>
                <a:gd name="T24" fmla="*/ 27 w 85"/>
                <a:gd name="T2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52">
                  <a:moveTo>
                    <a:pt x="27" y="3"/>
                  </a:moveTo>
                  <a:cubicBezTo>
                    <a:pt x="30" y="2"/>
                    <a:pt x="35" y="0"/>
                    <a:pt x="36" y="3"/>
                  </a:cubicBezTo>
                  <a:cubicBezTo>
                    <a:pt x="37" y="5"/>
                    <a:pt x="36" y="7"/>
                    <a:pt x="34" y="9"/>
                  </a:cubicBezTo>
                  <a:cubicBezTo>
                    <a:pt x="33" y="10"/>
                    <a:pt x="31" y="11"/>
                    <a:pt x="30" y="13"/>
                  </a:cubicBezTo>
                  <a:cubicBezTo>
                    <a:pt x="29" y="16"/>
                    <a:pt x="32" y="20"/>
                    <a:pt x="35" y="21"/>
                  </a:cubicBezTo>
                  <a:cubicBezTo>
                    <a:pt x="38" y="22"/>
                    <a:pt x="42" y="22"/>
                    <a:pt x="45" y="21"/>
                  </a:cubicBezTo>
                  <a:cubicBezTo>
                    <a:pt x="54" y="19"/>
                    <a:pt x="64" y="17"/>
                    <a:pt x="73" y="15"/>
                  </a:cubicBezTo>
                  <a:cubicBezTo>
                    <a:pt x="77" y="15"/>
                    <a:pt x="82" y="14"/>
                    <a:pt x="84" y="18"/>
                  </a:cubicBezTo>
                  <a:cubicBezTo>
                    <a:pt x="85" y="20"/>
                    <a:pt x="84" y="23"/>
                    <a:pt x="83" y="26"/>
                  </a:cubicBezTo>
                  <a:cubicBezTo>
                    <a:pt x="78" y="36"/>
                    <a:pt x="69" y="44"/>
                    <a:pt x="58" y="48"/>
                  </a:cubicBezTo>
                  <a:cubicBezTo>
                    <a:pt x="47" y="52"/>
                    <a:pt x="35" y="52"/>
                    <a:pt x="25" y="47"/>
                  </a:cubicBezTo>
                  <a:cubicBezTo>
                    <a:pt x="19" y="44"/>
                    <a:pt x="13" y="39"/>
                    <a:pt x="10" y="33"/>
                  </a:cubicBezTo>
                  <a:cubicBezTo>
                    <a:pt x="0" y="16"/>
                    <a:pt x="15" y="11"/>
                    <a:pt x="27" y="3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2" name="任意多边形 200">
              <a:extLst>
                <a:ext uri="{FF2B5EF4-FFF2-40B4-BE49-F238E27FC236}">
                  <a16:creationId xmlns:a16="http://schemas.microsoft.com/office/drawing/2014/main" xmlns="" id="{3C21E98D-A08F-49B1-BAD9-95A844C08B50}"/>
                </a:ext>
              </a:extLst>
            </p:cNvPr>
            <p:cNvSpPr/>
            <p:nvPr/>
          </p:nvSpPr>
          <p:spPr bwMode="auto">
            <a:xfrm>
              <a:off x="6401380" y="3418641"/>
              <a:ext cx="720659" cy="720659"/>
            </a:xfrm>
            <a:custGeom>
              <a:avLst/>
              <a:gdLst>
                <a:gd name="T0" fmla="*/ 290 w 469"/>
                <a:gd name="T1" fmla="*/ 461 h 469"/>
                <a:gd name="T2" fmla="*/ 9 w 469"/>
                <a:gd name="T3" fmla="*/ 179 h 469"/>
                <a:gd name="T4" fmla="*/ 9 w 469"/>
                <a:gd name="T5" fmla="*/ 148 h 469"/>
                <a:gd name="T6" fmla="*/ 148 w 469"/>
                <a:gd name="T7" fmla="*/ 9 h 469"/>
                <a:gd name="T8" fmla="*/ 179 w 469"/>
                <a:gd name="T9" fmla="*/ 9 h 469"/>
                <a:gd name="T10" fmla="*/ 460 w 469"/>
                <a:gd name="T11" fmla="*/ 291 h 469"/>
                <a:gd name="T12" fmla="*/ 460 w 469"/>
                <a:gd name="T13" fmla="*/ 322 h 469"/>
                <a:gd name="T14" fmla="*/ 321 w 469"/>
                <a:gd name="T15" fmla="*/ 461 h 469"/>
                <a:gd name="T16" fmla="*/ 290 w 469"/>
                <a:gd name="T17" fmla="*/ 46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9" h="469">
                  <a:moveTo>
                    <a:pt x="290" y="461"/>
                  </a:moveTo>
                  <a:cubicBezTo>
                    <a:pt x="9" y="179"/>
                    <a:pt x="9" y="179"/>
                    <a:pt x="9" y="179"/>
                  </a:cubicBezTo>
                  <a:cubicBezTo>
                    <a:pt x="0" y="170"/>
                    <a:pt x="0" y="156"/>
                    <a:pt x="9" y="148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56" y="0"/>
                    <a:pt x="170" y="0"/>
                    <a:pt x="179" y="9"/>
                  </a:cubicBezTo>
                  <a:cubicBezTo>
                    <a:pt x="460" y="291"/>
                    <a:pt x="460" y="291"/>
                    <a:pt x="460" y="291"/>
                  </a:cubicBezTo>
                  <a:cubicBezTo>
                    <a:pt x="469" y="299"/>
                    <a:pt x="469" y="313"/>
                    <a:pt x="460" y="322"/>
                  </a:cubicBezTo>
                  <a:cubicBezTo>
                    <a:pt x="321" y="461"/>
                    <a:pt x="321" y="461"/>
                    <a:pt x="321" y="461"/>
                  </a:cubicBezTo>
                  <a:cubicBezTo>
                    <a:pt x="313" y="469"/>
                    <a:pt x="299" y="469"/>
                    <a:pt x="290" y="461"/>
                  </a:cubicBezTo>
                  <a:close/>
                </a:path>
              </a:pathLst>
            </a:custGeom>
            <a:solidFill>
              <a:srgbClr val="6498A8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3" name="矩形 201">
              <a:extLst>
                <a:ext uri="{FF2B5EF4-FFF2-40B4-BE49-F238E27FC236}">
                  <a16:creationId xmlns:a16="http://schemas.microsoft.com/office/drawing/2014/main" xmlns="" id="{6D204EEE-8A3F-4E8E-ADEC-7185DB52046F}"/>
                </a:ext>
              </a:extLst>
            </p:cNvPr>
            <p:cNvSpPr/>
            <p:nvPr/>
          </p:nvSpPr>
          <p:spPr bwMode="auto">
            <a:xfrm>
              <a:off x="6649106" y="1912464"/>
              <a:ext cx="6306" cy="1338624"/>
            </a:xfrm>
            <a:prstGeom prst="rect">
              <a:avLst/>
            </a:prstGeom>
            <a:solidFill>
              <a:srgbClr val="7EA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4" name="任意多边形 202">
              <a:extLst>
                <a:ext uri="{FF2B5EF4-FFF2-40B4-BE49-F238E27FC236}">
                  <a16:creationId xmlns:a16="http://schemas.microsoft.com/office/drawing/2014/main" xmlns="" id="{F927CA0E-B66A-41E8-AE02-9530A30CFBFD}"/>
                </a:ext>
              </a:extLst>
            </p:cNvPr>
            <p:cNvSpPr/>
            <p:nvPr/>
          </p:nvSpPr>
          <p:spPr bwMode="auto">
            <a:xfrm>
              <a:off x="6401380" y="3245683"/>
              <a:ext cx="720659" cy="719758"/>
            </a:xfrm>
            <a:custGeom>
              <a:avLst/>
              <a:gdLst>
                <a:gd name="T0" fmla="*/ 290 w 469"/>
                <a:gd name="T1" fmla="*/ 460 h 469"/>
                <a:gd name="T2" fmla="*/ 9 w 469"/>
                <a:gd name="T3" fmla="*/ 178 h 469"/>
                <a:gd name="T4" fmla="*/ 9 w 469"/>
                <a:gd name="T5" fmla="*/ 147 h 469"/>
                <a:gd name="T6" fmla="*/ 148 w 469"/>
                <a:gd name="T7" fmla="*/ 8 h 469"/>
                <a:gd name="T8" fmla="*/ 179 w 469"/>
                <a:gd name="T9" fmla="*/ 8 h 469"/>
                <a:gd name="T10" fmla="*/ 460 w 469"/>
                <a:gd name="T11" fmla="*/ 290 h 469"/>
                <a:gd name="T12" fmla="*/ 460 w 469"/>
                <a:gd name="T13" fmla="*/ 321 h 469"/>
                <a:gd name="T14" fmla="*/ 321 w 469"/>
                <a:gd name="T15" fmla="*/ 460 h 469"/>
                <a:gd name="T16" fmla="*/ 290 w 469"/>
                <a:gd name="T17" fmla="*/ 46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9" h="469">
                  <a:moveTo>
                    <a:pt x="290" y="460"/>
                  </a:moveTo>
                  <a:cubicBezTo>
                    <a:pt x="9" y="178"/>
                    <a:pt x="9" y="178"/>
                    <a:pt x="9" y="178"/>
                  </a:cubicBezTo>
                  <a:cubicBezTo>
                    <a:pt x="0" y="170"/>
                    <a:pt x="0" y="156"/>
                    <a:pt x="9" y="14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6" y="0"/>
                    <a:pt x="170" y="0"/>
                    <a:pt x="179" y="8"/>
                  </a:cubicBezTo>
                  <a:cubicBezTo>
                    <a:pt x="460" y="290"/>
                    <a:pt x="460" y="290"/>
                    <a:pt x="460" y="290"/>
                  </a:cubicBezTo>
                  <a:cubicBezTo>
                    <a:pt x="469" y="299"/>
                    <a:pt x="469" y="313"/>
                    <a:pt x="460" y="321"/>
                  </a:cubicBezTo>
                  <a:cubicBezTo>
                    <a:pt x="321" y="460"/>
                    <a:pt x="321" y="460"/>
                    <a:pt x="321" y="460"/>
                  </a:cubicBezTo>
                  <a:cubicBezTo>
                    <a:pt x="313" y="469"/>
                    <a:pt x="299" y="469"/>
                    <a:pt x="290" y="460"/>
                  </a:cubicBezTo>
                  <a:close/>
                </a:path>
              </a:pathLst>
            </a:custGeom>
            <a:solidFill>
              <a:srgbClr val="FE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5" name="任意多边形 203">
              <a:extLst>
                <a:ext uri="{FF2B5EF4-FFF2-40B4-BE49-F238E27FC236}">
                  <a16:creationId xmlns:a16="http://schemas.microsoft.com/office/drawing/2014/main" xmlns="" id="{6943D566-636C-48EF-90CD-ABC1CDF7C66B}"/>
                </a:ext>
              </a:extLst>
            </p:cNvPr>
            <p:cNvSpPr/>
            <p:nvPr/>
          </p:nvSpPr>
          <p:spPr bwMode="auto">
            <a:xfrm>
              <a:off x="2943118" y="4017688"/>
              <a:ext cx="194578" cy="526982"/>
            </a:xfrm>
            <a:custGeom>
              <a:avLst/>
              <a:gdLst>
                <a:gd name="T0" fmla="*/ 88 w 127"/>
                <a:gd name="T1" fmla="*/ 313 h 343"/>
                <a:gd name="T2" fmla="*/ 68 w 127"/>
                <a:gd name="T3" fmla="*/ 341 h 343"/>
                <a:gd name="T4" fmla="*/ 32 w 127"/>
                <a:gd name="T5" fmla="*/ 323 h 343"/>
                <a:gd name="T6" fmla="*/ 7 w 127"/>
                <a:gd name="T7" fmla="*/ 23 h 343"/>
                <a:gd name="T8" fmla="*/ 124 w 127"/>
                <a:gd name="T9" fmla="*/ 71 h 343"/>
                <a:gd name="T10" fmla="*/ 111 w 127"/>
                <a:gd name="T11" fmla="*/ 224 h 343"/>
                <a:gd name="T12" fmla="*/ 88 w 127"/>
                <a:gd name="T13" fmla="*/ 31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3">
                  <a:moveTo>
                    <a:pt x="88" y="313"/>
                  </a:moveTo>
                  <a:cubicBezTo>
                    <a:pt x="84" y="324"/>
                    <a:pt x="78" y="338"/>
                    <a:pt x="68" y="341"/>
                  </a:cubicBezTo>
                  <a:cubicBezTo>
                    <a:pt x="60" y="343"/>
                    <a:pt x="37" y="329"/>
                    <a:pt x="32" y="323"/>
                  </a:cubicBezTo>
                  <a:cubicBezTo>
                    <a:pt x="27" y="317"/>
                    <a:pt x="0" y="40"/>
                    <a:pt x="7" y="23"/>
                  </a:cubicBezTo>
                  <a:cubicBezTo>
                    <a:pt x="16" y="0"/>
                    <a:pt x="122" y="32"/>
                    <a:pt x="124" y="71"/>
                  </a:cubicBezTo>
                  <a:cubicBezTo>
                    <a:pt x="127" y="121"/>
                    <a:pt x="120" y="175"/>
                    <a:pt x="111" y="224"/>
                  </a:cubicBezTo>
                  <a:cubicBezTo>
                    <a:pt x="105" y="254"/>
                    <a:pt x="97" y="284"/>
                    <a:pt x="88" y="313"/>
                  </a:cubicBezTo>
                  <a:close/>
                </a:path>
              </a:pathLst>
            </a:custGeom>
            <a:solidFill>
              <a:srgbClr val="222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6" name="任意多边形 204">
              <a:extLst>
                <a:ext uri="{FF2B5EF4-FFF2-40B4-BE49-F238E27FC236}">
                  <a16:creationId xmlns:a16="http://schemas.microsoft.com/office/drawing/2014/main" xmlns="" id="{41101FC9-2A2A-432E-91C5-27F827F2A7E5}"/>
                </a:ext>
              </a:extLst>
            </p:cNvPr>
            <p:cNvSpPr/>
            <p:nvPr/>
          </p:nvSpPr>
          <p:spPr bwMode="auto">
            <a:xfrm>
              <a:off x="3290836" y="4771678"/>
              <a:ext cx="67562" cy="89182"/>
            </a:xfrm>
            <a:custGeom>
              <a:avLst/>
              <a:gdLst>
                <a:gd name="T0" fmla="*/ 44 w 44"/>
                <a:gd name="T1" fmla="*/ 49 h 58"/>
                <a:gd name="T2" fmla="*/ 12 w 44"/>
                <a:gd name="T3" fmla="*/ 58 h 58"/>
                <a:gd name="T4" fmla="*/ 1 w 44"/>
                <a:gd name="T5" fmla="*/ 20 h 58"/>
                <a:gd name="T6" fmla="*/ 1 w 44"/>
                <a:gd name="T7" fmla="*/ 15 h 58"/>
                <a:gd name="T8" fmla="*/ 5 w 44"/>
                <a:gd name="T9" fmla="*/ 10 h 58"/>
                <a:gd name="T10" fmla="*/ 30 w 44"/>
                <a:gd name="T11" fmla="*/ 11 h 58"/>
                <a:gd name="T12" fmla="*/ 44 w 44"/>
                <a:gd name="T13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8">
                  <a:moveTo>
                    <a:pt x="44" y="49"/>
                  </a:moveTo>
                  <a:cubicBezTo>
                    <a:pt x="34" y="54"/>
                    <a:pt x="23" y="57"/>
                    <a:pt x="12" y="58"/>
                  </a:cubicBezTo>
                  <a:cubicBezTo>
                    <a:pt x="8" y="45"/>
                    <a:pt x="5" y="32"/>
                    <a:pt x="1" y="20"/>
                  </a:cubicBezTo>
                  <a:cubicBezTo>
                    <a:pt x="1" y="18"/>
                    <a:pt x="0" y="17"/>
                    <a:pt x="1" y="15"/>
                  </a:cubicBezTo>
                  <a:cubicBezTo>
                    <a:pt x="1" y="13"/>
                    <a:pt x="3" y="11"/>
                    <a:pt x="5" y="10"/>
                  </a:cubicBezTo>
                  <a:cubicBezTo>
                    <a:pt x="13" y="5"/>
                    <a:pt x="26" y="0"/>
                    <a:pt x="30" y="11"/>
                  </a:cubicBezTo>
                  <a:cubicBezTo>
                    <a:pt x="35" y="24"/>
                    <a:pt x="40" y="36"/>
                    <a:pt x="44" y="49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7" name="任意多边形 205">
              <a:extLst>
                <a:ext uri="{FF2B5EF4-FFF2-40B4-BE49-F238E27FC236}">
                  <a16:creationId xmlns:a16="http://schemas.microsoft.com/office/drawing/2014/main" xmlns="" id="{D6D7E4C7-CEDC-40F9-8E3E-8FEAFC9F4C6F}"/>
                </a:ext>
              </a:extLst>
            </p:cNvPr>
            <p:cNvSpPr/>
            <p:nvPr/>
          </p:nvSpPr>
          <p:spPr bwMode="auto">
            <a:xfrm>
              <a:off x="2994465" y="4813115"/>
              <a:ext cx="51347" cy="82876"/>
            </a:xfrm>
            <a:custGeom>
              <a:avLst/>
              <a:gdLst>
                <a:gd name="T0" fmla="*/ 33 w 33"/>
                <a:gd name="T1" fmla="*/ 52 h 54"/>
                <a:gd name="T2" fmla="*/ 0 w 33"/>
                <a:gd name="T3" fmla="*/ 50 h 54"/>
                <a:gd name="T4" fmla="*/ 2 w 33"/>
                <a:gd name="T5" fmla="*/ 11 h 54"/>
                <a:gd name="T6" fmla="*/ 3 w 33"/>
                <a:gd name="T7" fmla="*/ 6 h 54"/>
                <a:gd name="T8" fmla="*/ 9 w 33"/>
                <a:gd name="T9" fmla="*/ 3 h 54"/>
                <a:gd name="T10" fmla="*/ 32 w 33"/>
                <a:gd name="T11" fmla="*/ 12 h 54"/>
                <a:gd name="T12" fmla="*/ 33 w 33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33" y="52"/>
                  </a:moveTo>
                  <a:cubicBezTo>
                    <a:pt x="22" y="54"/>
                    <a:pt x="11" y="53"/>
                    <a:pt x="0" y="50"/>
                  </a:cubicBezTo>
                  <a:cubicBezTo>
                    <a:pt x="1" y="37"/>
                    <a:pt x="1" y="24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8" y="1"/>
                    <a:pt x="32" y="0"/>
                    <a:pt x="32" y="12"/>
                  </a:cubicBezTo>
                  <a:cubicBezTo>
                    <a:pt x="33" y="25"/>
                    <a:pt x="33" y="39"/>
                    <a:pt x="33" y="52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8" name="任意多边形 206">
              <a:extLst>
                <a:ext uri="{FF2B5EF4-FFF2-40B4-BE49-F238E27FC236}">
                  <a16:creationId xmlns:a16="http://schemas.microsoft.com/office/drawing/2014/main" xmlns="" id="{2DF43D1C-230B-4741-9FC3-B13F2EAC54FF}"/>
                </a:ext>
              </a:extLst>
            </p:cNvPr>
            <p:cNvSpPr/>
            <p:nvPr/>
          </p:nvSpPr>
          <p:spPr bwMode="auto">
            <a:xfrm>
              <a:off x="2978250" y="4389728"/>
              <a:ext cx="154942" cy="444106"/>
            </a:xfrm>
            <a:custGeom>
              <a:avLst/>
              <a:gdLst>
                <a:gd name="T0" fmla="*/ 6 w 101"/>
                <a:gd name="T1" fmla="*/ 39 h 289"/>
                <a:gd name="T2" fmla="*/ 70 w 101"/>
                <a:gd name="T3" fmla="*/ 40 h 289"/>
                <a:gd name="T4" fmla="*/ 47 w 101"/>
                <a:gd name="T5" fmla="*/ 289 h 289"/>
                <a:gd name="T6" fmla="*/ 9 w 101"/>
                <a:gd name="T7" fmla="*/ 289 h 289"/>
                <a:gd name="T8" fmla="*/ 6 w 101"/>
                <a:gd name="T9" fmla="*/ 3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89">
                  <a:moveTo>
                    <a:pt x="6" y="39"/>
                  </a:moveTo>
                  <a:cubicBezTo>
                    <a:pt x="17" y="16"/>
                    <a:pt x="49" y="0"/>
                    <a:pt x="70" y="40"/>
                  </a:cubicBezTo>
                  <a:cubicBezTo>
                    <a:pt x="101" y="101"/>
                    <a:pt x="47" y="215"/>
                    <a:pt x="47" y="289"/>
                  </a:cubicBezTo>
                  <a:cubicBezTo>
                    <a:pt x="9" y="289"/>
                    <a:pt x="9" y="289"/>
                    <a:pt x="9" y="289"/>
                  </a:cubicBezTo>
                  <a:cubicBezTo>
                    <a:pt x="7" y="282"/>
                    <a:pt x="0" y="52"/>
                    <a:pt x="6" y="39"/>
                  </a:cubicBezTo>
                  <a:close/>
                </a:path>
              </a:pathLst>
            </a:custGeom>
            <a:solidFill>
              <a:srgbClr val="222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9" name="任意多边形 207">
              <a:extLst>
                <a:ext uri="{FF2B5EF4-FFF2-40B4-BE49-F238E27FC236}">
                  <a16:creationId xmlns:a16="http://schemas.microsoft.com/office/drawing/2014/main" xmlns="" id="{A5C5E626-110F-4478-A6EF-9D4461B03F16}"/>
                </a:ext>
              </a:extLst>
            </p:cNvPr>
            <p:cNvSpPr/>
            <p:nvPr/>
          </p:nvSpPr>
          <p:spPr bwMode="auto">
            <a:xfrm>
              <a:off x="2950325" y="3985258"/>
              <a:ext cx="291867" cy="184669"/>
            </a:xfrm>
            <a:custGeom>
              <a:avLst/>
              <a:gdLst>
                <a:gd name="T0" fmla="*/ 168 w 190"/>
                <a:gd name="T1" fmla="*/ 111 h 120"/>
                <a:gd name="T2" fmla="*/ 135 w 190"/>
                <a:gd name="T3" fmla="*/ 120 h 120"/>
                <a:gd name="T4" fmla="*/ 0 w 190"/>
                <a:gd name="T5" fmla="*/ 46 h 120"/>
                <a:gd name="T6" fmla="*/ 141 w 190"/>
                <a:gd name="T7" fmla="*/ 23 h 120"/>
                <a:gd name="T8" fmla="*/ 171 w 190"/>
                <a:gd name="T9" fmla="*/ 38 h 120"/>
                <a:gd name="T10" fmla="*/ 168 w 190"/>
                <a:gd name="T11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120">
                  <a:moveTo>
                    <a:pt x="168" y="111"/>
                  </a:moveTo>
                  <a:cubicBezTo>
                    <a:pt x="159" y="119"/>
                    <a:pt x="147" y="120"/>
                    <a:pt x="135" y="120"/>
                  </a:cubicBezTo>
                  <a:cubicBezTo>
                    <a:pt x="41" y="120"/>
                    <a:pt x="0" y="97"/>
                    <a:pt x="0" y="46"/>
                  </a:cubicBezTo>
                  <a:cubicBezTo>
                    <a:pt x="0" y="0"/>
                    <a:pt x="97" y="9"/>
                    <a:pt x="141" y="23"/>
                  </a:cubicBezTo>
                  <a:cubicBezTo>
                    <a:pt x="151" y="26"/>
                    <a:pt x="165" y="29"/>
                    <a:pt x="171" y="38"/>
                  </a:cubicBezTo>
                  <a:cubicBezTo>
                    <a:pt x="180" y="51"/>
                    <a:pt x="190" y="94"/>
                    <a:pt x="168" y="111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0" name="任意多边形 208">
              <a:extLst>
                <a:ext uri="{FF2B5EF4-FFF2-40B4-BE49-F238E27FC236}">
                  <a16:creationId xmlns:a16="http://schemas.microsoft.com/office/drawing/2014/main" xmlns="" id="{F9A61784-0B1D-47B5-AD09-5C8C1674EA2F}"/>
                </a:ext>
              </a:extLst>
            </p:cNvPr>
            <p:cNvSpPr/>
            <p:nvPr/>
          </p:nvSpPr>
          <p:spPr bwMode="auto">
            <a:xfrm>
              <a:off x="2880961" y="3570880"/>
              <a:ext cx="132421" cy="331503"/>
            </a:xfrm>
            <a:custGeom>
              <a:avLst/>
              <a:gdLst>
                <a:gd name="T0" fmla="*/ 84 w 86"/>
                <a:gd name="T1" fmla="*/ 77 h 216"/>
                <a:gd name="T2" fmla="*/ 49 w 86"/>
                <a:gd name="T3" fmla="*/ 201 h 216"/>
                <a:gd name="T4" fmla="*/ 26 w 86"/>
                <a:gd name="T5" fmla="*/ 215 h 216"/>
                <a:gd name="T6" fmla="*/ 13 w 86"/>
                <a:gd name="T7" fmla="*/ 207 h 216"/>
                <a:gd name="T8" fmla="*/ 8 w 86"/>
                <a:gd name="T9" fmla="*/ 191 h 216"/>
                <a:gd name="T10" fmla="*/ 26 w 86"/>
                <a:gd name="T11" fmla="*/ 65 h 216"/>
                <a:gd name="T12" fmla="*/ 55 w 86"/>
                <a:gd name="T13" fmla="*/ 9 h 216"/>
                <a:gd name="T14" fmla="*/ 84 w 86"/>
                <a:gd name="T15" fmla="*/ 41 h 216"/>
                <a:gd name="T16" fmla="*/ 84 w 86"/>
                <a:gd name="T17" fmla="*/ 7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216">
                  <a:moveTo>
                    <a:pt x="84" y="77"/>
                  </a:moveTo>
                  <a:cubicBezTo>
                    <a:pt x="81" y="121"/>
                    <a:pt x="73" y="165"/>
                    <a:pt x="49" y="201"/>
                  </a:cubicBezTo>
                  <a:cubicBezTo>
                    <a:pt x="43" y="208"/>
                    <a:pt x="36" y="216"/>
                    <a:pt x="26" y="215"/>
                  </a:cubicBezTo>
                  <a:cubicBezTo>
                    <a:pt x="21" y="215"/>
                    <a:pt x="16" y="211"/>
                    <a:pt x="13" y="207"/>
                  </a:cubicBezTo>
                  <a:cubicBezTo>
                    <a:pt x="10" y="202"/>
                    <a:pt x="9" y="197"/>
                    <a:pt x="8" y="191"/>
                  </a:cubicBezTo>
                  <a:cubicBezTo>
                    <a:pt x="0" y="149"/>
                    <a:pt x="13" y="106"/>
                    <a:pt x="26" y="65"/>
                  </a:cubicBezTo>
                  <a:cubicBezTo>
                    <a:pt x="31" y="48"/>
                    <a:pt x="38" y="18"/>
                    <a:pt x="55" y="9"/>
                  </a:cubicBezTo>
                  <a:cubicBezTo>
                    <a:pt x="73" y="0"/>
                    <a:pt x="82" y="29"/>
                    <a:pt x="84" y="41"/>
                  </a:cubicBezTo>
                  <a:cubicBezTo>
                    <a:pt x="86" y="53"/>
                    <a:pt x="85" y="65"/>
                    <a:pt x="84" y="77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1" name="任意多边形 209">
              <a:extLst>
                <a:ext uri="{FF2B5EF4-FFF2-40B4-BE49-F238E27FC236}">
                  <a16:creationId xmlns:a16="http://schemas.microsoft.com/office/drawing/2014/main" xmlns="" id="{2F4D98E2-ACB1-47CC-9CB1-FC99DF39CFB3}"/>
                </a:ext>
              </a:extLst>
            </p:cNvPr>
            <p:cNvSpPr/>
            <p:nvPr/>
          </p:nvSpPr>
          <p:spPr bwMode="auto">
            <a:xfrm>
              <a:off x="2890870" y="3561871"/>
              <a:ext cx="129719" cy="200884"/>
            </a:xfrm>
            <a:custGeom>
              <a:avLst/>
              <a:gdLst>
                <a:gd name="T0" fmla="*/ 80 w 85"/>
                <a:gd name="T1" fmla="*/ 22 h 131"/>
                <a:gd name="T2" fmla="*/ 71 w 85"/>
                <a:gd name="T3" fmla="*/ 3 h 131"/>
                <a:gd name="T4" fmla="*/ 51 w 85"/>
                <a:gd name="T5" fmla="*/ 10 h 131"/>
                <a:gd name="T6" fmla="*/ 0 w 85"/>
                <a:gd name="T7" fmla="*/ 126 h 131"/>
                <a:gd name="T8" fmla="*/ 79 w 85"/>
                <a:gd name="T9" fmla="*/ 131 h 131"/>
                <a:gd name="T10" fmla="*/ 80 w 85"/>
                <a:gd name="T11" fmla="*/ 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31">
                  <a:moveTo>
                    <a:pt x="80" y="22"/>
                  </a:moveTo>
                  <a:cubicBezTo>
                    <a:pt x="80" y="15"/>
                    <a:pt x="78" y="6"/>
                    <a:pt x="71" y="3"/>
                  </a:cubicBezTo>
                  <a:cubicBezTo>
                    <a:pt x="64" y="0"/>
                    <a:pt x="57" y="5"/>
                    <a:pt x="51" y="10"/>
                  </a:cubicBezTo>
                  <a:cubicBezTo>
                    <a:pt x="18" y="39"/>
                    <a:pt x="6" y="81"/>
                    <a:pt x="0" y="126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4" y="95"/>
                    <a:pt x="85" y="58"/>
                    <a:pt x="80" y="22"/>
                  </a:cubicBezTo>
                  <a:close/>
                </a:path>
              </a:pathLst>
            </a:custGeom>
            <a:solidFill>
              <a:srgbClr val="66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2" name="任意多边形 210">
              <a:extLst>
                <a:ext uri="{FF2B5EF4-FFF2-40B4-BE49-F238E27FC236}">
                  <a16:creationId xmlns:a16="http://schemas.microsoft.com/office/drawing/2014/main" xmlns="" id="{B8FC8D64-257D-4A01-8DF7-4DE85E8D9C8E}"/>
                </a:ext>
              </a:extLst>
            </p:cNvPr>
            <p:cNvSpPr/>
            <p:nvPr/>
          </p:nvSpPr>
          <p:spPr bwMode="auto">
            <a:xfrm>
              <a:off x="3036804" y="4051919"/>
              <a:ext cx="203586" cy="492751"/>
            </a:xfrm>
            <a:custGeom>
              <a:avLst/>
              <a:gdLst>
                <a:gd name="T0" fmla="*/ 104 w 133"/>
                <a:gd name="T1" fmla="*/ 291 h 321"/>
                <a:gd name="T2" fmla="*/ 86 w 133"/>
                <a:gd name="T3" fmla="*/ 319 h 321"/>
                <a:gd name="T4" fmla="*/ 58 w 133"/>
                <a:gd name="T5" fmla="*/ 286 h 321"/>
                <a:gd name="T6" fmla="*/ 6 w 133"/>
                <a:gd name="T7" fmla="*/ 46 h 321"/>
                <a:gd name="T8" fmla="*/ 56 w 133"/>
                <a:gd name="T9" fmla="*/ 5 h 321"/>
                <a:gd name="T10" fmla="*/ 127 w 133"/>
                <a:gd name="T11" fmla="*/ 49 h 321"/>
                <a:gd name="T12" fmla="*/ 122 w 133"/>
                <a:gd name="T13" fmla="*/ 202 h 321"/>
                <a:gd name="T14" fmla="*/ 104 w 133"/>
                <a:gd name="T15" fmla="*/ 29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321">
                  <a:moveTo>
                    <a:pt x="104" y="291"/>
                  </a:moveTo>
                  <a:cubicBezTo>
                    <a:pt x="101" y="302"/>
                    <a:pt x="96" y="316"/>
                    <a:pt x="86" y="319"/>
                  </a:cubicBezTo>
                  <a:cubicBezTo>
                    <a:pt x="79" y="321"/>
                    <a:pt x="63" y="292"/>
                    <a:pt x="58" y="286"/>
                  </a:cubicBezTo>
                  <a:cubicBezTo>
                    <a:pt x="52" y="280"/>
                    <a:pt x="0" y="62"/>
                    <a:pt x="6" y="46"/>
                  </a:cubicBezTo>
                  <a:cubicBezTo>
                    <a:pt x="14" y="23"/>
                    <a:pt x="35" y="8"/>
                    <a:pt x="56" y="5"/>
                  </a:cubicBezTo>
                  <a:cubicBezTo>
                    <a:pt x="87" y="0"/>
                    <a:pt x="122" y="10"/>
                    <a:pt x="127" y="49"/>
                  </a:cubicBezTo>
                  <a:cubicBezTo>
                    <a:pt x="133" y="99"/>
                    <a:pt x="129" y="153"/>
                    <a:pt x="122" y="202"/>
                  </a:cubicBezTo>
                  <a:cubicBezTo>
                    <a:pt x="118" y="232"/>
                    <a:pt x="112" y="262"/>
                    <a:pt x="104" y="291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3" name="任意多边形 211">
              <a:extLst>
                <a:ext uri="{FF2B5EF4-FFF2-40B4-BE49-F238E27FC236}">
                  <a16:creationId xmlns:a16="http://schemas.microsoft.com/office/drawing/2014/main" xmlns="" id="{3B387E5C-49A4-4BA4-8668-1C4885D42157}"/>
                </a:ext>
              </a:extLst>
            </p:cNvPr>
            <p:cNvSpPr/>
            <p:nvPr/>
          </p:nvSpPr>
          <p:spPr bwMode="auto">
            <a:xfrm>
              <a:off x="2841325" y="3823110"/>
              <a:ext cx="124314" cy="94587"/>
            </a:xfrm>
            <a:custGeom>
              <a:avLst/>
              <a:gdLst>
                <a:gd name="T0" fmla="*/ 2 w 81"/>
                <a:gd name="T1" fmla="*/ 30 h 62"/>
                <a:gd name="T2" fmla="*/ 6 w 81"/>
                <a:gd name="T3" fmla="*/ 45 h 62"/>
                <a:gd name="T4" fmla="*/ 66 w 81"/>
                <a:gd name="T5" fmla="*/ 50 h 62"/>
                <a:gd name="T6" fmla="*/ 77 w 81"/>
                <a:gd name="T7" fmla="*/ 18 h 62"/>
                <a:gd name="T8" fmla="*/ 2 w 81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2">
                  <a:moveTo>
                    <a:pt x="2" y="30"/>
                  </a:moveTo>
                  <a:cubicBezTo>
                    <a:pt x="0" y="35"/>
                    <a:pt x="2" y="41"/>
                    <a:pt x="6" y="45"/>
                  </a:cubicBezTo>
                  <a:cubicBezTo>
                    <a:pt x="10" y="49"/>
                    <a:pt x="38" y="62"/>
                    <a:pt x="66" y="50"/>
                  </a:cubicBezTo>
                  <a:cubicBezTo>
                    <a:pt x="79" y="43"/>
                    <a:pt x="81" y="30"/>
                    <a:pt x="77" y="18"/>
                  </a:cubicBezTo>
                  <a:cubicBezTo>
                    <a:pt x="70" y="0"/>
                    <a:pt x="5" y="24"/>
                    <a:pt x="2" y="30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4" name="任意多边形 212">
              <a:extLst>
                <a:ext uri="{FF2B5EF4-FFF2-40B4-BE49-F238E27FC236}">
                  <a16:creationId xmlns:a16="http://schemas.microsoft.com/office/drawing/2014/main" xmlns="" id="{B93D46F7-8651-4788-AC63-7C1436CCB829}"/>
                </a:ext>
              </a:extLst>
            </p:cNvPr>
            <p:cNvSpPr/>
            <p:nvPr/>
          </p:nvSpPr>
          <p:spPr bwMode="auto">
            <a:xfrm>
              <a:off x="3114274" y="4380720"/>
              <a:ext cx="228809" cy="426990"/>
            </a:xfrm>
            <a:custGeom>
              <a:avLst/>
              <a:gdLst>
                <a:gd name="T0" fmla="*/ 0 w 149"/>
                <a:gd name="T1" fmla="*/ 53 h 278"/>
                <a:gd name="T2" fmla="*/ 61 w 149"/>
                <a:gd name="T3" fmla="*/ 33 h 278"/>
                <a:gd name="T4" fmla="*/ 149 w 149"/>
                <a:gd name="T5" fmla="*/ 266 h 278"/>
                <a:gd name="T6" fmla="*/ 114 w 149"/>
                <a:gd name="T7" fmla="*/ 278 h 278"/>
                <a:gd name="T8" fmla="*/ 0 w 149"/>
                <a:gd name="T9" fmla="*/ 5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78">
                  <a:moveTo>
                    <a:pt x="0" y="53"/>
                  </a:moveTo>
                  <a:cubicBezTo>
                    <a:pt x="1" y="28"/>
                    <a:pt x="28" y="0"/>
                    <a:pt x="61" y="33"/>
                  </a:cubicBezTo>
                  <a:cubicBezTo>
                    <a:pt x="113" y="87"/>
                    <a:pt x="129" y="189"/>
                    <a:pt x="149" y="26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09" y="272"/>
                    <a:pt x="0" y="67"/>
                    <a:pt x="0" y="53"/>
                  </a:cubicBezTo>
                  <a:close/>
                </a:path>
              </a:pathLst>
            </a:custGeom>
            <a:solidFill>
              <a:srgbClr val="0A3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5" name="任意多边形 213">
              <a:extLst>
                <a:ext uri="{FF2B5EF4-FFF2-40B4-BE49-F238E27FC236}">
                  <a16:creationId xmlns:a16="http://schemas.microsoft.com/office/drawing/2014/main" xmlns="" id="{FC2B95F1-3C40-4882-924A-30946B1EA1B6}"/>
                </a:ext>
              </a:extLst>
            </p:cNvPr>
            <p:cNvSpPr/>
            <p:nvPr/>
          </p:nvSpPr>
          <p:spPr bwMode="auto">
            <a:xfrm>
              <a:off x="2919697" y="3520433"/>
              <a:ext cx="362131" cy="584635"/>
            </a:xfrm>
            <a:custGeom>
              <a:avLst/>
              <a:gdLst>
                <a:gd name="T0" fmla="*/ 207 w 236"/>
                <a:gd name="T1" fmla="*/ 206 h 381"/>
                <a:gd name="T2" fmla="*/ 229 w 236"/>
                <a:gd name="T3" fmla="*/ 71 h 381"/>
                <a:gd name="T4" fmla="*/ 105 w 236"/>
                <a:gd name="T5" fmla="*/ 0 h 381"/>
                <a:gd name="T6" fmla="*/ 10 w 236"/>
                <a:gd name="T7" fmla="*/ 63 h 381"/>
                <a:gd name="T8" fmla="*/ 6 w 236"/>
                <a:gd name="T9" fmla="*/ 114 h 381"/>
                <a:gd name="T10" fmla="*/ 13 w 236"/>
                <a:gd name="T11" fmla="*/ 381 h 381"/>
                <a:gd name="T12" fmla="*/ 213 w 236"/>
                <a:gd name="T13" fmla="*/ 381 h 381"/>
                <a:gd name="T14" fmla="*/ 207 w 236"/>
                <a:gd name="T15" fmla="*/ 206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381">
                  <a:moveTo>
                    <a:pt x="207" y="206"/>
                  </a:moveTo>
                  <a:cubicBezTo>
                    <a:pt x="220" y="165"/>
                    <a:pt x="236" y="114"/>
                    <a:pt x="229" y="71"/>
                  </a:cubicBezTo>
                  <a:cubicBezTo>
                    <a:pt x="211" y="50"/>
                    <a:pt x="176" y="0"/>
                    <a:pt x="105" y="0"/>
                  </a:cubicBezTo>
                  <a:cubicBezTo>
                    <a:pt x="55" y="0"/>
                    <a:pt x="18" y="50"/>
                    <a:pt x="10" y="63"/>
                  </a:cubicBezTo>
                  <a:cubicBezTo>
                    <a:pt x="0" y="77"/>
                    <a:pt x="4" y="97"/>
                    <a:pt x="6" y="114"/>
                  </a:cubicBezTo>
                  <a:cubicBezTo>
                    <a:pt x="11" y="149"/>
                    <a:pt x="26" y="286"/>
                    <a:pt x="13" y="381"/>
                  </a:cubicBezTo>
                  <a:cubicBezTo>
                    <a:pt x="213" y="381"/>
                    <a:pt x="213" y="381"/>
                    <a:pt x="213" y="381"/>
                  </a:cubicBezTo>
                  <a:cubicBezTo>
                    <a:pt x="213" y="336"/>
                    <a:pt x="194" y="248"/>
                    <a:pt x="207" y="206"/>
                  </a:cubicBezTo>
                  <a:close/>
                </a:path>
              </a:pathLst>
            </a:custGeom>
            <a:solidFill>
              <a:srgbClr val="66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6" name="任意多边形 214">
              <a:extLst>
                <a:ext uri="{FF2B5EF4-FFF2-40B4-BE49-F238E27FC236}">
                  <a16:creationId xmlns:a16="http://schemas.microsoft.com/office/drawing/2014/main" xmlns="" id="{182819C6-02CB-4FDB-AC8B-11D1B526E19D}"/>
                </a:ext>
              </a:extLst>
            </p:cNvPr>
            <p:cNvSpPr/>
            <p:nvPr/>
          </p:nvSpPr>
          <p:spPr bwMode="auto">
            <a:xfrm>
              <a:off x="3174630" y="3594301"/>
              <a:ext cx="145933" cy="349520"/>
            </a:xfrm>
            <a:custGeom>
              <a:avLst/>
              <a:gdLst>
                <a:gd name="T0" fmla="*/ 87 w 95"/>
                <a:gd name="T1" fmla="*/ 108 h 228"/>
                <a:gd name="T2" fmla="*/ 27 w 95"/>
                <a:gd name="T3" fmla="*/ 9 h 228"/>
                <a:gd name="T4" fmla="*/ 8 w 95"/>
                <a:gd name="T5" fmla="*/ 3 h 228"/>
                <a:gd name="T6" fmla="*/ 1 w 95"/>
                <a:gd name="T7" fmla="*/ 11 h 228"/>
                <a:gd name="T8" fmla="*/ 1 w 95"/>
                <a:gd name="T9" fmla="*/ 23 h 228"/>
                <a:gd name="T10" fmla="*/ 19 w 95"/>
                <a:gd name="T11" fmla="*/ 156 h 228"/>
                <a:gd name="T12" fmla="*/ 29 w 95"/>
                <a:gd name="T13" fmla="*/ 195 h 228"/>
                <a:gd name="T14" fmla="*/ 58 w 95"/>
                <a:gd name="T15" fmla="*/ 224 h 228"/>
                <a:gd name="T16" fmla="*/ 82 w 95"/>
                <a:gd name="T17" fmla="*/ 223 h 228"/>
                <a:gd name="T18" fmla="*/ 89 w 95"/>
                <a:gd name="T19" fmla="*/ 204 h 228"/>
                <a:gd name="T20" fmla="*/ 93 w 95"/>
                <a:gd name="T21" fmla="*/ 142 h 228"/>
                <a:gd name="T22" fmla="*/ 87 w 95"/>
                <a:gd name="T23" fmla="*/ 1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228">
                  <a:moveTo>
                    <a:pt x="87" y="108"/>
                  </a:moveTo>
                  <a:cubicBezTo>
                    <a:pt x="77" y="70"/>
                    <a:pt x="56" y="35"/>
                    <a:pt x="27" y="9"/>
                  </a:cubicBezTo>
                  <a:cubicBezTo>
                    <a:pt x="22" y="5"/>
                    <a:pt x="15" y="0"/>
                    <a:pt x="8" y="3"/>
                  </a:cubicBezTo>
                  <a:cubicBezTo>
                    <a:pt x="5" y="4"/>
                    <a:pt x="2" y="8"/>
                    <a:pt x="1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2" y="67"/>
                    <a:pt x="10" y="112"/>
                    <a:pt x="19" y="156"/>
                  </a:cubicBezTo>
                  <a:cubicBezTo>
                    <a:pt x="21" y="169"/>
                    <a:pt x="24" y="183"/>
                    <a:pt x="29" y="195"/>
                  </a:cubicBezTo>
                  <a:cubicBezTo>
                    <a:pt x="35" y="208"/>
                    <a:pt x="45" y="219"/>
                    <a:pt x="58" y="224"/>
                  </a:cubicBezTo>
                  <a:cubicBezTo>
                    <a:pt x="64" y="226"/>
                    <a:pt x="75" y="228"/>
                    <a:pt x="82" y="223"/>
                  </a:cubicBezTo>
                  <a:cubicBezTo>
                    <a:pt x="87" y="219"/>
                    <a:pt x="88" y="209"/>
                    <a:pt x="89" y="204"/>
                  </a:cubicBezTo>
                  <a:cubicBezTo>
                    <a:pt x="93" y="184"/>
                    <a:pt x="95" y="163"/>
                    <a:pt x="93" y="142"/>
                  </a:cubicBezTo>
                  <a:cubicBezTo>
                    <a:pt x="92" y="131"/>
                    <a:pt x="90" y="119"/>
                    <a:pt x="87" y="108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7" name="任意多边形 215">
              <a:extLst>
                <a:ext uri="{FF2B5EF4-FFF2-40B4-BE49-F238E27FC236}">
                  <a16:creationId xmlns:a16="http://schemas.microsoft.com/office/drawing/2014/main" xmlns="" id="{AE0059AC-9444-4F3E-81AC-3F520032FB49}"/>
                </a:ext>
              </a:extLst>
            </p:cNvPr>
            <p:cNvSpPr/>
            <p:nvPr/>
          </p:nvSpPr>
          <p:spPr bwMode="auto">
            <a:xfrm>
              <a:off x="3325067" y="3781672"/>
              <a:ext cx="0" cy="90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8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8" name="任意多边形 216">
              <a:extLst>
                <a:ext uri="{FF2B5EF4-FFF2-40B4-BE49-F238E27FC236}">
                  <a16:creationId xmlns:a16="http://schemas.microsoft.com/office/drawing/2014/main" xmlns="" id="{CD34CF70-D2E6-45E4-A6A4-FB819971D57C}"/>
                </a:ext>
              </a:extLst>
            </p:cNvPr>
            <p:cNvSpPr/>
            <p:nvPr/>
          </p:nvSpPr>
          <p:spPr bwMode="auto">
            <a:xfrm>
              <a:off x="3170126" y="3561871"/>
              <a:ext cx="152239" cy="200884"/>
            </a:xfrm>
            <a:custGeom>
              <a:avLst/>
              <a:gdLst>
                <a:gd name="T0" fmla="*/ 2 w 99"/>
                <a:gd name="T1" fmla="*/ 22 h 131"/>
                <a:gd name="T2" fmla="*/ 10 w 99"/>
                <a:gd name="T3" fmla="*/ 3 h 131"/>
                <a:gd name="T4" fmla="*/ 36 w 99"/>
                <a:gd name="T5" fmla="*/ 11 h 131"/>
                <a:gd name="T6" fmla="*/ 99 w 99"/>
                <a:gd name="T7" fmla="*/ 126 h 131"/>
                <a:gd name="T8" fmla="*/ 11 w 99"/>
                <a:gd name="T9" fmla="*/ 131 h 131"/>
                <a:gd name="T10" fmla="*/ 2 w 99"/>
                <a:gd name="T11" fmla="*/ 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31">
                  <a:moveTo>
                    <a:pt x="2" y="22"/>
                  </a:moveTo>
                  <a:cubicBezTo>
                    <a:pt x="3" y="15"/>
                    <a:pt x="4" y="6"/>
                    <a:pt x="10" y="3"/>
                  </a:cubicBezTo>
                  <a:cubicBezTo>
                    <a:pt x="17" y="0"/>
                    <a:pt x="30" y="6"/>
                    <a:pt x="36" y="11"/>
                  </a:cubicBezTo>
                  <a:cubicBezTo>
                    <a:pt x="71" y="41"/>
                    <a:pt x="90" y="81"/>
                    <a:pt x="99" y="126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95"/>
                    <a:pt x="0" y="58"/>
                    <a:pt x="2" y="22"/>
                  </a:cubicBezTo>
                  <a:close/>
                </a:path>
              </a:pathLst>
            </a:custGeom>
            <a:solidFill>
              <a:srgbClr val="66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9" name="任意多边形 217">
              <a:extLst>
                <a:ext uri="{FF2B5EF4-FFF2-40B4-BE49-F238E27FC236}">
                  <a16:creationId xmlns:a16="http://schemas.microsoft.com/office/drawing/2014/main" xmlns="" id="{0C72F7FE-2AAD-462A-B83E-B85F672AF46D}"/>
                </a:ext>
              </a:extLst>
            </p:cNvPr>
            <p:cNvSpPr/>
            <p:nvPr/>
          </p:nvSpPr>
          <p:spPr bwMode="auto">
            <a:xfrm>
              <a:off x="3046713" y="3403326"/>
              <a:ext cx="92785" cy="150438"/>
            </a:xfrm>
            <a:custGeom>
              <a:avLst/>
              <a:gdLst>
                <a:gd name="T0" fmla="*/ 2 w 60"/>
                <a:gd name="T1" fmla="*/ 27 h 98"/>
                <a:gd name="T2" fmla="*/ 32 w 60"/>
                <a:gd name="T3" fmla="*/ 6 h 98"/>
                <a:gd name="T4" fmla="*/ 60 w 60"/>
                <a:gd name="T5" fmla="*/ 85 h 98"/>
                <a:gd name="T6" fmla="*/ 0 w 60"/>
                <a:gd name="T7" fmla="*/ 85 h 98"/>
                <a:gd name="T8" fmla="*/ 2 w 60"/>
                <a:gd name="T9" fmla="*/ 2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8">
                  <a:moveTo>
                    <a:pt x="2" y="27"/>
                  </a:moveTo>
                  <a:cubicBezTo>
                    <a:pt x="7" y="5"/>
                    <a:pt x="23" y="0"/>
                    <a:pt x="32" y="6"/>
                  </a:cubicBezTo>
                  <a:cubicBezTo>
                    <a:pt x="38" y="46"/>
                    <a:pt x="45" y="63"/>
                    <a:pt x="60" y="85"/>
                  </a:cubicBezTo>
                  <a:cubicBezTo>
                    <a:pt x="41" y="98"/>
                    <a:pt x="7" y="95"/>
                    <a:pt x="0" y="85"/>
                  </a:cubicBezTo>
                  <a:cubicBezTo>
                    <a:pt x="0" y="82"/>
                    <a:pt x="0" y="38"/>
                    <a:pt x="2" y="27"/>
                  </a:cubicBezTo>
                  <a:close/>
                </a:path>
              </a:pathLst>
            </a:custGeom>
            <a:solidFill>
              <a:srgbClr val="F4A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0" name="任意多边形 7">
              <a:extLst>
                <a:ext uri="{FF2B5EF4-FFF2-40B4-BE49-F238E27FC236}">
                  <a16:creationId xmlns:a16="http://schemas.microsoft.com/office/drawing/2014/main" xmlns="" id="{64AD1A26-6EC8-4D69-BF75-54E9C06FA8C1}"/>
                </a:ext>
              </a:extLst>
            </p:cNvPr>
            <p:cNvSpPr/>
            <p:nvPr/>
          </p:nvSpPr>
          <p:spPr bwMode="auto">
            <a:xfrm>
              <a:off x="2967441" y="3346574"/>
              <a:ext cx="122512" cy="176561"/>
            </a:xfrm>
            <a:custGeom>
              <a:avLst/>
              <a:gdLst>
                <a:gd name="T0" fmla="*/ 55 w 80"/>
                <a:gd name="T1" fmla="*/ 14 h 115"/>
                <a:gd name="T2" fmla="*/ 4 w 80"/>
                <a:gd name="T3" fmla="*/ 37 h 115"/>
                <a:gd name="T4" fmla="*/ 34 w 80"/>
                <a:gd name="T5" fmla="*/ 104 h 115"/>
                <a:gd name="T6" fmla="*/ 79 w 80"/>
                <a:gd name="T7" fmla="*/ 76 h 115"/>
                <a:gd name="T8" fmla="*/ 55 w 80"/>
                <a:gd name="T9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5">
                  <a:moveTo>
                    <a:pt x="55" y="14"/>
                  </a:moveTo>
                  <a:cubicBezTo>
                    <a:pt x="36" y="0"/>
                    <a:pt x="8" y="12"/>
                    <a:pt x="4" y="37"/>
                  </a:cubicBezTo>
                  <a:cubicBezTo>
                    <a:pt x="0" y="59"/>
                    <a:pt x="23" y="98"/>
                    <a:pt x="34" y="104"/>
                  </a:cubicBezTo>
                  <a:cubicBezTo>
                    <a:pt x="53" y="115"/>
                    <a:pt x="78" y="89"/>
                    <a:pt x="79" y="76"/>
                  </a:cubicBezTo>
                  <a:cubicBezTo>
                    <a:pt x="80" y="58"/>
                    <a:pt x="71" y="25"/>
                    <a:pt x="55" y="14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1" name="任意多边形 8">
              <a:extLst>
                <a:ext uri="{FF2B5EF4-FFF2-40B4-BE49-F238E27FC236}">
                  <a16:creationId xmlns:a16="http://schemas.microsoft.com/office/drawing/2014/main" xmlns="" id="{37FDECBE-28AE-4927-AA03-448DF7E73F47}"/>
                </a:ext>
              </a:extLst>
            </p:cNvPr>
            <p:cNvSpPr/>
            <p:nvPr/>
          </p:nvSpPr>
          <p:spPr bwMode="auto">
            <a:xfrm>
              <a:off x="3061126" y="3372698"/>
              <a:ext cx="63058" cy="93686"/>
            </a:xfrm>
            <a:custGeom>
              <a:avLst/>
              <a:gdLst>
                <a:gd name="T0" fmla="*/ 8 w 41"/>
                <a:gd name="T1" fmla="*/ 1 h 61"/>
                <a:gd name="T2" fmla="*/ 13 w 41"/>
                <a:gd name="T3" fmla="*/ 1 h 61"/>
                <a:gd name="T4" fmla="*/ 17 w 41"/>
                <a:gd name="T5" fmla="*/ 4 h 61"/>
                <a:gd name="T6" fmla="*/ 30 w 41"/>
                <a:gd name="T7" fmla="*/ 18 h 61"/>
                <a:gd name="T8" fmla="*/ 36 w 41"/>
                <a:gd name="T9" fmla="*/ 35 h 61"/>
                <a:gd name="T10" fmla="*/ 37 w 41"/>
                <a:gd name="T11" fmla="*/ 47 h 61"/>
                <a:gd name="T12" fmla="*/ 40 w 41"/>
                <a:gd name="T13" fmla="*/ 57 h 61"/>
                <a:gd name="T14" fmla="*/ 34 w 41"/>
                <a:gd name="T15" fmla="*/ 61 h 61"/>
                <a:gd name="T16" fmla="*/ 27 w 41"/>
                <a:gd name="T17" fmla="*/ 57 h 61"/>
                <a:gd name="T18" fmla="*/ 23 w 41"/>
                <a:gd name="T19" fmla="*/ 50 h 61"/>
                <a:gd name="T20" fmla="*/ 7 w 41"/>
                <a:gd name="T21" fmla="*/ 28 h 61"/>
                <a:gd name="T22" fmla="*/ 4 w 41"/>
                <a:gd name="T23" fmla="*/ 3 h 61"/>
                <a:gd name="T24" fmla="*/ 8 w 41"/>
                <a:gd name="T25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1">
                  <a:moveTo>
                    <a:pt x="8" y="1"/>
                  </a:moveTo>
                  <a:cubicBezTo>
                    <a:pt x="9" y="0"/>
                    <a:pt x="11" y="1"/>
                    <a:pt x="13" y="1"/>
                  </a:cubicBezTo>
                  <a:cubicBezTo>
                    <a:pt x="15" y="2"/>
                    <a:pt x="16" y="3"/>
                    <a:pt x="17" y="4"/>
                  </a:cubicBezTo>
                  <a:cubicBezTo>
                    <a:pt x="22" y="9"/>
                    <a:pt x="26" y="13"/>
                    <a:pt x="30" y="18"/>
                  </a:cubicBezTo>
                  <a:cubicBezTo>
                    <a:pt x="34" y="23"/>
                    <a:pt x="36" y="29"/>
                    <a:pt x="36" y="35"/>
                  </a:cubicBezTo>
                  <a:cubicBezTo>
                    <a:pt x="36" y="39"/>
                    <a:pt x="35" y="43"/>
                    <a:pt x="37" y="47"/>
                  </a:cubicBezTo>
                  <a:cubicBezTo>
                    <a:pt x="38" y="50"/>
                    <a:pt x="41" y="53"/>
                    <a:pt x="40" y="57"/>
                  </a:cubicBezTo>
                  <a:cubicBezTo>
                    <a:pt x="39" y="59"/>
                    <a:pt x="36" y="61"/>
                    <a:pt x="34" y="61"/>
                  </a:cubicBezTo>
                  <a:cubicBezTo>
                    <a:pt x="31" y="60"/>
                    <a:pt x="29" y="59"/>
                    <a:pt x="27" y="57"/>
                  </a:cubicBezTo>
                  <a:cubicBezTo>
                    <a:pt x="25" y="54"/>
                    <a:pt x="24" y="52"/>
                    <a:pt x="23" y="50"/>
                  </a:cubicBezTo>
                  <a:cubicBezTo>
                    <a:pt x="18" y="42"/>
                    <a:pt x="12" y="36"/>
                    <a:pt x="7" y="28"/>
                  </a:cubicBezTo>
                  <a:cubicBezTo>
                    <a:pt x="2" y="21"/>
                    <a:pt x="0" y="11"/>
                    <a:pt x="4" y="3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2" name="任意多边形 9">
              <a:extLst>
                <a:ext uri="{FF2B5EF4-FFF2-40B4-BE49-F238E27FC236}">
                  <a16:creationId xmlns:a16="http://schemas.microsoft.com/office/drawing/2014/main" xmlns="" id="{AF093FDA-62F1-4A61-84F0-57FD15782C3A}"/>
                </a:ext>
              </a:extLst>
            </p:cNvPr>
            <p:cNvSpPr/>
            <p:nvPr/>
          </p:nvSpPr>
          <p:spPr bwMode="auto">
            <a:xfrm>
              <a:off x="2935011" y="3324954"/>
              <a:ext cx="202686" cy="109000"/>
            </a:xfrm>
            <a:custGeom>
              <a:avLst/>
              <a:gdLst>
                <a:gd name="T0" fmla="*/ 0 w 132"/>
                <a:gd name="T1" fmla="*/ 42 h 71"/>
                <a:gd name="T2" fmla="*/ 13 w 132"/>
                <a:gd name="T3" fmla="*/ 37 h 71"/>
                <a:gd name="T4" fmla="*/ 8 w 132"/>
                <a:gd name="T5" fmla="*/ 45 h 71"/>
                <a:gd name="T6" fmla="*/ 11 w 132"/>
                <a:gd name="T7" fmla="*/ 53 h 71"/>
                <a:gd name="T8" fmla="*/ 18 w 132"/>
                <a:gd name="T9" fmla="*/ 53 h 71"/>
                <a:gd name="T10" fmla="*/ 23 w 132"/>
                <a:gd name="T11" fmla="*/ 49 h 71"/>
                <a:gd name="T12" fmla="*/ 21 w 132"/>
                <a:gd name="T13" fmla="*/ 54 h 71"/>
                <a:gd name="T14" fmla="*/ 24 w 132"/>
                <a:gd name="T15" fmla="*/ 58 h 71"/>
                <a:gd name="T16" fmla="*/ 28 w 132"/>
                <a:gd name="T17" fmla="*/ 56 h 71"/>
                <a:gd name="T18" fmla="*/ 45 w 132"/>
                <a:gd name="T19" fmla="*/ 42 h 71"/>
                <a:gd name="T20" fmla="*/ 45 w 132"/>
                <a:gd name="T21" fmla="*/ 48 h 71"/>
                <a:gd name="T22" fmla="*/ 48 w 132"/>
                <a:gd name="T23" fmla="*/ 52 h 71"/>
                <a:gd name="T24" fmla="*/ 55 w 132"/>
                <a:gd name="T25" fmla="*/ 48 h 71"/>
                <a:gd name="T26" fmla="*/ 62 w 132"/>
                <a:gd name="T27" fmla="*/ 42 h 71"/>
                <a:gd name="T28" fmla="*/ 71 w 132"/>
                <a:gd name="T29" fmla="*/ 47 h 71"/>
                <a:gd name="T30" fmla="*/ 72 w 132"/>
                <a:gd name="T31" fmla="*/ 49 h 71"/>
                <a:gd name="T32" fmla="*/ 84 w 132"/>
                <a:gd name="T33" fmla="*/ 64 h 71"/>
                <a:gd name="T34" fmla="*/ 88 w 132"/>
                <a:gd name="T35" fmla="*/ 69 h 71"/>
                <a:gd name="T36" fmla="*/ 94 w 132"/>
                <a:gd name="T37" fmla="*/ 70 h 71"/>
                <a:gd name="T38" fmla="*/ 87 w 132"/>
                <a:gd name="T39" fmla="*/ 2 h 71"/>
                <a:gd name="T40" fmla="*/ 65 w 132"/>
                <a:gd name="T41" fmla="*/ 4 h 71"/>
                <a:gd name="T42" fmla="*/ 46 w 132"/>
                <a:gd name="T43" fmla="*/ 11 h 71"/>
                <a:gd name="T44" fmla="*/ 30 w 132"/>
                <a:gd name="T45" fmla="*/ 12 h 71"/>
                <a:gd name="T46" fmla="*/ 0 w 132"/>
                <a:gd name="T47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71">
                  <a:moveTo>
                    <a:pt x="0" y="42"/>
                  </a:moveTo>
                  <a:cubicBezTo>
                    <a:pt x="4" y="41"/>
                    <a:pt x="8" y="39"/>
                    <a:pt x="13" y="37"/>
                  </a:cubicBezTo>
                  <a:cubicBezTo>
                    <a:pt x="11" y="40"/>
                    <a:pt x="9" y="42"/>
                    <a:pt x="8" y="45"/>
                  </a:cubicBezTo>
                  <a:cubicBezTo>
                    <a:pt x="7" y="48"/>
                    <a:pt x="8" y="52"/>
                    <a:pt x="11" y="53"/>
                  </a:cubicBezTo>
                  <a:cubicBezTo>
                    <a:pt x="13" y="54"/>
                    <a:pt x="15" y="54"/>
                    <a:pt x="18" y="53"/>
                  </a:cubicBezTo>
                  <a:cubicBezTo>
                    <a:pt x="20" y="52"/>
                    <a:pt x="21" y="50"/>
                    <a:pt x="23" y="49"/>
                  </a:cubicBezTo>
                  <a:cubicBezTo>
                    <a:pt x="22" y="50"/>
                    <a:pt x="21" y="52"/>
                    <a:pt x="21" y="54"/>
                  </a:cubicBezTo>
                  <a:cubicBezTo>
                    <a:pt x="21" y="55"/>
                    <a:pt x="22" y="57"/>
                    <a:pt x="24" y="58"/>
                  </a:cubicBezTo>
                  <a:cubicBezTo>
                    <a:pt x="26" y="58"/>
                    <a:pt x="27" y="57"/>
                    <a:pt x="28" y="56"/>
                  </a:cubicBezTo>
                  <a:cubicBezTo>
                    <a:pt x="34" y="51"/>
                    <a:pt x="39" y="47"/>
                    <a:pt x="45" y="42"/>
                  </a:cubicBezTo>
                  <a:cubicBezTo>
                    <a:pt x="45" y="44"/>
                    <a:pt x="44" y="46"/>
                    <a:pt x="45" y="48"/>
                  </a:cubicBezTo>
                  <a:cubicBezTo>
                    <a:pt x="45" y="50"/>
                    <a:pt x="46" y="51"/>
                    <a:pt x="48" y="52"/>
                  </a:cubicBezTo>
                  <a:cubicBezTo>
                    <a:pt x="51" y="53"/>
                    <a:pt x="54" y="51"/>
                    <a:pt x="55" y="48"/>
                  </a:cubicBezTo>
                  <a:cubicBezTo>
                    <a:pt x="57" y="45"/>
                    <a:pt x="59" y="42"/>
                    <a:pt x="62" y="42"/>
                  </a:cubicBezTo>
                  <a:cubicBezTo>
                    <a:pt x="66" y="41"/>
                    <a:pt x="69" y="44"/>
                    <a:pt x="71" y="47"/>
                  </a:cubicBezTo>
                  <a:cubicBezTo>
                    <a:pt x="71" y="48"/>
                    <a:pt x="72" y="48"/>
                    <a:pt x="72" y="49"/>
                  </a:cubicBezTo>
                  <a:cubicBezTo>
                    <a:pt x="76" y="54"/>
                    <a:pt x="80" y="59"/>
                    <a:pt x="84" y="64"/>
                  </a:cubicBezTo>
                  <a:cubicBezTo>
                    <a:pt x="85" y="66"/>
                    <a:pt x="86" y="68"/>
                    <a:pt x="88" y="69"/>
                  </a:cubicBezTo>
                  <a:cubicBezTo>
                    <a:pt x="90" y="70"/>
                    <a:pt x="92" y="71"/>
                    <a:pt x="94" y="70"/>
                  </a:cubicBezTo>
                  <a:cubicBezTo>
                    <a:pt x="97" y="69"/>
                    <a:pt x="132" y="17"/>
                    <a:pt x="87" y="2"/>
                  </a:cubicBezTo>
                  <a:cubicBezTo>
                    <a:pt x="81" y="0"/>
                    <a:pt x="72" y="2"/>
                    <a:pt x="65" y="4"/>
                  </a:cubicBezTo>
                  <a:cubicBezTo>
                    <a:pt x="59" y="6"/>
                    <a:pt x="53" y="9"/>
                    <a:pt x="46" y="11"/>
                  </a:cubicBezTo>
                  <a:cubicBezTo>
                    <a:pt x="41" y="12"/>
                    <a:pt x="35" y="11"/>
                    <a:pt x="30" y="12"/>
                  </a:cubicBezTo>
                  <a:cubicBezTo>
                    <a:pt x="15" y="13"/>
                    <a:pt x="0" y="27"/>
                    <a:pt x="0" y="42"/>
                  </a:cubicBezTo>
                  <a:close/>
                </a:path>
              </a:pathLst>
            </a:custGeom>
            <a:solidFill>
              <a:srgbClr val="222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3" name="任意多边形 10">
              <a:extLst>
                <a:ext uri="{FF2B5EF4-FFF2-40B4-BE49-F238E27FC236}">
                  <a16:creationId xmlns:a16="http://schemas.microsoft.com/office/drawing/2014/main" xmlns="" id="{B44D6502-F08A-43FB-9B31-AA42794E3326}"/>
                </a:ext>
              </a:extLst>
            </p:cNvPr>
            <p:cNvSpPr/>
            <p:nvPr/>
          </p:nvSpPr>
          <p:spPr bwMode="auto">
            <a:xfrm>
              <a:off x="3071936" y="3386210"/>
              <a:ext cx="35132" cy="66661"/>
            </a:xfrm>
            <a:custGeom>
              <a:avLst/>
              <a:gdLst>
                <a:gd name="T0" fmla="*/ 21 w 23"/>
                <a:gd name="T1" fmla="*/ 13 h 43"/>
                <a:gd name="T2" fmla="*/ 21 w 23"/>
                <a:gd name="T3" fmla="*/ 29 h 43"/>
                <a:gd name="T4" fmla="*/ 1 w 23"/>
                <a:gd name="T5" fmla="*/ 20 h 43"/>
                <a:gd name="T6" fmla="*/ 21 w 23"/>
                <a:gd name="T7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3">
                  <a:moveTo>
                    <a:pt x="21" y="13"/>
                  </a:moveTo>
                  <a:cubicBezTo>
                    <a:pt x="23" y="18"/>
                    <a:pt x="23" y="24"/>
                    <a:pt x="21" y="29"/>
                  </a:cubicBezTo>
                  <a:cubicBezTo>
                    <a:pt x="15" y="43"/>
                    <a:pt x="1" y="30"/>
                    <a:pt x="1" y="20"/>
                  </a:cubicBezTo>
                  <a:cubicBezTo>
                    <a:pt x="0" y="8"/>
                    <a:pt x="16" y="0"/>
                    <a:pt x="21" y="13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4" name="任意多边形 11">
              <a:extLst>
                <a:ext uri="{FF2B5EF4-FFF2-40B4-BE49-F238E27FC236}">
                  <a16:creationId xmlns:a16="http://schemas.microsoft.com/office/drawing/2014/main" xmlns="" id="{1D2513D1-2724-4202-97E3-CE2F53CA4C87}"/>
                </a:ext>
              </a:extLst>
            </p:cNvPr>
            <p:cNvSpPr/>
            <p:nvPr/>
          </p:nvSpPr>
          <p:spPr bwMode="auto">
            <a:xfrm>
              <a:off x="2885465" y="4859958"/>
              <a:ext cx="184669" cy="72066"/>
            </a:xfrm>
            <a:custGeom>
              <a:avLst/>
              <a:gdLst>
                <a:gd name="T0" fmla="*/ 1 w 120"/>
                <a:gd name="T1" fmla="*/ 41 h 47"/>
                <a:gd name="T2" fmla="*/ 11 w 120"/>
                <a:gd name="T3" fmla="*/ 30 h 47"/>
                <a:gd name="T4" fmla="*/ 27 w 120"/>
                <a:gd name="T5" fmla="*/ 30 h 47"/>
                <a:gd name="T6" fmla="*/ 65 w 120"/>
                <a:gd name="T7" fmla="*/ 7 h 47"/>
                <a:gd name="T8" fmla="*/ 68 w 120"/>
                <a:gd name="T9" fmla="*/ 2 h 47"/>
                <a:gd name="T10" fmla="*/ 76 w 120"/>
                <a:gd name="T11" fmla="*/ 3 h 47"/>
                <a:gd name="T12" fmla="*/ 82 w 120"/>
                <a:gd name="T13" fmla="*/ 9 h 47"/>
                <a:gd name="T14" fmla="*/ 96 w 120"/>
                <a:gd name="T15" fmla="*/ 15 h 47"/>
                <a:gd name="T16" fmla="*/ 109 w 120"/>
                <a:gd name="T17" fmla="*/ 14 h 47"/>
                <a:gd name="T18" fmla="*/ 114 w 120"/>
                <a:gd name="T19" fmla="*/ 24 h 47"/>
                <a:gd name="T20" fmla="*/ 119 w 120"/>
                <a:gd name="T21" fmla="*/ 43 h 47"/>
                <a:gd name="T22" fmla="*/ 120 w 120"/>
                <a:gd name="T23" fmla="*/ 47 h 47"/>
                <a:gd name="T24" fmla="*/ 90 w 120"/>
                <a:gd name="T25" fmla="*/ 47 h 47"/>
                <a:gd name="T26" fmla="*/ 87 w 120"/>
                <a:gd name="T27" fmla="*/ 37 h 47"/>
                <a:gd name="T28" fmla="*/ 84 w 120"/>
                <a:gd name="T29" fmla="*/ 47 h 47"/>
                <a:gd name="T30" fmla="*/ 3 w 120"/>
                <a:gd name="T31" fmla="*/ 47 h 47"/>
                <a:gd name="T32" fmla="*/ 1 w 120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47">
                  <a:moveTo>
                    <a:pt x="1" y="41"/>
                  </a:moveTo>
                  <a:cubicBezTo>
                    <a:pt x="0" y="36"/>
                    <a:pt x="5" y="32"/>
                    <a:pt x="11" y="30"/>
                  </a:cubicBezTo>
                  <a:cubicBezTo>
                    <a:pt x="16" y="29"/>
                    <a:pt x="22" y="30"/>
                    <a:pt x="27" y="30"/>
                  </a:cubicBezTo>
                  <a:cubicBezTo>
                    <a:pt x="42" y="30"/>
                    <a:pt x="57" y="20"/>
                    <a:pt x="65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71" y="0"/>
                    <a:pt x="74" y="1"/>
                    <a:pt x="76" y="3"/>
                  </a:cubicBezTo>
                  <a:cubicBezTo>
                    <a:pt x="78" y="5"/>
                    <a:pt x="80" y="7"/>
                    <a:pt x="82" y="9"/>
                  </a:cubicBezTo>
                  <a:cubicBezTo>
                    <a:pt x="86" y="13"/>
                    <a:pt x="91" y="15"/>
                    <a:pt x="96" y="15"/>
                  </a:cubicBezTo>
                  <a:cubicBezTo>
                    <a:pt x="100" y="15"/>
                    <a:pt x="105" y="12"/>
                    <a:pt x="109" y="14"/>
                  </a:cubicBezTo>
                  <a:cubicBezTo>
                    <a:pt x="112" y="16"/>
                    <a:pt x="113" y="21"/>
                    <a:pt x="114" y="24"/>
                  </a:cubicBezTo>
                  <a:cubicBezTo>
                    <a:pt x="116" y="30"/>
                    <a:pt x="117" y="36"/>
                    <a:pt x="119" y="43"/>
                  </a:cubicBezTo>
                  <a:cubicBezTo>
                    <a:pt x="119" y="44"/>
                    <a:pt x="120" y="45"/>
                    <a:pt x="12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89" y="45"/>
                    <a:pt x="88" y="39"/>
                    <a:pt x="87" y="37"/>
                  </a:cubicBezTo>
                  <a:cubicBezTo>
                    <a:pt x="87" y="39"/>
                    <a:pt x="86" y="45"/>
                    <a:pt x="8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2" y="45"/>
                    <a:pt x="1" y="43"/>
                    <a:pt x="1" y="41"/>
                  </a:cubicBezTo>
                  <a:close/>
                </a:path>
              </a:pathLst>
            </a:custGeom>
            <a:solidFill>
              <a:srgbClr val="66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5" name="任意多边形 12">
              <a:extLst>
                <a:ext uri="{FF2B5EF4-FFF2-40B4-BE49-F238E27FC236}">
                  <a16:creationId xmlns:a16="http://schemas.microsoft.com/office/drawing/2014/main" xmlns="" id="{636F22E1-3164-4A26-8FFB-A2B7450A19F2}"/>
                </a:ext>
              </a:extLst>
            </p:cNvPr>
            <p:cNvSpPr/>
            <p:nvPr/>
          </p:nvSpPr>
          <p:spPr bwMode="auto">
            <a:xfrm>
              <a:off x="3296241" y="4823024"/>
              <a:ext cx="81074" cy="83777"/>
            </a:xfrm>
            <a:custGeom>
              <a:avLst/>
              <a:gdLst>
                <a:gd name="T0" fmla="*/ 2 w 53"/>
                <a:gd name="T1" fmla="*/ 50 h 55"/>
                <a:gd name="T2" fmla="*/ 3 w 53"/>
                <a:gd name="T3" fmla="*/ 38 h 55"/>
                <a:gd name="T4" fmla="*/ 5 w 53"/>
                <a:gd name="T5" fmla="*/ 12 h 55"/>
                <a:gd name="T6" fmla="*/ 25 w 53"/>
                <a:gd name="T7" fmla="*/ 8 h 55"/>
                <a:gd name="T8" fmla="*/ 33 w 53"/>
                <a:gd name="T9" fmla="*/ 11 h 55"/>
                <a:gd name="T10" fmla="*/ 38 w 53"/>
                <a:gd name="T11" fmla="*/ 8 h 55"/>
                <a:gd name="T12" fmla="*/ 44 w 53"/>
                <a:gd name="T13" fmla="*/ 17 h 55"/>
                <a:gd name="T14" fmla="*/ 52 w 53"/>
                <a:gd name="T15" fmla="*/ 34 h 55"/>
                <a:gd name="T16" fmla="*/ 53 w 53"/>
                <a:gd name="T17" fmla="*/ 38 h 55"/>
                <a:gd name="T18" fmla="*/ 5 w 53"/>
                <a:gd name="T19" fmla="*/ 55 h 55"/>
                <a:gd name="T20" fmla="*/ 2 w 53"/>
                <a:gd name="T21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55">
                  <a:moveTo>
                    <a:pt x="2" y="50"/>
                  </a:moveTo>
                  <a:cubicBezTo>
                    <a:pt x="0" y="45"/>
                    <a:pt x="1" y="40"/>
                    <a:pt x="3" y="38"/>
                  </a:cubicBezTo>
                  <a:cubicBezTo>
                    <a:pt x="5" y="36"/>
                    <a:pt x="5" y="26"/>
                    <a:pt x="5" y="12"/>
                  </a:cubicBezTo>
                  <a:cubicBezTo>
                    <a:pt x="5" y="6"/>
                    <a:pt x="16" y="0"/>
                    <a:pt x="25" y="8"/>
                  </a:cubicBezTo>
                  <a:cubicBezTo>
                    <a:pt x="28" y="10"/>
                    <a:pt x="31" y="12"/>
                    <a:pt x="33" y="11"/>
                  </a:cubicBezTo>
                  <a:cubicBezTo>
                    <a:pt x="35" y="10"/>
                    <a:pt x="36" y="7"/>
                    <a:pt x="38" y="8"/>
                  </a:cubicBezTo>
                  <a:cubicBezTo>
                    <a:pt x="40" y="9"/>
                    <a:pt x="42" y="14"/>
                    <a:pt x="44" y="17"/>
                  </a:cubicBezTo>
                  <a:cubicBezTo>
                    <a:pt x="46" y="23"/>
                    <a:pt x="49" y="28"/>
                    <a:pt x="52" y="34"/>
                  </a:cubicBezTo>
                  <a:cubicBezTo>
                    <a:pt x="52" y="35"/>
                    <a:pt x="53" y="36"/>
                    <a:pt x="53" y="38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3"/>
                    <a:pt x="3" y="52"/>
                    <a:pt x="2" y="50"/>
                  </a:cubicBezTo>
                  <a:close/>
                </a:path>
              </a:pathLst>
            </a:custGeom>
            <a:solidFill>
              <a:srgbClr val="66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6" name="任意多边形 13">
              <a:extLst>
                <a:ext uri="{FF2B5EF4-FFF2-40B4-BE49-F238E27FC236}">
                  <a16:creationId xmlns:a16="http://schemas.microsoft.com/office/drawing/2014/main" xmlns="" id="{1A10C8DB-92F8-4CC6-958B-773E178DC782}"/>
                </a:ext>
              </a:extLst>
            </p:cNvPr>
            <p:cNvSpPr/>
            <p:nvPr/>
          </p:nvSpPr>
          <p:spPr bwMode="auto">
            <a:xfrm>
              <a:off x="2795383" y="3629433"/>
              <a:ext cx="309883" cy="329701"/>
            </a:xfrm>
            <a:custGeom>
              <a:avLst/>
              <a:gdLst>
                <a:gd name="T0" fmla="*/ 191 w 202"/>
                <a:gd name="T1" fmla="*/ 215 h 215"/>
                <a:gd name="T2" fmla="*/ 71 w 202"/>
                <a:gd name="T3" fmla="*/ 215 h 215"/>
                <a:gd name="T4" fmla="*/ 54 w 202"/>
                <a:gd name="T5" fmla="*/ 202 h 215"/>
                <a:gd name="T6" fmla="*/ 2 w 202"/>
                <a:gd name="T7" fmla="*/ 13 h 215"/>
                <a:gd name="T8" fmla="*/ 11 w 202"/>
                <a:gd name="T9" fmla="*/ 0 h 215"/>
                <a:gd name="T10" fmla="*/ 131 w 202"/>
                <a:gd name="T11" fmla="*/ 0 h 215"/>
                <a:gd name="T12" fmla="*/ 147 w 202"/>
                <a:gd name="T13" fmla="*/ 13 h 215"/>
                <a:gd name="T14" fmla="*/ 200 w 202"/>
                <a:gd name="T15" fmla="*/ 202 h 215"/>
                <a:gd name="T16" fmla="*/ 191 w 202"/>
                <a:gd name="T17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15">
                  <a:moveTo>
                    <a:pt x="191" y="215"/>
                  </a:moveTo>
                  <a:cubicBezTo>
                    <a:pt x="71" y="215"/>
                    <a:pt x="71" y="215"/>
                    <a:pt x="71" y="215"/>
                  </a:cubicBezTo>
                  <a:cubicBezTo>
                    <a:pt x="64" y="215"/>
                    <a:pt x="56" y="209"/>
                    <a:pt x="54" y="20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6"/>
                    <a:pt x="4" y="0"/>
                    <a:pt x="1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8" y="0"/>
                    <a:pt x="145" y="6"/>
                    <a:pt x="147" y="13"/>
                  </a:cubicBezTo>
                  <a:cubicBezTo>
                    <a:pt x="200" y="202"/>
                    <a:pt x="200" y="202"/>
                    <a:pt x="200" y="202"/>
                  </a:cubicBezTo>
                  <a:cubicBezTo>
                    <a:pt x="202" y="209"/>
                    <a:pt x="198" y="215"/>
                    <a:pt x="191" y="215"/>
                  </a:cubicBezTo>
                  <a:close/>
                </a:path>
              </a:pathLst>
            </a:custGeom>
            <a:solidFill>
              <a:srgbClr val="A2D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7" name="任意多边形 14">
              <a:extLst>
                <a:ext uri="{FF2B5EF4-FFF2-40B4-BE49-F238E27FC236}">
                  <a16:creationId xmlns:a16="http://schemas.microsoft.com/office/drawing/2014/main" xmlns="" id="{60AEA275-0577-4A04-A3FF-1AA980EBE5B7}"/>
                </a:ext>
              </a:extLst>
            </p:cNvPr>
            <p:cNvSpPr/>
            <p:nvPr/>
          </p:nvSpPr>
          <p:spPr bwMode="auto">
            <a:xfrm>
              <a:off x="2976449" y="3629433"/>
              <a:ext cx="128818" cy="329701"/>
            </a:xfrm>
            <a:custGeom>
              <a:avLst/>
              <a:gdLst>
                <a:gd name="T0" fmla="*/ 82 w 84"/>
                <a:gd name="T1" fmla="*/ 202 h 215"/>
                <a:gd name="T2" fmla="*/ 29 w 84"/>
                <a:gd name="T3" fmla="*/ 13 h 215"/>
                <a:gd name="T4" fmla="*/ 13 w 84"/>
                <a:gd name="T5" fmla="*/ 0 h 215"/>
                <a:gd name="T6" fmla="*/ 0 w 84"/>
                <a:gd name="T7" fmla="*/ 0 h 215"/>
                <a:gd name="T8" fmla="*/ 16 w 84"/>
                <a:gd name="T9" fmla="*/ 13 h 215"/>
                <a:gd name="T10" fmla="*/ 69 w 84"/>
                <a:gd name="T11" fmla="*/ 202 h 215"/>
                <a:gd name="T12" fmla="*/ 60 w 84"/>
                <a:gd name="T13" fmla="*/ 215 h 215"/>
                <a:gd name="T14" fmla="*/ 73 w 84"/>
                <a:gd name="T15" fmla="*/ 215 h 215"/>
                <a:gd name="T16" fmla="*/ 82 w 84"/>
                <a:gd name="T17" fmla="*/ 20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215">
                  <a:moveTo>
                    <a:pt x="82" y="202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7" y="6"/>
                    <a:pt x="20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4" y="6"/>
                    <a:pt x="16" y="13"/>
                  </a:cubicBezTo>
                  <a:cubicBezTo>
                    <a:pt x="69" y="202"/>
                    <a:pt x="69" y="202"/>
                    <a:pt x="69" y="202"/>
                  </a:cubicBezTo>
                  <a:cubicBezTo>
                    <a:pt x="71" y="209"/>
                    <a:pt x="67" y="215"/>
                    <a:pt x="60" y="215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80" y="215"/>
                    <a:pt x="84" y="209"/>
                    <a:pt x="82" y="202"/>
                  </a:cubicBezTo>
                  <a:close/>
                </a:path>
              </a:pathLst>
            </a:custGeom>
            <a:solidFill>
              <a:srgbClr val="3C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8" name="任意多边形 15">
              <a:extLst>
                <a:ext uri="{FF2B5EF4-FFF2-40B4-BE49-F238E27FC236}">
                  <a16:creationId xmlns:a16="http://schemas.microsoft.com/office/drawing/2014/main" xmlns="" id="{1FD2F050-80DD-4E3F-ACA2-B1EDA4BB8AA3}"/>
                </a:ext>
              </a:extLst>
            </p:cNvPr>
            <p:cNvSpPr/>
            <p:nvPr/>
          </p:nvSpPr>
          <p:spPr bwMode="auto">
            <a:xfrm>
              <a:off x="3065630" y="3854639"/>
              <a:ext cx="240520" cy="95487"/>
            </a:xfrm>
            <a:custGeom>
              <a:avLst/>
              <a:gdLst>
                <a:gd name="T0" fmla="*/ 7 w 157"/>
                <a:gd name="T1" fmla="*/ 12 h 62"/>
                <a:gd name="T2" fmla="*/ 3 w 157"/>
                <a:gd name="T3" fmla="*/ 31 h 62"/>
                <a:gd name="T4" fmla="*/ 133 w 157"/>
                <a:gd name="T5" fmla="*/ 61 h 62"/>
                <a:gd name="T6" fmla="*/ 153 w 157"/>
                <a:gd name="T7" fmla="*/ 54 h 62"/>
                <a:gd name="T8" fmla="*/ 154 w 157"/>
                <a:gd name="T9" fmla="*/ 35 h 62"/>
                <a:gd name="T10" fmla="*/ 136 w 157"/>
                <a:gd name="T11" fmla="*/ 5 h 62"/>
                <a:gd name="T12" fmla="*/ 7 w 157"/>
                <a:gd name="T13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62">
                  <a:moveTo>
                    <a:pt x="7" y="12"/>
                  </a:moveTo>
                  <a:cubicBezTo>
                    <a:pt x="1" y="15"/>
                    <a:pt x="0" y="24"/>
                    <a:pt x="3" y="31"/>
                  </a:cubicBezTo>
                  <a:cubicBezTo>
                    <a:pt x="6" y="37"/>
                    <a:pt x="108" y="62"/>
                    <a:pt x="133" y="61"/>
                  </a:cubicBezTo>
                  <a:cubicBezTo>
                    <a:pt x="140" y="61"/>
                    <a:pt x="149" y="60"/>
                    <a:pt x="153" y="54"/>
                  </a:cubicBezTo>
                  <a:cubicBezTo>
                    <a:pt x="157" y="49"/>
                    <a:pt x="156" y="41"/>
                    <a:pt x="154" y="35"/>
                  </a:cubicBezTo>
                  <a:cubicBezTo>
                    <a:pt x="150" y="24"/>
                    <a:pt x="144" y="12"/>
                    <a:pt x="136" y="5"/>
                  </a:cubicBezTo>
                  <a:cubicBezTo>
                    <a:pt x="130" y="0"/>
                    <a:pt x="11" y="9"/>
                    <a:pt x="7" y="12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9" name="任意多边形 16">
              <a:extLst>
                <a:ext uri="{FF2B5EF4-FFF2-40B4-BE49-F238E27FC236}">
                  <a16:creationId xmlns:a16="http://schemas.microsoft.com/office/drawing/2014/main" xmlns="" id="{2E3029BF-FF9B-4336-9A0F-55F8ACBB79D9}"/>
                </a:ext>
              </a:extLst>
            </p:cNvPr>
            <p:cNvSpPr/>
            <p:nvPr/>
          </p:nvSpPr>
          <p:spPr bwMode="auto">
            <a:xfrm>
              <a:off x="3011581" y="3810499"/>
              <a:ext cx="102694" cy="112603"/>
            </a:xfrm>
            <a:custGeom>
              <a:avLst/>
              <a:gdLst>
                <a:gd name="T0" fmla="*/ 5 w 67"/>
                <a:gd name="T1" fmla="*/ 23 h 73"/>
                <a:gd name="T2" fmla="*/ 3 w 67"/>
                <a:gd name="T3" fmla="*/ 11 h 73"/>
                <a:gd name="T4" fmla="*/ 10 w 67"/>
                <a:gd name="T5" fmla="*/ 9 h 73"/>
                <a:gd name="T6" fmla="*/ 17 w 67"/>
                <a:gd name="T7" fmla="*/ 14 h 73"/>
                <a:gd name="T8" fmla="*/ 27 w 67"/>
                <a:gd name="T9" fmla="*/ 19 h 73"/>
                <a:gd name="T10" fmla="*/ 36 w 67"/>
                <a:gd name="T11" fmla="*/ 14 h 73"/>
                <a:gd name="T12" fmla="*/ 37 w 67"/>
                <a:gd name="T13" fmla="*/ 2 h 73"/>
                <a:gd name="T14" fmla="*/ 43 w 67"/>
                <a:gd name="T15" fmla="*/ 2 h 73"/>
                <a:gd name="T16" fmla="*/ 48 w 67"/>
                <a:gd name="T17" fmla="*/ 6 h 73"/>
                <a:gd name="T18" fmla="*/ 64 w 67"/>
                <a:gd name="T19" fmla="*/ 36 h 73"/>
                <a:gd name="T20" fmla="*/ 55 w 67"/>
                <a:gd name="T21" fmla="*/ 67 h 73"/>
                <a:gd name="T22" fmla="*/ 26 w 67"/>
                <a:gd name="T23" fmla="*/ 66 h 73"/>
                <a:gd name="T24" fmla="*/ 16 w 67"/>
                <a:gd name="T25" fmla="*/ 44 h 73"/>
                <a:gd name="T26" fmla="*/ 5 w 67"/>
                <a:gd name="T2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3">
                  <a:moveTo>
                    <a:pt x="5" y="23"/>
                  </a:moveTo>
                  <a:cubicBezTo>
                    <a:pt x="3" y="19"/>
                    <a:pt x="0" y="14"/>
                    <a:pt x="3" y="11"/>
                  </a:cubicBezTo>
                  <a:cubicBezTo>
                    <a:pt x="4" y="9"/>
                    <a:pt x="8" y="8"/>
                    <a:pt x="10" y="9"/>
                  </a:cubicBezTo>
                  <a:cubicBezTo>
                    <a:pt x="13" y="10"/>
                    <a:pt x="15" y="12"/>
                    <a:pt x="17" y="14"/>
                  </a:cubicBezTo>
                  <a:cubicBezTo>
                    <a:pt x="20" y="16"/>
                    <a:pt x="23" y="18"/>
                    <a:pt x="27" y="19"/>
                  </a:cubicBezTo>
                  <a:cubicBezTo>
                    <a:pt x="31" y="20"/>
                    <a:pt x="35" y="18"/>
                    <a:pt x="36" y="14"/>
                  </a:cubicBezTo>
                  <a:cubicBezTo>
                    <a:pt x="37" y="10"/>
                    <a:pt x="34" y="5"/>
                    <a:pt x="37" y="2"/>
                  </a:cubicBezTo>
                  <a:cubicBezTo>
                    <a:pt x="38" y="0"/>
                    <a:pt x="41" y="1"/>
                    <a:pt x="43" y="2"/>
                  </a:cubicBezTo>
                  <a:cubicBezTo>
                    <a:pt x="45" y="3"/>
                    <a:pt x="46" y="4"/>
                    <a:pt x="48" y="6"/>
                  </a:cubicBezTo>
                  <a:cubicBezTo>
                    <a:pt x="54" y="15"/>
                    <a:pt x="61" y="25"/>
                    <a:pt x="64" y="36"/>
                  </a:cubicBezTo>
                  <a:cubicBezTo>
                    <a:pt x="67" y="47"/>
                    <a:pt x="64" y="61"/>
                    <a:pt x="55" y="67"/>
                  </a:cubicBezTo>
                  <a:cubicBezTo>
                    <a:pt x="47" y="73"/>
                    <a:pt x="34" y="73"/>
                    <a:pt x="26" y="66"/>
                  </a:cubicBezTo>
                  <a:cubicBezTo>
                    <a:pt x="19" y="61"/>
                    <a:pt x="17" y="53"/>
                    <a:pt x="16" y="44"/>
                  </a:cubicBezTo>
                  <a:cubicBezTo>
                    <a:pt x="15" y="35"/>
                    <a:pt x="11" y="30"/>
                    <a:pt x="5" y="23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0" name="任意多边形 17">
              <a:extLst>
                <a:ext uri="{FF2B5EF4-FFF2-40B4-BE49-F238E27FC236}">
                  <a16:creationId xmlns:a16="http://schemas.microsoft.com/office/drawing/2014/main" xmlns="" id="{4FFB20F5-F771-41E1-97A3-EB5EE1DBF039}"/>
                </a:ext>
              </a:extLst>
            </p:cNvPr>
            <p:cNvSpPr/>
            <p:nvPr/>
          </p:nvSpPr>
          <p:spPr bwMode="auto">
            <a:xfrm>
              <a:off x="2826011" y="3793383"/>
              <a:ext cx="59454" cy="121611"/>
            </a:xfrm>
            <a:custGeom>
              <a:avLst/>
              <a:gdLst>
                <a:gd name="T0" fmla="*/ 6 w 39"/>
                <a:gd name="T1" fmla="*/ 24 h 79"/>
                <a:gd name="T2" fmla="*/ 8 w 39"/>
                <a:gd name="T3" fmla="*/ 1 h 79"/>
                <a:gd name="T4" fmla="*/ 16 w 39"/>
                <a:gd name="T5" fmla="*/ 26 h 79"/>
                <a:gd name="T6" fmla="*/ 28 w 39"/>
                <a:gd name="T7" fmla="*/ 25 h 79"/>
                <a:gd name="T8" fmla="*/ 38 w 39"/>
                <a:gd name="T9" fmla="*/ 28 h 79"/>
                <a:gd name="T10" fmla="*/ 35 w 39"/>
                <a:gd name="T11" fmla="*/ 37 h 79"/>
                <a:gd name="T12" fmla="*/ 34 w 39"/>
                <a:gd name="T13" fmla="*/ 70 h 79"/>
                <a:gd name="T14" fmla="*/ 4 w 39"/>
                <a:gd name="T15" fmla="*/ 56 h 79"/>
                <a:gd name="T16" fmla="*/ 6 w 39"/>
                <a:gd name="T17" fmla="*/ 2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9">
                  <a:moveTo>
                    <a:pt x="6" y="24"/>
                  </a:moveTo>
                  <a:cubicBezTo>
                    <a:pt x="6" y="23"/>
                    <a:pt x="7" y="2"/>
                    <a:pt x="8" y="1"/>
                  </a:cubicBezTo>
                  <a:cubicBezTo>
                    <a:pt x="10" y="0"/>
                    <a:pt x="17" y="24"/>
                    <a:pt x="16" y="26"/>
                  </a:cubicBezTo>
                  <a:cubicBezTo>
                    <a:pt x="21" y="25"/>
                    <a:pt x="23" y="25"/>
                    <a:pt x="28" y="25"/>
                  </a:cubicBezTo>
                  <a:cubicBezTo>
                    <a:pt x="32" y="24"/>
                    <a:pt x="37" y="25"/>
                    <a:pt x="38" y="28"/>
                  </a:cubicBezTo>
                  <a:cubicBezTo>
                    <a:pt x="39" y="31"/>
                    <a:pt x="36" y="34"/>
                    <a:pt x="35" y="37"/>
                  </a:cubicBezTo>
                  <a:cubicBezTo>
                    <a:pt x="32" y="41"/>
                    <a:pt x="36" y="68"/>
                    <a:pt x="34" y="70"/>
                  </a:cubicBezTo>
                  <a:cubicBezTo>
                    <a:pt x="26" y="79"/>
                    <a:pt x="7" y="64"/>
                    <a:pt x="4" y="56"/>
                  </a:cubicBezTo>
                  <a:cubicBezTo>
                    <a:pt x="0" y="44"/>
                    <a:pt x="2" y="35"/>
                    <a:pt x="6" y="24"/>
                  </a:cubicBezTo>
                  <a:close/>
                </a:path>
              </a:pathLst>
            </a:custGeom>
            <a:solidFill>
              <a:srgbClr val="F7B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0811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70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7" y="2205277"/>
            <a:ext cx="796254" cy="638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25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994915" y="1679609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3734E3D0-AF3A-4AB8-86DD-4FA6E6AF959F}"/>
              </a:ext>
            </a:extLst>
          </p:cNvPr>
          <p:cNvSpPr/>
          <p:nvPr/>
        </p:nvSpPr>
        <p:spPr>
          <a:xfrm>
            <a:off x="1317412" y="-19483"/>
            <a:ext cx="72288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«Управление муниципальными финансами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Нефтеюганском районе 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xmlns="" id="{E82E0CD8-91E8-4552-B1FF-545935406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73679"/>
              </p:ext>
            </p:extLst>
          </p:nvPr>
        </p:nvGraphicFramePr>
        <p:xfrm>
          <a:off x="1089062" y="2429410"/>
          <a:ext cx="8513685" cy="3331627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60772">
                  <a:extLst>
                    <a:ext uri="{9D8B030D-6E8A-4147-A177-3AD203B41FA5}">
                      <a16:colId xmlns:a16="http://schemas.microsoft.com/office/drawing/2014/main" xmlns="" val="3243584499"/>
                    </a:ext>
                  </a:extLst>
                </a:gridCol>
                <a:gridCol w="1475345">
                  <a:extLst>
                    <a:ext uri="{9D8B030D-6E8A-4147-A177-3AD203B41FA5}">
                      <a16:colId xmlns:a16="http://schemas.microsoft.com/office/drawing/2014/main" xmlns="" val="1479549375"/>
                    </a:ext>
                  </a:extLst>
                </a:gridCol>
                <a:gridCol w="1177568">
                  <a:extLst>
                    <a:ext uri="{9D8B030D-6E8A-4147-A177-3AD203B41FA5}">
                      <a16:colId xmlns:a16="http://schemas.microsoft.com/office/drawing/2014/main" xmlns="" val="2089792557"/>
                    </a:ext>
                  </a:extLst>
                </a:gridCol>
              </a:tblGrid>
              <a:tr h="1934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7816966"/>
                  </a:ext>
                </a:extLst>
              </a:tr>
              <a:tr h="353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639909"/>
                  </a:ext>
                </a:extLst>
              </a:tr>
              <a:tr h="357134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планирования, исполнения бюджета </a:t>
                      </a:r>
                      <a:r>
                        <a:rPr lang="ru-RU" sz="14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и формирование отчетности об исполнении бюджета </a:t>
                      </a:r>
                      <a:r>
                        <a:rPr lang="ru-RU" sz="14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61 280,10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57 237,60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4310150"/>
                  </a:ext>
                </a:extLst>
              </a:tr>
              <a:tr h="5357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</a:t>
                      </a:r>
                      <a:r>
                        <a:rPr lang="ru-RU" sz="14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473 836,40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473 836,40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52927237"/>
                  </a:ext>
                </a:extLst>
              </a:tr>
              <a:tr h="17856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Повышение качества управления муниципальными финансами </a:t>
                      </a:r>
                      <a:r>
                        <a:rPr lang="ru-RU" sz="14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2 000,00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3910590"/>
                  </a:ext>
                </a:extLst>
              </a:tr>
              <a:tr h="39882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Стимулирование развития практик инициативного бюджетирования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40" marR="7440" marT="74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0684070"/>
                  </a:ext>
                </a:extLst>
              </a:tr>
            </a:tbl>
          </a:graphicData>
        </a:graphic>
      </p:graphicFrame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794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57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153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3734E3D0-AF3A-4AB8-86DD-4FA6E6AF959F}"/>
              </a:ext>
            </a:extLst>
          </p:cNvPr>
          <p:cNvSpPr/>
          <p:nvPr/>
        </p:nvSpPr>
        <p:spPr>
          <a:xfrm>
            <a:off x="1459706" y="-41153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«Управление муниципальными финансами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Нефтеюганском районе 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42335" y="1076017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xmlns="" id="{E86E6AAF-3C9D-44E7-ACD4-C975F6073B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631049"/>
              </p:ext>
            </p:extLst>
          </p:nvPr>
        </p:nvGraphicFramePr>
        <p:xfrm>
          <a:off x="1013602" y="1822907"/>
          <a:ext cx="8664607" cy="4633102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756288">
                  <a:extLst>
                    <a:ext uri="{9D8B030D-6E8A-4147-A177-3AD203B41FA5}">
                      <a16:colId xmlns:a16="http://schemas.microsoft.com/office/drawing/2014/main" xmlns="" val="4190429439"/>
                    </a:ext>
                  </a:extLst>
                </a:gridCol>
                <a:gridCol w="910843">
                  <a:extLst>
                    <a:ext uri="{9D8B030D-6E8A-4147-A177-3AD203B41FA5}">
                      <a16:colId xmlns:a16="http://schemas.microsoft.com/office/drawing/2014/main" xmlns="" val="2260032762"/>
                    </a:ext>
                  </a:extLst>
                </a:gridCol>
                <a:gridCol w="1047565">
                  <a:extLst>
                    <a:ext uri="{9D8B030D-6E8A-4147-A177-3AD203B41FA5}">
                      <a16:colId xmlns:a16="http://schemas.microsoft.com/office/drawing/2014/main" xmlns="" val="1428329732"/>
                    </a:ext>
                  </a:extLst>
                </a:gridCol>
                <a:gridCol w="949911">
                  <a:extLst>
                    <a:ext uri="{9D8B030D-6E8A-4147-A177-3AD203B41FA5}">
                      <a16:colId xmlns:a16="http://schemas.microsoft.com/office/drawing/2014/main" xmlns="" val="1874056925"/>
                    </a:ext>
                  </a:extLst>
                </a:gridCol>
              </a:tblGrid>
              <a:tr h="3238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6095873"/>
                  </a:ext>
                </a:extLst>
              </a:tr>
              <a:tr h="3238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7447583"/>
                  </a:ext>
                </a:extLst>
              </a:tr>
              <a:tr h="27189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обеспечения деятельности департамента финансов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234890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главных распорядителей бюджетных средств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имеющих итоговую оценку качества финансового менеджмента не менее 70 баллов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2742715"/>
                  </a:ext>
                </a:extLst>
              </a:tr>
              <a:tr h="475846"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плана по налоговым и неналоговым доходам утвержденного решением о бюджете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(без учета дополнительного норматива отчислений от налога на доходы физических лиц).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95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5903183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размещенной в сети Интернет информации в общем объеме обязательной к размещению в соответствии с нормативными правовыми актами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6615561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посетителей  портала  "Бюджет для граждан" действующего на официальном сайте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       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посетители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1000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2271879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лиц, охваченных мероприятиями, направленными на повышение финансовой грамотности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570069"/>
                  </a:ext>
                </a:extLst>
              </a:tr>
              <a:tr h="31747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просроченной кредиторской задолженности в бюджете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6835631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итоговая оценка качества организации и осуществления бюджетного процесса в поселениях, входящих в состав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75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5102962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населенных пунктов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подавших заявки на участие в конкурсе  проектов инициативного бюджетирования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 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5586086"/>
                  </a:ext>
                </a:extLst>
              </a:tr>
              <a:tr h="31723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городских и сельских поселений, уровень расчетной бюджетной обеспеченности которых после предоставления дотации на выравнивание бюджетной обеспеченности из бюджета муниципального района составляет более 90% от установленного критерия выравнивания поселений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9" marR="6609" marT="66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6981399"/>
                  </a:ext>
                </a:extLst>
              </a:tr>
            </a:tbl>
          </a:graphicData>
        </a:graphic>
      </p:graphicFrame>
      <p:pic>
        <p:nvPicPr>
          <p:cNvPr id="18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794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12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026649" y="3608180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77325CE-3D5A-4E8B-8DEC-17BEE5C76377}"/>
              </a:ext>
            </a:extLst>
          </p:cNvPr>
          <p:cNvSpPr/>
          <p:nvPr/>
        </p:nvSpPr>
        <p:spPr>
          <a:xfrm>
            <a:off x="1383506" y="0"/>
            <a:ext cx="815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МП «Улучшение условий и охраны труда в муниципальном образовании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Нефтеюганский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 на 2019-2024 годы»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835795" y="998100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="" xmlns:a16="http://schemas.microsoft.com/office/drawing/2014/main" id="{47015237-762B-4B13-BBB5-C8C7CF91F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484863"/>
              </p:ext>
            </p:extLst>
          </p:nvPr>
        </p:nvGraphicFramePr>
        <p:xfrm>
          <a:off x="1088138" y="1646237"/>
          <a:ext cx="8515533" cy="1689059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389059">
                  <a:extLst>
                    <a:ext uri="{9D8B030D-6E8A-4147-A177-3AD203B41FA5}">
                      <a16:colId xmlns="" xmlns:a16="http://schemas.microsoft.com/office/drawing/2014/main" val="1090074372"/>
                    </a:ext>
                  </a:extLst>
                </a:gridCol>
                <a:gridCol w="1004297">
                  <a:extLst>
                    <a:ext uri="{9D8B030D-6E8A-4147-A177-3AD203B41FA5}">
                      <a16:colId xmlns="" xmlns:a16="http://schemas.microsoft.com/office/drawing/2014/main" val="1383238495"/>
                    </a:ext>
                  </a:extLst>
                </a:gridCol>
                <a:gridCol w="1122177">
                  <a:extLst>
                    <a:ext uri="{9D8B030D-6E8A-4147-A177-3AD203B41FA5}">
                      <a16:colId xmlns="" xmlns:a16="http://schemas.microsoft.com/office/drawing/2014/main" val="677938087"/>
                    </a:ext>
                  </a:extLst>
                </a:gridCol>
              </a:tblGrid>
              <a:tr h="4145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90756604"/>
                  </a:ext>
                </a:extLst>
              </a:tr>
              <a:tr h="414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6289838"/>
                  </a:ext>
                </a:extLst>
              </a:tr>
              <a:tr h="35633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переданных отдельных государственных полномочий в сфере трудовых отношений и государственного управления охраной труда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192,10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455348"/>
                  </a:ext>
                </a:extLst>
              </a:tr>
              <a:tr h="22216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безопасности и создание благоприятных условий труда работающих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4724609"/>
                  </a:ext>
                </a:extLst>
              </a:tr>
              <a:tr h="22612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Содействие трудоустройству граждан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278,95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273,96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2858254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="" xmlns:a16="http://schemas.microsoft.com/office/drawing/2014/main" id="{8E0F36F1-FE7A-4CFD-8924-47D9251E7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684709"/>
              </p:ext>
            </p:extLst>
          </p:nvPr>
        </p:nvGraphicFramePr>
        <p:xfrm>
          <a:off x="1076301" y="4270320"/>
          <a:ext cx="8539209" cy="225001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736794">
                  <a:extLst>
                    <a:ext uri="{9D8B030D-6E8A-4147-A177-3AD203B41FA5}">
                      <a16:colId xmlns="" xmlns:a16="http://schemas.microsoft.com/office/drawing/2014/main" val="2959379880"/>
                    </a:ext>
                  </a:extLst>
                </a:gridCol>
                <a:gridCol w="660545">
                  <a:extLst>
                    <a:ext uri="{9D8B030D-6E8A-4147-A177-3AD203B41FA5}">
                      <a16:colId xmlns="" xmlns:a16="http://schemas.microsoft.com/office/drawing/2014/main" val="4264443836"/>
                    </a:ext>
                  </a:extLst>
                </a:gridCol>
                <a:gridCol w="1172700">
                  <a:extLst>
                    <a:ext uri="{9D8B030D-6E8A-4147-A177-3AD203B41FA5}">
                      <a16:colId xmlns="" xmlns:a16="http://schemas.microsoft.com/office/drawing/2014/main" val="2128365935"/>
                    </a:ext>
                  </a:extLst>
                </a:gridCol>
                <a:gridCol w="969170">
                  <a:extLst>
                    <a:ext uri="{9D8B030D-6E8A-4147-A177-3AD203B41FA5}">
                      <a16:colId xmlns="" xmlns:a16="http://schemas.microsoft.com/office/drawing/2014/main" val="1174341093"/>
                    </a:ext>
                  </a:extLst>
                </a:gridCol>
              </a:tblGrid>
              <a:tr h="3091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Ед.изм</a:t>
                      </a:r>
                      <a:r>
                        <a:rPr lang="ru-RU" sz="1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7314720"/>
                  </a:ext>
                </a:extLst>
              </a:tr>
              <a:tr h="133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9355648"/>
                  </a:ext>
                </a:extLst>
              </a:tr>
              <a:tr h="21595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Сохранение доли организаций, заключивших и представивших на уведомительную регистрацию коллективные договоры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4865346"/>
                  </a:ext>
                </a:extLst>
              </a:tr>
              <a:tr h="309159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организаций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района, охваченных методической помощью по вопросам  труда и охраны труда от  количества организаций, охваченных отчетностью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6671076"/>
                  </a:ext>
                </a:extLst>
              </a:tr>
              <a:tr h="151425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организованных и проведенных муниципальных конкурсов в сфере охраны труда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4065921"/>
                  </a:ext>
                </a:extLst>
              </a:tr>
              <a:tr h="26775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граждан, получивших услуги по содействию занятости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68408239"/>
                  </a:ext>
                </a:extLst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6891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79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782756" y="1748486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="" xmlns:a16="http://schemas.microsoft.com/office/drawing/2014/main" id="{F999908C-B4BC-4C6A-A659-1F3357D64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033194"/>
              </p:ext>
            </p:extLst>
          </p:nvPr>
        </p:nvGraphicFramePr>
        <p:xfrm>
          <a:off x="973653" y="2434286"/>
          <a:ext cx="8744505" cy="3174351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276513">
                  <a:extLst>
                    <a:ext uri="{9D8B030D-6E8A-4147-A177-3AD203B41FA5}">
                      <a16:colId xmlns="" xmlns:a16="http://schemas.microsoft.com/office/drawing/2014/main" val="1427390294"/>
                    </a:ext>
                  </a:extLst>
                </a:gridCol>
                <a:gridCol w="1305017">
                  <a:extLst>
                    <a:ext uri="{9D8B030D-6E8A-4147-A177-3AD203B41FA5}">
                      <a16:colId xmlns="" xmlns:a16="http://schemas.microsoft.com/office/drawing/2014/main" val="1289854638"/>
                    </a:ext>
                  </a:extLst>
                </a:gridCol>
                <a:gridCol w="1162975">
                  <a:extLst>
                    <a:ext uri="{9D8B030D-6E8A-4147-A177-3AD203B41FA5}">
                      <a16:colId xmlns="" xmlns:a16="http://schemas.microsoft.com/office/drawing/2014/main" val="1605356882"/>
                    </a:ext>
                  </a:extLst>
                </a:gridCol>
              </a:tblGrid>
              <a:tr h="348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53238656"/>
                  </a:ext>
                </a:extLst>
              </a:tr>
              <a:tr h="348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5189427"/>
                  </a:ext>
                </a:extLst>
              </a:tr>
              <a:tr h="5115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Дополнительные гарантии и дополнительные меры социальной поддержки детей-сирот и детей, оставшихся без попечения родителей, лиц из их числа, а также граждан, принявших на воспитание детей-сирот и детей, оставшихся без попечения родителей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58 468,97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55 612,02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27255521"/>
                  </a:ext>
                </a:extLst>
              </a:tr>
              <a:tr h="26998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деятельности по опеке и попечительству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766,65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4323794"/>
                  </a:ext>
                </a:extLst>
              </a:tr>
              <a:tr h="33348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Популяризация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семейных ценностей и защиты интересов детей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13 187,40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13 167,08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343605"/>
                  </a:ext>
                </a:extLst>
              </a:tr>
              <a:tr h="72076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Дополнительная мера социальной поддержки отдельным категориям граждан, страдающих хронической почечной недостаточностью и нуждающихся в процедуре программного гемодиализа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4447200"/>
                  </a:ext>
                </a:extLst>
              </a:tr>
            </a:tbl>
          </a:graphicData>
        </a:graphic>
      </p:graphicFrame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2A373F91-BEF6-4AF7-BA94-E30C75AA7C40}"/>
              </a:ext>
            </a:extLst>
          </p:cNvPr>
          <p:cNvSpPr/>
          <p:nvPr/>
        </p:nvSpPr>
        <p:spPr>
          <a:xfrm>
            <a:off x="1474166" y="9561"/>
            <a:ext cx="84437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 Социальная поддержка жителей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Нефтеюганского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района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pic>
        <p:nvPicPr>
          <p:cNvPr id="15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7653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59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2A373F91-BEF6-4AF7-BA94-E30C75AA7C40}"/>
              </a:ext>
            </a:extLst>
          </p:cNvPr>
          <p:cNvSpPr/>
          <p:nvPr/>
        </p:nvSpPr>
        <p:spPr>
          <a:xfrm>
            <a:off x="1459705" y="9708"/>
            <a:ext cx="9144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 Социальная поддержка жителей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Нефтеюганского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49207" y="1505339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xmlns="" id="{7E84B38E-2A04-41D6-A950-12F7BB25C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291602"/>
              </p:ext>
            </p:extLst>
          </p:nvPr>
        </p:nvGraphicFramePr>
        <p:xfrm>
          <a:off x="1075746" y="2191139"/>
          <a:ext cx="8540319" cy="3950898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788241">
                  <a:extLst>
                    <a:ext uri="{9D8B030D-6E8A-4147-A177-3AD203B41FA5}">
                      <a16:colId xmlns:a16="http://schemas.microsoft.com/office/drawing/2014/main" xmlns="" val="946507724"/>
                    </a:ext>
                  </a:extLst>
                </a:gridCol>
                <a:gridCol w="772357">
                  <a:extLst>
                    <a:ext uri="{9D8B030D-6E8A-4147-A177-3AD203B41FA5}">
                      <a16:colId xmlns:a16="http://schemas.microsoft.com/office/drawing/2014/main" xmlns="" val="2014567512"/>
                    </a:ext>
                  </a:extLst>
                </a:gridCol>
                <a:gridCol w="1029810">
                  <a:extLst>
                    <a:ext uri="{9D8B030D-6E8A-4147-A177-3AD203B41FA5}">
                      <a16:colId xmlns:a16="http://schemas.microsoft.com/office/drawing/2014/main" xmlns="" val="16854291"/>
                    </a:ext>
                  </a:extLst>
                </a:gridCol>
                <a:gridCol w="949911">
                  <a:extLst>
                    <a:ext uri="{9D8B030D-6E8A-4147-A177-3AD203B41FA5}">
                      <a16:colId xmlns:a16="http://schemas.microsoft.com/office/drawing/2014/main" xmlns="" val="3725536881"/>
                    </a:ext>
                  </a:extLst>
                </a:gridCol>
              </a:tblGrid>
              <a:tr h="3099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6903444"/>
                  </a:ext>
                </a:extLst>
              </a:tr>
              <a:tr h="184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2009487"/>
                  </a:ext>
                </a:extLst>
              </a:tr>
              <a:tr h="505508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граждан,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обеспеченных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мерами социальной поддержки, от численности граждан, имеющих право на их получение и обратившихся за их получением </a:t>
                      </a:r>
                      <a:endParaRPr lang="ru-RU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8351490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indent="72000" algn="l" fontAlgn="t"/>
                      <a:endParaRPr lang="ru-RU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72000" algn="l" fontAlgn="t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обеспеченных жилыми помещениями детей-сирот и детей, оставшихся без попечения родителей, и лиц из числа детей-сирот и детей, оставшихся без попечения родителей, состоявших на учете на получение жилого помещения, включая лиц в возрасте от 23 лет и старше, за отчетный год в общей численности детей, оставшихся без попечения родителей, и лиц из их числа, состоящих на учете на получение жилого помещения, включая лиц в возрасте от 23 лет и старше (всего на начало отчетного года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3903299"/>
                  </a:ext>
                </a:extLst>
              </a:tr>
              <a:tr h="302211">
                <a:tc>
                  <a:txBody>
                    <a:bodyPr/>
                    <a:lstStyle/>
                    <a:p>
                      <a:pPr indent="72000" algn="l" fontAlgn="t"/>
                      <a:endParaRPr lang="ru-RU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72000" algn="l" fontAlgn="t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Эффективное 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бюджета органа местного самоуправления по исполнению  государственных полномочий в сфере опеки и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попечительства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2250366"/>
                  </a:ext>
                </a:extLst>
              </a:tr>
              <a:tr h="673148">
                <a:tc>
                  <a:txBody>
                    <a:bodyPr/>
                    <a:lstStyle/>
                    <a:p>
                      <a:pPr indent="72000" algn="l" fontAlgn="b"/>
                      <a:endParaRPr lang="ru-RU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Эффективное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бюджета органа местного самоуправления по исполнению  государственных полномочий по созданию и осуществлению деятельности муниципальных комиссий по делам несовершеннолетних и защите их прав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26" marR="6326" marT="63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5573835"/>
                  </a:ext>
                </a:extLst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794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46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830200" y="922972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2AC2EC6A-A298-4366-9193-AC31F474096A}"/>
              </a:ext>
            </a:extLst>
          </p:cNvPr>
          <p:cNvSpPr/>
          <p:nvPr/>
        </p:nvSpPr>
        <p:spPr>
          <a:xfrm>
            <a:off x="1383506" y="2040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«Совершенствование муниципального управления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Нефтеюганском районе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2019-2024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xmlns="" id="{73A5DBD6-F989-441E-A57B-5608445AD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87303"/>
              </p:ext>
            </p:extLst>
          </p:nvPr>
        </p:nvGraphicFramePr>
        <p:xfrm>
          <a:off x="951053" y="1646237"/>
          <a:ext cx="8789706" cy="5215426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721209">
                  <a:extLst>
                    <a:ext uri="{9D8B030D-6E8A-4147-A177-3AD203B41FA5}">
                      <a16:colId xmlns:a16="http://schemas.microsoft.com/office/drawing/2014/main" xmlns="" val="2803321422"/>
                    </a:ext>
                  </a:extLst>
                </a:gridCol>
                <a:gridCol w="940590">
                  <a:extLst>
                    <a:ext uri="{9D8B030D-6E8A-4147-A177-3AD203B41FA5}">
                      <a16:colId xmlns:a16="http://schemas.microsoft.com/office/drawing/2014/main" xmlns="" val="460852282"/>
                    </a:ext>
                  </a:extLst>
                </a:gridCol>
                <a:gridCol w="1127907">
                  <a:extLst>
                    <a:ext uri="{9D8B030D-6E8A-4147-A177-3AD203B41FA5}">
                      <a16:colId xmlns:a16="http://schemas.microsoft.com/office/drawing/2014/main" xmlns="" val="2081990848"/>
                    </a:ext>
                  </a:extLst>
                </a:gridCol>
              </a:tblGrid>
              <a:tr h="3483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51037657"/>
                  </a:ext>
                </a:extLst>
              </a:tr>
              <a:tr h="213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3486614"/>
                  </a:ext>
                </a:extLst>
              </a:tr>
              <a:tr h="33417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для эффективного и качественного исполнения полномочий администрации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435 718,12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433 673,19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676039"/>
                  </a:ext>
                </a:extLst>
              </a:tr>
              <a:tr h="49770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работ по формированию и оценке земельных участков для эффективного планирования и осуществления муниципального земельного контроля, сформированных и предоставленных земельных участков физическим и юридическим лицам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496,44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3681119"/>
                  </a:ext>
                </a:extLst>
              </a:tr>
              <a:tr h="27037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полномочий в сфере государственной регистрации актов гражданского состояния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024,20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024,20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2771859"/>
                  </a:ext>
                </a:extLst>
              </a:tr>
              <a:tr h="630315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полномочий  по хранению, комплектованию архивных документов, относящихся к государственной собственности автономного округа, создание нормативных условий для хранения архивных документов, обеспечение сохранности архивных документов, хранящихся в муниципальном архиве, развитие информационных технологий в области архивного дела, популяризация архивных документов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535,43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4643439"/>
                  </a:ext>
                </a:extLst>
              </a:tr>
              <a:tr h="29806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мероприятий направленных на защиту прав потребителей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43395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Повышение квалификации, формирование резервов управленческих кадров муниципального образования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483,00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0576933"/>
                  </a:ext>
                </a:extLst>
              </a:tr>
              <a:tr h="66123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мониторинга о ходе реализации мероприятий в органах местного самоуправления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по противодействию коррупции, подготовка и размещение информации о  деятельности  органов местного  самоуправления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в местных  печатных и электронных  СМИ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2457616"/>
                  </a:ext>
                </a:extLst>
              </a:tr>
              <a:tr h="44471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конкурса среди муниципальных служащих «Лучший муниципальный служащий муниципального образования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7355178"/>
                  </a:ext>
                </a:extLst>
              </a:tr>
              <a:tr h="33417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Муниципального Учреждения «Многофункциональный центр предоставления государственных и муниципальных услуг»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168 884,30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887,56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10" marR="7110" marT="71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16761"/>
                  </a:ext>
                </a:extLst>
              </a:tr>
            </a:tbl>
          </a:graphicData>
        </a:graphic>
      </p:graphicFrame>
      <p:pic>
        <p:nvPicPr>
          <p:cNvPr id="17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794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14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2AC2EC6A-A298-4366-9193-AC31F474096A}"/>
              </a:ext>
            </a:extLst>
          </p:cNvPr>
          <p:cNvSpPr/>
          <p:nvPr/>
        </p:nvSpPr>
        <p:spPr>
          <a:xfrm>
            <a:off x="1383506" y="20403"/>
            <a:ext cx="93083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МП «Совершенствование муниципального управления в Нефтеюганском районе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2019-2024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49207" y="922972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xmlns="" id="{DA2CEC64-E8A4-4603-AE26-9FE2AEDB6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917667"/>
              </p:ext>
            </p:extLst>
          </p:nvPr>
        </p:nvGraphicFramePr>
        <p:xfrm>
          <a:off x="939338" y="1643276"/>
          <a:ext cx="8877760" cy="511525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54964">
                  <a:extLst>
                    <a:ext uri="{9D8B030D-6E8A-4147-A177-3AD203B41FA5}">
                      <a16:colId xmlns:a16="http://schemas.microsoft.com/office/drawing/2014/main" xmlns="" val="2257223932"/>
                    </a:ext>
                  </a:extLst>
                </a:gridCol>
                <a:gridCol w="776700">
                  <a:extLst>
                    <a:ext uri="{9D8B030D-6E8A-4147-A177-3AD203B41FA5}">
                      <a16:colId xmlns:a16="http://schemas.microsoft.com/office/drawing/2014/main" xmlns="" val="1945146521"/>
                    </a:ext>
                  </a:extLst>
                </a:gridCol>
                <a:gridCol w="1128554">
                  <a:extLst>
                    <a:ext uri="{9D8B030D-6E8A-4147-A177-3AD203B41FA5}">
                      <a16:colId xmlns:a16="http://schemas.microsoft.com/office/drawing/2014/main" xmlns="" val="2839572904"/>
                    </a:ext>
                  </a:extLst>
                </a:gridCol>
                <a:gridCol w="1117542">
                  <a:extLst>
                    <a:ext uri="{9D8B030D-6E8A-4147-A177-3AD203B41FA5}">
                      <a16:colId xmlns:a16="http://schemas.microsoft.com/office/drawing/2014/main" xmlns="" val="3522962002"/>
                    </a:ext>
                  </a:extLst>
                </a:gridCol>
              </a:tblGrid>
              <a:tr h="3994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753638"/>
                  </a:ext>
                </a:extLst>
              </a:tr>
              <a:tr h="3923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5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8030790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обеспечения деятельности администрации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ежегодно не ниже 95 %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2076674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плана мероприятий муниципального земельного контроля за использованием земель ежегодно на уровне 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0584642"/>
                  </a:ext>
                </a:extLst>
              </a:tr>
              <a:tr h="17277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совершенных юридически значимых действий с увеличением 1% в год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2413549"/>
                  </a:ext>
                </a:extLst>
              </a:tr>
              <a:tr h="50526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архивных дел особо ценных и наиболее востребованных, включая аудио и видео, переведенных в электронный вид, хранящихся в архиве </a:t>
                      </a:r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района, единиц хранения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0983967"/>
                  </a:ext>
                </a:extLst>
              </a:tr>
              <a:tr h="56293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Сохранение доли муниципальных служащих и лиц, включенных в резерв управленческих кадров, прошедших обучение по программам дополнительного профессионального образования, от потребности, определенной муниципальным образованием ежегодно на уровне 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9162265"/>
                  </a:ext>
                </a:extLst>
              </a:tr>
              <a:tr h="505261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доли должностей, по которым сформированы в установленном порядке резервы управленческих кадров муниципального образования, от количества должностей, по которым такие резервы должны быть сформированы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6044620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доли муниципальных служащих, соблюдающих ограничения и запреты, требования к служебному поведению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8650172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количества участников мероприятий, направленных на повышение престижа и открытости муниципальной службы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4044799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Исполение</a:t>
                      </a:r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плана мероприятий направленных на качественное формирование кадрового состава и организации муниципальной службы ежегодно на уровне 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69711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время ожидания в очереди при обращении заявителя в орган местного самоуправления для получения государственных и муниципальных услуг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8107736"/>
                  </a:ext>
                </a:extLst>
              </a:tr>
              <a:tr h="339017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удовлетворенности граждан качеством предоставления государственных и муниципальных услуг ежегодно на уровне 90%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9150798"/>
                  </a:ext>
                </a:extLst>
              </a:tr>
              <a:tr h="174223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Колличество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консультаций полученных потребителями по вопросам защиты прав потребителей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3" marR="6583" marT="65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5794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07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41D2D26-0284-4E0A-81F3-F99F30D2A64C}"/>
              </a:ext>
            </a:extLst>
          </p:cNvPr>
          <p:cNvSpPr/>
          <p:nvPr/>
        </p:nvSpPr>
        <p:spPr>
          <a:xfrm>
            <a:off x="1459706" y="-3120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«Профилактика экстремизма, гармонизация межэтнических и межкультурных отношений в Нефтеюганском районе </a:t>
            </a: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839368" y="1060660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xmlns="" id="{B695C808-F57E-478D-B4DF-FFFCEDC09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582845"/>
              </p:ext>
            </p:extLst>
          </p:nvPr>
        </p:nvGraphicFramePr>
        <p:xfrm>
          <a:off x="1053552" y="1694360"/>
          <a:ext cx="8584708" cy="533400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952396">
                  <a:extLst>
                    <a:ext uri="{9D8B030D-6E8A-4147-A177-3AD203B41FA5}">
                      <a16:colId xmlns:a16="http://schemas.microsoft.com/office/drawing/2014/main" xmlns="" val="1670654833"/>
                    </a:ext>
                  </a:extLst>
                </a:gridCol>
                <a:gridCol w="1463930">
                  <a:extLst>
                    <a:ext uri="{9D8B030D-6E8A-4147-A177-3AD203B41FA5}">
                      <a16:colId xmlns:a16="http://schemas.microsoft.com/office/drawing/2014/main" xmlns="" val="4117118451"/>
                    </a:ext>
                  </a:extLst>
                </a:gridCol>
                <a:gridCol w="1168382">
                  <a:extLst>
                    <a:ext uri="{9D8B030D-6E8A-4147-A177-3AD203B41FA5}">
                      <a16:colId xmlns:a16="http://schemas.microsoft.com/office/drawing/2014/main" xmlns="" val="267392670"/>
                    </a:ext>
                  </a:extLst>
                </a:gridCol>
              </a:tblGrid>
              <a:tr h="1981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86648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399806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и использование потенциала детей и молодежи в интересах укрепления единства российской нации, упрочения мира и согласия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0174497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Содействие этнокультурному многообразию народов России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6095652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кадрового потенциала в сфере межнациональных (межэтнических) отношений, профилактики экстремизма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146771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мер, направленных на социальную и культурную адаптацию мигрантов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750290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информационных кампаний, направленных на укрепление общероссийского гражданского единства и гармонизацию межнациональных и межконфессиональных отношений, профилактику экстремизма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061,59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061,59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025102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Конкурс журналистских работ на лучшее освещение в средствах массовой информации вопросов межнационального (межэтнического), межконфессионального и межкультурного взаимодействия на территории 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15184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социальной рекламы (видеоролик, плакат), направленной на укрепление общероссийского гражданского единства, гармонизацию межнациональных и межконфессиональных отношений, профилактику экстремизма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Сохранение и популяризация самобытной казачьей 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эффективного мониторинга состояния межнациональных, межконфессиональных отношений и раннего предупреждения конфликтных ситуаций и выявления фактов распространения идеологии экстремизма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6891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47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3" y="-34331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41D2D26-0284-4E0A-81F3-F99F30D2A64C}"/>
              </a:ext>
            </a:extLst>
          </p:cNvPr>
          <p:cNvSpPr/>
          <p:nvPr/>
        </p:nvSpPr>
        <p:spPr>
          <a:xfrm>
            <a:off x="1459706" y="-34331"/>
            <a:ext cx="92242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«Профилактика экстремизма, гармонизация межэтнических и межкультурных отношений в Нефтеюганском районе </a:t>
            </a:r>
            <a:endParaRPr lang="ru-RU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2019-2024 годы»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124934" y="1898250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xmlns="" id="{13E95796-528B-41FA-932F-0C5EDAAA7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277610"/>
              </p:ext>
            </p:extLst>
          </p:nvPr>
        </p:nvGraphicFramePr>
        <p:xfrm>
          <a:off x="1026919" y="2584050"/>
          <a:ext cx="8637974" cy="3329387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614364">
                  <a:extLst>
                    <a:ext uri="{9D8B030D-6E8A-4147-A177-3AD203B41FA5}">
                      <a16:colId xmlns:a16="http://schemas.microsoft.com/office/drawing/2014/main" xmlns="" val="1116721758"/>
                    </a:ext>
                  </a:extLst>
                </a:gridCol>
                <a:gridCol w="804192">
                  <a:extLst>
                    <a:ext uri="{9D8B030D-6E8A-4147-A177-3AD203B41FA5}">
                      <a16:colId xmlns:a16="http://schemas.microsoft.com/office/drawing/2014/main" xmlns="" val="254669408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xmlns="" val="1094972316"/>
                    </a:ext>
                  </a:extLst>
                </a:gridCol>
                <a:gridCol w="1029810">
                  <a:extLst>
                    <a:ext uri="{9D8B030D-6E8A-4147-A177-3AD203B41FA5}">
                      <a16:colId xmlns:a16="http://schemas.microsoft.com/office/drawing/2014/main" xmlns="" val="3080203907"/>
                    </a:ext>
                  </a:extLst>
                </a:gridCol>
              </a:tblGrid>
              <a:tr h="3326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Ед.изм</a:t>
                      </a: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реализации программы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4410747"/>
                  </a:ext>
                </a:extLst>
              </a:tr>
              <a:tr h="332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</a:t>
                      </a:r>
                      <a:b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 </a:t>
                      </a:r>
                      <a:b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84908845"/>
                  </a:ext>
                </a:extLst>
              </a:tr>
              <a:tr h="81324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участников мероприятий, направленных  на  этнокультурное развитие народов России, проживающих в Нефтеюганском районе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574425"/>
                  </a:ext>
                </a:extLst>
              </a:tr>
              <a:tr h="666974">
                <a:tc>
                  <a:txBody>
                    <a:bodyPr/>
                    <a:lstStyle/>
                    <a:p>
                      <a:pPr indent="72000" algn="l" fontAlgn="t"/>
                      <a:endParaRPr lang="ru-RU" sz="14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72000" algn="l" fontAlgn="t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участников мероприятий, направленных на укрепление общероссийского гражданского единства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5697074"/>
                  </a:ext>
                </a:extLst>
              </a:tr>
              <a:tr h="774551">
                <a:tc>
                  <a:txBody>
                    <a:bodyPr/>
                    <a:lstStyle/>
                    <a:p>
                      <a:pPr indent="72000" algn="l" fontAlgn="t"/>
                      <a:endParaRPr lang="ru-RU" sz="14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72000" algn="l" fontAlgn="t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граждан, положительно оценивающих состояние межнациональных отношений в Нефтеюганском районе в общем количестве граждан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9" marR="6789" marT="67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5413936"/>
                  </a:ext>
                </a:extLst>
              </a:tr>
            </a:tbl>
          </a:graphicData>
        </a:graphic>
      </p:graphicFrame>
      <p:pic>
        <p:nvPicPr>
          <p:cNvPr id="19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1070164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41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52" y="0"/>
            <a:ext cx="10691813" cy="9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0" y="5989639"/>
            <a:ext cx="10691813" cy="1597025"/>
            <a:chOff x="-14287" y="5532437"/>
            <a:chExt cx="10706100" cy="2054225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-14287" y="5532437"/>
              <a:ext cx="10706100" cy="2054225"/>
              <a:chOff x="-14287" y="5532437"/>
              <a:chExt cx="10706100" cy="2054225"/>
            </a:xfrm>
          </p:grpSpPr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87" y="6215062"/>
                <a:ext cx="10706100" cy="137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2" name="Прямоугольник 71"/>
              <p:cNvSpPr/>
              <p:nvPr/>
            </p:nvSpPr>
            <p:spPr>
              <a:xfrm>
                <a:off x="164306" y="6142037"/>
                <a:ext cx="3352800" cy="7588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69106" y="6900862"/>
                <a:ext cx="457200" cy="30797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126706" y="5532437"/>
                <a:ext cx="2667000" cy="9144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01815">
                  <a:defRPr/>
                </a:pPr>
                <a:endParaRPr lang="ru-RU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469106" y="7110411"/>
              <a:ext cx="450056" cy="15398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01815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" y="30293"/>
            <a:ext cx="1263079" cy="8926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1C1A28D8-8828-401E-BA51-CCFA4C1950C6}"/>
              </a:ext>
            </a:extLst>
          </p:cNvPr>
          <p:cNvSpPr/>
          <p:nvPr/>
        </p:nvSpPr>
        <p:spPr>
          <a:xfrm>
            <a:off x="4021055" y="3410505"/>
            <a:ext cx="264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Целевые показатели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84901CE-AEAB-4648-B652-2080819E1D33}"/>
              </a:ext>
            </a:extLst>
          </p:cNvPr>
          <p:cNvSpPr/>
          <p:nvPr/>
        </p:nvSpPr>
        <p:spPr>
          <a:xfrm>
            <a:off x="3830202" y="1200705"/>
            <a:ext cx="303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Финансовые показатели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="" xmlns:a16="http://schemas.microsoft.com/office/drawing/2014/main" id="{47015237-762B-4B13-BBB5-C8C7CF91F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219124"/>
              </p:ext>
            </p:extLst>
          </p:nvPr>
        </p:nvGraphicFramePr>
        <p:xfrm>
          <a:off x="1028612" y="1822781"/>
          <a:ext cx="8605883" cy="1423656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6398492">
                  <a:extLst>
                    <a:ext uri="{9D8B030D-6E8A-4147-A177-3AD203B41FA5}">
                      <a16:colId xmlns="" xmlns:a16="http://schemas.microsoft.com/office/drawing/2014/main" val="1090074372"/>
                    </a:ext>
                  </a:extLst>
                </a:gridCol>
                <a:gridCol w="1004297">
                  <a:extLst>
                    <a:ext uri="{9D8B030D-6E8A-4147-A177-3AD203B41FA5}">
                      <a16:colId xmlns="" xmlns:a16="http://schemas.microsoft.com/office/drawing/2014/main" val="1383238495"/>
                    </a:ext>
                  </a:extLst>
                </a:gridCol>
                <a:gridCol w="1203094">
                  <a:extLst>
                    <a:ext uri="{9D8B030D-6E8A-4147-A177-3AD203B41FA5}">
                      <a16:colId xmlns="" xmlns:a16="http://schemas.microsoft.com/office/drawing/2014/main" val="677938087"/>
                    </a:ext>
                  </a:extLst>
                </a:gridCol>
              </a:tblGrid>
              <a:tr h="4145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 финансирования, тыс. рублей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90756604"/>
                  </a:ext>
                </a:extLst>
              </a:tr>
              <a:tr h="414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6289838"/>
                  </a:ext>
                </a:extLst>
              </a:tr>
              <a:tr h="356332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садоводческим или огородническим товариществам на возмещение части затрат в связи с выполнением работ по инженерным изысканиям территории таких товариществ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92" marR="7192" marT="71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455348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="" xmlns:a16="http://schemas.microsoft.com/office/drawing/2014/main" id="{8E0F36F1-FE7A-4CFD-8924-47D9251E7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597641"/>
              </p:ext>
            </p:extLst>
          </p:nvPr>
        </p:nvGraphicFramePr>
        <p:xfrm>
          <a:off x="1040606" y="3976892"/>
          <a:ext cx="8610599" cy="3079545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5855671">
                  <a:extLst>
                    <a:ext uri="{9D8B030D-6E8A-4147-A177-3AD203B41FA5}">
                      <a16:colId xmlns="" xmlns:a16="http://schemas.microsoft.com/office/drawing/2014/main" val="2959379880"/>
                    </a:ext>
                  </a:extLst>
                </a:gridCol>
                <a:gridCol w="660545">
                  <a:extLst>
                    <a:ext uri="{9D8B030D-6E8A-4147-A177-3AD203B41FA5}">
                      <a16:colId xmlns="" xmlns:a16="http://schemas.microsoft.com/office/drawing/2014/main" val="4264443836"/>
                    </a:ext>
                  </a:extLst>
                </a:gridCol>
                <a:gridCol w="1172700">
                  <a:extLst>
                    <a:ext uri="{9D8B030D-6E8A-4147-A177-3AD203B41FA5}">
                      <a16:colId xmlns="" xmlns:a16="http://schemas.microsoft.com/office/drawing/2014/main" val="2128365935"/>
                    </a:ext>
                  </a:extLst>
                </a:gridCol>
                <a:gridCol w="921683">
                  <a:extLst>
                    <a:ext uri="{9D8B030D-6E8A-4147-A177-3AD203B41FA5}">
                      <a16:colId xmlns="" xmlns:a16="http://schemas.microsoft.com/office/drawing/2014/main" val="1174341093"/>
                    </a:ext>
                  </a:extLst>
                </a:gridCol>
              </a:tblGrid>
              <a:tr h="3091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целевых показателей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Ед.изм</a:t>
                      </a:r>
                      <a:r>
                        <a:rPr lang="ru-RU" sz="1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реализации программы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7314720"/>
                  </a:ext>
                </a:extLst>
              </a:tr>
              <a:tr h="133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плановый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 </a:t>
                      </a:r>
                      <a:b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E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9355648"/>
                  </a:ext>
                </a:extLst>
              </a:tr>
              <a:tr h="215956">
                <a:tc>
                  <a:txBody>
                    <a:bodyPr/>
                    <a:lstStyle/>
                    <a:p>
                      <a:pPr indent="72000" algn="l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встреч с представителями садоводческих или огороднических некоммерческих товариществ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4865346"/>
                  </a:ext>
                </a:extLst>
              </a:tr>
              <a:tr h="309159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садоводческих или огороднических некоммерческих товариществ получивших субсидию на возмещение затрат в связи с выполнением работ по инженерным изысканиям, к их общему количеству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6671076"/>
                  </a:ext>
                </a:extLst>
              </a:tr>
              <a:tr h="151425">
                <a:tc>
                  <a:txBody>
                    <a:bodyPr/>
                    <a:lstStyle/>
                    <a:p>
                      <a:pPr indent="72000"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выделенных субсидий на возмещение затрат в связи с выполнением работ по ремонту автомобильных дорог в границах садоводческих или огороднических некоммерческих товариществ, расположенных на территории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Нефтеюганского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района, примыкающих  к дорогам общего пользования федерального, регионального и межмуниципального, местного  значения и к ведомственным (частным) дорогам до ближайшего земельного участка, предназначенного для ведения садоводства или огородничества, к числу подавших заявления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9" marR="6309" marT="63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4065921"/>
                  </a:ext>
                </a:extLst>
              </a:tr>
            </a:tbl>
          </a:graphicData>
        </a:graphic>
      </p:graphicFrame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A41D2D26-0284-4E0A-81F3-F99F30D2A64C}"/>
              </a:ext>
            </a:extLst>
          </p:cNvPr>
          <p:cNvSpPr/>
          <p:nvPr/>
        </p:nvSpPr>
        <p:spPr>
          <a:xfrm>
            <a:off x="1383506" y="0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МП «Профилактика экстремизма, гармонизация межэтнических и межкультурных отношений в Нефтеюганском районе на 2019-2024 годы»</a:t>
            </a:r>
          </a:p>
        </p:txBody>
      </p:sp>
      <p:pic>
        <p:nvPicPr>
          <p:cNvPr id="21" name="Picture 2" descr="\\10.10.1.6\общие папки\Обмен\#БРЕНДБУК\Логотип и шрифт\Логотип\Паттерн узо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06" y="731837"/>
            <a:ext cx="3144175" cy="8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48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2;#41884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#541808;#41884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a8c17173-f90b-4a47-8065-c6870626997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569081;#56907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379278;#554325;#18496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10985;#259206;#349884;#188981;#341347;"/>
</p:tagLst>
</file>

<file path=ppt/theme/theme1.xml><?xml version="1.0" encoding="utf-8"?>
<a:theme xmlns:a="http://schemas.openxmlformats.org/drawingml/2006/main" name="Contents Slide Master">
  <a:themeElements>
    <a:clrScheme name="ALLPPT-COLOR-A3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F4A4A"/>
      </a:accent1>
      <a:accent2>
        <a:srgbClr val="262626"/>
      </a:accent2>
      <a:accent3>
        <a:srgbClr val="EF4A4A"/>
      </a:accent3>
      <a:accent4>
        <a:srgbClr val="262626"/>
      </a:accent4>
      <a:accent5>
        <a:srgbClr val="EF4A4A"/>
      </a:accent5>
      <a:accent6>
        <a:srgbClr val="26262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4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11.xml><?xml version="1.0" encoding="utf-8"?>
<a:theme xmlns:a="http://schemas.openxmlformats.org/drawingml/2006/main" name="7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12.xml><?xml version="1.0" encoding="utf-8"?>
<a:theme xmlns:a="http://schemas.openxmlformats.org/drawingml/2006/main" name="9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5.xml><?xml version="1.0" encoding="utf-8"?>
<a:theme xmlns:a="http://schemas.openxmlformats.org/drawingml/2006/main" name="5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6.xml><?xml version="1.0" encoding="utf-8"?>
<a:theme xmlns:a="http://schemas.openxmlformats.org/drawingml/2006/main" name="6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7.xml><?xml version="1.0" encoding="utf-8"?>
<a:theme xmlns:a="http://schemas.openxmlformats.org/drawingml/2006/main" name="8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8.xml><?xml version="1.0" encoding="utf-8"?>
<a:theme xmlns:a="http://schemas.openxmlformats.org/drawingml/2006/main" name="10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9.xml><?xml version="1.0" encoding="utf-8"?>
<a:theme xmlns:a="http://schemas.openxmlformats.org/drawingml/2006/main" name="11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5"/>
        </a:fontRef>
      </a:style>
    </a:spDef>
  </a:objectDefaults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3_Colored_Theme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3D9FAC"/>
    </a:accent1>
    <a:accent2>
      <a:srgbClr val="5B4470"/>
    </a:accent2>
    <a:accent3>
      <a:srgbClr val="FEB834"/>
    </a:accent3>
    <a:accent4>
      <a:srgbClr val="D7562E"/>
    </a:accent4>
    <a:accent5>
      <a:srgbClr val="1BB29C"/>
    </a:accent5>
    <a:accent6>
      <a:srgbClr val="3BC7E2"/>
    </a:accent6>
    <a:hlink>
      <a:srgbClr val="0066CC"/>
    </a:hlink>
    <a:folHlink>
      <a:srgbClr val="29B5E5"/>
    </a:folHlink>
  </a:clrScheme>
  <a:fontScheme name="Arial">
    <a:majorFont>
      <a:latin typeface="Arial"/>
      <a:ea typeface=""/>
      <a:cs typeface="FontAwesome"/>
    </a:majorFont>
    <a:minorFont>
      <a:latin typeface="Arial"/>
      <a:ea typeface=""/>
      <a:cs typeface="FontAwesome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6565FF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6565FF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3_Colored_Theme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3D9FAC"/>
    </a:accent1>
    <a:accent2>
      <a:srgbClr val="5B4470"/>
    </a:accent2>
    <a:accent3>
      <a:srgbClr val="FEB834"/>
    </a:accent3>
    <a:accent4>
      <a:srgbClr val="D7562E"/>
    </a:accent4>
    <a:accent5>
      <a:srgbClr val="1BB29C"/>
    </a:accent5>
    <a:accent6>
      <a:srgbClr val="3BC7E2"/>
    </a:accent6>
    <a:hlink>
      <a:srgbClr val="0066CC"/>
    </a:hlink>
    <a:folHlink>
      <a:srgbClr val="29B5E5"/>
    </a:folHlink>
  </a:clrScheme>
  <a:fontScheme name="Arial">
    <a:majorFont>
      <a:latin typeface="Arial"/>
      <a:ea typeface=""/>
      <a:cs typeface="FontAwesome"/>
    </a:majorFont>
    <a:minorFont>
      <a:latin typeface="Arial"/>
      <a:ea typeface=""/>
      <a:cs typeface="FontAwesome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3_Colored_Theme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3D9FAC"/>
    </a:accent1>
    <a:accent2>
      <a:srgbClr val="5B4470"/>
    </a:accent2>
    <a:accent3>
      <a:srgbClr val="FEB834"/>
    </a:accent3>
    <a:accent4>
      <a:srgbClr val="D7562E"/>
    </a:accent4>
    <a:accent5>
      <a:srgbClr val="1BB29C"/>
    </a:accent5>
    <a:accent6>
      <a:srgbClr val="3BC7E2"/>
    </a:accent6>
    <a:hlink>
      <a:srgbClr val="0066CC"/>
    </a:hlink>
    <a:folHlink>
      <a:srgbClr val="29B5E5"/>
    </a:folHlink>
  </a:clrScheme>
  <a:fontScheme name="Arial">
    <a:majorFont>
      <a:latin typeface="Arial"/>
      <a:ea typeface=""/>
      <a:cs typeface="FontAwesome"/>
    </a:majorFont>
    <a:minorFont>
      <a:latin typeface="Arial"/>
      <a:ea typeface=""/>
      <a:cs typeface="FontAwesome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3_Colored_Theme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3D9FAC"/>
    </a:accent1>
    <a:accent2>
      <a:srgbClr val="5B4470"/>
    </a:accent2>
    <a:accent3>
      <a:srgbClr val="FEB834"/>
    </a:accent3>
    <a:accent4>
      <a:srgbClr val="D7562E"/>
    </a:accent4>
    <a:accent5>
      <a:srgbClr val="1BB29C"/>
    </a:accent5>
    <a:accent6>
      <a:srgbClr val="3BC7E2"/>
    </a:accent6>
    <a:hlink>
      <a:srgbClr val="0066CC"/>
    </a:hlink>
    <a:folHlink>
      <a:srgbClr val="29B5E5"/>
    </a:folHlink>
  </a:clrScheme>
  <a:fontScheme name="Arial">
    <a:majorFont>
      <a:latin typeface="Arial"/>
      <a:ea typeface=""/>
      <a:cs typeface="FontAwesome"/>
    </a:majorFont>
    <a:minorFont>
      <a:latin typeface="Arial"/>
      <a:ea typeface=""/>
      <a:cs typeface="FontAwesome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3_Colored_Theme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3D9FAC"/>
    </a:accent1>
    <a:accent2>
      <a:srgbClr val="5B4470"/>
    </a:accent2>
    <a:accent3>
      <a:srgbClr val="FEB834"/>
    </a:accent3>
    <a:accent4>
      <a:srgbClr val="D7562E"/>
    </a:accent4>
    <a:accent5>
      <a:srgbClr val="1BB29C"/>
    </a:accent5>
    <a:accent6>
      <a:srgbClr val="3BC7E2"/>
    </a:accent6>
    <a:hlink>
      <a:srgbClr val="0066CC"/>
    </a:hlink>
    <a:folHlink>
      <a:srgbClr val="29B5E5"/>
    </a:folHlink>
  </a:clrScheme>
  <a:fontScheme name="Arial">
    <a:majorFont>
      <a:latin typeface="Arial"/>
      <a:ea typeface=""/>
      <a:cs typeface="FontAwesome"/>
    </a:majorFont>
    <a:minorFont>
      <a:latin typeface="Arial"/>
      <a:ea typeface=""/>
      <a:cs typeface="FontAwesome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3_Colored_Theme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3D9FAC"/>
    </a:accent1>
    <a:accent2>
      <a:srgbClr val="5B4470"/>
    </a:accent2>
    <a:accent3>
      <a:srgbClr val="FEB834"/>
    </a:accent3>
    <a:accent4>
      <a:srgbClr val="D7562E"/>
    </a:accent4>
    <a:accent5>
      <a:srgbClr val="1BB29C"/>
    </a:accent5>
    <a:accent6>
      <a:srgbClr val="3BC7E2"/>
    </a:accent6>
    <a:hlink>
      <a:srgbClr val="0066CC"/>
    </a:hlink>
    <a:folHlink>
      <a:srgbClr val="29B5E5"/>
    </a:folHlink>
  </a:clrScheme>
  <a:fontScheme name="Arial">
    <a:majorFont>
      <a:latin typeface="Arial"/>
      <a:ea typeface=""/>
      <a:cs typeface="FontAwesome"/>
    </a:majorFont>
    <a:minorFont>
      <a:latin typeface="Arial"/>
      <a:ea typeface=""/>
      <a:cs typeface="FontAwesome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27433</TotalTime>
  <Words>17827</Words>
  <Application>Microsoft Office PowerPoint</Application>
  <PresentationFormat>Произвольный</PresentationFormat>
  <Paragraphs>3754</Paragraphs>
  <Slides>115</Slides>
  <Notes>89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115</vt:i4>
      </vt:variant>
    </vt:vector>
  </HeadingPairs>
  <TitlesOfParts>
    <vt:vector size="127" baseType="lpstr">
      <vt:lpstr>Contents Slide Master</vt:lpstr>
      <vt:lpstr>Тема Office</vt:lpstr>
      <vt:lpstr>1_Тема Office</vt:lpstr>
      <vt:lpstr>2_Тема Office</vt:lpstr>
      <vt:lpstr>5_Тема Office</vt:lpstr>
      <vt:lpstr>6_Тема Office</vt:lpstr>
      <vt:lpstr>8_Тема Office</vt:lpstr>
      <vt:lpstr>10_Тема Office</vt:lpstr>
      <vt:lpstr>11_Тема Office</vt:lpstr>
      <vt:lpstr>4_Тема Office</vt:lpstr>
      <vt:lpstr>7_Тема Office</vt:lpstr>
      <vt:lpstr>9_Тема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Шумейко Ирина Михайловна</dc:creator>
  <cp:lastModifiedBy>Хадиева Олеся Сергеевна</cp:lastModifiedBy>
  <cp:revision>1681</cp:revision>
  <cp:lastPrinted>2021-04-28T11:04:56Z</cp:lastPrinted>
  <dcterms:created xsi:type="dcterms:W3CDTF">2019-08-30T00:55:10Z</dcterms:created>
  <dcterms:modified xsi:type="dcterms:W3CDTF">2021-05-13T11:53:56Z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2019-08-30T00:00:00Z</vt:filetime>
  </property>
  <property fmtid="{D5CDD505-2E9C-101B-9397-08002B2CF9AE}" pid="3" name="LastSaved">
    <vt:filetime>2019-08-30T00:00:00Z</vt:filetime>
  </property>
</Properties>
</file>