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6" r:id="rId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70"/>
    <a:srgbClr val="004D86"/>
    <a:srgbClr val="004A82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00" d="100"/>
          <a:sy n="100" d="100"/>
        </p:scale>
        <p:origin x="-2040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BE3B1-AC2A-4370-8FB9-A5931C884C0C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37FE2-FD50-492F-9C80-911102009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02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5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29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8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3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6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27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046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02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02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42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99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596AD-84D2-41B8-9B67-8543EC5DB293}" type="datetimeFigureOut">
              <a:rPr lang="ru-RU" smtClean="0"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51A92-ADC4-4852-B168-DA7EBD42C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06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9845" y="-1"/>
            <a:ext cx="8994155" cy="808620"/>
            <a:chOff x="149845" y="-1"/>
            <a:chExt cx="8994155" cy="80862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149845" y="-1"/>
              <a:ext cx="8994155" cy="808620"/>
              <a:chOff x="149845" y="-1"/>
              <a:chExt cx="8994155" cy="808620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149845" y="-1"/>
                <a:ext cx="8994155" cy="808620"/>
                <a:chOff x="149845" y="-1"/>
                <a:chExt cx="8994155" cy="808620"/>
              </a:xfrm>
            </p:grpSpPr>
            <p:grpSp>
              <p:nvGrpSpPr>
                <p:cNvPr id="7" name="Группа 6"/>
                <p:cNvGrpSpPr/>
                <p:nvPr/>
              </p:nvGrpSpPr>
              <p:grpSpPr>
                <a:xfrm>
                  <a:off x="149845" y="-1"/>
                  <a:ext cx="8994155" cy="808620"/>
                  <a:chOff x="149845" y="-1"/>
                  <a:chExt cx="8994155" cy="808620"/>
                </a:xfrm>
              </p:grpSpPr>
              <p:grpSp>
                <p:nvGrpSpPr>
                  <p:cNvPr id="10" name="Группа 9"/>
                  <p:cNvGrpSpPr/>
                  <p:nvPr/>
                </p:nvGrpSpPr>
                <p:grpSpPr>
                  <a:xfrm>
                    <a:off x="149845" y="-1"/>
                    <a:ext cx="8994155" cy="808620"/>
                    <a:chOff x="78345" y="5803521"/>
                    <a:chExt cx="8994155" cy="808620"/>
                  </a:xfrm>
                </p:grpSpPr>
                <p:sp>
                  <p:nvSpPr>
                    <p:cNvPr id="17" name="Управляющая кнопка: настраиваемая 16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2365177" y="5937789"/>
                      <a:ext cx="504056" cy="347989"/>
                    </a:xfrm>
                    <a:prstGeom prst="actionButtonBlank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/>
                    </a:p>
                  </p:txBody>
                </p:sp>
                <p:sp>
                  <p:nvSpPr>
                    <p:cNvPr id="18" name="Управляющая кнопка: настраиваемая 17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1162167" y="5946548"/>
                      <a:ext cx="504056" cy="347989"/>
                    </a:xfrm>
                    <a:prstGeom prst="actionButtonBlank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/>
                    </a:p>
                  </p:txBody>
                </p:sp>
                <p:sp>
                  <p:nvSpPr>
                    <p:cNvPr id="19" name="Управляющая кнопка: настраиваемая 18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3455876" y="5931766"/>
                      <a:ext cx="576064" cy="347989"/>
                    </a:xfrm>
                    <a:prstGeom prst="actionButtonBlank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/>
                    </a:p>
                  </p:txBody>
                </p:sp>
                <p:sp>
                  <p:nvSpPr>
                    <p:cNvPr id="20" name="Управляющая кнопка: настраиваемая 19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4700305" y="5890024"/>
                      <a:ext cx="648072" cy="395754"/>
                    </a:xfrm>
                    <a:prstGeom prst="actionButtonBlank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/>
                    </a:p>
                  </p:txBody>
                </p:sp>
                <p:sp>
                  <p:nvSpPr>
                    <p:cNvPr id="21" name="Управляющая кнопка: настраиваемая 20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7578451" y="5937789"/>
                      <a:ext cx="471012" cy="395754"/>
                    </a:xfrm>
                    <a:prstGeom prst="actionButtonBlank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/>
                    </a:p>
                  </p:txBody>
                </p:sp>
                <p:grpSp>
                  <p:nvGrpSpPr>
                    <p:cNvPr id="22" name="Группа 21"/>
                    <p:cNvGrpSpPr/>
                    <p:nvPr/>
                  </p:nvGrpSpPr>
                  <p:grpSpPr>
                    <a:xfrm>
                      <a:off x="78345" y="5803521"/>
                      <a:ext cx="8994155" cy="803122"/>
                      <a:chOff x="78345" y="6021287"/>
                      <a:chExt cx="8994155" cy="597608"/>
                    </a:xfrm>
                  </p:grpSpPr>
                  <p:pic>
                    <p:nvPicPr>
                      <p:cNvPr id="36" name="Picture 3" descr="C:\Users\RakovaE.A\Desktop\12.JPG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625"/>
                      <a:stretch/>
                    </p:blipFill>
                    <p:spPr bwMode="auto">
                      <a:xfrm>
                        <a:off x="1079612" y="6021288"/>
                        <a:ext cx="7992888" cy="597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" descr="C:\Users\RakovaE.A\Desktop\12.JPG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625"/>
                      <a:stretch/>
                    </p:blipFill>
                    <p:spPr bwMode="auto">
                      <a:xfrm flipH="1">
                        <a:off x="78345" y="6021287"/>
                        <a:ext cx="7992888" cy="5976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23" name="Picture 6" descr="C:\Users\RakovaE.A\Desktop\home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>
                      <a:duotone>
                        <a:schemeClr val="bg2">
                          <a:shade val="45000"/>
                          <a:satMod val="135000"/>
                        </a:schemeClr>
                        <a:prstClr val="white"/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46023" y="5877272"/>
                      <a:ext cx="365537" cy="365537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107504" y="6237312"/>
                      <a:ext cx="761747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На главную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755576" y="6237312"/>
                      <a:ext cx="140936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</a:p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Нефтеюганского района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2237171" y="6237312"/>
                      <a:ext cx="82266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Исполнение </a:t>
                      </a:r>
                    </a:p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бюджета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3423216" y="6242809"/>
                      <a:ext cx="64472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Проект </a:t>
                      </a:r>
                    </a:p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бюджета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8" name="TextBox 27"/>
                    <p:cNvSpPr txBox="1"/>
                    <p:nvPr/>
                  </p:nvSpPr>
                  <p:spPr>
                    <a:xfrm>
                      <a:off x="4409218" y="6242809"/>
                      <a:ext cx="138691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Брошюра </a:t>
                      </a:r>
                    </a:p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«Бюджет для граждан»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6087335" y="6237312"/>
                      <a:ext cx="10599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Муниципальные </a:t>
                      </a:r>
                    </a:p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программы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7452320" y="6237312"/>
                      <a:ext cx="72327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</a:p>
                    <a:p>
                      <a:pPr algn="ctr"/>
                      <a:r>
                        <a:rPr lang="ru-RU" sz="900" b="1" dirty="0" smtClean="0">
                          <a:solidFill>
                            <a:schemeClr val="bg1"/>
                          </a:solidFill>
                        </a:rPr>
                        <a:t>поселений</a:t>
                      </a:r>
                      <a:endParaRPr lang="ru-RU" sz="9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  <p:pic>
                  <p:nvPicPr>
                    <p:cNvPr id="31" name="Picture 10" descr="C:\Users\RakovaE.A\Desktop\Снимок4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491880" y="5912795"/>
                      <a:ext cx="504056" cy="396525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2" name="Picture 11" descr="C:\Users\RakovaE.A\Desktop\Снимок6 - копия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4827696" y="5905508"/>
                      <a:ext cx="464384" cy="403812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12" descr="C:\Users\RakovaE.A\Desktop\Снимок8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300192" y="5909528"/>
                      <a:ext cx="522308" cy="399792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13" descr="C:\Users\RakovaE.A\Desktop\Снимок10 - копия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582012" y="5924095"/>
                      <a:ext cx="446372" cy="385225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35" name="Управляющая кнопка: настраиваемая 34">
                      <a:hlinkClick r:id="" action="ppaction://noaction" highlightClick="1"/>
                    </p:cNvPr>
                    <p:cNvSpPr/>
                    <p:nvPr/>
                  </p:nvSpPr>
                  <p:spPr>
                    <a:xfrm>
                      <a:off x="245873" y="5931766"/>
                      <a:ext cx="437695" cy="377554"/>
                    </a:xfrm>
                    <a:prstGeom prst="actionButtonBlank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 dirty="0"/>
                    </a:p>
                  </p:txBody>
                </p:sp>
              </p:grpSp>
              <p:sp>
                <p:nvSpPr>
                  <p:cNvPr id="11" name="Управляющая кнопка: настраиваемая 10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1279728" y="125828"/>
                    <a:ext cx="504056" cy="347989"/>
                  </a:xfrm>
                  <a:prstGeom prst="actionButtonBlank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12" name="Управляющая кнопка: настраиваемая 11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3491880" y="139190"/>
                    <a:ext cx="576064" cy="347989"/>
                  </a:xfrm>
                  <a:prstGeom prst="actionButtonBlank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13" name="Управляющая кнопка: настраиваемая 12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4788024" y="139190"/>
                    <a:ext cx="648072" cy="395754"/>
                  </a:xfrm>
                  <a:prstGeom prst="actionButtonBlank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14" name="Управляющая кнопка: настраиваемая 13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7664096" y="120573"/>
                    <a:ext cx="471012" cy="395754"/>
                  </a:xfrm>
                  <a:prstGeom prst="actionButtonBlank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15" name="Управляющая кнопка: настраиваемая 14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323528" y="134267"/>
                    <a:ext cx="534580" cy="356748"/>
                  </a:xfrm>
                  <a:prstGeom prst="actionButtonBlank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16" name="Управляющая кнопка: настраиваемая 15">
                    <a:hlinkClick r:id="" action="ppaction://noaction" highlightClick="1"/>
                  </p:cNvPr>
                  <p:cNvSpPr/>
                  <p:nvPr/>
                </p:nvSpPr>
                <p:spPr>
                  <a:xfrm>
                    <a:off x="2411760" y="116632"/>
                    <a:ext cx="504056" cy="347989"/>
                  </a:xfrm>
                  <a:prstGeom prst="actionButtonBlank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pic>
              <p:nvPicPr>
                <p:cNvPr id="8" name="Picture 3" descr="C:\Users\RakovaE.A\Desktop\Снимок.JPG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116632"/>
                  <a:ext cx="487076" cy="3563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9" name="Picture 4" descr="C:\Users\RakovaE.A\Desktop\Снимок3.JPG"/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11760" y="116632"/>
                  <a:ext cx="523542" cy="382044"/>
                </a:xfrm>
                <a:prstGeom prst="roundRect">
                  <a:avLst>
                    <a:gd name="adj" fmla="val 8594"/>
                  </a:avLst>
                </a:prstGeom>
                <a:solidFill>
                  <a:srgbClr val="FFFFFF">
                    <a:shade val="85000"/>
                  </a:srgbClr>
                </a:solidFill>
                <a:ln>
                  <a:noFill/>
                </a:ln>
                <a:effectLst/>
                <a:extLst/>
              </p:spPr>
            </p:pic>
          </p:grpSp>
          <p:sp>
            <p:nvSpPr>
              <p:cNvPr id="6" name="Управляющая кнопка: настраиваемая 5">
                <a:hlinkClick r:id="" action="ppaction://noaction" highlightClick="1"/>
              </p:cNvPr>
              <p:cNvSpPr/>
              <p:nvPr/>
            </p:nvSpPr>
            <p:spPr>
              <a:xfrm>
                <a:off x="2411760" y="120573"/>
                <a:ext cx="508328" cy="355660"/>
              </a:xfrm>
              <a:prstGeom prst="actionButtonBlank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4" name="Управляющая кнопка: настраиваемая 3">
              <a:hlinkClick r:id="" action="ppaction://noaction" highlightClick="1"/>
            </p:cNvPr>
            <p:cNvSpPr/>
            <p:nvPr/>
          </p:nvSpPr>
          <p:spPr>
            <a:xfrm>
              <a:off x="1257656" y="112866"/>
              <a:ext cx="504056" cy="347989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70723" y="836712"/>
            <a:ext cx="2033296" cy="4032448"/>
            <a:chOff x="86483" y="836712"/>
            <a:chExt cx="2033296" cy="4032448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86483" y="836712"/>
              <a:ext cx="2033296" cy="766516"/>
              <a:chOff x="86483" y="755412"/>
              <a:chExt cx="2033296" cy="766516"/>
            </a:xfrm>
          </p:grpSpPr>
          <p:sp>
            <p:nvSpPr>
              <p:cNvPr id="48" name="Скругленный прямоугольник 47"/>
              <p:cNvSpPr/>
              <p:nvPr/>
            </p:nvSpPr>
            <p:spPr>
              <a:xfrm>
                <a:off x="107504" y="755412"/>
                <a:ext cx="2012275" cy="253168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↓   Основные показатели        </a:t>
                </a:r>
                <a:r>
                  <a:rPr lang="ru-RU" sz="5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  <a:endParaRPr lang="ru-RU" sz="5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97308" y="1008581"/>
                <a:ext cx="2012275" cy="253168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↓   Структура доходов               </a:t>
                </a:r>
                <a:r>
                  <a:rPr lang="ru-RU" sz="10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ru-RU" sz="5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  <a:endParaRPr lang="ru-RU" sz="5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86483" y="1268760"/>
                <a:ext cx="2012275" cy="253168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↓</a:t>
                </a:r>
                <a:r>
                  <a:rPr lang="ru-RU" sz="1000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  <a:r>
                  <a:rPr lang="ru-RU" sz="1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Структура расходов </a:t>
                </a:r>
                <a:endParaRPr lang="ru-RU" sz="1000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3" name="Управляющая кнопка: настраиваемая 52">
                <a:hlinkClick r:id="" action="ppaction://noaction" highlightClick="1"/>
              </p:cNvPr>
              <p:cNvSpPr/>
              <p:nvPr/>
            </p:nvSpPr>
            <p:spPr>
              <a:xfrm>
                <a:off x="361041" y="764704"/>
                <a:ext cx="1474655" cy="243876"/>
              </a:xfrm>
              <a:prstGeom prst="actionButtonBlank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4" name="Управляющая кнопка: настраиваемая 53">
                <a:hlinkClick r:id="" action="ppaction://noaction" highlightClick="1"/>
              </p:cNvPr>
              <p:cNvSpPr/>
              <p:nvPr/>
            </p:nvSpPr>
            <p:spPr>
              <a:xfrm>
                <a:off x="467544" y="1008581"/>
                <a:ext cx="1152128" cy="253168"/>
              </a:xfrm>
              <a:prstGeom prst="actionButtonBlank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40" name="Управляющая кнопка: настраиваемая 39">
              <a:hlinkClick r:id="" action="ppaction://noaction" highlightClick="1"/>
            </p:cNvPr>
            <p:cNvSpPr/>
            <p:nvPr/>
          </p:nvSpPr>
          <p:spPr>
            <a:xfrm>
              <a:off x="467544" y="2357661"/>
              <a:ext cx="1440160" cy="207243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Управляющая кнопка: настраиваемая 40">
              <a:hlinkClick r:id="" action="ppaction://noaction" highlightClick="1"/>
            </p:cNvPr>
            <p:cNvSpPr/>
            <p:nvPr/>
          </p:nvSpPr>
          <p:spPr>
            <a:xfrm>
              <a:off x="435025" y="2780928"/>
              <a:ext cx="1400671" cy="216024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Управляющая кнопка: настраиваемая 41">
              <a:hlinkClick r:id="" action="ppaction://noaction" highlightClick="1"/>
            </p:cNvPr>
            <p:cNvSpPr/>
            <p:nvPr/>
          </p:nvSpPr>
          <p:spPr>
            <a:xfrm>
              <a:off x="467544" y="3140968"/>
              <a:ext cx="1152128" cy="473838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Управляющая кнопка: настраиваемая 42">
              <a:hlinkClick r:id="" action="ppaction://noaction" highlightClick="1"/>
            </p:cNvPr>
            <p:cNvSpPr/>
            <p:nvPr/>
          </p:nvSpPr>
          <p:spPr>
            <a:xfrm>
              <a:off x="467544" y="3717032"/>
              <a:ext cx="1152128" cy="233586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Управляющая кнопка: настраиваемая 43">
              <a:hlinkClick r:id="" action="ppaction://noaction" highlightClick="1"/>
            </p:cNvPr>
            <p:cNvSpPr/>
            <p:nvPr/>
          </p:nvSpPr>
          <p:spPr>
            <a:xfrm>
              <a:off x="435025" y="4149080"/>
              <a:ext cx="1400671" cy="216024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5" name="Управляющая кнопка: настраиваемая 44">
              <a:hlinkClick r:id="" action="ppaction://noaction" highlightClick="1"/>
            </p:cNvPr>
            <p:cNvSpPr/>
            <p:nvPr/>
          </p:nvSpPr>
          <p:spPr>
            <a:xfrm>
              <a:off x="361041" y="4509120"/>
              <a:ext cx="1376682" cy="360040"/>
            </a:xfrm>
            <a:prstGeom prst="actionButtonBlank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587331" y="1747177"/>
            <a:ext cx="1730254" cy="2558438"/>
            <a:chOff x="587331" y="1747177"/>
            <a:chExt cx="1730254" cy="2558438"/>
          </a:xfrm>
        </p:grpSpPr>
        <p:sp>
          <p:nvSpPr>
            <p:cNvPr id="72" name="Скругленный прямоугольник 71"/>
            <p:cNvSpPr/>
            <p:nvPr/>
          </p:nvSpPr>
          <p:spPr>
            <a:xfrm>
              <a:off x="587331" y="2696740"/>
              <a:ext cx="1730254" cy="46226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Расходы в разрезе отраслей</a:t>
              </a:r>
              <a:endParaRPr lang="ru-RU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588392" y="3280880"/>
              <a:ext cx="1729193" cy="45419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Расходы на осуществление капитальных вложений</a:t>
              </a:r>
              <a:endParaRPr lang="ru-RU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590818" y="3851741"/>
              <a:ext cx="1717853" cy="453874"/>
            </a:xfrm>
            <a:prstGeom prst="round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Расходы на исполнение публичных нормативных обязательств</a:t>
              </a:r>
              <a:endParaRPr lang="ru-RU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590859" y="1747177"/>
              <a:ext cx="1726726" cy="39466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Расходы в разрезе видов расходов</a:t>
              </a:r>
              <a:endParaRPr lang="ru-RU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2" name="Скругленный прямоугольник 81"/>
          <p:cNvSpPr/>
          <p:nvPr/>
        </p:nvSpPr>
        <p:spPr>
          <a:xfrm>
            <a:off x="594524" y="2224602"/>
            <a:ext cx="1714147" cy="41230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в разрезе ведомств</a:t>
            </a:r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598440" y="4383142"/>
            <a:ext cx="1726726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муниципальным программам</a:t>
            </a:r>
            <a:endParaRPr lang="ru-RU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621584"/>
              </p:ext>
            </p:extLst>
          </p:nvPr>
        </p:nvGraphicFramePr>
        <p:xfrm>
          <a:off x="2663788" y="2780928"/>
          <a:ext cx="6096000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154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     2020 год (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выплату компенсации части родительской платы за присмотр и уход за детьми в образовательных организациях, реализующих образовательные программы дошкольного образования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14 001,00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13 775,24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на компенсацию затрат дошкольным образовательным организациям, реализующим образовательную программу дошкольного образования, за присмотр и уход за детьми-инвалидами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1 770,00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1 770,00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rgbClr val="00407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solidFill>
                          <a:srgbClr val="00407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4A8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15 771,00</a:t>
                      </a:r>
                      <a:endParaRPr lang="ru-RU" sz="1100" b="1" dirty="0">
                        <a:solidFill>
                          <a:srgbClr val="004A8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smtClean="0">
                          <a:solidFill>
                            <a:srgbClr val="004A8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1100" b="1" baseline="0" smtClean="0">
                          <a:solidFill>
                            <a:srgbClr val="004A8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545</a:t>
                      </a:r>
                      <a:r>
                        <a:rPr lang="ru-RU" sz="1100" b="1" smtClean="0">
                          <a:solidFill>
                            <a:srgbClr val="004A8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,24</a:t>
                      </a:r>
                      <a:endParaRPr lang="ru-RU" sz="1100" b="1" dirty="0">
                        <a:solidFill>
                          <a:srgbClr val="004A8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68" name="Picture 2" descr="http://www.downsyndromeprenataltesting.com/wp-content/uploads/2013/10/Sign-Information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954" y="1747177"/>
            <a:ext cx="732143" cy="73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Прямоугольник 68"/>
          <p:cNvSpPr/>
          <p:nvPr/>
        </p:nvSpPr>
        <p:spPr>
          <a:xfrm>
            <a:off x="3455505" y="1690243"/>
            <a:ext cx="4665458" cy="7890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>
                <a:solidFill>
                  <a:srgbClr val="004D86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</a:t>
            </a:r>
            <a:r>
              <a:rPr lang="ru-RU" sz="1100" dirty="0">
                <a:solidFill>
                  <a:srgbClr val="004D86"/>
                </a:solidFill>
                <a:latin typeface="Times New Roman" pitchFamily="18" charset="0"/>
                <a:cs typeface="Times New Roman" pitchFamily="18" charset="0"/>
              </a:rPr>
              <a:t>– публичные обязательства перед физическими лицами,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индексации.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503275" y="941670"/>
            <a:ext cx="3954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исполнение публичных нормативных обязательств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740351" y="1195162"/>
            <a:ext cx="1087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2020 год</a:t>
            </a:r>
            <a:endParaRPr lang="ru-RU" sz="14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90859" y="5012729"/>
            <a:ext cx="1726726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на реализацию национальных проектов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59877" y="5661248"/>
            <a:ext cx="1736948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Расходы на реализацию Указов Президента</a:t>
            </a:r>
            <a:endParaRPr lang="ru-RU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1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12577</TotalTime>
  <Words>181</Words>
  <Application>Microsoft Office PowerPoint</Application>
  <PresentationFormat>Экран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Буравова Елена Сергеевна</cp:lastModifiedBy>
  <cp:revision>395</cp:revision>
  <cp:lastPrinted>2020-05-07T05:39:12Z</cp:lastPrinted>
  <dcterms:created xsi:type="dcterms:W3CDTF">2016-03-09T09:36:16Z</dcterms:created>
  <dcterms:modified xsi:type="dcterms:W3CDTF">2021-03-23T11:42:39Z</dcterms:modified>
</cp:coreProperties>
</file>